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40"/>
  </p:notesMasterIdLst>
  <p:handoutMasterIdLst>
    <p:handoutMasterId r:id="rId41"/>
  </p:handoutMasterIdLst>
  <p:sldIdLst>
    <p:sldId id="256" r:id="rId5"/>
    <p:sldId id="257" r:id="rId6"/>
    <p:sldId id="258" r:id="rId7"/>
    <p:sldId id="259" r:id="rId8"/>
    <p:sldId id="271" r:id="rId9"/>
    <p:sldId id="261" r:id="rId10"/>
    <p:sldId id="262" r:id="rId11"/>
    <p:sldId id="263" r:id="rId12"/>
    <p:sldId id="275" r:id="rId13"/>
    <p:sldId id="260" r:id="rId14"/>
    <p:sldId id="278" r:id="rId15"/>
    <p:sldId id="272" r:id="rId16"/>
    <p:sldId id="273" r:id="rId17"/>
    <p:sldId id="264" r:id="rId18"/>
    <p:sldId id="265" r:id="rId19"/>
    <p:sldId id="266" r:id="rId20"/>
    <p:sldId id="267" r:id="rId21"/>
    <p:sldId id="268" r:id="rId22"/>
    <p:sldId id="269" r:id="rId23"/>
    <p:sldId id="270" r:id="rId24"/>
    <p:sldId id="274" r:id="rId25"/>
    <p:sldId id="283" r:id="rId26"/>
    <p:sldId id="276" r:id="rId27"/>
    <p:sldId id="277" r:id="rId28"/>
    <p:sldId id="284" r:id="rId29"/>
    <p:sldId id="285" r:id="rId30"/>
    <p:sldId id="280" r:id="rId31"/>
    <p:sldId id="281" r:id="rId32"/>
    <p:sldId id="282" r:id="rId33"/>
    <p:sldId id="279" r:id="rId34"/>
    <p:sldId id="290" r:id="rId35"/>
    <p:sldId id="287" r:id="rId36"/>
    <p:sldId id="286" r:id="rId37"/>
    <p:sldId id="288" r:id="rId38"/>
    <p:sldId id="28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986CA-CC1E-461F-9030-86B7896EF085}" v="4359" dt="2019-12-16T16:47:39.502"/>
    <p1510:client id="{DEBF336D-F130-40F8-B12E-FDA5478DDAE2}" v="1910" dt="2019-12-16T17:31:02.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19" autoAdjust="0"/>
    <p:restoredTop sz="94660"/>
  </p:normalViewPr>
  <p:slideViewPr>
    <p:cSldViewPr snapToGrid="0">
      <p:cViewPr varScale="1">
        <p:scale>
          <a:sx n="73" d="100"/>
          <a:sy n="73" d="100"/>
        </p:scale>
        <p:origin x="612" y="7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Introduction</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Introduce the subject of the study</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Collecting Data</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Dataset description</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Statistical Analysis</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Study of the overall dataset</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ML Models</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ML predictions</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765246DA-70A3-49B7-BB2D-4D8D0CAE2CF5}">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Testing Hypotheses</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BD0D8179-C815-4C47-BF90-C7D5A9E2C9A8}" type="parTrans" cxnId="{1CBE533B-3AB6-4521-875A-4647477C8F16}">
      <dgm:prSet/>
      <dgm:spPr/>
    </dgm:pt>
    <dgm:pt modelId="{64E3206C-AE2D-468D-AEBD-723A10CF2E1A}" type="sibTrans" cxnId="{1CBE533B-3AB6-4521-875A-4647477C8F16}">
      <dgm:prSet/>
      <dgm:spPr/>
    </dgm:pt>
    <dgm:pt modelId="{5C89D614-03EB-4720-8146-600E93D96691}">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Accuracy of ML model</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FAEF6CC7-EEBC-431B-B766-0CE8142FFBCE}" type="parTrans" cxnId="{B38B29EC-89F0-46E4-97C4-45EFA8253A9F}">
      <dgm:prSet/>
      <dgm:spPr/>
    </dgm:pt>
    <dgm:pt modelId="{AB7929D9-AA75-479E-B4C0-D9496B787618}" type="sibTrans" cxnId="{B38B29EC-89F0-46E4-97C4-45EFA8253A9F}">
      <dgm:prSet/>
      <dgm:spPr/>
    </dgm:pt>
    <dgm:pt modelId="{4F9CC8E1-D406-4D9A-B6A4-6B7219896DA2}">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Summary</a:t>
          </a:r>
        </a:p>
      </dgm:t>
    </dgm:pt>
    <dgm:pt modelId="{2A444D87-8B2D-480F-9188-FAF7EC1A1464}" type="parTrans" cxnId="{5E509540-7A1B-422E-B541-EE45DB658C84}">
      <dgm:prSet/>
      <dgm:spPr/>
    </dgm:pt>
    <dgm:pt modelId="{8C98B21B-FFEF-4176-A49D-64046E3B8EA6}" type="sibTrans" cxnId="{5E509540-7A1B-422E-B541-EE45DB658C84}">
      <dgm:prSet/>
      <dgm:spPr/>
    </dgm:pt>
    <dgm:pt modelId="{20974F3F-1FD6-41C3-855F-94BC120BC4F9}">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Final Findings</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609CD9BA-2AF4-4F46-B04E-777F587E0F87}" type="parTrans" cxnId="{418157C8-C22A-4537-9137-29EB84EE727C}">
      <dgm:prSet/>
      <dgm:spPr/>
    </dgm:pt>
    <dgm:pt modelId="{37F72017-A8DF-4CD6-9CCB-70A415B171E9}" type="sibTrans" cxnId="{418157C8-C22A-4537-9137-29EB84EE727C}">
      <dgm:prSet/>
      <dgm:spPr/>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5">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5">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5">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5">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5">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5"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5">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5">
        <dgm:presLayoutVars>
          <dgm:bulletEnabled val="1"/>
        </dgm:presLayoutVars>
      </dgm:prSet>
      <dgm:spPr/>
    </dgm:pt>
    <dgm:pt modelId="{D94DFD57-0B6F-448A-BD34-DC7B0F4DD423}" type="pres">
      <dgm:prSet presAssocID="{8EF545BA-8D8A-4813-A428-2F18D76E61FA}" presName="sp" presStyleCnt="0"/>
      <dgm:spPr/>
    </dgm:pt>
    <dgm:pt modelId="{A7820189-DC94-42F8-B8A2-A44812B8E734}" type="pres">
      <dgm:prSet presAssocID="{4F9CC8E1-D406-4D9A-B6A4-6B7219896DA2}" presName="linNode" presStyleCnt="0"/>
      <dgm:spPr/>
    </dgm:pt>
    <dgm:pt modelId="{1F85CAD4-51B1-49AB-A869-3B9808E70BEF}" type="pres">
      <dgm:prSet presAssocID="{4F9CC8E1-D406-4D9A-B6A4-6B7219896DA2}" presName="parentText" presStyleLbl="node1" presStyleIdx="4" presStyleCnt="5">
        <dgm:presLayoutVars>
          <dgm:chMax val="1"/>
          <dgm:bulletEnabled val="1"/>
        </dgm:presLayoutVars>
      </dgm:prSet>
      <dgm:spPr/>
    </dgm:pt>
    <dgm:pt modelId="{EC7AD940-1476-4D15-8137-C20906FA9F72}" type="pres">
      <dgm:prSet presAssocID="{4F9CC8E1-D406-4D9A-B6A4-6B7219896DA2}" presName="descendantText" presStyleLbl="alignAccFollowNode1" presStyleIdx="4" presStyleCnt="5">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4692C38-008E-4190-A295-CA0CCA139FA6}" type="presOf" srcId="{20974F3F-1FD6-41C3-855F-94BC120BC4F9}" destId="{EC7AD940-1476-4D15-8137-C20906FA9F72}"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1CBE533B-3AB6-4521-875A-4647477C8F16}" srcId="{51A6936C-668E-4912-B1B4-BA2D45D3F624}" destId="{765246DA-70A3-49B7-BB2D-4D8D0CAE2CF5}" srcOrd="1" destOrd="0" parTransId="{BD0D8179-C815-4C47-BF90-C7D5A9E2C9A8}" sibTransId="{64E3206C-AE2D-468D-AEBD-723A10CF2E1A}"/>
    <dgm:cxn modelId="{764A7F40-FC93-4B5E-82E4-B29F920B2D30}" srcId="{928B5CB8-3545-4EE5-8BED-981D3C6157A5}" destId="{95A524E6-8A71-49A1-AF74-29696A02028A}" srcOrd="0" destOrd="0" parTransId="{52C86CAF-440B-4BB7-BD46-805908EC2D17}" sibTransId="{EE0C23C2-8A0C-497A-A914-ED60FDCA930F}"/>
    <dgm:cxn modelId="{5E509540-7A1B-422E-B541-EE45DB658C84}" srcId="{81269538-BFC5-48BB-BEA1-D7AF1F385FD5}" destId="{4F9CC8E1-D406-4D9A-B6A4-6B7219896DA2}" srcOrd="4" destOrd="0" parTransId="{2A444D87-8B2D-480F-9188-FAF7EC1A1464}" sibTransId="{8C98B21B-FFEF-4176-A49D-64046E3B8EA6}"/>
    <dgm:cxn modelId="{26C7635C-D88D-4032-84BD-67BB97912B75}" type="presOf" srcId="{5C89D614-03EB-4720-8146-600E93D96691}" destId="{95E0557D-F0A1-4F38-8083-55DE7503164F}" srcOrd="0" destOrd="1" presId="urn:microsoft.com/office/officeart/2005/8/layout/vList5"/>
    <dgm:cxn modelId="{98A97B66-8D38-43A9-A8E6-12F9F0869A00}" type="presOf" srcId="{765246DA-70A3-49B7-BB2D-4D8D0CAE2CF5}" destId="{28A23AAC-8B66-42CE-94D5-438D07907013}" srcOrd="0" destOrd="1"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33FF29A-C943-4225-9D91-3763E1434330}" type="presOf" srcId="{51A6936C-668E-4912-B1B4-BA2D45D3F624}" destId="{1B210002-05AF-4E0B-9B82-992A21213312}" srcOrd="0" destOrd="0" presId="urn:microsoft.com/office/officeart/2005/8/layout/vList5"/>
    <dgm:cxn modelId="{02C989B6-8657-4669-92F9-EDB3CB82B239}" type="presOf" srcId="{4F9CC8E1-D406-4D9A-B6A4-6B7219896DA2}" destId="{1F85CAD4-51B1-49AB-A869-3B9808E70BEF}"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418157C8-C22A-4537-9137-29EB84EE727C}" srcId="{4F9CC8E1-D406-4D9A-B6A4-6B7219896DA2}" destId="{20974F3F-1FD6-41C3-855F-94BC120BC4F9}" srcOrd="0" destOrd="0" parTransId="{609CD9BA-2AF4-4F46-B04E-777F587E0F87}" sibTransId="{37F72017-A8DF-4CD6-9CCB-70A415B171E9}"/>
    <dgm:cxn modelId="{A44DF6E5-2150-478D-AAB9-24BC6742BCEE}" type="presOf" srcId="{928B5CB8-3545-4EE5-8BED-981D3C6157A5}" destId="{B9324B26-5FF5-4FF7-9073-66103CBE8481}" srcOrd="0" destOrd="0" presId="urn:microsoft.com/office/officeart/2005/8/layout/vList5"/>
    <dgm:cxn modelId="{B38B29EC-89F0-46E4-97C4-45EFA8253A9F}" srcId="{928B5CB8-3545-4EE5-8BED-981D3C6157A5}" destId="{5C89D614-03EB-4720-8146-600E93D96691}" srcOrd="1" destOrd="0" parTransId="{FAEF6CC7-EEBC-431B-B766-0CE8142FFBCE}" sibTransId="{AB7929D9-AA75-479E-B4C0-D9496B787618}"/>
    <dgm:cxn modelId="{66EBA0EC-F77C-4ABE-8815-8C8F4F6ACAB5}" type="presOf" srcId="{95A524E6-8A71-49A1-AF74-29696A02028A}" destId="{95E0557D-F0A1-4F38-8083-55DE7503164F}" srcOrd="0" destOrd="0" presId="urn:microsoft.com/office/officeart/2005/8/layout/vList5"/>
    <dgm:cxn modelId="{B40468F9-6CD6-4B62-A896-3006AF6F0491}" type="presOf" srcId="{2A9B6C90-9B70-4ED8-9084-8651413BB905}" destId="{28A23AAC-8B66-42CE-94D5-438D07907013}"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7004A1D7-FE05-4F23-BC0F-670D7F1DFA5D}" type="presParOf" srcId="{99FD7F24-5BB9-46E8-BB7C-4B477B73B815}" destId="{4A72588B-B15C-4BBA-A156-346A08256EE1}" srcOrd="4" destOrd="0" presId="urn:microsoft.com/office/officeart/2005/8/layout/vList5"/>
    <dgm:cxn modelId="{E1DC56FB-251A-4AFC-B67D-6339E572D3FB}" type="presParOf" srcId="{4A72588B-B15C-4BBA-A156-346A08256EE1}" destId="{1B210002-05AF-4E0B-9B82-992A21213312}" srcOrd="0" destOrd="0" presId="urn:microsoft.com/office/officeart/2005/8/layout/vList5"/>
    <dgm:cxn modelId="{EB485FE5-D01D-49CE-B1A1-E2EE6DCCF6BC}" type="presParOf" srcId="{4A72588B-B15C-4BBA-A156-346A08256EE1}" destId="{28A23AAC-8B66-42CE-94D5-438D07907013}" srcOrd="1" destOrd="0" presId="urn:microsoft.com/office/officeart/2005/8/layout/vList5"/>
    <dgm:cxn modelId="{A91374A0-2B89-49F6-9C00-A359FF624247}"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 modelId="{6A7AC847-6881-4974-9717-279FE1E72AD7}" type="presParOf" srcId="{99FD7F24-5BB9-46E8-BB7C-4B477B73B815}" destId="{D94DFD57-0B6F-448A-BD34-DC7B0F4DD423}" srcOrd="7" destOrd="0" presId="urn:microsoft.com/office/officeart/2005/8/layout/vList5"/>
    <dgm:cxn modelId="{1060765B-0192-4A74-8CD7-580A2F94F1D4}" type="presParOf" srcId="{99FD7F24-5BB9-46E8-BB7C-4B477B73B815}" destId="{A7820189-DC94-42F8-B8A2-A44812B8E734}" srcOrd="8" destOrd="0" presId="urn:microsoft.com/office/officeart/2005/8/layout/vList5"/>
    <dgm:cxn modelId="{6DF33992-EBC4-4CD1-894D-43A8A22719EF}" type="presParOf" srcId="{A7820189-DC94-42F8-B8A2-A44812B8E734}" destId="{1F85CAD4-51B1-49AB-A869-3B9808E70BEF}" srcOrd="0" destOrd="0" presId="urn:microsoft.com/office/officeart/2005/8/layout/vList5"/>
    <dgm:cxn modelId="{1A7CD300-6C04-4A7F-BAC9-DFB34004682D}" type="presParOf" srcId="{A7820189-DC94-42F8-B8A2-A44812B8E734}" destId="{EC7AD940-1476-4D15-8137-C20906FA9F7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If a movie has more than 1 award, it has a lower revenue.</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If a movie has more than 1 award, it will have a higher revenue.</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using bar plot and checking the Peterson's Correlation Coefficient which was 0.04.</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C0000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We reject the alternative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3097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custScaleY="154989">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lower the number of famous actors in a movie, the lower the revenue is</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higher the number of famous actors in a movie, the higher the revenue is.</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using bar plot and checking the Peterson's Correlation Coefficient which was 0.187.</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C0000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We rejected the alternative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budget of a movie doesn't effect the number of famous actors in it.</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budget of a movie does effect the number of actors in it.</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Peterson's Correlation Coefficient which was 0.141.</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C0000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We rejected the alternative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If a movie's genre is Action, it has a lower average revenue, than if it was of another genre.</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If a movie's genre is Action, it has a higher average revenue, than if it was of another genre.</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calculating the overall mean and comparing it with the mean of action genre movies.</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00B0F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alternative hypothesis passed, and we reject the null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3097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custScaleY="154989">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If a movie is released outside of USA, it's revenue will be lower than revenue if released in USA only.</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 If a movie is released outside USA, it's revenue will be higher than revenue if released in USA only.</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Mann-Whitney U test with p-value = 2.44e-10</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C0000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We reject the alternative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3097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custScaleY="154989">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Higher the budget of a movie the Lower the revenue is.</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 The Higher the budget of a movie the Higher the revenue is.</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Method of testing: the Peterson's Correlation Coefficient which was 0.51.</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00B0F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alternative hypothesis passed, and we reject the null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3097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custScaleY="154989">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Higher number of famous actors in a movie, the Lower its rating is.</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 The Higher the number of famous actors in a movie, the Higher its rating is.</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bar plot.</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00B0F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alternative hypothesis passed, and we reject the null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3097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custScaleY="154989">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Higher the number of people who voted for a movie, the higher its rating is.</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Higher the number of people who voted for a movie, the lower its rating is.</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Peterson's Correlation Coefficient which was 0.34.</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C0000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We reject the alternative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3097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custScaleY="154989">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If a movie is produced by “others”, then it will have higher than average revenue.</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If a movie is produced by “others”, then it will have lower than average revenue.</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Mann-Whitney U test with p-value = 2.44e-10.</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C0000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We reject the alternative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3097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custScaleY="154989">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440726" y="-2799527"/>
          <a:ext cx="59070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Introduce the subject of the study</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59" y="103876"/>
        <a:ext cx="6311004" cy="533034"/>
      </dsp:txXfrm>
    </dsp:sp>
    <dsp:sp modelId="{3230722F-B757-4673-BD2F-9D4BAB5CEE8D}">
      <dsp:nvSpPr>
        <dsp:cNvPr id="0" name=""/>
        <dsp:cNvSpPr/>
      </dsp:nvSpPr>
      <dsp:spPr>
        <a:xfrm>
          <a:off x="0" y="1201"/>
          <a:ext cx="3566160" cy="7383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tx1"/>
              </a:solidFill>
              <a:latin typeface="Tahoma" panose="020B0604030504040204" pitchFamily="34" charset="0"/>
              <a:ea typeface="Tahoma" panose="020B0604030504040204" pitchFamily="34" charset="0"/>
              <a:cs typeface="Tahoma" panose="020B0604030504040204" pitchFamily="34" charset="0"/>
            </a:rPr>
            <a:t>Introduction</a:t>
          </a:r>
        </a:p>
      </dsp:txBody>
      <dsp:txXfrm>
        <a:off x="36045" y="37246"/>
        <a:ext cx="3494070" cy="666292"/>
      </dsp:txXfrm>
    </dsp:sp>
    <dsp:sp modelId="{329ECF1A-78BE-41CB-B252-8011825B67CD}">
      <dsp:nvSpPr>
        <dsp:cNvPr id="0" name=""/>
        <dsp:cNvSpPr/>
      </dsp:nvSpPr>
      <dsp:spPr>
        <a:xfrm rot="5400000">
          <a:off x="6440726" y="-2024225"/>
          <a:ext cx="59070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Dataset description</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59" y="879178"/>
        <a:ext cx="6311004" cy="533034"/>
      </dsp:txXfrm>
    </dsp:sp>
    <dsp:sp modelId="{8A3FE5E4-2689-4041-B2C5-C63BC276A3EF}">
      <dsp:nvSpPr>
        <dsp:cNvPr id="0" name=""/>
        <dsp:cNvSpPr/>
      </dsp:nvSpPr>
      <dsp:spPr>
        <a:xfrm>
          <a:off x="0" y="776503"/>
          <a:ext cx="3566160" cy="7383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solidFill>
                <a:schemeClr val="tx1"/>
              </a:solidFill>
              <a:latin typeface="Tahoma" panose="020B0604030504040204" pitchFamily="34" charset="0"/>
              <a:ea typeface="Tahoma" panose="020B0604030504040204" pitchFamily="34" charset="0"/>
              <a:cs typeface="Tahoma" panose="020B0604030504040204" pitchFamily="34" charset="0"/>
            </a:rPr>
            <a:t>Collecting Data</a:t>
          </a:r>
          <a:endParaRPr lang="en-US" sz="31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6045" y="812548"/>
        <a:ext cx="3494070" cy="666292"/>
      </dsp:txXfrm>
    </dsp:sp>
    <dsp:sp modelId="{28A23AAC-8B66-42CE-94D5-438D07907013}">
      <dsp:nvSpPr>
        <dsp:cNvPr id="0" name=""/>
        <dsp:cNvSpPr/>
      </dsp:nvSpPr>
      <dsp:spPr>
        <a:xfrm rot="5400000">
          <a:off x="6286309" y="-1171827"/>
          <a:ext cx="886384"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Study of the overall dataset</a:t>
          </a:r>
          <a:endParaRPr lang="en-US" sz="24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Testing Hypotheses</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2677" y="1595075"/>
        <a:ext cx="6290378" cy="799844"/>
      </dsp:txXfrm>
    </dsp:sp>
    <dsp:sp modelId="{1B210002-05AF-4E0B-9B82-992A21213312}">
      <dsp:nvSpPr>
        <dsp:cNvPr id="0" name=""/>
        <dsp:cNvSpPr/>
      </dsp:nvSpPr>
      <dsp:spPr>
        <a:xfrm>
          <a:off x="0" y="1625805"/>
          <a:ext cx="3562677" cy="7383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solidFill>
                <a:schemeClr val="tx1"/>
              </a:solidFill>
              <a:latin typeface="Tahoma" panose="020B0604030504040204" pitchFamily="34" charset="0"/>
              <a:ea typeface="Tahoma" panose="020B0604030504040204" pitchFamily="34" charset="0"/>
              <a:cs typeface="Tahoma" panose="020B0604030504040204" pitchFamily="34" charset="0"/>
            </a:rPr>
            <a:t>Statistical Analysis</a:t>
          </a:r>
          <a:endParaRPr lang="en-US" sz="31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6045" y="1661850"/>
        <a:ext cx="3490587" cy="666292"/>
      </dsp:txXfrm>
    </dsp:sp>
    <dsp:sp modelId="{95E0557D-F0A1-4F38-8083-55DE7503164F}">
      <dsp:nvSpPr>
        <dsp:cNvPr id="0" name=""/>
        <dsp:cNvSpPr/>
      </dsp:nvSpPr>
      <dsp:spPr>
        <a:xfrm rot="5400000">
          <a:off x="6440726" y="-325620"/>
          <a:ext cx="59070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ML predictions</a:t>
          </a:r>
          <a:endParaRPr lang="en-US" sz="24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Accuracy of ML model</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59" y="2577783"/>
        <a:ext cx="6311004" cy="533034"/>
      </dsp:txXfrm>
    </dsp:sp>
    <dsp:sp modelId="{B9324B26-5FF5-4FF7-9073-66103CBE8481}">
      <dsp:nvSpPr>
        <dsp:cNvPr id="0" name=""/>
        <dsp:cNvSpPr/>
      </dsp:nvSpPr>
      <dsp:spPr>
        <a:xfrm>
          <a:off x="0" y="2475108"/>
          <a:ext cx="3566160" cy="7383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solidFill>
                <a:schemeClr val="tx1"/>
              </a:solidFill>
              <a:latin typeface="Tahoma" panose="020B0604030504040204" pitchFamily="34" charset="0"/>
              <a:ea typeface="Tahoma" panose="020B0604030504040204" pitchFamily="34" charset="0"/>
              <a:cs typeface="Tahoma" panose="020B0604030504040204" pitchFamily="34" charset="0"/>
            </a:rPr>
            <a:t>ML Models</a:t>
          </a:r>
          <a:endParaRPr lang="en-US" sz="31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6045" y="2511153"/>
        <a:ext cx="3494070" cy="666292"/>
      </dsp:txXfrm>
    </dsp:sp>
    <dsp:sp modelId="{EC7AD940-1476-4D15-8137-C20906FA9F72}">
      <dsp:nvSpPr>
        <dsp:cNvPr id="0" name=""/>
        <dsp:cNvSpPr/>
      </dsp:nvSpPr>
      <dsp:spPr>
        <a:xfrm rot="5400000">
          <a:off x="6440726" y="449681"/>
          <a:ext cx="59070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Final Findings</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59" y="3353084"/>
        <a:ext cx="6311004" cy="533034"/>
      </dsp:txXfrm>
    </dsp:sp>
    <dsp:sp modelId="{1F85CAD4-51B1-49AB-A869-3B9808E70BEF}">
      <dsp:nvSpPr>
        <dsp:cNvPr id="0" name=""/>
        <dsp:cNvSpPr/>
      </dsp:nvSpPr>
      <dsp:spPr>
        <a:xfrm>
          <a:off x="0" y="3250409"/>
          <a:ext cx="3566160" cy="7383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ahoma" panose="020B0604030504040204" pitchFamily="34" charset="0"/>
              <a:ea typeface="Tahoma" panose="020B0604030504040204" pitchFamily="34" charset="0"/>
              <a:cs typeface="Tahoma" panose="020B0604030504040204" pitchFamily="34" charset="0"/>
            </a:rPr>
            <a:t>Summary</a:t>
          </a:r>
        </a:p>
      </dsp:txBody>
      <dsp:txXfrm>
        <a:off x="36045" y="3286454"/>
        <a:ext cx="3494070" cy="6662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8873" y="-2715969"/>
          <a:ext cx="9012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If a movie has more than 1 award, it has a lower revenue.</a:t>
          </a:r>
        </a:p>
      </dsp:txBody>
      <dsp:txXfrm rot="-5400000">
        <a:off x="3562677" y="44223"/>
        <a:ext cx="6289652" cy="813263"/>
      </dsp:txXfrm>
    </dsp:sp>
    <dsp:sp modelId="{3230722F-B757-4673-BD2F-9D4BAB5CEE8D}">
      <dsp:nvSpPr>
        <dsp:cNvPr id="0" name=""/>
        <dsp:cNvSpPr/>
      </dsp:nvSpPr>
      <dsp:spPr>
        <a:xfrm>
          <a:off x="0" y="20780"/>
          <a:ext cx="3562677" cy="8601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1989" y="62769"/>
        <a:ext cx="3478699" cy="776169"/>
      </dsp:txXfrm>
    </dsp:sp>
    <dsp:sp modelId="{329ECF1A-78BE-41CB-B252-8011825B67CD}">
      <dsp:nvSpPr>
        <dsp:cNvPr id="0" name=""/>
        <dsp:cNvSpPr/>
      </dsp:nvSpPr>
      <dsp:spPr>
        <a:xfrm rot="5400000">
          <a:off x="6196248" y="-1689080"/>
          <a:ext cx="1066507"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If a movie has more than 1 award, it will have a higher revenue.</a:t>
          </a:r>
        </a:p>
      </dsp:txBody>
      <dsp:txXfrm rot="-5400000">
        <a:off x="3562678" y="996553"/>
        <a:ext cx="6281585" cy="962381"/>
      </dsp:txXfrm>
    </dsp:sp>
    <dsp:sp modelId="{8A3FE5E4-2689-4041-B2C5-C63BC276A3EF}">
      <dsp:nvSpPr>
        <dsp:cNvPr id="0" name=""/>
        <dsp:cNvSpPr/>
      </dsp:nvSpPr>
      <dsp:spPr>
        <a:xfrm>
          <a:off x="0" y="1047669"/>
          <a:ext cx="3562677" cy="860147"/>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1989" y="1089658"/>
        <a:ext cx="3478699" cy="776169"/>
      </dsp:txXfrm>
    </dsp:sp>
    <dsp:sp modelId="{28A23AAC-8B66-42CE-94D5-438D07907013}">
      <dsp:nvSpPr>
        <dsp:cNvPr id="0" name=""/>
        <dsp:cNvSpPr/>
      </dsp:nvSpPr>
      <dsp:spPr>
        <a:xfrm rot="5400000">
          <a:off x="6213223" y="-596515"/>
          <a:ext cx="10325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using bar plot and checking the Peterson's Correlation Coefficient which was 0.04.</a:t>
          </a:r>
        </a:p>
      </dsp:txBody>
      <dsp:txXfrm rot="-5400000">
        <a:off x="3562677" y="2104436"/>
        <a:ext cx="6283243" cy="931745"/>
      </dsp:txXfrm>
    </dsp:sp>
    <dsp:sp modelId="{1B210002-05AF-4E0B-9B82-992A21213312}">
      <dsp:nvSpPr>
        <dsp:cNvPr id="0" name=""/>
        <dsp:cNvSpPr/>
      </dsp:nvSpPr>
      <dsp:spPr>
        <a:xfrm>
          <a:off x="0" y="2054004"/>
          <a:ext cx="3562677" cy="103260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0408" y="2104412"/>
        <a:ext cx="3461861" cy="931791"/>
      </dsp:txXfrm>
    </dsp:sp>
    <dsp:sp modelId="{95E0557D-F0A1-4F38-8083-55DE7503164F}">
      <dsp:nvSpPr>
        <dsp:cNvPr id="0" name=""/>
        <dsp:cNvSpPr/>
      </dsp:nvSpPr>
      <dsp:spPr>
        <a:xfrm rot="5400000">
          <a:off x="6392020" y="389773"/>
          <a:ext cx="688118" cy="6339840"/>
        </a:xfrm>
        <a:prstGeom prst="round2SameRect">
          <a:avLst/>
        </a:prstGeom>
        <a:solidFill>
          <a:srgbClr val="C0000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We reject the alternative hypothesis.</a:t>
          </a:r>
        </a:p>
      </dsp:txBody>
      <dsp:txXfrm rot="-5400000">
        <a:off x="3566160" y="3249225"/>
        <a:ext cx="6306249" cy="620936"/>
      </dsp:txXfrm>
    </dsp:sp>
    <dsp:sp modelId="{B9324B26-5FF5-4FF7-9073-66103CBE8481}">
      <dsp:nvSpPr>
        <dsp:cNvPr id="0" name=""/>
        <dsp:cNvSpPr/>
      </dsp:nvSpPr>
      <dsp:spPr>
        <a:xfrm>
          <a:off x="0" y="3129619"/>
          <a:ext cx="3566160" cy="86014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1989" y="3171608"/>
        <a:ext cx="3482182" cy="7761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69421" y="-2710535"/>
          <a:ext cx="73331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lower the number of famous actors in a movie, the lower the revenue is</a:t>
          </a:r>
        </a:p>
      </dsp:txBody>
      <dsp:txXfrm rot="-5400000">
        <a:off x="3566160" y="128524"/>
        <a:ext cx="6304042" cy="661721"/>
      </dsp:txXfrm>
    </dsp:sp>
    <dsp:sp modelId="{3230722F-B757-4673-BD2F-9D4BAB5CEE8D}">
      <dsp:nvSpPr>
        <dsp:cNvPr id="0" name=""/>
        <dsp:cNvSpPr/>
      </dsp:nvSpPr>
      <dsp:spPr>
        <a:xfrm>
          <a:off x="0" y="1061"/>
          <a:ext cx="3566160" cy="91664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4747" y="45808"/>
        <a:ext cx="3476666" cy="827152"/>
      </dsp:txXfrm>
    </dsp:sp>
    <dsp:sp modelId="{329ECF1A-78BE-41CB-B252-8011825B67CD}">
      <dsp:nvSpPr>
        <dsp:cNvPr id="0" name=""/>
        <dsp:cNvSpPr/>
      </dsp:nvSpPr>
      <dsp:spPr>
        <a:xfrm rot="5400000">
          <a:off x="6369421" y="-1748056"/>
          <a:ext cx="73331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higher the number of famous actors in a movie, the higher the revenue is.</a:t>
          </a:r>
        </a:p>
      </dsp:txBody>
      <dsp:txXfrm rot="-5400000">
        <a:off x="3566160" y="1091003"/>
        <a:ext cx="6304042" cy="661721"/>
      </dsp:txXfrm>
    </dsp:sp>
    <dsp:sp modelId="{8A3FE5E4-2689-4041-B2C5-C63BC276A3EF}">
      <dsp:nvSpPr>
        <dsp:cNvPr id="0" name=""/>
        <dsp:cNvSpPr/>
      </dsp:nvSpPr>
      <dsp:spPr>
        <a:xfrm>
          <a:off x="0" y="963540"/>
          <a:ext cx="3566160" cy="916646"/>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4747" y="1008287"/>
        <a:ext cx="3476666" cy="827152"/>
      </dsp:txXfrm>
    </dsp:sp>
    <dsp:sp modelId="{28A23AAC-8B66-42CE-94D5-438D07907013}">
      <dsp:nvSpPr>
        <dsp:cNvPr id="0" name=""/>
        <dsp:cNvSpPr/>
      </dsp:nvSpPr>
      <dsp:spPr>
        <a:xfrm rot="5400000">
          <a:off x="6179312" y="-690587"/>
          <a:ext cx="1100379"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using bar plot and checking the Peterson's Correlation Coefficient which was 0.187.</a:t>
          </a:r>
        </a:p>
      </dsp:txBody>
      <dsp:txXfrm rot="-5400000">
        <a:off x="3562678" y="1979763"/>
        <a:ext cx="6279932" cy="992947"/>
      </dsp:txXfrm>
    </dsp:sp>
    <dsp:sp modelId="{1B210002-05AF-4E0B-9B82-992A21213312}">
      <dsp:nvSpPr>
        <dsp:cNvPr id="0" name=""/>
        <dsp:cNvSpPr/>
      </dsp:nvSpPr>
      <dsp:spPr>
        <a:xfrm>
          <a:off x="0" y="1926019"/>
          <a:ext cx="3562677" cy="1100434"/>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3719" y="1979738"/>
        <a:ext cx="3455239" cy="992996"/>
      </dsp:txXfrm>
    </dsp:sp>
    <dsp:sp modelId="{95E0557D-F0A1-4F38-8083-55DE7503164F}">
      <dsp:nvSpPr>
        <dsp:cNvPr id="0" name=""/>
        <dsp:cNvSpPr/>
      </dsp:nvSpPr>
      <dsp:spPr>
        <a:xfrm rot="5400000">
          <a:off x="6369421" y="360689"/>
          <a:ext cx="733317" cy="6339840"/>
        </a:xfrm>
        <a:prstGeom prst="round2SameRect">
          <a:avLst/>
        </a:prstGeom>
        <a:solidFill>
          <a:srgbClr val="C0000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We rejected the alternative hypothesis.</a:t>
          </a:r>
        </a:p>
      </dsp:txBody>
      <dsp:txXfrm rot="-5400000">
        <a:off x="3566160" y="3199748"/>
        <a:ext cx="6304042" cy="661721"/>
      </dsp:txXfrm>
    </dsp:sp>
    <dsp:sp modelId="{B9324B26-5FF5-4FF7-9073-66103CBE8481}">
      <dsp:nvSpPr>
        <dsp:cNvPr id="0" name=""/>
        <dsp:cNvSpPr/>
      </dsp:nvSpPr>
      <dsp:spPr>
        <a:xfrm>
          <a:off x="0" y="3072285"/>
          <a:ext cx="3566160" cy="916646"/>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4747" y="3117032"/>
        <a:ext cx="3476666" cy="827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69421" y="-2710535"/>
          <a:ext cx="73331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budget of a movie doesn't effect the number of famous actors in it.</a:t>
          </a:r>
        </a:p>
      </dsp:txBody>
      <dsp:txXfrm rot="-5400000">
        <a:off x="3566160" y="128524"/>
        <a:ext cx="6304042" cy="661721"/>
      </dsp:txXfrm>
    </dsp:sp>
    <dsp:sp modelId="{3230722F-B757-4673-BD2F-9D4BAB5CEE8D}">
      <dsp:nvSpPr>
        <dsp:cNvPr id="0" name=""/>
        <dsp:cNvSpPr/>
      </dsp:nvSpPr>
      <dsp:spPr>
        <a:xfrm>
          <a:off x="0" y="1061"/>
          <a:ext cx="3566160" cy="91664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4747" y="45808"/>
        <a:ext cx="3476666" cy="827152"/>
      </dsp:txXfrm>
    </dsp:sp>
    <dsp:sp modelId="{329ECF1A-78BE-41CB-B252-8011825B67CD}">
      <dsp:nvSpPr>
        <dsp:cNvPr id="0" name=""/>
        <dsp:cNvSpPr/>
      </dsp:nvSpPr>
      <dsp:spPr>
        <a:xfrm rot="5400000">
          <a:off x="6369421" y="-1748056"/>
          <a:ext cx="73331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budget of a movie does effect the number of actors in it.</a:t>
          </a:r>
        </a:p>
      </dsp:txBody>
      <dsp:txXfrm rot="-5400000">
        <a:off x="3566160" y="1091003"/>
        <a:ext cx="6304042" cy="661721"/>
      </dsp:txXfrm>
    </dsp:sp>
    <dsp:sp modelId="{8A3FE5E4-2689-4041-B2C5-C63BC276A3EF}">
      <dsp:nvSpPr>
        <dsp:cNvPr id="0" name=""/>
        <dsp:cNvSpPr/>
      </dsp:nvSpPr>
      <dsp:spPr>
        <a:xfrm>
          <a:off x="0" y="963540"/>
          <a:ext cx="3566160" cy="916646"/>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4747" y="1008287"/>
        <a:ext cx="3476666" cy="827152"/>
      </dsp:txXfrm>
    </dsp:sp>
    <dsp:sp modelId="{28A23AAC-8B66-42CE-94D5-438D07907013}">
      <dsp:nvSpPr>
        <dsp:cNvPr id="0" name=""/>
        <dsp:cNvSpPr/>
      </dsp:nvSpPr>
      <dsp:spPr>
        <a:xfrm rot="5400000">
          <a:off x="6179312" y="-690587"/>
          <a:ext cx="1100379"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Peterson's Correlation Coefficient which was 0.141.</a:t>
          </a:r>
        </a:p>
      </dsp:txBody>
      <dsp:txXfrm rot="-5400000">
        <a:off x="3562678" y="1979763"/>
        <a:ext cx="6279932" cy="992947"/>
      </dsp:txXfrm>
    </dsp:sp>
    <dsp:sp modelId="{1B210002-05AF-4E0B-9B82-992A21213312}">
      <dsp:nvSpPr>
        <dsp:cNvPr id="0" name=""/>
        <dsp:cNvSpPr/>
      </dsp:nvSpPr>
      <dsp:spPr>
        <a:xfrm>
          <a:off x="0" y="1926019"/>
          <a:ext cx="3562677" cy="1100434"/>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3719" y="1979738"/>
        <a:ext cx="3455239" cy="992996"/>
      </dsp:txXfrm>
    </dsp:sp>
    <dsp:sp modelId="{95E0557D-F0A1-4F38-8083-55DE7503164F}">
      <dsp:nvSpPr>
        <dsp:cNvPr id="0" name=""/>
        <dsp:cNvSpPr/>
      </dsp:nvSpPr>
      <dsp:spPr>
        <a:xfrm rot="5400000">
          <a:off x="6369421" y="360689"/>
          <a:ext cx="733317" cy="6339840"/>
        </a:xfrm>
        <a:prstGeom prst="round2SameRect">
          <a:avLst/>
        </a:prstGeom>
        <a:solidFill>
          <a:srgbClr val="C0000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We rejected the alternative hypothesis.</a:t>
          </a:r>
        </a:p>
      </dsp:txBody>
      <dsp:txXfrm rot="-5400000">
        <a:off x="3566160" y="3199748"/>
        <a:ext cx="6304042" cy="661721"/>
      </dsp:txXfrm>
    </dsp:sp>
    <dsp:sp modelId="{B9324B26-5FF5-4FF7-9073-66103CBE8481}">
      <dsp:nvSpPr>
        <dsp:cNvPr id="0" name=""/>
        <dsp:cNvSpPr/>
      </dsp:nvSpPr>
      <dsp:spPr>
        <a:xfrm>
          <a:off x="0" y="3072285"/>
          <a:ext cx="3566160" cy="916646"/>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4747" y="3117032"/>
        <a:ext cx="3476666" cy="827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8873" y="-2715969"/>
          <a:ext cx="9012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If a movie's genre is Action, it has a lower average revenue, than if it was of another genre.</a:t>
          </a:r>
        </a:p>
      </dsp:txBody>
      <dsp:txXfrm rot="-5400000">
        <a:off x="3562677" y="44223"/>
        <a:ext cx="6289652" cy="813263"/>
      </dsp:txXfrm>
    </dsp:sp>
    <dsp:sp modelId="{3230722F-B757-4673-BD2F-9D4BAB5CEE8D}">
      <dsp:nvSpPr>
        <dsp:cNvPr id="0" name=""/>
        <dsp:cNvSpPr/>
      </dsp:nvSpPr>
      <dsp:spPr>
        <a:xfrm>
          <a:off x="0" y="20780"/>
          <a:ext cx="3562677" cy="8601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1989" y="62769"/>
        <a:ext cx="3478699" cy="776169"/>
      </dsp:txXfrm>
    </dsp:sp>
    <dsp:sp modelId="{329ECF1A-78BE-41CB-B252-8011825B67CD}">
      <dsp:nvSpPr>
        <dsp:cNvPr id="0" name=""/>
        <dsp:cNvSpPr/>
      </dsp:nvSpPr>
      <dsp:spPr>
        <a:xfrm rot="5400000">
          <a:off x="6196248" y="-1689080"/>
          <a:ext cx="1066507"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If a movie's genre is Action, it has a higher average revenue, than if it was of another genre.</a:t>
          </a:r>
        </a:p>
      </dsp:txBody>
      <dsp:txXfrm rot="-5400000">
        <a:off x="3562678" y="996553"/>
        <a:ext cx="6281585" cy="962381"/>
      </dsp:txXfrm>
    </dsp:sp>
    <dsp:sp modelId="{8A3FE5E4-2689-4041-B2C5-C63BC276A3EF}">
      <dsp:nvSpPr>
        <dsp:cNvPr id="0" name=""/>
        <dsp:cNvSpPr/>
      </dsp:nvSpPr>
      <dsp:spPr>
        <a:xfrm>
          <a:off x="0" y="1047669"/>
          <a:ext cx="3562677" cy="860147"/>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1989" y="1089658"/>
        <a:ext cx="3478699" cy="776169"/>
      </dsp:txXfrm>
    </dsp:sp>
    <dsp:sp modelId="{28A23AAC-8B66-42CE-94D5-438D07907013}">
      <dsp:nvSpPr>
        <dsp:cNvPr id="0" name=""/>
        <dsp:cNvSpPr/>
      </dsp:nvSpPr>
      <dsp:spPr>
        <a:xfrm rot="5400000">
          <a:off x="6213223" y="-596515"/>
          <a:ext cx="10325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calculating the overall mean and comparing it with the mean of action genre movies.</a:t>
          </a:r>
        </a:p>
      </dsp:txBody>
      <dsp:txXfrm rot="-5400000">
        <a:off x="3562677" y="2104436"/>
        <a:ext cx="6283243" cy="931745"/>
      </dsp:txXfrm>
    </dsp:sp>
    <dsp:sp modelId="{1B210002-05AF-4E0B-9B82-992A21213312}">
      <dsp:nvSpPr>
        <dsp:cNvPr id="0" name=""/>
        <dsp:cNvSpPr/>
      </dsp:nvSpPr>
      <dsp:spPr>
        <a:xfrm>
          <a:off x="0" y="2054004"/>
          <a:ext cx="3562677" cy="103260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0408" y="2104412"/>
        <a:ext cx="3461861" cy="931791"/>
      </dsp:txXfrm>
    </dsp:sp>
    <dsp:sp modelId="{95E0557D-F0A1-4F38-8083-55DE7503164F}">
      <dsp:nvSpPr>
        <dsp:cNvPr id="0" name=""/>
        <dsp:cNvSpPr/>
      </dsp:nvSpPr>
      <dsp:spPr>
        <a:xfrm rot="5400000">
          <a:off x="6392020" y="389773"/>
          <a:ext cx="688118" cy="6339840"/>
        </a:xfrm>
        <a:prstGeom prst="round2SameRect">
          <a:avLst/>
        </a:prstGeom>
        <a:solidFill>
          <a:srgbClr val="00B0F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alternative hypothesis passed, and we reject the null hypothesis</a:t>
          </a:r>
        </a:p>
      </dsp:txBody>
      <dsp:txXfrm rot="-5400000">
        <a:off x="3566160" y="3249225"/>
        <a:ext cx="6306249" cy="620936"/>
      </dsp:txXfrm>
    </dsp:sp>
    <dsp:sp modelId="{B9324B26-5FF5-4FF7-9073-66103CBE8481}">
      <dsp:nvSpPr>
        <dsp:cNvPr id="0" name=""/>
        <dsp:cNvSpPr/>
      </dsp:nvSpPr>
      <dsp:spPr>
        <a:xfrm>
          <a:off x="0" y="3129619"/>
          <a:ext cx="3566160" cy="86014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1989" y="3171608"/>
        <a:ext cx="3482182" cy="7761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8873" y="-2715969"/>
          <a:ext cx="9012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If a movie is released outside of USA, it's revenue will be lower than revenue if released in USA only.</a:t>
          </a:r>
        </a:p>
      </dsp:txBody>
      <dsp:txXfrm rot="-5400000">
        <a:off x="3562677" y="44223"/>
        <a:ext cx="6289652" cy="813263"/>
      </dsp:txXfrm>
    </dsp:sp>
    <dsp:sp modelId="{3230722F-B757-4673-BD2F-9D4BAB5CEE8D}">
      <dsp:nvSpPr>
        <dsp:cNvPr id="0" name=""/>
        <dsp:cNvSpPr/>
      </dsp:nvSpPr>
      <dsp:spPr>
        <a:xfrm>
          <a:off x="0" y="20780"/>
          <a:ext cx="3562677" cy="8601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1989" y="62769"/>
        <a:ext cx="3478699" cy="776169"/>
      </dsp:txXfrm>
    </dsp:sp>
    <dsp:sp modelId="{329ECF1A-78BE-41CB-B252-8011825B67CD}">
      <dsp:nvSpPr>
        <dsp:cNvPr id="0" name=""/>
        <dsp:cNvSpPr/>
      </dsp:nvSpPr>
      <dsp:spPr>
        <a:xfrm rot="5400000">
          <a:off x="6196248" y="-1689080"/>
          <a:ext cx="1066507"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 If a movie is released outside USA, it's revenue will be higher than revenue if released in USA only.</a:t>
          </a:r>
        </a:p>
      </dsp:txBody>
      <dsp:txXfrm rot="-5400000">
        <a:off x="3562678" y="996553"/>
        <a:ext cx="6281585" cy="962381"/>
      </dsp:txXfrm>
    </dsp:sp>
    <dsp:sp modelId="{8A3FE5E4-2689-4041-B2C5-C63BC276A3EF}">
      <dsp:nvSpPr>
        <dsp:cNvPr id="0" name=""/>
        <dsp:cNvSpPr/>
      </dsp:nvSpPr>
      <dsp:spPr>
        <a:xfrm>
          <a:off x="0" y="1047669"/>
          <a:ext cx="3562677" cy="860147"/>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1989" y="1089658"/>
        <a:ext cx="3478699" cy="776169"/>
      </dsp:txXfrm>
    </dsp:sp>
    <dsp:sp modelId="{28A23AAC-8B66-42CE-94D5-438D07907013}">
      <dsp:nvSpPr>
        <dsp:cNvPr id="0" name=""/>
        <dsp:cNvSpPr/>
      </dsp:nvSpPr>
      <dsp:spPr>
        <a:xfrm rot="5400000">
          <a:off x="6213223" y="-596515"/>
          <a:ext cx="10325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Mann-Whitney U test with p-value = 2.44e-10</a:t>
          </a:r>
        </a:p>
      </dsp:txBody>
      <dsp:txXfrm rot="-5400000">
        <a:off x="3562677" y="2104436"/>
        <a:ext cx="6283243" cy="931745"/>
      </dsp:txXfrm>
    </dsp:sp>
    <dsp:sp modelId="{1B210002-05AF-4E0B-9B82-992A21213312}">
      <dsp:nvSpPr>
        <dsp:cNvPr id="0" name=""/>
        <dsp:cNvSpPr/>
      </dsp:nvSpPr>
      <dsp:spPr>
        <a:xfrm>
          <a:off x="0" y="2054004"/>
          <a:ext cx="3562677" cy="103260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0408" y="2104412"/>
        <a:ext cx="3461861" cy="931791"/>
      </dsp:txXfrm>
    </dsp:sp>
    <dsp:sp modelId="{95E0557D-F0A1-4F38-8083-55DE7503164F}">
      <dsp:nvSpPr>
        <dsp:cNvPr id="0" name=""/>
        <dsp:cNvSpPr/>
      </dsp:nvSpPr>
      <dsp:spPr>
        <a:xfrm rot="5400000">
          <a:off x="6392020" y="389773"/>
          <a:ext cx="688118" cy="6339840"/>
        </a:xfrm>
        <a:prstGeom prst="round2SameRect">
          <a:avLst/>
        </a:prstGeom>
        <a:solidFill>
          <a:srgbClr val="C0000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We reject the alternative hypothesis</a:t>
          </a:r>
        </a:p>
      </dsp:txBody>
      <dsp:txXfrm rot="-5400000">
        <a:off x="3566160" y="3249225"/>
        <a:ext cx="6306249" cy="620936"/>
      </dsp:txXfrm>
    </dsp:sp>
    <dsp:sp modelId="{B9324B26-5FF5-4FF7-9073-66103CBE8481}">
      <dsp:nvSpPr>
        <dsp:cNvPr id="0" name=""/>
        <dsp:cNvSpPr/>
      </dsp:nvSpPr>
      <dsp:spPr>
        <a:xfrm>
          <a:off x="0" y="3129619"/>
          <a:ext cx="3566160" cy="86014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1989" y="3171608"/>
        <a:ext cx="3482182" cy="776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8873" y="-2715969"/>
          <a:ext cx="9012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Higher the budget of a movie the Lower the revenue is.</a:t>
          </a:r>
        </a:p>
      </dsp:txBody>
      <dsp:txXfrm rot="-5400000">
        <a:off x="3562677" y="44223"/>
        <a:ext cx="6289652" cy="813263"/>
      </dsp:txXfrm>
    </dsp:sp>
    <dsp:sp modelId="{3230722F-B757-4673-BD2F-9D4BAB5CEE8D}">
      <dsp:nvSpPr>
        <dsp:cNvPr id="0" name=""/>
        <dsp:cNvSpPr/>
      </dsp:nvSpPr>
      <dsp:spPr>
        <a:xfrm>
          <a:off x="0" y="20780"/>
          <a:ext cx="3562677" cy="8601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1989" y="62769"/>
        <a:ext cx="3478699" cy="776169"/>
      </dsp:txXfrm>
    </dsp:sp>
    <dsp:sp modelId="{329ECF1A-78BE-41CB-B252-8011825B67CD}">
      <dsp:nvSpPr>
        <dsp:cNvPr id="0" name=""/>
        <dsp:cNvSpPr/>
      </dsp:nvSpPr>
      <dsp:spPr>
        <a:xfrm rot="5400000">
          <a:off x="6196248" y="-1689080"/>
          <a:ext cx="1066507"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 The Higher the budget of a movie the Higher the revenue is.</a:t>
          </a:r>
        </a:p>
      </dsp:txBody>
      <dsp:txXfrm rot="-5400000">
        <a:off x="3562678" y="996553"/>
        <a:ext cx="6281585" cy="962381"/>
      </dsp:txXfrm>
    </dsp:sp>
    <dsp:sp modelId="{8A3FE5E4-2689-4041-B2C5-C63BC276A3EF}">
      <dsp:nvSpPr>
        <dsp:cNvPr id="0" name=""/>
        <dsp:cNvSpPr/>
      </dsp:nvSpPr>
      <dsp:spPr>
        <a:xfrm>
          <a:off x="0" y="1047669"/>
          <a:ext cx="3562677" cy="860147"/>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1989" y="1089658"/>
        <a:ext cx="3478699" cy="776169"/>
      </dsp:txXfrm>
    </dsp:sp>
    <dsp:sp modelId="{28A23AAC-8B66-42CE-94D5-438D07907013}">
      <dsp:nvSpPr>
        <dsp:cNvPr id="0" name=""/>
        <dsp:cNvSpPr/>
      </dsp:nvSpPr>
      <dsp:spPr>
        <a:xfrm rot="5400000">
          <a:off x="6213223" y="-596515"/>
          <a:ext cx="10325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Method of testing: the Peterson's Correlation Coefficient which was 0.51.</a:t>
          </a:r>
        </a:p>
      </dsp:txBody>
      <dsp:txXfrm rot="-5400000">
        <a:off x="3562677" y="2104436"/>
        <a:ext cx="6283243" cy="931745"/>
      </dsp:txXfrm>
    </dsp:sp>
    <dsp:sp modelId="{1B210002-05AF-4E0B-9B82-992A21213312}">
      <dsp:nvSpPr>
        <dsp:cNvPr id="0" name=""/>
        <dsp:cNvSpPr/>
      </dsp:nvSpPr>
      <dsp:spPr>
        <a:xfrm>
          <a:off x="0" y="2054004"/>
          <a:ext cx="3562677" cy="103260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0408" y="2104412"/>
        <a:ext cx="3461861" cy="931791"/>
      </dsp:txXfrm>
    </dsp:sp>
    <dsp:sp modelId="{95E0557D-F0A1-4F38-8083-55DE7503164F}">
      <dsp:nvSpPr>
        <dsp:cNvPr id="0" name=""/>
        <dsp:cNvSpPr/>
      </dsp:nvSpPr>
      <dsp:spPr>
        <a:xfrm rot="5400000">
          <a:off x="6392020" y="389773"/>
          <a:ext cx="688118" cy="6339840"/>
        </a:xfrm>
        <a:prstGeom prst="round2SameRect">
          <a:avLst/>
        </a:prstGeom>
        <a:solidFill>
          <a:srgbClr val="00B0F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alternative hypothesis passed, and we reject the null hypothesis</a:t>
          </a:r>
        </a:p>
      </dsp:txBody>
      <dsp:txXfrm rot="-5400000">
        <a:off x="3566160" y="3249225"/>
        <a:ext cx="6306249" cy="620936"/>
      </dsp:txXfrm>
    </dsp:sp>
    <dsp:sp modelId="{B9324B26-5FF5-4FF7-9073-66103CBE8481}">
      <dsp:nvSpPr>
        <dsp:cNvPr id="0" name=""/>
        <dsp:cNvSpPr/>
      </dsp:nvSpPr>
      <dsp:spPr>
        <a:xfrm>
          <a:off x="0" y="3129619"/>
          <a:ext cx="3566160" cy="86014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1989" y="3171608"/>
        <a:ext cx="3482182" cy="7761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8873" y="-2715969"/>
          <a:ext cx="9012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Higher number of famous actors in a movie, the Lower its rating is.</a:t>
          </a:r>
        </a:p>
      </dsp:txBody>
      <dsp:txXfrm rot="-5400000">
        <a:off x="3562677" y="44223"/>
        <a:ext cx="6289652" cy="813263"/>
      </dsp:txXfrm>
    </dsp:sp>
    <dsp:sp modelId="{3230722F-B757-4673-BD2F-9D4BAB5CEE8D}">
      <dsp:nvSpPr>
        <dsp:cNvPr id="0" name=""/>
        <dsp:cNvSpPr/>
      </dsp:nvSpPr>
      <dsp:spPr>
        <a:xfrm>
          <a:off x="0" y="20780"/>
          <a:ext cx="3562677" cy="8601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1989" y="62769"/>
        <a:ext cx="3478699" cy="776169"/>
      </dsp:txXfrm>
    </dsp:sp>
    <dsp:sp modelId="{329ECF1A-78BE-41CB-B252-8011825B67CD}">
      <dsp:nvSpPr>
        <dsp:cNvPr id="0" name=""/>
        <dsp:cNvSpPr/>
      </dsp:nvSpPr>
      <dsp:spPr>
        <a:xfrm rot="5400000">
          <a:off x="6196248" y="-1689080"/>
          <a:ext cx="1066507"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 The Higher the number of famous actors in a movie, the Higher its rating is.</a:t>
          </a:r>
        </a:p>
      </dsp:txBody>
      <dsp:txXfrm rot="-5400000">
        <a:off x="3562678" y="996553"/>
        <a:ext cx="6281585" cy="962381"/>
      </dsp:txXfrm>
    </dsp:sp>
    <dsp:sp modelId="{8A3FE5E4-2689-4041-B2C5-C63BC276A3EF}">
      <dsp:nvSpPr>
        <dsp:cNvPr id="0" name=""/>
        <dsp:cNvSpPr/>
      </dsp:nvSpPr>
      <dsp:spPr>
        <a:xfrm>
          <a:off x="0" y="1047669"/>
          <a:ext cx="3562677" cy="860147"/>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1989" y="1089658"/>
        <a:ext cx="3478699" cy="776169"/>
      </dsp:txXfrm>
    </dsp:sp>
    <dsp:sp modelId="{28A23AAC-8B66-42CE-94D5-438D07907013}">
      <dsp:nvSpPr>
        <dsp:cNvPr id="0" name=""/>
        <dsp:cNvSpPr/>
      </dsp:nvSpPr>
      <dsp:spPr>
        <a:xfrm rot="5400000">
          <a:off x="6213223" y="-596515"/>
          <a:ext cx="10325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bar plot.</a:t>
          </a:r>
        </a:p>
      </dsp:txBody>
      <dsp:txXfrm rot="-5400000">
        <a:off x="3562677" y="2104436"/>
        <a:ext cx="6283243" cy="931745"/>
      </dsp:txXfrm>
    </dsp:sp>
    <dsp:sp modelId="{1B210002-05AF-4E0B-9B82-992A21213312}">
      <dsp:nvSpPr>
        <dsp:cNvPr id="0" name=""/>
        <dsp:cNvSpPr/>
      </dsp:nvSpPr>
      <dsp:spPr>
        <a:xfrm>
          <a:off x="0" y="2054004"/>
          <a:ext cx="3562677" cy="103260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0408" y="2104412"/>
        <a:ext cx="3461861" cy="931791"/>
      </dsp:txXfrm>
    </dsp:sp>
    <dsp:sp modelId="{95E0557D-F0A1-4F38-8083-55DE7503164F}">
      <dsp:nvSpPr>
        <dsp:cNvPr id="0" name=""/>
        <dsp:cNvSpPr/>
      </dsp:nvSpPr>
      <dsp:spPr>
        <a:xfrm rot="5400000">
          <a:off x="6392020" y="389773"/>
          <a:ext cx="688118" cy="6339840"/>
        </a:xfrm>
        <a:prstGeom prst="round2SameRect">
          <a:avLst/>
        </a:prstGeom>
        <a:solidFill>
          <a:srgbClr val="00B0F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alternative hypothesis passed, and we reject the null hypothesis</a:t>
          </a:r>
        </a:p>
      </dsp:txBody>
      <dsp:txXfrm rot="-5400000">
        <a:off x="3566160" y="3249225"/>
        <a:ext cx="6306249" cy="620936"/>
      </dsp:txXfrm>
    </dsp:sp>
    <dsp:sp modelId="{B9324B26-5FF5-4FF7-9073-66103CBE8481}">
      <dsp:nvSpPr>
        <dsp:cNvPr id="0" name=""/>
        <dsp:cNvSpPr/>
      </dsp:nvSpPr>
      <dsp:spPr>
        <a:xfrm>
          <a:off x="0" y="3129619"/>
          <a:ext cx="3566160" cy="86014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1989" y="3171608"/>
        <a:ext cx="3482182" cy="7761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8873" y="-2715969"/>
          <a:ext cx="9012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Higher the number of people who voted for a movie, the higher its rating is.</a:t>
          </a:r>
        </a:p>
      </dsp:txBody>
      <dsp:txXfrm rot="-5400000">
        <a:off x="3562677" y="44223"/>
        <a:ext cx="6289652" cy="813263"/>
      </dsp:txXfrm>
    </dsp:sp>
    <dsp:sp modelId="{3230722F-B757-4673-BD2F-9D4BAB5CEE8D}">
      <dsp:nvSpPr>
        <dsp:cNvPr id="0" name=""/>
        <dsp:cNvSpPr/>
      </dsp:nvSpPr>
      <dsp:spPr>
        <a:xfrm>
          <a:off x="0" y="20780"/>
          <a:ext cx="3562677" cy="8601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1989" y="62769"/>
        <a:ext cx="3478699" cy="776169"/>
      </dsp:txXfrm>
    </dsp:sp>
    <dsp:sp modelId="{329ECF1A-78BE-41CB-B252-8011825B67CD}">
      <dsp:nvSpPr>
        <dsp:cNvPr id="0" name=""/>
        <dsp:cNvSpPr/>
      </dsp:nvSpPr>
      <dsp:spPr>
        <a:xfrm rot="5400000">
          <a:off x="6196248" y="-1689080"/>
          <a:ext cx="1066507"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Higher the number of people who voted for a movie, the lower its rating is.</a:t>
          </a:r>
        </a:p>
      </dsp:txBody>
      <dsp:txXfrm rot="-5400000">
        <a:off x="3562678" y="996553"/>
        <a:ext cx="6281585" cy="962381"/>
      </dsp:txXfrm>
    </dsp:sp>
    <dsp:sp modelId="{8A3FE5E4-2689-4041-B2C5-C63BC276A3EF}">
      <dsp:nvSpPr>
        <dsp:cNvPr id="0" name=""/>
        <dsp:cNvSpPr/>
      </dsp:nvSpPr>
      <dsp:spPr>
        <a:xfrm>
          <a:off x="0" y="1047669"/>
          <a:ext cx="3562677" cy="860147"/>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1989" y="1089658"/>
        <a:ext cx="3478699" cy="776169"/>
      </dsp:txXfrm>
    </dsp:sp>
    <dsp:sp modelId="{28A23AAC-8B66-42CE-94D5-438D07907013}">
      <dsp:nvSpPr>
        <dsp:cNvPr id="0" name=""/>
        <dsp:cNvSpPr/>
      </dsp:nvSpPr>
      <dsp:spPr>
        <a:xfrm rot="5400000">
          <a:off x="6213223" y="-596515"/>
          <a:ext cx="10325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Peterson's Correlation Coefficient which was 0.34.</a:t>
          </a:r>
        </a:p>
      </dsp:txBody>
      <dsp:txXfrm rot="-5400000">
        <a:off x="3562677" y="2104436"/>
        <a:ext cx="6283243" cy="931745"/>
      </dsp:txXfrm>
    </dsp:sp>
    <dsp:sp modelId="{1B210002-05AF-4E0B-9B82-992A21213312}">
      <dsp:nvSpPr>
        <dsp:cNvPr id="0" name=""/>
        <dsp:cNvSpPr/>
      </dsp:nvSpPr>
      <dsp:spPr>
        <a:xfrm>
          <a:off x="0" y="2054004"/>
          <a:ext cx="3562677" cy="103260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0408" y="2104412"/>
        <a:ext cx="3461861" cy="931791"/>
      </dsp:txXfrm>
    </dsp:sp>
    <dsp:sp modelId="{95E0557D-F0A1-4F38-8083-55DE7503164F}">
      <dsp:nvSpPr>
        <dsp:cNvPr id="0" name=""/>
        <dsp:cNvSpPr/>
      </dsp:nvSpPr>
      <dsp:spPr>
        <a:xfrm rot="5400000">
          <a:off x="6392020" y="389773"/>
          <a:ext cx="688118" cy="6339840"/>
        </a:xfrm>
        <a:prstGeom prst="round2SameRect">
          <a:avLst/>
        </a:prstGeom>
        <a:solidFill>
          <a:srgbClr val="C0000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We reject the alternative hypothesis.</a:t>
          </a:r>
        </a:p>
      </dsp:txBody>
      <dsp:txXfrm rot="-5400000">
        <a:off x="3566160" y="3249225"/>
        <a:ext cx="6306249" cy="620936"/>
      </dsp:txXfrm>
    </dsp:sp>
    <dsp:sp modelId="{B9324B26-5FF5-4FF7-9073-66103CBE8481}">
      <dsp:nvSpPr>
        <dsp:cNvPr id="0" name=""/>
        <dsp:cNvSpPr/>
      </dsp:nvSpPr>
      <dsp:spPr>
        <a:xfrm>
          <a:off x="0" y="3129619"/>
          <a:ext cx="3566160" cy="86014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1989" y="3171608"/>
        <a:ext cx="3482182" cy="77616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8873" y="-2715969"/>
          <a:ext cx="9012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If a movie is produced by “others”, then it will have higher than average revenue.</a:t>
          </a:r>
        </a:p>
      </dsp:txBody>
      <dsp:txXfrm rot="-5400000">
        <a:off x="3562677" y="44223"/>
        <a:ext cx="6289652" cy="813263"/>
      </dsp:txXfrm>
    </dsp:sp>
    <dsp:sp modelId="{3230722F-B757-4673-BD2F-9D4BAB5CEE8D}">
      <dsp:nvSpPr>
        <dsp:cNvPr id="0" name=""/>
        <dsp:cNvSpPr/>
      </dsp:nvSpPr>
      <dsp:spPr>
        <a:xfrm>
          <a:off x="0" y="20780"/>
          <a:ext cx="3562677" cy="8601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1989" y="62769"/>
        <a:ext cx="3478699" cy="776169"/>
      </dsp:txXfrm>
    </dsp:sp>
    <dsp:sp modelId="{329ECF1A-78BE-41CB-B252-8011825B67CD}">
      <dsp:nvSpPr>
        <dsp:cNvPr id="0" name=""/>
        <dsp:cNvSpPr/>
      </dsp:nvSpPr>
      <dsp:spPr>
        <a:xfrm rot="5400000">
          <a:off x="6196248" y="-1689080"/>
          <a:ext cx="1066507"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If a movie is produced by “others”, then it will have lower than average revenue.</a:t>
          </a:r>
        </a:p>
      </dsp:txBody>
      <dsp:txXfrm rot="-5400000">
        <a:off x="3562678" y="996553"/>
        <a:ext cx="6281585" cy="962381"/>
      </dsp:txXfrm>
    </dsp:sp>
    <dsp:sp modelId="{8A3FE5E4-2689-4041-B2C5-C63BC276A3EF}">
      <dsp:nvSpPr>
        <dsp:cNvPr id="0" name=""/>
        <dsp:cNvSpPr/>
      </dsp:nvSpPr>
      <dsp:spPr>
        <a:xfrm>
          <a:off x="0" y="1047669"/>
          <a:ext cx="3562677" cy="860147"/>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1989" y="1089658"/>
        <a:ext cx="3478699" cy="776169"/>
      </dsp:txXfrm>
    </dsp:sp>
    <dsp:sp modelId="{28A23AAC-8B66-42CE-94D5-438D07907013}">
      <dsp:nvSpPr>
        <dsp:cNvPr id="0" name=""/>
        <dsp:cNvSpPr/>
      </dsp:nvSpPr>
      <dsp:spPr>
        <a:xfrm rot="5400000">
          <a:off x="6213223" y="-596515"/>
          <a:ext cx="10325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Mann-Whitney U test with p-value = 2.44e-10.</a:t>
          </a:r>
        </a:p>
      </dsp:txBody>
      <dsp:txXfrm rot="-5400000">
        <a:off x="3562677" y="2104436"/>
        <a:ext cx="6283243" cy="931745"/>
      </dsp:txXfrm>
    </dsp:sp>
    <dsp:sp modelId="{1B210002-05AF-4E0B-9B82-992A21213312}">
      <dsp:nvSpPr>
        <dsp:cNvPr id="0" name=""/>
        <dsp:cNvSpPr/>
      </dsp:nvSpPr>
      <dsp:spPr>
        <a:xfrm>
          <a:off x="0" y="2054004"/>
          <a:ext cx="3562677" cy="103260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0408" y="2104412"/>
        <a:ext cx="3461861" cy="931791"/>
      </dsp:txXfrm>
    </dsp:sp>
    <dsp:sp modelId="{95E0557D-F0A1-4F38-8083-55DE7503164F}">
      <dsp:nvSpPr>
        <dsp:cNvPr id="0" name=""/>
        <dsp:cNvSpPr/>
      </dsp:nvSpPr>
      <dsp:spPr>
        <a:xfrm rot="5400000">
          <a:off x="6392020" y="389773"/>
          <a:ext cx="688118" cy="6339840"/>
        </a:xfrm>
        <a:prstGeom prst="round2SameRect">
          <a:avLst/>
        </a:prstGeom>
        <a:solidFill>
          <a:srgbClr val="C0000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We reject the alternative hypothesis.</a:t>
          </a:r>
        </a:p>
      </dsp:txBody>
      <dsp:txXfrm rot="-5400000">
        <a:off x="3566160" y="3249225"/>
        <a:ext cx="6306249" cy="620936"/>
      </dsp:txXfrm>
    </dsp:sp>
    <dsp:sp modelId="{B9324B26-5FF5-4FF7-9073-66103CBE8481}">
      <dsp:nvSpPr>
        <dsp:cNvPr id="0" name=""/>
        <dsp:cNvSpPr/>
      </dsp:nvSpPr>
      <dsp:spPr>
        <a:xfrm>
          <a:off x="0" y="3129619"/>
          <a:ext cx="3566160" cy="86014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1989" y="3171608"/>
        <a:ext cx="3482182" cy="77616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12/17/2019</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12/17/2019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12/17/2019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12/17/2019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876424" y="875210"/>
            <a:ext cx="8791575" cy="1763487"/>
          </a:xfrm>
        </p:spPr>
        <p:txBody>
          <a:bodyPr>
            <a:normAutofit/>
          </a:bodyPr>
          <a:lstStyle/>
          <a:p>
            <a:pPr algn="ctr"/>
            <a:r>
              <a:rPr lang="en-US" sz="5400" dirty="0">
                <a:solidFill>
                  <a:schemeClr val="bg1">
                    <a:lumMod val="95000"/>
                    <a:lumOff val="5000"/>
                  </a:schemeClr>
                </a:solidFill>
              </a:rPr>
              <a:t>Movie revenues Big data project</a:t>
            </a:r>
            <a:endParaRPr lang="en-US" sz="5400" dirty="0">
              <a:solidFill>
                <a:schemeClr val="bg1">
                  <a:lumMod val="95000"/>
                  <a:lumOff val="5000"/>
                </a:schemeClr>
              </a:solidFill>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AHMAD NAWAR DROUBI</a:t>
            </a:r>
          </a:p>
          <a:p>
            <a:pPr algn="ctr"/>
            <a:r>
              <a:rPr lang="en-US" sz="2400" dirty="0">
                <a:latin typeface="Tahoma" panose="020B0604030504040204" pitchFamily="34" charset="0"/>
                <a:ea typeface="Tahoma" panose="020B0604030504040204" pitchFamily="34" charset="0"/>
                <a:cs typeface="Tahoma" panose="020B0604030504040204" pitchFamily="34" charset="0"/>
              </a:rPr>
              <a:t>AYD</a:t>
            </a:r>
            <a:r>
              <a:rPr lang="tr-TR" sz="2400" dirty="0">
                <a:latin typeface="Tahoma" panose="020B0604030504040204" pitchFamily="34" charset="0"/>
                <a:ea typeface="Tahoma" panose="020B0604030504040204" pitchFamily="34" charset="0"/>
                <a:cs typeface="Tahoma" panose="020B0604030504040204" pitchFamily="34" charset="0"/>
              </a:rPr>
              <a:t>I</a:t>
            </a:r>
            <a:r>
              <a:rPr lang="en-US" sz="2400" dirty="0">
                <a:latin typeface="Tahoma" panose="020B0604030504040204" pitchFamily="34" charset="0"/>
                <a:ea typeface="Tahoma" panose="020B0604030504040204" pitchFamily="34" charset="0"/>
                <a:cs typeface="Tahoma" panose="020B0604030504040204" pitchFamily="34" charset="0"/>
              </a:rPr>
              <a:t>N DAVUTO</a:t>
            </a:r>
            <a:r>
              <a:rPr lang="tr-TR" sz="2400" dirty="0">
                <a:latin typeface="Tahoma" panose="020B0604030504040204" pitchFamily="34" charset="0"/>
                <a:ea typeface="Tahoma" panose="020B0604030504040204" pitchFamily="34" charset="0"/>
                <a:cs typeface="Tahoma" panose="020B0604030504040204" pitchFamily="34" charset="0"/>
              </a:rPr>
              <a:t>ğLU</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Collecting Dataset:</a:t>
            </a:r>
          </a:p>
        </p:txBody>
      </p:sp>
      <p:sp>
        <p:nvSpPr>
          <p:cNvPr id="3" name="TextBox 2">
            <a:extLst>
              <a:ext uri="{FF2B5EF4-FFF2-40B4-BE49-F238E27FC236}">
                <a16:creationId xmlns:a16="http://schemas.microsoft.com/office/drawing/2014/main" id="{CF38BF65-D3E6-4F70-82A0-E52C9C27ACB4}"/>
              </a:ext>
            </a:extLst>
          </p:cNvPr>
          <p:cNvSpPr txBox="1"/>
          <p:nvPr/>
        </p:nvSpPr>
        <p:spPr>
          <a:xfrm>
            <a:off x="1219200" y="1802674"/>
            <a:ext cx="9366069"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Some Notes on the dataset:</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Top 100 Actors in Movie column holds the number of top 100 actors (according to IMDb) that acted in the movie.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Motion Picture Association of America rating column is the age rating of the movie. We used this matric because it’s the most used metric in the world. </a:t>
            </a:r>
          </a:p>
        </p:txBody>
      </p:sp>
    </p:spTree>
    <p:extLst>
      <p:ext uri="{BB962C8B-B14F-4D97-AF65-F5344CB8AC3E}">
        <p14:creationId xmlns:p14="http://schemas.microsoft.com/office/powerpoint/2010/main" val="237999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Filtered movies data-set</a:t>
            </a:r>
          </a:p>
        </p:txBody>
      </p:sp>
      <p:pic>
        <p:nvPicPr>
          <p:cNvPr id="7" name="Picture 6">
            <a:extLst>
              <a:ext uri="{FF2B5EF4-FFF2-40B4-BE49-F238E27FC236}">
                <a16:creationId xmlns:a16="http://schemas.microsoft.com/office/drawing/2014/main" id="{A09F5B8C-A90B-434A-91DA-894102C12E63}"/>
              </a:ext>
            </a:extLst>
          </p:cNvPr>
          <p:cNvPicPr>
            <a:picLocks noChangeAspect="1"/>
          </p:cNvPicPr>
          <p:nvPr/>
        </p:nvPicPr>
        <p:blipFill>
          <a:blip r:embed="rId2"/>
          <a:stretch>
            <a:fillRect/>
          </a:stretch>
        </p:blipFill>
        <p:spPr>
          <a:xfrm>
            <a:off x="314325" y="1540846"/>
            <a:ext cx="11391900" cy="4126529"/>
          </a:xfrm>
          <a:prstGeom prst="rect">
            <a:avLst/>
          </a:prstGeom>
        </p:spPr>
      </p:pic>
    </p:spTree>
    <p:extLst>
      <p:ext uri="{BB962C8B-B14F-4D97-AF65-F5344CB8AC3E}">
        <p14:creationId xmlns:p14="http://schemas.microsoft.com/office/powerpoint/2010/main" val="72933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a:t>
            </a:r>
          </a:p>
        </p:txBody>
      </p:sp>
      <p:sp>
        <p:nvSpPr>
          <p:cNvPr id="3" name="TextBox 2">
            <a:extLst>
              <a:ext uri="{FF2B5EF4-FFF2-40B4-BE49-F238E27FC236}">
                <a16:creationId xmlns:a16="http://schemas.microsoft.com/office/drawing/2014/main" id="{CF38BF65-D3E6-4F70-82A0-E52C9C27ACB4}"/>
              </a:ext>
            </a:extLst>
          </p:cNvPr>
          <p:cNvSpPr txBox="1"/>
          <p:nvPr/>
        </p:nvSpPr>
        <p:spPr>
          <a:xfrm>
            <a:off x="1219200" y="1802674"/>
            <a:ext cx="9366069"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Firstly we found the statistical data for the numerical features as follows:</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IMDb Votes the mean is: 79283.1397 vote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Production  Company  the  mode  is  ”Others”  which indicates  that  no  one  production  company  had  their  movie be in top 100,000 movie by revenue.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Revenue, the mean is: 7.099426e+07.</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using the  correlation  heat  diagram  Figure  1  we  noticed  the features   that   had   a   likely   significant   relation   to   revenue. Those features were: the budget and IMDb votes.</a:t>
            </a:r>
          </a:p>
        </p:txBody>
      </p:sp>
    </p:spTree>
    <p:extLst>
      <p:ext uri="{BB962C8B-B14F-4D97-AF65-F5344CB8AC3E}">
        <p14:creationId xmlns:p14="http://schemas.microsoft.com/office/powerpoint/2010/main" val="3507716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Correlation Heatmap </a:t>
            </a:r>
          </a:p>
        </p:txBody>
      </p:sp>
      <p:sp>
        <p:nvSpPr>
          <p:cNvPr id="3" name="TextBox 2">
            <a:extLst>
              <a:ext uri="{FF2B5EF4-FFF2-40B4-BE49-F238E27FC236}">
                <a16:creationId xmlns:a16="http://schemas.microsoft.com/office/drawing/2014/main" id="{CF38BF65-D3E6-4F70-82A0-E52C9C27ACB4}"/>
              </a:ext>
            </a:extLst>
          </p:cNvPr>
          <p:cNvSpPr txBox="1"/>
          <p:nvPr/>
        </p:nvSpPr>
        <p:spPr>
          <a:xfrm>
            <a:off x="1206137" y="1332411"/>
            <a:ext cx="9366069"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Figure 1</a:t>
            </a:r>
          </a:p>
        </p:txBody>
      </p:sp>
      <p:pic>
        <p:nvPicPr>
          <p:cNvPr id="5" name="Picture 4" descr="A screenshot of a cell phone&#10;&#10;Description automatically generated">
            <a:extLst>
              <a:ext uri="{FF2B5EF4-FFF2-40B4-BE49-F238E27FC236}">
                <a16:creationId xmlns:a16="http://schemas.microsoft.com/office/drawing/2014/main" id="{CB3DA6FD-5823-480E-92A6-5D34DCD85303}"/>
              </a:ext>
            </a:extLst>
          </p:cNvPr>
          <p:cNvPicPr>
            <a:picLocks noChangeAspect="1"/>
          </p:cNvPicPr>
          <p:nvPr/>
        </p:nvPicPr>
        <p:blipFill>
          <a:blip r:embed="rId2"/>
          <a:stretch>
            <a:fillRect/>
          </a:stretch>
        </p:blipFill>
        <p:spPr>
          <a:xfrm>
            <a:off x="1504405" y="1794076"/>
            <a:ext cx="8867503" cy="5063924"/>
          </a:xfrm>
          <a:prstGeom prst="rect">
            <a:avLst/>
          </a:prstGeom>
        </p:spPr>
      </p:pic>
    </p:spTree>
    <p:extLst>
      <p:ext uri="{BB962C8B-B14F-4D97-AF65-F5344CB8AC3E}">
        <p14:creationId xmlns:p14="http://schemas.microsoft.com/office/powerpoint/2010/main" val="1172807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a:solidFill>
                  <a:schemeClr val="bg1">
                    <a:lumMod val="95000"/>
                    <a:lumOff val="5000"/>
                  </a:schemeClr>
                </a:solidFill>
                <a:latin typeface="Times New Roman" panose="02020603050405020304" pitchFamily="18" charset="0"/>
                <a:cs typeface="Times New Roman" panose="02020603050405020304" pitchFamily="18" charset="0"/>
              </a:rPr>
              <a:t>Statistical Analysis: Some Diagrams</a:t>
            </a:r>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descr="A picture containing drawing&#10;&#10;Description automatically generated">
            <a:extLst>
              <a:ext uri="{FF2B5EF4-FFF2-40B4-BE49-F238E27FC236}">
                <a16:creationId xmlns:a16="http://schemas.microsoft.com/office/drawing/2014/main" id="{8538D887-721F-4EAA-9DA4-82BAF4E7B1A0}"/>
              </a:ext>
            </a:extLst>
          </p:cNvPr>
          <p:cNvPicPr>
            <a:picLocks noChangeAspect="1"/>
          </p:cNvPicPr>
          <p:nvPr/>
        </p:nvPicPr>
        <p:blipFill>
          <a:blip r:embed="rId2"/>
          <a:stretch>
            <a:fillRect/>
          </a:stretch>
        </p:blipFill>
        <p:spPr>
          <a:xfrm>
            <a:off x="3169913" y="2203032"/>
            <a:ext cx="5852172" cy="4326356"/>
          </a:xfrm>
          <a:prstGeom prst="rect">
            <a:avLst/>
          </a:prstGeom>
        </p:spPr>
      </p:pic>
      <p:sp>
        <p:nvSpPr>
          <p:cNvPr id="7" name="Rectangle 6">
            <a:extLst>
              <a:ext uri="{FF2B5EF4-FFF2-40B4-BE49-F238E27FC236}">
                <a16:creationId xmlns:a16="http://schemas.microsoft.com/office/drawing/2014/main" id="{A3D10CCD-34F1-42AB-B073-5E9A95EC80F1}"/>
              </a:ext>
            </a:extLst>
          </p:cNvPr>
          <p:cNvSpPr/>
          <p:nvPr/>
        </p:nvSpPr>
        <p:spPr>
          <a:xfrm>
            <a:off x="2516529" y="1279702"/>
            <a:ext cx="8427696" cy="923330"/>
          </a:xfrm>
          <a:prstGeom prst="rect">
            <a:avLst/>
          </a:prstGeom>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Figure 2: Actors vs IMDB rating</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shows that generally the more famous actors in a movie the higher the rating</a:t>
            </a:r>
          </a:p>
        </p:txBody>
      </p:sp>
    </p:spTree>
    <p:extLst>
      <p:ext uri="{BB962C8B-B14F-4D97-AF65-F5344CB8AC3E}">
        <p14:creationId xmlns:p14="http://schemas.microsoft.com/office/powerpoint/2010/main" val="408181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a:solidFill>
                  <a:schemeClr val="bg1">
                    <a:lumMod val="95000"/>
                    <a:lumOff val="5000"/>
                  </a:schemeClr>
                </a:solidFill>
                <a:latin typeface="Times New Roman" panose="02020603050405020304" pitchFamily="18" charset="0"/>
                <a:cs typeface="Times New Roman" panose="02020603050405020304" pitchFamily="18" charset="0"/>
              </a:rPr>
              <a:t>Statistical Analysis: Some Diagrams</a:t>
            </a:r>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D10CCD-34F1-42AB-B073-5E9A95EC80F1}"/>
              </a:ext>
            </a:extLst>
          </p:cNvPr>
          <p:cNvSpPr/>
          <p:nvPr/>
        </p:nvSpPr>
        <p:spPr>
          <a:xfrm>
            <a:off x="2516529" y="1279702"/>
            <a:ext cx="8427696" cy="1200329"/>
          </a:xfrm>
          <a:prstGeom prst="rect">
            <a:avLst/>
          </a:prstGeom>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Figure 3: Actors vs Revenue</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shows that generally the more famous actors in a movie the higher the revenue is (note however that it goes down at 4 which could be interesting if we higher values for actors to check for a trend)</a:t>
            </a:r>
          </a:p>
        </p:txBody>
      </p:sp>
      <p:pic>
        <p:nvPicPr>
          <p:cNvPr id="4" name="Picture 3" descr="A picture containing clock&#10;&#10;Description automatically generated">
            <a:extLst>
              <a:ext uri="{FF2B5EF4-FFF2-40B4-BE49-F238E27FC236}">
                <a16:creationId xmlns:a16="http://schemas.microsoft.com/office/drawing/2014/main" id="{886D58CD-6A46-4B05-896C-5CA9AEC87706}"/>
              </a:ext>
            </a:extLst>
          </p:cNvPr>
          <p:cNvPicPr>
            <a:picLocks noChangeAspect="1"/>
          </p:cNvPicPr>
          <p:nvPr/>
        </p:nvPicPr>
        <p:blipFill>
          <a:blip r:embed="rId2"/>
          <a:stretch>
            <a:fillRect/>
          </a:stretch>
        </p:blipFill>
        <p:spPr>
          <a:xfrm>
            <a:off x="2955602" y="2480031"/>
            <a:ext cx="6031236" cy="4112130"/>
          </a:xfrm>
          <a:prstGeom prst="rect">
            <a:avLst/>
          </a:prstGeom>
        </p:spPr>
      </p:pic>
    </p:spTree>
    <p:extLst>
      <p:ext uri="{BB962C8B-B14F-4D97-AF65-F5344CB8AC3E}">
        <p14:creationId xmlns:p14="http://schemas.microsoft.com/office/powerpoint/2010/main" val="4122030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a:solidFill>
                  <a:schemeClr val="bg1">
                    <a:lumMod val="95000"/>
                    <a:lumOff val="5000"/>
                  </a:schemeClr>
                </a:solidFill>
                <a:latin typeface="Times New Roman" panose="02020603050405020304" pitchFamily="18" charset="0"/>
                <a:cs typeface="Times New Roman" panose="02020603050405020304" pitchFamily="18" charset="0"/>
              </a:rPr>
              <a:t>Statistical Analysis: Some Diagrams</a:t>
            </a:r>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D10CCD-34F1-42AB-B073-5E9A95EC80F1}"/>
              </a:ext>
            </a:extLst>
          </p:cNvPr>
          <p:cNvSpPr/>
          <p:nvPr/>
        </p:nvSpPr>
        <p:spPr>
          <a:xfrm>
            <a:off x="2516529" y="1279702"/>
            <a:ext cx="8427696" cy="923330"/>
          </a:xfrm>
          <a:prstGeom prst="rect">
            <a:avLst/>
          </a:prstGeom>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Figure 4: Count of movies depending on number of famous actors in it</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shows that there are almost no movies with more than 1 famous actors in them</a:t>
            </a:r>
          </a:p>
        </p:txBody>
      </p:sp>
      <p:pic>
        <p:nvPicPr>
          <p:cNvPr id="8" name="Picture 7" descr="A screenshot of a cell phone&#10;&#10;Description automatically generated">
            <a:extLst>
              <a:ext uri="{FF2B5EF4-FFF2-40B4-BE49-F238E27FC236}">
                <a16:creationId xmlns:a16="http://schemas.microsoft.com/office/drawing/2014/main" id="{6AAFA7BB-5554-4C08-B23C-DFAF254BE07F}"/>
              </a:ext>
            </a:extLst>
          </p:cNvPr>
          <p:cNvPicPr>
            <a:picLocks noChangeAspect="1"/>
          </p:cNvPicPr>
          <p:nvPr/>
        </p:nvPicPr>
        <p:blipFill>
          <a:blip r:embed="rId2"/>
          <a:stretch>
            <a:fillRect/>
          </a:stretch>
        </p:blipFill>
        <p:spPr>
          <a:xfrm>
            <a:off x="3169913" y="2468871"/>
            <a:ext cx="5852172" cy="4389129"/>
          </a:xfrm>
          <a:prstGeom prst="rect">
            <a:avLst/>
          </a:prstGeom>
        </p:spPr>
      </p:pic>
    </p:spTree>
    <p:extLst>
      <p:ext uri="{BB962C8B-B14F-4D97-AF65-F5344CB8AC3E}">
        <p14:creationId xmlns:p14="http://schemas.microsoft.com/office/powerpoint/2010/main" val="409976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a:solidFill>
                  <a:schemeClr val="bg1">
                    <a:lumMod val="95000"/>
                    <a:lumOff val="5000"/>
                  </a:schemeClr>
                </a:solidFill>
                <a:latin typeface="Times New Roman" panose="02020603050405020304" pitchFamily="18" charset="0"/>
                <a:cs typeface="Times New Roman" panose="02020603050405020304" pitchFamily="18" charset="0"/>
              </a:rPr>
              <a:t>Statistical Analysis: Some Diagrams</a:t>
            </a:r>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D10CCD-34F1-42AB-B073-5E9A95EC80F1}"/>
              </a:ext>
            </a:extLst>
          </p:cNvPr>
          <p:cNvSpPr/>
          <p:nvPr/>
        </p:nvSpPr>
        <p:spPr>
          <a:xfrm>
            <a:off x="2516529" y="1279702"/>
            <a:ext cx="8427696" cy="646331"/>
          </a:xfrm>
          <a:prstGeom prst="rect">
            <a:avLst/>
          </a:prstGeom>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Figure 5: Awards vs Revenue</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shows that generally number of awards doesn’t effect the revenue much</a:t>
            </a:r>
          </a:p>
        </p:txBody>
      </p:sp>
      <p:pic>
        <p:nvPicPr>
          <p:cNvPr id="4" name="Picture 3" descr="A picture containing clock, drawing&#10;&#10;Description automatically generated">
            <a:extLst>
              <a:ext uri="{FF2B5EF4-FFF2-40B4-BE49-F238E27FC236}">
                <a16:creationId xmlns:a16="http://schemas.microsoft.com/office/drawing/2014/main" id="{D616E3A1-77BC-44E9-B96B-498B3864C14C}"/>
              </a:ext>
            </a:extLst>
          </p:cNvPr>
          <p:cNvPicPr>
            <a:picLocks noChangeAspect="1"/>
          </p:cNvPicPr>
          <p:nvPr/>
        </p:nvPicPr>
        <p:blipFill>
          <a:blip r:embed="rId2"/>
          <a:stretch>
            <a:fillRect/>
          </a:stretch>
        </p:blipFill>
        <p:spPr>
          <a:xfrm>
            <a:off x="3169913" y="2203032"/>
            <a:ext cx="5852172" cy="4389129"/>
          </a:xfrm>
          <a:prstGeom prst="rect">
            <a:avLst/>
          </a:prstGeom>
        </p:spPr>
      </p:pic>
    </p:spTree>
    <p:extLst>
      <p:ext uri="{BB962C8B-B14F-4D97-AF65-F5344CB8AC3E}">
        <p14:creationId xmlns:p14="http://schemas.microsoft.com/office/powerpoint/2010/main" val="1298257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a:solidFill>
                  <a:schemeClr val="bg1">
                    <a:lumMod val="95000"/>
                    <a:lumOff val="5000"/>
                  </a:schemeClr>
                </a:solidFill>
                <a:latin typeface="Times New Roman" panose="02020603050405020304" pitchFamily="18" charset="0"/>
                <a:cs typeface="Times New Roman" panose="02020603050405020304" pitchFamily="18" charset="0"/>
              </a:rPr>
              <a:t>Statistical Analysis: Some Diagrams</a:t>
            </a:r>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D10CCD-34F1-42AB-B073-5E9A95EC80F1}"/>
              </a:ext>
            </a:extLst>
          </p:cNvPr>
          <p:cNvSpPr/>
          <p:nvPr/>
        </p:nvSpPr>
        <p:spPr>
          <a:xfrm>
            <a:off x="2516529" y="1279702"/>
            <a:ext cx="8427696" cy="369332"/>
          </a:xfrm>
          <a:prstGeom prst="rect">
            <a:avLst/>
          </a:prstGeom>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Figure 6: Count of movies depending on rating</a:t>
            </a:r>
          </a:p>
        </p:txBody>
      </p:sp>
      <p:pic>
        <p:nvPicPr>
          <p:cNvPr id="5" name="Picture 4" descr="A screenshot of a cell phone&#10;&#10;Description automatically generated">
            <a:extLst>
              <a:ext uri="{FF2B5EF4-FFF2-40B4-BE49-F238E27FC236}">
                <a16:creationId xmlns:a16="http://schemas.microsoft.com/office/drawing/2014/main" id="{A4F81352-92C6-41C0-84C1-E19567B59141}"/>
              </a:ext>
            </a:extLst>
          </p:cNvPr>
          <p:cNvPicPr>
            <a:picLocks noChangeAspect="1"/>
          </p:cNvPicPr>
          <p:nvPr/>
        </p:nvPicPr>
        <p:blipFill>
          <a:blip r:embed="rId2"/>
          <a:stretch>
            <a:fillRect/>
          </a:stretch>
        </p:blipFill>
        <p:spPr>
          <a:xfrm>
            <a:off x="3012751" y="2111509"/>
            <a:ext cx="5852172" cy="4389129"/>
          </a:xfrm>
          <a:prstGeom prst="rect">
            <a:avLst/>
          </a:prstGeom>
        </p:spPr>
      </p:pic>
    </p:spTree>
    <p:extLst>
      <p:ext uri="{BB962C8B-B14F-4D97-AF65-F5344CB8AC3E}">
        <p14:creationId xmlns:p14="http://schemas.microsoft.com/office/powerpoint/2010/main" val="2622803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a:solidFill>
                  <a:schemeClr val="bg1">
                    <a:lumMod val="95000"/>
                    <a:lumOff val="5000"/>
                  </a:schemeClr>
                </a:solidFill>
                <a:latin typeface="Times New Roman" panose="02020603050405020304" pitchFamily="18" charset="0"/>
                <a:cs typeface="Times New Roman" panose="02020603050405020304" pitchFamily="18" charset="0"/>
              </a:rPr>
              <a:t>Statistical Analysis: Some Diagrams</a:t>
            </a:r>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D10CCD-34F1-42AB-B073-5E9A95EC80F1}"/>
              </a:ext>
            </a:extLst>
          </p:cNvPr>
          <p:cNvSpPr/>
          <p:nvPr/>
        </p:nvSpPr>
        <p:spPr>
          <a:xfrm>
            <a:off x="2516529" y="1279702"/>
            <a:ext cx="8427696" cy="923330"/>
          </a:xfrm>
          <a:prstGeom prst="rect">
            <a:avLst/>
          </a:prstGeom>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Figure 7: Revenue difference between named companies and others.</a:t>
            </a:r>
          </a:p>
          <a:p>
            <a:pPr marL="800100" lvl="1" indent="-34290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Red</a:t>
            </a:r>
            <a:r>
              <a:rPr lang="en-US" dirty="0">
                <a:latin typeface="Times New Roman" panose="02020603050405020304" pitchFamily="18" charset="0"/>
                <a:cs typeface="Times New Roman" panose="02020603050405020304" pitchFamily="18" charset="0"/>
              </a:rPr>
              <a:t> is others</a:t>
            </a:r>
          </a:p>
          <a:p>
            <a:pPr marL="800100" lvl="1" indent="-34290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Blue</a:t>
            </a:r>
            <a:r>
              <a:rPr lang="en-US" dirty="0">
                <a:latin typeface="Times New Roman" panose="02020603050405020304" pitchFamily="18" charset="0"/>
                <a:cs typeface="Times New Roman" panose="02020603050405020304" pitchFamily="18" charset="0"/>
              </a:rPr>
              <a:t> is named companies </a:t>
            </a:r>
          </a:p>
        </p:txBody>
      </p:sp>
      <p:pic>
        <p:nvPicPr>
          <p:cNvPr id="4" name="Picture 3" descr="A drawing of a person&#10;&#10;Description automatically generated">
            <a:extLst>
              <a:ext uri="{FF2B5EF4-FFF2-40B4-BE49-F238E27FC236}">
                <a16:creationId xmlns:a16="http://schemas.microsoft.com/office/drawing/2014/main" id="{5A6ED43D-5E26-40C7-8FC7-AAEC574B84F2}"/>
              </a:ext>
            </a:extLst>
          </p:cNvPr>
          <p:cNvPicPr>
            <a:picLocks noChangeAspect="1"/>
          </p:cNvPicPr>
          <p:nvPr/>
        </p:nvPicPr>
        <p:blipFill>
          <a:blip r:embed="rId2"/>
          <a:stretch>
            <a:fillRect/>
          </a:stretch>
        </p:blipFill>
        <p:spPr>
          <a:xfrm>
            <a:off x="1543576" y="2214150"/>
            <a:ext cx="9144018" cy="3657607"/>
          </a:xfrm>
          <a:prstGeom prst="rect">
            <a:avLst/>
          </a:prstGeom>
        </p:spPr>
      </p:pic>
    </p:spTree>
    <p:extLst>
      <p:ext uri="{BB962C8B-B14F-4D97-AF65-F5344CB8AC3E}">
        <p14:creationId xmlns:p14="http://schemas.microsoft.com/office/powerpoint/2010/main" val="354263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5" y="200506"/>
            <a:ext cx="9905998" cy="1478570"/>
          </a:xfrm>
        </p:spPr>
        <p:txBody>
          <a:bodyPr>
            <a:normAutofit/>
          </a:bodyPr>
          <a:lstStyle/>
          <a:p>
            <a:pPr algn="ctr"/>
            <a:r>
              <a:rPr lang="tr-TR" dirty="0">
                <a:solidFill>
                  <a:schemeClr val="bg1">
                    <a:lumMod val="95000"/>
                    <a:lumOff val="5000"/>
                  </a:schemeClr>
                </a:solidFill>
                <a:latin typeface="Times New Roman" panose="02020603050405020304" pitchFamily="18" charset="0"/>
              </a:rPr>
              <a:t>OUTLINE</a:t>
            </a:r>
            <a:r>
              <a:rPr lang="ar-SY" dirty="0">
                <a:solidFill>
                  <a:schemeClr val="bg1">
                    <a:lumMod val="95000"/>
                    <a:lumOff val="5000"/>
                  </a:schemeClr>
                </a:solidFill>
                <a:latin typeface="Rockwell" panose="02060603020205020403" pitchFamily="18" charset="0"/>
              </a:rPr>
              <a:t>:</a:t>
            </a:r>
            <a:endParaRPr lang="en-US" dirty="0">
              <a:solidFill>
                <a:schemeClr val="bg1">
                  <a:lumMod val="95000"/>
                  <a:lumOff val="5000"/>
                </a:schemeClr>
              </a:solidFill>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89287306"/>
              </p:ext>
            </p:extLst>
          </p:nvPr>
        </p:nvGraphicFramePr>
        <p:xfrm>
          <a:off x="1141413" y="2249488"/>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a:solidFill>
                  <a:schemeClr val="bg1">
                    <a:lumMod val="95000"/>
                    <a:lumOff val="5000"/>
                  </a:schemeClr>
                </a:solidFill>
                <a:latin typeface="Times New Roman" panose="02020603050405020304" pitchFamily="18" charset="0"/>
                <a:cs typeface="Times New Roman" panose="02020603050405020304" pitchFamily="18" charset="0"/>
              </a:rPr>
              <a:t>Statistical Analysis: Some Diagrams</a:t>
            </a:r>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D10CCD-34F1-42AB-B073-5E9A95EC80F1}"/>
              </a:ext>
            </a:extLst>
          </p:cNvPr>
          <p:cNvSpPr/>
          <p:nvPr/>
        </p:nvSpPr>
        <p:spPr>
          <a:xfrm>
            <a:off x="2516529" y="1188179"/>
            <a:ext cx="8427696" cy="1200329"/>
          </a:xfrm>
          <a:prstGeom prst="rect">
            <a:avLst/>
          </a:prstGeom>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Figure 8: Revenue difference between movies released inside USA only or world-wide</a:t>
            </a:r>
          </a:p>
          <a:p>
            <a:pPr marL="800100" lvl="1" indent="-34290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Red</a:t>
            </a:r>
            <a:r>
              <a:rPr lang="en-US" dirty="0">
                <a:latin typeface="Times New Roman" panose="02020603050405020304" pitchFamily="18" charset="0"/>
                <a:cs typeface="Times New Roman" panose="02020603050405020304" pitchFamily="18" charset="0"/>
              </a:rPr>
              <a:t> is inside of USA only</a:t>
            </a:r>
          </a:p>
          <a:p>
            <a:pPr marL="800100" lvl="1" indent="-34290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Blue</a:t>
            </a:r>
            <a:r>
              <a:rPr lang="en-US" dirty="0">
                <a:latin typeface="Times New Roman" panose="02020603050405020304" pitchFamily="18" charset="0"/>
                <a:cs typeface="Times New Roman" panose="02020603050405020304" pitchFamily="18" charset="0"/>
              </a:rPr>
              <a:t> is outside of USA too.</a:t>
            </a:r>
          </a:p>
        </p:txBody>
      </p:sp>
      <p:pic>
        <p:nvPicPr>
          <p:cNvPr id="5" name="Picture 4" descr="A screenshot of a cell phone&#10;&#10;Description automatically generated">
            <a:extLst>
              <a:ext uri="{FF2B5EF4-FFF2-40B4-BE49-F238E27FC236}">
                <a16:creationId xmlns:a16="http://schemas.microsoft.com/office/drawing/2014/main" id="{4C978749-6977-4007-B69D-1AA705B1EE31}"/>
              </a:ext>
            </a:extLst>
          </p:cNvPr>
          <p:cNvPicPr>
            <a:picLocks noChangeAspect="1"/>
          </p:cNvPicPr>
          <p:nvPr/>
        </p:nvPicPr>
        <p:blipFill>
          <a:blip r:embed="rId2"/>
          <a:stretch>
            <a:fillRect/>
          </a:stretch>
        </p:blipFill>
        <p:spPr>
          <a:xfrm>
            <a:off x="1543576" y="2388508"/>
            <a:ext cx="9144018" cy="3657607"/>
          </a:xfrm>
          <a:prstGeom prst="rect">
            <a:avLst/>
          </a:prstGeom>
        </p:spPr>
      </p:pic>
    </p:spTree>
    <p:extLst>
      <p:ext uri="{BB962C8B-B14F-4D97-AF65-F5344CB8AC3E}">
        <p14:creationId xmlns:p14="http://schemas.microsoft.com/office/powerpoint/2010/main" val="2352506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1:</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305314718"/>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1095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2:</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028817960"/>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135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3:</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884709824"/>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2653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4:</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384691593"/>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6264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5:</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083388008"/>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194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6:</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48637254"/>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3914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7:</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779641284"/>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7259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7:</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440230856"/>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2525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7:</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998544628"/>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182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402080" y="499926"/>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I</a:t>
            </a:r>
            <a:r>
              <a:rPr lang="tr-TR" sz="3200" dirty="0">
                <a:solidFill>
                  <a:schemeClr val="bg1">
                    <a:lumMod val="95000"/>
                    <a:lumOff val="5000"/>
                  </a:schemeClr>
                </a:solidFill>
                <a:latin typeface="Times New Roman" panose="02020603050405020304" pitchFamily="18" charset="0"/>
                <a:cs typeface="Times New Roman" panose="02020603050405020304" pitchFamily="18" charset="0"/>
              </a:rPr>
              <a:t>ntroduct</a:t>
            </a: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ion:</a:t>
            </a:r>
          </a:p>
        </p:txBody>
      </p:sp>
      <p:sp>
        <p:nvSpPr>
          <p:cNvPr id="4" name="TextBox 3">
            <a:extLst>
              <a:ext uri="{FF2B5EF4-FFF2-40B4-BE49-F238E27FC236}">
                <a16:creationId xmlns:a16="http://schemas.microsoft.com/office/drawing/2014/main" id="{76CC9EB3-BE5D-4F72-BBAF-D5EC185524BA}"/>
              </a:ext>
            </a:extLst>
          </p:cNvPr>
          <p:cNvSpPr txBox="1"/>
          <p:nvPr/>
        </p:nvSpPr>
        <p:spPr>
          <a:xfrm>
            <a:off x="1106805" y="1726474"/>
            <a:ext cx="9366069"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This study was based on movies data-set which includes 8,000 movies meta-data.</a:t>
            </a:r>
          </a:p>
          <a:p>
            <a:pPr marL="342900" indent="-342900">
              <a:buFont typeface="Arial" panose="020B0604020202020204" pitchFamily="34" charset="0"/>
              <a:buChar char="•"/>
            </a:pPr>
            <a:r>
              <a:rPr lang="en-US" sz="2400" dirty="0"/>
              <a:t>The original data-set had missing values, in order to do feature engineering we had to clean the data-set.</a:t>
            </a:r>
          </a:p>
          <a:p>
            <a:pPr marL="342900" indent="-342900">
              <a:buFont typeface="Arial" panose="020B0604020202020204" pitchFamily="34" charset="0"/>
              <a:buChar char="•"/>
            </a:pPr>
            <a:r>
              <a:rPr lang="en-US" sz="2400" dirty="0"/>
              <a:t>The second step was statistical analysis the data so we can test 9 hypothesis with the aim of finding what effects the revenue of a movie.</a:t>
            </a:r>
          </a:p>
          <a:p>
            <a:pPr marL="342900" indent="-342900">
              <a:buFont typeface="Arial" panose="020B0604020202020204" pitchFamily="34" charset="0"/>
              <a:buChar char="•"/>
            </a:pPr>
            <a:r>
              <a:rPr lang="en-US" sz="2400" dirty="0"/>
              <a:t>The last step was creating a machine model to predict the revenue based on multiple factors.</a:t>
            </a:r>
          </a:p>
        </p:txBody>
      </p:sp>
    </p:spTree>
    <p:extLst>
      <p:ext uri="{BB962C8B-B14F-4D97-AF65-F5344CB8AC3E}">
        <p14:creationId xmlns:p14="http://schemas.microsoft.com/office/powerpoint/2010/main" val="112012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Machine Learning Model: Logistic Regression</a:t>
            </a:r>
          </a:p>
        </p:txBody>
      </p:sp>
      <p:sp>
        <p:nvSpPr>
          <p:cNvPr id="5" name="TextBox 4">
            <a:extLst>
              <a:ext uri="{FF2B5EF4-FFF2-40B4-BE49-F238E27FC236}">
                <a16:creationId xmlns:a16="http://schemas.microsoft.com/office/drawing/2014/main" id="{A44EC021-336C-45B4-B172-EDB499995E21}"/>
              </a:ext>
            </a:extLst>
          </p:cNvPr>
          <p:cNvSpPr txBox="1"/>
          <p:nvPr/>
        </p:nvSpPr>
        <p:spPr>
          <a:xfrm>
            <a:off x="1000125" y="1885950"/>
            <a:ext cx="855345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the machine learning we conclude that a movie is successful if the revenue is double the budget.</a:t>
            </a:r>
          </a:p>
          <a:p>
            <a:r>
              <a:rPr lang="en-US" dirty="0">
                <a:latin typeface="Times New Roman" panose="02020603050405020304" pitchFamily="18" charset="0"/>
                <a:cs typeface="Times New Roman" panose="02020603050405020304" pitchFamily="18" charset="0"/>
              </a:rPr>
              <a:t>For the string type columns (Genre , Country,…) we changed them to category type and used label encoding</a:t>
            </a:r>
          </a:p>
        </p:txBody>
      </p:sp>
      <p:pic>
        <p:nvPicPr>
          <p:cNvPr id="7" name="Picture 6">
            <a:extLst>
              <a:ext uri="{FF2B5EF4-FFF2-40B4-BE49-F238E27FC236}">
                <a16:creationId xmlns:a16="http://schemas.microsoft.com/office/drawing/2014/main" id="{FCA0BAED-B6E0-4A62-8139-937C57EED6A9}"/>
              </a:ext>
            </a:extLst>
          </p:cNvPr>
          <p:cNvPicPr>
            <a:picLocks noChangeAspect="1"/>
          </p:cNvPicPr>
          <p:nvPr/>
        </p:nvPicPr>
        <p:blipFill>
          <a:blip r:embed="rId2"/>
          <a:stretch>
            <a:fillRect/>
          </a:stretch>
        </p:blipFill>
        <p:spPr>
          <a:xfrm>
            <a:off x="1114425" y="3209669"/>
            <a:ext cx="6763694" cy="562053"/>
          </a:xfrm>
          <a:prstGeom prst="rect">
            <a:avLst/>
          </a:prstGeom>
        </p:spPr>
      </p:pic>
      <p:sp>
        <p:nvSpPr>
          <p:cNvPr id="9" name="TextBox 8">
            <a:extLst>
              <a:ext uri="{FF2B5EF4-FFF2-40B4-BE49-F238E27FC236}">
                <a16:creationId xmlns:a16="http://schemas.microsoft.com/office/drawing/2014/main" id="{CAE4DE34-1040-42A6-90B0-BDED671FBF40}"/>
              </a:ext>
            </a:extLst>
          </p:cNvPr>
          <p:cNvSpPr txBox="1"/>
          <p:nvPr/>
        </p:nvSpPr>
        <p:spPr>
          <a:xfrm>
            <a:off x="1000125" y="4057650"/>
            <a:ext cx="7400925"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used Logistic Regression to build the model. Firstly, we started with all the  features to see how much accuracy they give us, and we kept iterating the model until we got an acceptable accuracy. The features we were using at that point were the budget and </a:t>
            </a:r>
            <a:r>
              <a:rPr lang="en-US" dirty="0" err="1">
                <a:latin typeface="Times New Roman" panose="02020603050405020304" pitchFamily="18" charset="0"/>
                <a:cs typeface="Times New Roman" panose="02020603050405020304" pitchFamily="18" charset="0"/>
              </a:rPr>
              <a:t>imdb</a:t>
            </a:r>
            <a:r>
              <a:rPr lang="en-US" dirty="0">
                <a:latin typeface="Times New Roman" panose="02020603050405020304" pitchFamily="18" charset="0"/>
                <a:cs typeface="Times New Roman" panose="02020603050405020304" pitchFamily="18" charset="0"/>
              </a:rPr>
              <a:t>-votes.</a:t>
            </a:r>
          </a:p>
          <a:p>
            <a:r>
              <a:rPr lang="en-US" dirty="0">
                <a:latin typeface="Times New Roman" panose="02020603050405020304" pitchFamily="18" charset="0"/>
                <a:cs typeface="Times New Roman" panose="02020603050405020304" pitchFamily="18" charset="0"/>
              </a:rPr>
              <a:t>The final accuracy of the model was </a:t>
            </a:r>
            <a:r>
              <a:rPr lang="en-US" dirty="0">
                <a:solidFill>
                  <a:srgbClr val="FF0000"/>
                </a:solidFill>
                <a:latin typeface="Times New Roman" panose="02020603050405020304" pitchFamily="18" charset="0"/>
                <a:cs typeface="Times New Roman" panose="02020603050405020304" pitchFamily="18" charset="0"/>
              </a:rPr>
              <a:t>0.77</a:t>
            </a:r>
          </a:p>
        </p:txBody>
      </p:sp>
    </p:spTree>
    <p:extLst>
      <p:ext uri="{BB962C8B-B14F-4D97-AF65-F5344CB8AC3E}">
        <p14:creationId xmlns:p14="http://schemas.microsoft.com/office/powerpoint/2010/main" val="1608155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Machine Learning Model: Checking for Overfitting</a:t>
            </a:r>
          </a:p>
        </p:txBody>
      </p:sp>
      <p:sp>
        <p:nvSpPr>
          <p:cNvPr id="5" name="TextBox 4">
            <a:extLst>
              <a:ext uri="{FF2B5EF4-FFF2-40B4-BE49-F238E27FC236}">
                <a16:creationId xmlns:a16="http://schemas.microsoft.com/office/drawing/2014/main" id="{A44EC021-336C-45B4-B172-EDB499995E21}"/>
              </a:ext>
            </a:extLst>
          </p:cNvPr>
          <p:cNvSpPr txBox="1"/>
          <p:nvPr/>
        </p:nvSpPr>
        <p:spPr>
          <a:xfrm>
            <a:off x="1000125" y="1885950"/>
            <a:ext cx="855345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used cross validation to try to avoid overfitting problem.  </a:t>
            </a:r>
          </a:p>
        </p:txBody>
      </p:sp>
      <p:sp>
        <p:nvSpPr>
          <p:cNvPr id="9" name="TextBox 8">
            <a:extLst>
              <a:ext uri="{FF2B5EF4-FFF2-40B4-BE49-F238E27FC236}">
                <a16:creationId xmlns:a16="http://schemas.microsoft.com/office/drawing/2014/main" id="{CAE4DE34-1040-42A6-90B0-BDED671FBF40}"/>
              </a:ext>
            </a:extLst>
          </p:cNvPr>
          <p:cNvSpPr txBox="1"/>
          <p:nvPr/>
        </p:nvSpPr>
        <p:spPr>
          <a:xfrm>
            <a:off x="1000125" y="4057650"/>
            <a:ext cx="891458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resulting accuracy is 76.099, which indicates that it’s likely we didn’t fall in overfitting trap.</a:t>
            </a:r>
          </a:p>
        </p:txBody>
      </p:sp>
      <p:pic>
        <p:nvPicPr>
          <p:cNvPr id="3" name="Picture 2">
            <a:extLst>
              <a:ext uri="{FF2B5EF4-FFF2-40B4-BE49-F238E27FC236}">
                <a16:creationId xmlns:a16="http://schemas.microsoft.com/office/drawing/2014/main" id="{B817D853-AEB0-4E15-B7E8-99C603242213}"/>
              </a:ext>
            </a:extLst>
          </p:cNvPr>
          <p:cNvPicPr>
            <a:picLocks noChangeAspect="1"/>
          </p:cNvPicPr>
          <p:nvPr/>
        </p:nvPicPr>
        <p:blipFill>
          <a:blip r:embed="rId2"/>
          <a:stretch>
            <a:fillRect/>
          </a:stretch>
        </p:blipFill>
        <p:spPr>
          <a:xfrm>
            <a:off x="1000125" y="2493515"/>
            <a:ext cx="8081714" cy="1106982"/>
          </a:xfrm>
          <a:prstGeom prst="rect">
            <a:avLst/>
          </a:prstGeom>
        </p:spPr>
      </p:pic>
    </p:spTree>
    <p:extLst>
      <p:ext uri="{BB962C8B-B14F-4D97-AF65-F5344CB8AC3E}">
        <p14:creationId xmlns:p14="http://schemas.microsoft.com/office/powerpoint/2010/main" val="3423572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D5F363-E7D7-4ADC-AC8E-6BD28B2EF015}"/>
              </a:ext>
            </a:extLst>
          </p:cNvPr>
          <p:cNvPicPr>
            <a:picLocks noChangeAspect="1"/>
          </p:cNvPicPr>
          <p:nvPr/>
        </p:nvPicPr>
        <p:blipFill>
          <a:blip r:embed="rId2"/>
          <a:stretch>
            <a:fillRect/>
          </a:stretch>
        </p:blipFill>
        <p:spPr>
          <a:xfrm>
            <a:off x="1181100" y="1690481"/>
            <a:ext cx="8991599" cy="4300744"/>
          </a:xfrm>
          <a:prstGeom prst="rect">
            <a:avLst/>
          </a:prstGeom>
        </p:spPr>
      </p:pic>
      <p:sp>
        <p:nvSpPr>
          <p:cNvPr id="5" name="TextBox 4">
            <a:extLst>
              <a:ext uri="{FF2B5EF4-FFF2-40B4-BE49-F238E27FC236}">
                <a16:creationId xmlns:a16="http://schemas.microsoft.com/office/drawing/2014/main" id="{61634345-2B7C-4B80-B48B-29CB77EBF3CC}"/>
              </a:ext>
            </a:extLst>
          </p:cNvPr>
          <p:cNvSpPr txBox="1"/>
          <p:nvPr/>
        </p:nvSpPr>
        <p:spPr>
          <a:xfrm>
            <a:off x="2190750" y="342900"/>
            <a:ext cx="6800850" cy="369332"/>
          </a:xfrm>
          <a:prstGeom prst="rect">
            <a:avLst/>
          </a:prstGeom>
          <a:noFill/>
        </p:spPr>
        <p:txBody>
          <a:bodyPr wrap="square" rtlCol="0">
            <a:spAutoFit/>
          </a:bodyPr>
          <a:lstStyle/>
          <a:p>
            <a:pPr algn="ctr"/>
            <a:r>
              <a:rPr lang="en-US" dirty="0">
                <a:solidFill>
                  <a:schemeClr val="bg1"/>
                </a:solidFill>
              </a:rPr>
              <a:t>Logistic Regression Confusion Matrix</a:t>
            </a:r>
          </a:p>
        </p:txBody>
      </p:sp>
    </p:spTree>
    <p:extLst>
      <p:ext uri="{BB962C8B-B14F-4D97-AF65-F5344CB8AC3E}">
        <p14:creationId xmlns:p14="http://schemas.microsoft.com/office/powerpoint/2010/main" val="1990995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D6982D-16F1-4A87-9705-32B0C8E98E67}"/>
              </a:ext>
            </a:extLst>
          </p:cNvPr>
          <p:cNvPicPr>
            <a:picLocks noChangeAspect="1"/>
          </p:cNvPicPr>
          <p:nvPr/>
        </p:nvPicPr>
        <p:blipFill>
          <a:blip r:embed="rId2"/>
          <a:stretch>
            <a:fillRect/>
          </a:stretch>
        </p:blipFill>
        <p:spPr>
          <a:xfrm>
            <a:off x="2217414" y="1234435"/>
            <a:ext cx="7098036" cy="4389129"/>
          </a:xfrm>
          <a:prstGeom prst="rect">
            <a:avLst/>
          </a:prstGeom>
        </p:spPr>
      </p:pic>
      <p:sp>
        <p:nvSpPr>
          <p:cNvPr id="4" name="TextBox 3">
            <a:extLst>
              <a:ext uri="{FF2B5EF4-FFF2-40B4-BE49-F238E27FC236}">
                <a16:creationId xmlns:a16="http://schemas.microsoft.com/office/drawing/2014/main" id="{D26123B2-437F-445C-BE1B-EEAED76CED8C}"/>
              </a:ext>
            </a:extLst>
          </p:cNvPr>
          <p:cNvSpPr txBox="1"/>
          <p:nvPr/>
        </p:nvSpPr>
        <p:spPr>
          <a:xfrm>
            <a:off x="2447925" y="314325"/>
            <a:ext cx="6867525" cy="523220"/>
          </a:xfrm>
          <a:prstGeom prst="rect">
            <a:avLst/>
          </a:prstGeom>
          <a:noFill/>
        </p:spPr>
        <p:txBody>
          <a:bodyPr wrap="square" rtlCol="0">
            <a:spAutoFit/>
          </a:bodyPr>
          <a:lstStyle/>
          <a:p>
            <a:pPr algn="ctr"/>
            <a:r>
              <a:rPr lang="en-US" sz="2800" dirty="0">
                <a:solidFill>
                  <a:schemeClr val="bg1"/>
                </a:solidFill>
              </a:rPr>
              <a:t>Logistic Regression ROC Curve</a:t>
            </a:r>
          </a:p>
        </p:txBody>
      </p:sp>
    </p:spTree>
    <p:extLst>
      <p:ext uri="{BB962C8B-B14F-4D97-AF65-F5344CB8AC3E}">
        <p14:creationId xmlns:p14="http://schemas.microsoft.com/office/powerpoint/2010/main" val="903699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solidFill>
              </a:rPr>
              <a:t>Conclusion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44EC021-336C-45B4-B172-EDB499995E21}"/>
              </a:ext>
            </a:extLst>
          </p:cNvPr>
          <p:cNvSpPr txBox="1"/>
          <p:nvPr/>
        </p:nvSpPr>
        <p:spPr>
          <a:xfrm>
            <a:off x="1226627" y="1866376"/>
            <a:ext cx="8553450" cy="3416320"/>
          </a:xfrm>
          <a:prstGeom prst="rect">
            <a:avLst/>
          </a:prstGeom>
          <a:noFill/>
        </p:spPr>
        <p:txBody>
          <a:bodyPr wrap="square" rtlCol="0">
            <a:spAutoFit/>
          </a:bodyPr>
          <a:lstStyle/>
          <a:p>
            <a:r>
              <a:rPr lang="en-US" dirty="0"/>
              <a:t>We set out in this study to answer the question of what affects the revenue of a movie and to build a ML model to classify/predict whether a movie is successful or not.</a:t>
            </a:r>
          </a:p>
          <a:p>
            <a:r>
              <a:rPr lang="en-US" dirty="0"/>
              <a:t>We found out that the budget and the number of IMDB-votes of a movie are the main effecting forces on its revenue. The budget in this case is predictable, however, the IMDB-votes could indicate that the more successful the movie is the more the audience are inclined</a:t>
            </a:r>
          </a:p>
          <a:p>
            <a:r>
              <a:rPr lang="en-US" dirty="0"/>
              <a:t>To vote for it on IMDB – needs further studying.</a:t>
            </a:r>
          </a:p>
          <a:p>
            <a:endParaRPr lang="en-US" dirty="0"/>
          </a:p>
          <a:p>
            <a:r>
              <a:rPr lang="en-US" dirty="0"/>
              <a:t>For the ML model we used Logistic Regression to create a model that can classify/predict whether a movie is successful with an accuracy of 0.73 using 2 features which are budget and IMDB-votes.</a:t>
            </a:r>
          </a:p>
          <a:p>
            <a:endParaRPr lang="en-US" dirty="0"/>
          </a:p>
          <a:p>
            <a:endParaRPr lang="en-US" dirty="0"/>
          </a:p>
        </p:txBody>
      </p:sp>
    </p:spTree>
    <p:extLst>
      <p:ext uri="{BB962C8B-B14F-4D97-AF65-F5344CB8AC3E}">
        <p14:creationId xmlns:p14="http://schemas.microsoft.com/office/powerpoint/2010/main" val="2427924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0C021-3D92-4FDA-9891-EBA17EEEA947}"/>
              </a:ext>
            </a:extLst>
          </p:cNvPr>
          <p:cNvSpPr>
            <a:spLocks noGrp="1"/>
          </p:cNvSpPr>
          <p:nvPr>
            <p:ph type="title"/>
          </p:nvPr>
        </p:nvSpPr>
        <p:spPr>
          <a:xfrm>
            <a:off x="924888" y="679508"/>
            <a:ext cx="9905998" cy="1535026"/>
          </a:xfrm>
        </p:spPr>
        <p:txBody>
          <a:bodyPr/>
          <a:lstStyle/>
          <a:p>
            <a:pPr algn="ctr"/>
            <a:r>
              <a:rPr lang="en-US" dirty="0">
                <a:solidFill>
                  <a:schemeClr val="bg1"/>
                </a:solidFill>
              </a:rPr>
              <a:t>Thanks for listing </a:t>
            </a:r>
          </a:p>
        </p:txBody>
      </p:sp>
      <p:pic>
        <p:nvPicPr>
          <p:cNvPr id="8" name="Picture 7">
            <a:extLst>
              <a:ext uri="{FF2B5EF4-FFF2-40B4-BE49-F238E27FC236}">
                <a16:creationId xmlns:a16="http://schemas.microsoft.com/office/drawing/2014/main" id="{89DAA605-3BC6-420E-89EE-8CC3D5E1A31C}"/>
              </a:ext>
            </a:extLst>
          </p:cNvPr>
          <p:cNvPicPr>
            <a:picLocks noChangeAspect="1"/>
          </p:cNvPicPr>
          <p:nvPr/>
        </p:nvPicPr>
        <p:blipFill>
          <a:blip r:embed="rId2"/>
          <a:stretch>
            <a:fillRect/>
          </a:stretch>
        </p:blipFill>
        <p:spPr>
          <a:xfrm>
            <a:off x="1540385" y="1988191"/>
            <a:ext cx="9111230" cy="4282579"/>
          </a:xfrm>
          <a:prstGeom prst="rect">
            <a:avLst/>
          </a:prstGeom>
        </p:spPr>
      </p:pic>
    </p:spTree>
    <p:extLst>
      <p:ext uri="{BB962C8B-B14F-4D97-AF65-F5344CB8AC3E}">
        <p14:creationId xmlns:p14="http://schemas.microsoft.com/office/powerpoint/2010/main" val="252308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Collecting Dataset</a:t>
            </a:r>
          </a:p>
        </p:txBody>
      </p:sp>
      <p:sp>
        <p:nvSpPr>
          <p:cNvPr id="3" name="TextBox 2">
            <a:extLst>
              <a:ext uri="{FF2B5EF4-FFF2-40B4-BE49-F238E27FC236}">
                <a16:creationId xmlns:a16="http://schemas.microsoft.com/office/drawing/2014/main" id="{CF38BF65-D3E6-4F70-82A0-E52C9C27ACB4}"/>
              </a:ext>
            </a:extLst>
          </p:cNvPr>
          <p:cNvSpPr txBox="1"/>
          <p:nvPr/>
        </p:nvSpPr>
        <p:spPr>
          <a:xfrm>
            <a:off x="1219200" y="1802674"/>
            <a:ext cx="9366069"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create the dataset we collected the movie data from 2 sources:</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Movie Database API</a:t>
            </a:r>
          </a:p>
          <a:p>
            <a:pPr marL="800100" lvl="1"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OMDb</a:t>
            </a:r>
            <a:r>
              <a:rPr lang="en-US" sz="2400" dirty="0">
                <a:latin typeface="Times New Roman" panose="02020603050405020304" pitchFamily="18" charset="0"/>
                <a:cs typeface="Times New Roman" panose="02020603050405020304" pitchFamily="18" charset="0"/>
              </a:rPr>
              <a:t> API</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From The Movie Database API we used an endpoint that allowed us to receive a random list of 10,000 movies from the top 100,000 by revenue.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we used </a:t>
            </a:r>
            <a:r>
              <a:rPr lang="en-US" sz="2400" dirty="0" err="1">
                <a:latin typeface="Times New Roman" panose="02020603050405020304" pitchFamily="18" charset="0"/>
                <a:cs typeface="Times New Roman" panose="02020603050405020304" pitchFamily="18" charset="0"/>
              </a:rPr>
              <a:t>OMDb</a:t>
            </a:r>
            <a:r>
              <a:rPr lang="en-US" sz="2400" dirty="0">
                <a:latin typeface="Times New Roman" panose="02020603050405020304" pitchFamily="18" charset="0"/>
                <a:cs typeface="Times New Roman" panose="02020603050405020304" pitchFamily="18" charset="0"/>
              </a:rPr>
              <a:t> API to fill the meta-data of those </a:t>
            </a:r>
            <a:r>
              <a:rPr lang="en-US" sz="2400">
                <a:latin typeface="Times New Roman" panose="02020603050405020304" pitchFamily="18" charset="0"/>
                <a:cs typeface="Times New Roman" panose="02020603050405020304" pitchFamily="18" charset="0"/>
              </a:rPr>
              <a:t>movies</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resulting </a:t>
            </a:r>
            <a:r>
              <a:rPr lang="en-US" sz="2400">
                <a:latin typeface="Times New Roman" panose="02020603050405020304" pitchFamily="18" charset="0"/>
                <a:cs typeface="Times New Roman" panose="02020603050405020304" pitchFamily="18" charset="0"/>
              </a:rPr>
              <a:t>dataset </a:t>
            </a:r>
            <a:r>
              <a:rPr lang="en-US" sz="2400" dirty="0">
                <a:latin typeface="Times New Roman" panose="02020603050405020304" pitchFamily="18" charset="0"/>
                <a:cs typeface="Times New Roman" panose="02020603050405020304" pitchFamily="18" charset="0"/>
              </a:rPr>
              <a:t>columns were as follows:</a:t>
            </a:r>
          </a:p>
          <a:p>
            <a:pPr marL="914400" lvl="1" indent="-457200">
              <a:buAutoNum type="arabicParenR"/>
            </a:pPr>
            <a:r>
              <a:rPr lang="en-US" sz="2400" dirty="0">
                <a:latin typeface="Times New Roman" panose="02020603050405020304" pitchFamily="18" charset="0"/>
                <a:cs typeface="Times New Roman" panose="02020603050405020304" pitchFamily="18" charset="0"/>
              </a:rPr>
              <a:t>Title</a:t>
            </a:r>
            <a:r>
              <a:rPr lang="en-US" sz="2400">
                <a:latin typeface="Times New Roman" panose="02020603050405020304" pitchFamily="18" charset="0"/>
                <a:cs typeface="Times New Roman" panose="02020603050405020304" pitchFamily="18" charset="0"/>
              </a:rPr>
              <a:t>		2) Budget		3) </a:t>
            </a:r>
            <a:r>
              <a:rPr lang="en-US" sz="2400" dirty="0">
                <a:latin typeface="Times New Roman" panose="02020603050405020304" pitchFamily="18" charset="0"/>
                <a:cs typeface="Times New Roman" panose="02020603050405020304" pitchFamily="18" charset="0"/>
              </a:rPr>
              <a:t>Revenue	4)Run-time</a:t>
            </a:r>
          </a:p>
          <a:p>
            <a:pPr lvl="1"/>
            <a:r>
              <a:rPr lang="en-US" sz="2400" dirty="0">
                <a:latin typeface="Times New Roman" panose="02020603050405020304" pitchFamily="18" charset="0"/>
                <a:cs typeface="Times New Roman" panose="02020603050405020304" pitchFamily="18" charset="0"/>
              </a:rPr>
              <a:t>5</a:t>
            </a:r>
            <a:r>
              <a:rPr lang="en-US" sz="240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Motion Picture Association of </a:t>
            </a:r>
            <a:r>
              <a:rPr lang="en-US" sz="2400">
                <a:latin typeface="Times New Roman" panose="02020603050405020304" pitchFamily="18" charset="0"/>
                <a:cs typeface="Times New Roman" panose="02020603050405020304" pitchFamily="18" charset="0"/>
              </a:rPr>
              <a:t>America rating		6) </a:t>
            </a:r>
            <a:r>
              <a:rPr lang="en-US" sz="2400" dirty="0">
                <a:latin typeface="Times New Roman" panose="02020603050405020304" pitchFamily="18" charset="0"/>
                <a:cs typeface="Times New Roman" panose="02020603050405020304" pitchFamily="18" charset="0"/>
              </a:rPr>
              <a:t>Genre</a:t>
            </a:r>
          </a:p>
          <a:p>
            <a:pPr lvl="1"/>
            <a:r>
              <a:rPr lang="en-US" sz="2400">
                <a:latin typeface="Times New Roman" panose="02020603050405020304" pitchFamily="18" charset="0"/>
                <a:cs typeface="Times New Roman" panose="02020603050405020304" pitchFamily="18" charset="0"/>
              </a:rPr>
              <a:t>7) </a:t>
            </a:r>
            <a:r>
              <a:rPr lang="en-US" sz="2400" dirty="0">
                <a:latin typeface="Times New Roman" panose="02020603050405020304" pitchFamily="18" charset="0"/>
                <a:cs typeface="Times New Roman" panose="02020603050405020304" pitchFamily="18" charset="0"/>
              </a:rPr>
              <a:t>Top100 Actors </a:t>
            </a:r>
            <a:r>
              <a:rPr lang="en-US" sz="2400">
                <a:latin typeface="Times New Roman" panose="02020603050405020304" pitchFamily="18" charset="0"/>
                <a:cs typeface="Times New Roman" panose="02020603050405020304" pitchFamily="18" charset="0"/>
              </a:rPr>
              <a:t>in Movie	8) Language	9) Country	</a:t>
            </a:r>
            <a:endParaRPr lang="en-US" sz="2400" dirty="0">
              <a:latin typeface="Times New Roman" panose="02020603050405020304" pitchFamily="18" charset="0"/>
              <a:cs typeface="Times New Roman" panose="02020603050405020304" pitchFamily="18" charset="0"/>
            </a:endParaRPr>
          </a:p>
          <a:p>
            <a:pPr lvl="1"/>
            <a:r>
              <a:rPr lang="en-US" sz="2400">
                <a:latin typeface="Times New Roman" panose="02020603050405020304" pitchFamily="18" charset="0"/>
                <a:cs typeface="Times New Roman" panose="02020603050405020304" pitchFamily="18" charset="0"/>
              </a:rPr>
              <a:t>10) Meta-score	11)</a:t>
            </a:r>
            <a:r>
              <a:rPr lang="en-US" sz="2400" dirty="0">
                <a:latin typeface="Times New Roman" panose="02020603050405020304" pitchFamily="18" charset="0"/>
                <a:cs typeface="Times New Roman" panose="02020603050405020304" pitchFamily="18" charset="0"/>
              </a:rPr>
              <a:t> IMDb  Rating		12) IMDb-Votes</a:t>
            </a:r>
          </a:p>
          <a:p>
            <a:pPr lvl="1"/>
            <a:r>
              <a:rPr lang="en-US" sz="2400" dirty="0">
                <a:latin typeface="Times New Roman" panose="02020603050405020304" pitchFamily="18" charset="0"/>
                <a:cs typeface="Times New Roman" panose="02020603050405020304" pitchFamily="18" charset="0"/>
              </a:rPr>
              <a:t>13) Production-Company		14) Year of Release</a:t>
            </a:r>
          </a:p>
        </p:txBody>
      </p:sp>
    </p:spTree>
    <p:extLst>
      <p:ext uri="{BB962C8B-B14F-4D97-AF65-F5344CB8AC3E}">
        <p14:creationId xmlns:p14="http://schemas.microsoft.com/office/powerpoint/2010/main" val="86948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Dataset before any alterations:</a:t>
            </a:r>
          </a:p>
        </p:txBody>
      </p:sp>
      <p:pic>
        <p:nvPicPr>
          <p:cNvPr id="5" name="Picture 4">
            <a:extLst>
              <a:ext uri="{FF2B5EF4-FFF2-40B4-BE49-F238E27FC236}">
                <a16:creationId xmlns:a16="http://schemas.microsoft.com/office/drawing/2014/main" id="{D4674B99-AC77-476F-97A7-EB96693B793E}"/>
              </a:ext>
            </a:extLst>
          </p:cNvPr>
          <p:cNvPicPr>
            <a:picLocks noChangeAspect="1"/>
          </p:cNvPicPr>
          <p:nvPr/>
        </p:nvPicPr>
        <p:blipFill>
          <a:blip r:embed="rId2"/>
          <a:stretch>
            <a:fillRect/>
          </a:stretch>
        </p:blipFill>
        <p:spPr>
          <a:xfrm>
            <a:off x="294465" y="1614488"/>
            <a:ext cx="11603069" cy="4100511"/>
          </a:xfrm>
          <a:prstGeom prst="rect">
            <a:avLst/>
          </a:prstGeom>
        </p:spPr>
      </p:pic>
    </p:spTree>
    <p:extLst>
      <p:ext uri="{BB962C8B-B14F-4D97-AF65-F5344CB8AC3E}">
        <p14:creationId xmlns:p14="http://schemas.microsoft.com/office/powerpoint/2010/main" val="237834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402080" y="499926"/>
            <a:ext cx="9183189"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Cleaning data-set:</a:t>
            </a:r>
          </a:p>
        </p:txBody>
      </p:sp>
      <p:sp>
        <p:nvSpPr>
          <p:cNvPr id="4" name="TextBox 3">
            <a:extLst>
              <a:ext uri="{FF2B5EF4-FFF2-40B4-BE49-F238E27FC236}">
                <a16:creationId xmlns:a16="http://schemas.microsoft.com/office/drawing/2014/main" id="{76CC9EB3-BE5D-4F72-BBAF-D5EC185524BA}"/>
              </a:ext>
            </a:extLst>
          </p:cNvPr>
          <p:cNvSpPr txBox="1"/>
          <p:nvPr/>
        </p:nvSpPr>
        <p:spPr>
          <a:xfrm>
            <a:off x="1049655" y="1668609"/>
            <a:ext cx="9366069" cy="1569660"/>
          </a:xfrm>
          <a:prstGeom prst="rect">
            <a:avLst/>
          </a:prstGeom>
          <a:noFill/>
        </p:spPr>
        <p:txBody>
          <a:bodyPr wrap="square" rtlCol="0">
            <a:spAutoFit/>
          </a:bodyPr>
          <a:lstStyle/>
          <a:p>
            <a:r>
              <a:rPr lang="en-US" sz="2400" dirty="0"/>
              <a:t>The original data-set contained 10,000  movies, after filtering the data-set </a:t>
            </a:r>
          </a:p>
          <a:p>
            <a:r>
              <a:rPr lang="en-US" sz="2400" dirty="0"/>
              <a:t>It reduced to 8,000 movies, because of the problems in the following features:</a:t>
            </a:r>
          </a:p>
          <a:p>
            <a:endParaRPr lang="en-US" sz="2400" dirty="0"/>
          </a:p>
        </p:txBody>
      </p:sp>
      <p:sp>
        <p:nvSpPr>
          <p:cNvPr id="3" name="TextBox 2">
            <a:extLst>
              <a:ext uri="{FF2B5EF4-FFF2-40B4-BE49-F238E27FC236}">
                <a16:creationId xmlns:a16="http://schemas.microsoft.com/office/drawing/2014/main" id="{03D91710-BEEA-4311-88DF-4B477EFBEEF9}"/>
              </a:ext>
            </a:extLst>
          </p:cNvPr>
          <p:cNvSpPr txBox="1"/>
          <p:nvPr/>
        </p:nvSpPr>
        <p:spPr>
          <a:xfrm>
            <a:off x="935355" y="2967335"/>
            <a:ext cx="8715375" cy="2308324"/>
          </a:xfrm>
          <a:prstGeom prst="rect">
            <a:avLst/>
          </a:prstGeom>
          <a:noFill/>
        </p:spPr>
        <p:txBody>
          <a:bodyPr wrap="square" rtlCol="0">
            <a:spAutoFit/>
          </a:bodyPr>
          <a:lstStyle/>
          <a:p>
            <a:r>
              <a:rPr lang="en-US" sz="2400" dirty="0"/>
              <a:t>1-) The Year column : the OMDB API provided a lot of missing values , whereas the data from “The Movie Database” API was almost complete, so we extracted only the year and then renamed it into “Year of Release”</a:t>
            </a:r>
          </a:p>
          <a:p>
            <a:r>
              <a:rPr lang="en-US" sz="2400" dirty="0"/>
              <a:t>2-) The Language column: we changed the missing values of this column to English.</a:t>
            </a:r>
          </a:p>
        </p:txBody>
      </p:sp>
    </p:spTree>
    <p:extLst>
      <p:ext uri="{BB962C8B-B14F-4D97-AF65-F5344CB8AC3E}">
        <p14:creationId xmlns:p14="http://schemas.microsoft.com/office/powerpoint/2010/main" val="3009620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402080" y="499926"/>
            <a:ext cx="9183189"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Cleaning data-set: (cont’d)</a:t>
            </a:r>
          </a:p>
        </p:txBody>
      </p:sp>
      <p:sp>
        <p:nvSpPr>
          <p:cNvPr id="4" name="TextBox 3">
            <a:extLst>
              <a:ext uri="{FF2B5EF4-FFF2-40B4-BE49-F238E27FC236}">
                <a16:creationId xmlns:a16="http://schemas.microsoft.com/office/drawing/2014/main" id="{76CC9EB3-BE5D-4F72-BBAF-D5EC185524BA}"/>
              </a:ext>
            </a:extLst>
          </p:cNvPr>
          <p:cNvSpPr txBox="1"/>
          <p:nvPr/>
        </p:nvSpPr>
        <p:spPr>
          <a:xfrm>
            <a:off x="1049655" y="1973409"/>
            <a:ext cx="9366069" cy="3416320"/>
          </a:xfrm>
          <a:prstGeom prst="rect">
            <a:avLst/>
          </a:prstGeom>
          <a:noFill/>
        </p:spPr>
        <p:txBody>
          <a:bodyPr wrap="square" rtlCol="0">
            <a:spAutoFit/>
          </a:bodyPr>
          <a:lstStyle/>
          <a:p>
            <a:r>
              <a:rPr lang="en-US" sz="2400" dirty="0"/>
              <a:t>3-) The Country column: the missing value in this columns were assigned the value USA </a:t>
            </a:r>
          </a:p>
          <a:p>
            <a:endParaRPr lang="en-US" sz="2400" dirty="0"/>
          </a:p>
          <a:p>
            <a:r>
              <a:rPr lang="en-US" sz="2400" dirty="0"/>
              <a:t>4-) The IMDB Rating and Votes columns: we assigned Zero  to the missing values, so the missing values will not effect data-set</a:t>
            </a:r>
          </a:p>
          <a:p>
            <a:endParaRPr lang="en-US" sz="2400" dirty="0"/>
          </a:p>
          <a:p>
            <a:r>
              <a:rPr lang="en-US" sz="2400" dirty="0"/>
              <a:t>5-) The Actors column: The main goal of this column to check how many famous actors/actress in these movies, so we generated a list that contains 100 famous actor/actress, and compered each movie with this list.</a:t>
            </a:r>
          </a:p>
        </p:txBody>
      </p:sp>
    </p:spTree>
    <p:extLst>
      <p:ext uri="{BB962C8B-B14F-4D97-AF65-F5344CB8AC3E}">
        <p14:creationId xmlns:p14="http://schemas.microsoft.com/office/powerpoint/2010/main" val="367032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402080" y="499926"/>
            <a:ext cx="9183189"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Cleaning data-set: (cont’d)</a:t>
            </a:r>
          </a:p>
        </p:txBody>
      </p:sp>
      <p:sp>
        <p:nvSpPr>
          <p:cNvPr id="4" name="TextBox 3">
            <a:extLst>
              <a:ext uri="{FF2B5EF4-FFF2-40B4-BE49-F238E27FC236}">
                <a16:creationId xmlns:a16="http://schemas.microsoft.com/office/drawing/2014/main" id="{76CC9EB3-BE5D-4F72-BBAF-D5EC185524BA}"/>
              </a:ext>
            </a:extLst>
          </p:cNvPr>
          <p:cNvSpPr txBox="1"/>
          <p:nvPr/>
        </p:nvSpPr>
        <p:spPr>
          <a:xfrm>
            <a:off x="1049655" y="1973409"/>
            <a:ext cx="9366069" cy="3416320"/>
          </a:xfrm>
          <a:prstGeom prst="rect">
            <a:avLst/>
          </a:prstGeom>
          <a:noFill/>
        </p:spPr>
        <p:txBody>
          <a:bodyPr wrap="square" rtlCol="0">
            <a:spAutoFit/>
          </a:bodyPr>
          <a:lstStyle/>
          <a:p>
            <a:r>
              <a:rPr lang="en-US" sz="2400" dirty="0"/>
              <a:t>6) The Production column: The missing values in this columns has been changed from null to others, and there were  some production companies that only produced a few movies we also added them to others</a:t>
            </a:r>
          </a:p>
          <a:p>
            <a:endParaRPr lang="en-US" sz="2400" dirty="0"/>
          </a:p>
          <a:p>
            <a:r>
              <a:rPr lang="en-US" sz="2400" dirty="0"/>
              <a:t>7) The Run-time column: we assigned the mean to the missing value in this column.</a:t>
            </a:r>
          </a:p>
          <a:p>
            <a:endParaRPr lang="en-US" sz="2400" dirty="0"/>
          </a:p>
          <a:p>
            <a:r>
              <a:rPr lang="en-US" sz="2400" dirty="0"/>
              <a:t> 8) The Genre column: we only took the first value in this column to be able to use label encoding on it.</a:t>
            </a:r>
          </a:p>
        </p:txBody>
      </p:sp>
    </p:spTree>
    <p:extLst>
      <p:ext uri="{BB962C8B-B14F-4D97-AF65-F5344CB8AC3E}">
        <p14:creationId xmlns:p14="http://schemas.microsoft.com/office/powerpoint/2010/main" val="254900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402080" y="499926"/>
            <a:ext cx="9183189"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Cleaning data-set: (cont’d)</a:t>
            </a:r>
          </a:p>
        </p:txBody>
      </p:sp>
      <p:sp>
        <p:nvSpPr>
          <p:cNvPr id="4" name="TextBox 3">
            <a:extLst>
              <a:ext uri="{FF2B5EF4-FFF2-40B4-BE49-F238E27FC236}">
                <a16:creationId xmlns:a16="http://schemas.microsoft.com/office/drawing/2014/main" id="{76CC9EB3-BE5D-4F72-BBAF-D5EC185524BA}"/>
              </a:ext>
            </a:extLst>
          </p:cNvPr>
          <p:cNvSpPr txBox="1"/>
          <p:nvPr/>
        </p:nvSpPr>
        <p:spPr>
          <a:xfrm>
            <a:off x="1049655" y="1973409"/>
            <a:ext cx="9366069" cy="3785652"/>
          </a:xfrm>
          <a:prstGeom prst="rect">
            <a:avLst/>
          </a:prstGeom>
          <a:noFill/>
        </p:spPr>
        <p:txBody>
          <a:bodyPr wrap="square" rtlCol="0">
            <a:spAutoFit/>
          </a:bodyPr>
          <a:lstStyle/>
          <a:p>
            <a:r>
              <a:rPr lang="en-US" sz="2400" dirty="0"/>
              <a:t>9) The Awards column: Had a lot of null/missing values and also unusable values, so we found a better alternative in a data-set called “academy-awards” from “Kaggle” and cross referenced our movies data-set with it and counted how many awards each movie have and added it to  a column called “Number of Awards” in our data-set.</a:t>
            </a:r>
          </a:p>
          <a:p>
            <a:endParaRPr lang="en-US" sz="2400" dirty="0"/>
          </a:p>
          <a:p>
            <a:r>
              <a:rPr lang="en-US" sz="2400" dirty="0"/>
              <a:t>10) The Released Outside USA column: we add this column to indicate if the movies were released inside USA only or not.</a:t>
            </a:r>
          </a:p>
          <a:p>
            <a:endParaRPr lang="en-US" sz="2400" dirty="0"/>
          </a:p>
          <a:p>
            <a:r>
              <a:rPr lang="en-US" sz="2400" dirty="0"/>
              <a:t> </a:t>
            </a:r>
          </a:p>
        </p:txBody>
      </p:sp>
    </p:spTree>
    <p:extLst>
      <p:ext uri="{BB962C8B-B14F-4D97-AF65-F5344CB8AC3E}">
        <p14:creationId xmlns:p14="http://schemas.microsoft.com/office/powerpoint/2010/main" val="356936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purl.org/dc/dcmitype/"/>
    <ds:schemaRef ds:uri="http://schemas.openxmlformats.org/package/2006/metadata/core-properties"/>
    <ds:schemaRef ds:uri="http://schemas.microsoft.com/office/2006/metadata/properties"/>
    <ds:schemaRef ds:uri="http://schemas.microsoft.com/office/infopath/2007/PartnerControls"/>
    <ds:schemaRef ds:uri="http://schemas.microsoft.com/office/2006/documentManagement/types"/>
    <ds:schemaRef ds:uri="http://purl.org/dc/elements/1.1/"/>
    <ds:schemaRef ds:uri="16c05727-aa75-4e4a-9b5f-8a80a1165891"/>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2066</Words>
  <Application>Microsoft Office PowerPoint</Application>
  <PresentationFormat>Widescreen</PresentationFormat>
  <Paragraphs>199</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Rockwell</vt:lpstr>
      <vt:lpstr>Tahoma</vt:lpstr>
      <vt:lpstr>Times New Roman</vt:lpstr>
      <vt:lpstr>Tw Cen MT</vt:lpstr>
      <vt:lpstr>Circuit</vt:lpstr>
      <vt:lpstr>Movie revenues Big data project</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2019-12-16T14:51:15Z</dcterms:created>
  <dcterms:modified xsi:type="dcterms:W3CDTF">2019-12-17T21:15:27Z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