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58" r:id="rId4"/>
    <p:sldId id="280" r:id="rId5"/>
    <p:sldId id="273" r:id="rId6"/>
    <p:sldId id="276" r:id="rId7"/>
    <p:sldId id="275" r:id="rId8"/>
    <p:sldId id="274" r:id="rId9"/>
    <p:sldId id="277" r:id="rId10"/>
    <p:sldId id="279" r:id="rId11"/>
    <p:sldId id="282" r:id="rId12"/>
    <p:sldId id="283" r:id="rId13"/>
    <p:sldId id="285" r:id="rId14"/>
    <p:sldId id="284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140" autoAdjust="0"/>
  </p:normalViewPr>
  <p:slideViewPr>
    <p:cSldViewPr snapToGrid="0">
      <p:cViewPr>
        <p:scale>
          <a:sx n="98" d="100"/>
          <a:sy n="98" d="100"/>
        </p:scale>
        <p:origin x="107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6" d="100"/>
          <a:sy n="86" d="100"/>
        </p:scale>
        <p:origin x="3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28A38C-8588-4CF4-A9FF-5E354C9075FE}" type="datetime1">
              <a:rPr lang="tr-TR" smtClean="0"/>
              <a:t>18.08.2022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5C354D-8E33-4330-A532-95271D370E46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sz="1200" i="1" dirty="0">
                <a:latin typeface="Arial" pitchFamily="34" charset="0"/>
                <a:cs typeface="Arial" pitchFamily="34" charset="0"/>
              </a:rPr>
              <a:t>Bu slayttaki resmi değiştirmek için resmi seçin ve silin. Sonra, yer tutucudaki Resimler simgesine tıklayarak kendi resminizi ekleyin.</a:t>
            </a:r>
          </a:p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12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0693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Web Server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13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3685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22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Son Kullanıcı ve Server İp Yapılandırmaları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4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2784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5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2664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6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67799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Yapılandırmalar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8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0141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</a:t>
            </a:r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Yapılandırması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9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834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Web Server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10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4140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Yapılandırmalar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tr-TR" noProof="0" smtClean="0"/>
              <a:t>11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84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rbest Biçimli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tr-TR" sz="1800" noProof="0" dirty="0"/>
          </a:p>
        </p:txBody>
      </p:sp>
      <p:sp>
        <p:nvSpPr>
          <p:cNvPr id="7" name="Serbest Biçimli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8" name="Serbest Biçimli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F2141-2B44-4073-967E-1A20F0ED50B3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İki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10" name="Dikdörtgen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11" name="Dikdörtgen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2" name="Dikdörtgen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8" name="Resim Yer Tutucusu 2" descr="Resim eklemek için boş yer tutucu. Yer tutucuya tıklayın ve eklemek istediğiniz resmi seçin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13" name="Metin Yer Tutucusu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93326-C5C9-4658-A3E2-EC7D5EE91744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792A9-FE1C-414C-9F3A-87722AFF487F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8" name="Dikdörtgen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9" name="Dikdörtgen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855435-C7D4-4ECE-9CF0-B9D4F000183E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2CF303-49A3-42BB-89CE-579AB752DA8A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r-TR" sz="1800" noProof="0" dirty="0"/>
          </a:p>
        </p:txBody>
      </p:sp>
      <p:sp>
        <p:nvSpPr>
          <p:cNvPr id="11" name="Serbest Biçimli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12" name="Serbest Biçimli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5" name="Resim Yer Tutucusu 14" descr="Resim eklemek için boş yer tutucu. Yer tutucuya tıklayın ve eklemek istediğiniz resmi seçin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r-TR" sz="1800" noProof="0" dirty="0"/>
          </a:p>
        </p:txBody>
      </p:sp>
      <p:sp>
        <p:nvSpPr>
          <p:cNvPr id="8" name="Serbest Biçimli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9" name="Serbest Biçimli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10" name="Serbest Biçimli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BB5928-B851-4C9B-A365-E943A0712E3B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C100D9-B260-40AB-A91B-10D422B633BF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CF04A1-3FDA-4788-B104-5C4AF715F8CF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7AC06-16C7-4E22-92E2-A09CBF697353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A3710-B7B2-45A3-A97E-36C6BBF524CF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8" name="Dikdörtgen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9" name="Dikdörtgen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C851FCC-D80A-4BC9-9C3A-9FBC53472EC4}" type="datetime1">
              <a:rPr lang="tr-TR" noProof="0" smtClean="0"/>
              <a:t>18.08.2022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21973" y="1403684"/>
            <a:ext cx="6057899" cy="2560320"/>
          </a:xfrm>
        </p:spPr>
        <p:txBody>
          <a:bodyPr rtlCol="0"/>
          <a:lstStyle/>
          <a:p>
            <a:pPr rtl="0"/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NETWORK&amp;SECURITY BOOTCAMP BİTİRME PROJESİ</a:t>
            </a:r>
          </a:p>
        </p:txBody>
      </p:sp>
      <p:pic>
        <p:nvPicPr>
          <p:cNvPr id="5" name="Resim Yer Tutucusu 4" descr="Hareket bulanıklığıyla gösterilen bir şehir caddesi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21973" y="5727700"/>
            <a:ext cx="5120640" cy="1600200"/>
          </a:xfrm>
        </p:spPr>
        <p:txBody>
          <a:bodyPr rtlCol="0"/>
          <a:lstStyle/>
          <a:p>
            <a:pPr rtl="0"/>
            <a:r>
              <a:rPr lang="tr-TR" dirty="0">
                <a:solidFill>
                  <a:schemeClr val="tx2"/>
                </a:solidFill>
              </a:rPr>
              <a:t>Davut YALÇIN</a:t>
            </a:r>
          </a:p>
          <a:p>
            <a:pPr rtl="0"/>
            <a:r>
              <a:rPr lang="tr-TR" dirty="0">
                <a:solidFill>
                  <a:schemeClr val="tx2"/>
                </a:solidFill>
              </a:rPr>
              <a:t>Elektronik Haberleşme Mühendisi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71A8CE2-5F3A-40FA-BCA9-63547144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0" y="331734"/>
            <a:ext cx="5054893" cy="309726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C7BAFDC-04DE-4F23-BDBF-0FF310DE3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0" y="3667328"/>
            <a:ext cx="4938162" cy="289784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2337595-90EE-47D5-ACFD-902F6E5C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780" y="3627763"/>
            <a:ext cx="4688732" cy="297697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1BB0CC65-5D76-493B-9D08-CBF2121E6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330" y="331734"/>
            <a:ext cx="4688732" cy="3054486"/>
          </a:xfrm>
          <a:prstGeom prst="rect">
            <a:avLst/>
          </a:prstGeom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745E2675-72B3-4D9C-9899-8B3E6E63E559}"/>
              </a:ext>
            </a:extLst>
          </p:cNvPr>
          <p:cNvSpPr/>
          <p:nvPr/>
        </p:nvSpPr>
        <p:spPr>
          <a:xfrm>
            <a:off x="5834486" y="1347441"/>
            <a:ext cx="72731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Test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1AB435E-B2C2-4901-A8AA-48853E3FD675}"/>
              </a:ext>
            </a:extLst>
          </p:cNvPr>
          <p:cNvSpPr/>
          <p:nvPr/>
        </p:nvSpPr>
        <p:spPr>
          <a:xfrm>
            <a:off x="5650318" y="4541063"/>
            <a:ext cx="8913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077068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071" y="-64950"/>
            <a:ext cx="9601200" cy="1036850"/>
          </a:xfrm>
        </p:spPr>
        <p:txBody>
          <a:bodyPr/>
          <a:lstStyle/>
          <a:p>
            <a:r>
              <a:rPr lang="tr-TR" dirty="0"/>
              <a:t>Proje 2: OSPF Routing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A134BD-C5E5-4EF4-A59D-6B0316708D80}"/>
              </a:ext>
            </a:extLst>
          </p:cNvPr>
          <p:cNvSpPr/>
          <p:nvPr/>
        </p:nvSpPr>
        <p:spPr>
          <a:xfrm>
            <a:off x="4656343" y="1551722"/>
            <a:ext cx="2879314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bg2">
                    <a:lumMod val="10000"/>
                  </a:schemeClr>
                </a:solidFill>
              </a:rPr>
              <a:t>Yapılandırmalar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51E3357-BBDB-49EB-BFD8-01CE77E78026}"/>
              </a:ext>
            </a:extLst>
          </p:cNvPr>
          <p:cNvSpPr/>
          <p:nvPr/>
        </p:nvSpPr>
        <p:spPr>
          <a:xfrm>
            <a:off x="6700733" y="5049142"/>
            <a:ext cx="507783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ANKARA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router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network 192.168.3.0 0.0.0.255 area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network 11.0.0.0 0.0.0.3 area 0</a:t>
            </a: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C9E930-FEE6-496B-8F0B-9E796A5B58EF}"/>
              </a:ext>
            </a:extLst>
          </p:cNvPr>
          <p:cNvSpPr/>
          <p:nvPr/>
        </p:nvSpPr>
        <p:spPr>
          <a:xfrm>
            <a:off x="223742" y="2503048"/>
            <a:ext cx="609600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ISTANBUL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network 192.168.1.0 0.0.0.255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network 11.0.0.0 0.0.0.3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router-id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1.1.1.1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fa0/0.6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s0/0/1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96ACD3AB-9B0F-42AF-AE52-EFDF5530E3CA}"/>
              </a:ext>
            </a:extLst>
          </p:cNvPr>
          <p:cNvSpPr/>
          <p:nvPr/>
        </p:nvSpPr>
        <p:spPr>
          <a:xfrm>
            <a:off x="6700733" y="2197736"/>
            <a:ext cx="5267525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IZMIR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router-id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3.3.3.3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fa0/0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s0/0/0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ospf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area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4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276" y="0"/>
            <a:ext cx="9601200" cy="1036850"/>
          </a:xfrm>
        </p:spPr>
        <p:txBody>
          <a:bodyPr/>
          <a:lstStyle/>
          <a:p>
            <a:r>
              <a:rPr lang="tr-TR" dirty="0"/>
              <a:t>Proje 2: OSPF Routing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D4D59AE-3C9F-4F58-81B5-751D5C874DA1}"/>
              </a:ext>
            </a:extLst>
          </p:cNvPr>
          <p:cNvSpPr/>
          <p:nvPr/>
        </p:nvSpPr>
        <p:spPr>
          <a:xfrm>
            <a:off x="5367952" y="1697242"/>
            <a:ext cx="6344149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ISTANBUL 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access-list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extended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IPV4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permit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udp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192.168.3.0 0.0.0.255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192.168.1.2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eq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53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permit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tcp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192.168.3.0 0.0.0.255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192.168.1.3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eq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80</a:t>
            </a: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fa0/0.4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access-group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IPV4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out</a:t>
            </a: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access-list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IPV6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permit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udp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1ef0:333:33:3::0/64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1ef0:111:11:1::2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eq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53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permit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tcp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1ef0:333:33:3::0/64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host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1ef0:111:11:1::3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eq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80</a:t>
            </a: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fa0/0.6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traffic-filter</a:t>
            </a: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 IPV6 </a:t>
            </a:r>
            <a:r>
              <a:rPr lang="tr-TR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out</a:t>
            </a:r>
            <a:endParaRPr lang="tr-TR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F8FA12B-3F28-4EBB-BB46-0A2EEBCE77BB}"/>
              </a:ext>
            </a:extLst>
          </p:cNvPr>
          <p:cNvSpPr/>
          <p:nvPr/>
        </p:nvSpPr>
        <p:spPr>
          <a:xfrm>
            <a:off x="659953" y="2777406"/>
            <a:ext cx="30315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Access </a:t>
            </a:r>
            <a:r>
              <a:rPr lang="tr-TR" b="1" dirty="0" err="1">
                <a:solidFill>
                  <a:schemeClr val="bg2">
                    <a:lumMod val="10000"/>
                  </a:schemeClr>
                </a:solidFill>
              </a:rPr>
              <a:t>List</a:t>
            </a:r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 Yapılandırması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44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71A8CE2-5F3A-40FA-BCA9-63547144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0" y="331734"/>
            <a:ext cx="5054893" cy="309726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C7BAFDC-04DE-4F23-BDBF-0FF310DE3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0" y="3667328"/>
            <a:ext cx="4938162" cy="289784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2337595-90EE-47D5-ACFD-902F6E5C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780" y="3627763"/>
            <a:ext cx="4688732" cy="297697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1BB0CC65-5D76-493B-9D08-CBF2121E6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330" y="331734"/>
            <a:ext cx="4688732" cy="3054486"/>
          </a:xfrm>
          <a:prstGeom prst="rect">
            <a:avLst/>
          </a:prstGeom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745E2675-72B3-4D9C-9899-8B3E6E63E559}"/>
              </a:ext>
            </a:extLst>
          </p:cNvPr>
          <p:cNvSpPr/>
          <p:nvPr/>
        </p:nvSpPr>
        <p:spPr>
          <a:xfrm>
            <a:off x="5834486" y="1347441"/>
            <a:ext cx="72731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Test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1AB435E-B2C2-4901-A8AA-48853E3FD675}"/>
              </a:ext>
            </a:extLst>
          </p:cNvPr>
          <p:cNvSpPr/>
          <p:nvPr/>
        </p:nvSpPr>
        <p:spPr>
          <a:xfrm>
            <a:off x="5650318" y="4541063"/>
            <a:ext cx="8913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3757065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B32992-733C-4771-8F40-09C61AEF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583" y="2986391"/>
            <a:ext cx="7041209" cy="1186773"/>
          </a:xfrm>
          <a:solidFill>
            <a:srgbClr val="00B0F0"/>
          </a:solidFill>
          <a:ln>
            <a:solidFill>
              <a:schemeClr val="tx2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DİNLEDİĞİNİZ İÇİN</a:t>
            </a:r>
            <a:b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95000"/>
                    <a:lumOff val="5000"/>
                  </a:schemeClr>
                </a:solidFill>
              </a:rPr>
              <a:t>TEŞEKKÜR EDERİM.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EFD561-1B2F-468D-8FE2-179969CC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309" y="7108927"/>
            <a:ext cx="8046718" cy="1011237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499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EF14FE-0760-4CCC-9F4B-34AFF1D3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612" y="0"/>
            <a:ext cx="9601200" cy="1036850"/>
          </a:xfrm>
        </p:spPr>
        <p:txBody>
          <a:bodyPr/>
          <a:lstStyle/>
          <a:p>
            <a:r>
              <a:rPr lang="tr-TR" dirty="0"/>
              <a:t>Proje Taslağı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570F13-E373-492D-AEB6-1008B8C00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542"/>
            <a:ext cx="12192000" cy="5290457"/>
          </a:xfrm>
        </p:spPr>
      </p:pic>
    </p:spTree>
    <p:extLst>
      <p:ext uri="{BB962C8B-B14F-4D97-AF65-F5344CB8AC3E}">
        <p14:creationId xmlns:p14="http://schemas.microsoft.com/office/powerpoint/2010/main" val="2021982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84123" y="0"/>
            <a:ext cx="9601200" cy="1036850"/>
          </a:xfrm>
        </p:spPr>
        <p:txBody>
          <a:bodyPr rtlCol="0"/>
          <a:lstStyle/>
          <a:p>
            <a:pPr rtl="0"/>
            <a:r>
              <a:rPr lang="tr-TR" dirty="0"/>
              <a:t>Proje Gereksinimleri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3697" y="1907177"/>
            <a:ext cx="9601200" cy="4343400"/>
          </a:xfrm>
        </p:spPr>
        <p:txBody>
          <a:bodyPr rtlCol="0"/>
          <a:lstStyle/>
          <a:p>
            <a:r>
              <a:rPr lang="tr-TR" dirty="0">
                <a:solidFill>
                  <a:srgbClr val="FF0000"/>
                </a:solidFill>
              </a:rPr>
              <a:t>Proje 1: </a:t>
            </a:r>
            <a:r>
              <a:rPr lang="tr-TR" dirty="0">
                <a:solidFill>
                  <a:schemeClr val="tx2"/>
                </a:solidFill>
              </a:rPr>
              <a:t>IPv4 ve IPv6 omurgaları kendi içlerinde Statik Routing ile haberleşebilmelidir.</a:t>
            </a:r>
          </a:p>
          <a:p>
            <a:r>
              <a:rPr lang="tr-TR" dirty="0">
                <a:solidFill>
                  <a:srgbClr val="FF0000"/>
                </a:solidFill>
              </a:rPr>
              <a:t>Proje 2: </a:t>
            </a:r>
            <a:r>
              <a:rPr lang="tr-TR" dirty="0">
                <a:solidFill>
                  <a:schemeClr val="tx2"/>
                </a:solidFill>
              </a:rPr>
              <a:t>IPv4 ve IPv6 omurgaları kendi içlerinde OSPF ile haberleşebilmelidir.</a:t>
            </a:r>
          </a:p>
          <a:p>
            <a:r>
              <a:rPr lang="tr-TR" dirty="0">
                <a:solidFill>
                  <a:schemeClr val="tx2"/>
                </a:solidFill>
                <a:cs typeface="Times New Roman"/>
              </a:rPr>
              <a:t>Her iki proje için de İstanbul </a:t>
            </a:r>
            <a:r>
              <a:rPr lang="tr-TR" dirty="0" err="1">
                <a:solidFill>
                  <a:schemeClr val="tx2"/>
                </a:solidFill>
                <a:cs typeface="Times New Roman"/>
              </a:rPr>
              <a:t>lokasyonunda</a:t>
            </a:r>
            <a:r>
              <a:rPr lang="tr-TR" dirty="0">
                <a:solidFill>
                  <a:schemeClr val="tx2"/>
                </a:solidFill>
                <a:cs typeface="Times New Roman"/>
              </a:rPr>
              <a:t> gerekli </a:t>
            </a:r>
            <a:r>
              <a:rPr lang="tr-TR" dirty="0" err="1">
                <a:solidFill>
                  <a:schemeClr val="tx2"/>
                </a:solidFill>
                <a:cs typeface="Times New Roman"/>
              </a:rPr>
              <a:t>Layer</a:t>
            </a:r>
            <a:r>
              <a:rPr lang="tr-TR" dirty="0">
                <a:solidFill>
                  <a:schemeClr val="tx2"/>
                </a:solidFill>
                <a:cs typeface="Times New Roman"/>
              </a:rPr>
              <a:t> 2 düzenlemeler yapılmalıdır.</a:t>
            </a:r>
          </a:p>
          <a:p>
            <a:r>
              <a:rPr lang="tr-TR" dirty="0">
                <a:solidFill>
                  <a:schemeClr val="tx2"/>
                </a:solidFill>
                <a:cs typeface="Times New Roman"/>
              </a:rPr>
              <a:t>Serverlara sadece verdikleri servis portlarından ulaşılmalıdır.</a:t>
            </a: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15107C36-93B6-4FFB-9003-53218823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587" y="-374837"/>
            <a:ext cx="9601200" cy="1036637"/>
          </a:xfrm>
        </p:spPr>
        <p:txBody>
          <a:bodyPr/>
          <a:lstStyle/>
          <a:p>
            <a:r>
              <a:rPr lang="tr-TR" dirty="0"/>
              <a:t>Ortak Yapılandırmalar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37FA773-C079-4089-8CC2-7BB18D99C47B}"/>
              </a:ext>
            </a:extLst>
          </p:cNvPr>
          <p:cNvSpPr/>
          <p:nvPr/>
        </p:nvSpPr>
        <p:spPr>
          <a:xfrm>
            <a:off x="2540379" y="661801"/>
            <a:ext cx="7111242" cy="52322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Son Kullanıcı ve Server İp Yapılandırmaları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B5BDF61-AA0E-4025-8E50-0786B2C0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8" y="1605064"/>
            <a:ext cx="5659931" cy="47470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02FED2F-8F08-411B-9FF0-F20B3C1A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05065"/>
            <a:ext cx="5950902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987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15" y="112440"/>
            <a:ext cx="9601200" cy="1036850"/>
          </a:xfrm>
        </p:spPr>
        <p:txBody>
          <a:bodyPr/>
          <a:lstStyle/>
          <a:p>
            <a:r>
              <a:rPr lang="tr-TR" dirty="0"/>
              <a:t>Ortak Yapılandırmalar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36EA709-3FE5-414D-8083-D10E4DDD7AE4}"/>
              </a:ext>
            </a:extLst>
          </p:cNvPr>
          <p:cNvSpPr/>
          <p:nvPr/>
        </p:nvSpPr>
        <p:spPr>
          <a:xfrm>
            <a:off x="363166" y="2256817"/>
            <a:ext cx="3547353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ANKARA ROUTER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int fa0/0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ip</a:t>
            </a:r>
            <a:r>
              <a:rPr lang="en-US" dirty="0">
                <a:solidFill>
                  <a:schemeClr val="tx2"/>
                </a:solidFill>
              </a:rPr>
              <a:t> add 192.168.3.1 255.255.255.0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dirty="0" err="1">
                <a:solidFill>
                  <a:schemeClr val="tx2"/>
                </a:solidFill>
              </a:rPr>
              <a:t>sh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int s0/0/0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ip</a:t>
            </a:r>
            <a:r>
              <a:rPr lang="en-US" dirty="0">
                <a:solidFill>
                  <a:schemeClr val="tx2"/>
                </a:solidFill>
              </a:rPr>
              <a:t> add 11.0.0.2 255.255.255.252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dirty="0" err="1">
                <a:solidFill>
                  <a:schemeClr val="tx2"/>
                </a:solidFill>
              </a:rPr>
              <a:t>sh</a:t>
            </a:r>
            <a:endParaRPr lang="tr-TR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6062846-9A7F-49CB-A979-3B8F7A39F745}"/>
              </a:ext>
            </a:extLst>
          </p:cNvPr>
          <p:cNvSpPr/>
          <p:nvPr/>
        </p:nvSpPr>
        <p:spPr>
          <a:xfrm>
            <a:off x="8398215" y="2256817"/>
            <a:ext cx="3430619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IZMIR ROUTER</a:t>
            </a:r>
          </a:p>
          <a:p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ipv6 </a:t>
            </a:r>
            <a:r>
              <a:rPr lang="tr-TR" dirty="0" err="1">
                <a:solidFill>
                  <a:schemeClr val="tx2"/>
                </a:solidFill>
              </a:rPr>
              <a:t>unicast-routing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fa0/0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ipv6 </a:t>
            </a:r>
            <a:r>
              <a:rPr lang="tr-TR" dirty="0" err="1">
                <a:solidFill>
                  <a:schemeClr val="tx2"/>
                </a:solidFill>
              </a:rPr>
              <a:t>add</a:t>
            </a:r>
            <a:r>
              <a:rPr lang="tr-TR" dirty="0">
                <a:solidFill>
                  <a:schemeClr val="tx2"/>
                </a:solidFill>
              </a:rPr>
              <a:t> 1ef0:333:33:3::1/64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no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sh</a:t>
            </a:r>
            <a:endParaRPr lang="tr-TR" dirty="0">
              <a:solidFill>
                <a:schemeClr val="tx2"/>
              </a:solidFill>
            </a:endParaRPr>
          </a:p>
          <a:p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s0/0/0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ipv6 </a:t>
            </a:r>
            <a:r>
              <a:rPr lang="tr-TR" dirty="0" err="1">
                <a:solidFill>
                  <a:schemeClr val="tx2"/>
                </a:solidFill>
              </a:rPr>
              <a:t>add</a:t>
            </a:r>
            <a:r>
              <a:rPr lang="tr-TR" dirty="0">
                <a:solidFill>
                  <a:schemeClr val="tx2"/>
                </a:solidFill>
              </a:rPr>
              <a:t> 1ef0:abc:bc:c::2/126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no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sh</a:t>
            </a: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98525DF-662A-41FD-88E8-ED9243936E42}"/>
              </a:ext>
            </a:extLst>
          </p:cNvPr>
          <p:cNvSpPr/>
          <p:nvPr/>
        </p:nvSpPr>
        <p:spPr>
          <a:xfrm>
            <a:off x="4380690" y="2256817"/>
            <a:ext cx="3547353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ISTANBUL ROUTER</a:t>
            </a:r>
          </a:p>
          <a:p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ipv6 </a:t>
            </a:r>
            <a:r>
              <a:rPr lang="tr-TR" dirty="0" err="1">
                <a:solidFill>
                  <a:schemeClr val="tx2"/>
                </a:solidFill>
              </a:rPr>
              <a:t>unicast-routing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s0/0/0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clock</a:t>
            </a:r>
            <a:r>
              <a:rPr lang="tr-TR" dirty="0">
                <a:solidFill>
                  <a:schemeClr val="tx2"/>
                </a:solidFill>
              </a:rPr>
              <a:t> rate 2000000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 </a:t>
            </a:r>
            <a:r>
              <a:rPr lang="tr-TR" dirty="0" err="1">
                <a:solidFill>
                  <a:schemeClr val="tx2"/>
                </a:solidFill>
              </a:rPr>
              <a:t>add</a:t>
            </a:r>
            <a:r>
              <a:rPr lang="tr-TR" dirty="0">
                <a:solidFill>
                  <a:schemeClr val="tx2"/>
                </a:solidFill>
              </a:rPr>
              <a:t> 11.0.0.1 255.255.255.252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no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sh</a:t>
            </a:r>
            <a:endParaRPr lang="tr-TR" dirty="0">
              <a:solidFill>
                <a:schemeClr val="tx2"/>
              </a:solidFill>
            </a:endParaRPr>
          </a:p>
          <a:p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s0/0/1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clock</a:t>
            </a:r>
            <a:r>
              <a:rPr lang="tr-TR" dirty="0">
                <a:solidFill>
                  <a:schemeClr val="tx2"/>
                </a:solidFill>
              </a:rPr>
              <a:t> rate 2000000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ipv6 </a:t>
            </a:r>
            <a:r>
              <a:rPr lang="tr-TR" dirty="0" err="1">
                <a:solidFill>
                  <a:schemeClr val="tx2"/>
                </a:solidFill>
              </a:rPr>
              <a:t>add</a:t>
            </a:r>
            <a:r>
              <a:rPr lang="tr-TR" dirty="0">
                <a:solidFill>
                  <a:schemeClr val="tx2"/>
                </a:solidFill>
              </a:rPr>
              <a:t> 1ef0:abc:bc:c::1/126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no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sh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85E3C3E-B64B-480C-8A3B-23E4E794081A}"/>
              </a:ext>
            </a:extLst>
          </p:cNvPr>
          <p:cNvSpPr/>
          <p:nvPr/>
        </p:nvSpPr>
        <p:spPr>
          <a:xfrm>
            <a:off x="4300707" y="1580905"/>
            <a:ext cx="3328155" cy="5232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İp Yapılandırmaları</a:t>
            </a:r>
          </a:p>
        </p:txBody>
      </p:sp>
    </p:spTree>
    <p:extLst>
      <p:ext uri="{BB962C8B-B14F-4D97-AF65-F5344CB8AC3E}">
        <p14:creationId xmlns:p14="http://schemas.microsoft.com/office/powerpoint/2010/main" val="42663023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15" y="112440"/>
            <a:ext cx="9601200" cy="1036850"/>
          </a:xfrm>
        </p:spPr>
        <p:txBody>
          <a:bodyPr/>
          <a:lstStyle/>
          <a:p>
            <a:r>
              <a:rPr lang="tr-TR" dirty="0"/>
              <a:t>Ortak Yapılandırmalar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36EA709-3FE5-414D-8083-D10E4DDD7AE4}"/>
              </a:ext>
            </a:extLst>
          </p:cNvPr>
          <p:cNvSpPr/>
          <p:nvPr/>
        </p:nvSpPr>
        <p:spPr>
          <a:xfrm>
            <a:off x="363167" y="2256817"/>
            <a:ext cx="361544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ANKARA Switch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fa0/2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mode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max</a:t>
            </a:r>
            <a:r>
              <a:rPr lang="tr-TR" dirty="0">
                <a:solidFill>
                  <a:schemeClr val="tx2"/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violation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restrict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mac-address</a:t>
            </a:r>
            <a:r>
              <a:rPr lang="tr-TR" dirty="0">
                <a:solidFill>
                  <a:schemeClr val="tx2"/>
                </a:solidFill>
              </a:rPr>
              <a:t> 0060.7047.D3D2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6062846-9A7F-49CB-A979-3B8F7A39F745}"/>
              </a:ext>
            </a:extLst>
          </p:cNvPr>
          <p:cNvSpPr/>
          <p:nvPr/>
        </p:nvSpPr>
        <p:spPr>
          <a:xfrm>
            <a:off x="8398216" y="2256817"/>
            <a:ext cx="3644628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IZMIR Switch</a:t>
            </a:r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fa0/2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mode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max</a:t>
            </a:r>
            <a:r>
              <a:rPr lang="tr-TR" dirty="0">
                <a:solidFill>
                  <a:schemeClr val="tx2"/>
                </a:solidFill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violation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restrict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port-</a:t>
            </a:r>
            <a:r>
              <a:rPr lang="tr-TR" dirty="0" err="1">
                <a:solidFill>
                  <a:schemeClr val="tx2"/>
                </a:solidFill>
              </a:rPr>
              <a:t>security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mac-address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sticky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98525DF-662A-41FD-88E8-ED9243936E42}"/>
              </a:ext>
            </a:extLst>
          </p:cNvPr>
          <p:cNvSpPr/>
          <p:nvPr/>
        </p:nvSpPr>
        <p:spPr>
          <a:xfrm>
            <a:off x="4414738" y="2056686"/>
            <a:ext cx="3547353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ISTANBUL Switch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vlan</a:t>
            </a:r>
            <a:r>
              <a:rPr lang="tr-TR" dirty="0">
                <a:solidFill>
                  <a:schemeClr val="tx2"/>
                </a:solidFill>
              </a:rPr>
              <a:t>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name VLAN4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vlan</a:t>
            </a:r>
            <a:r>
              <a:rPr lang="tr-TR" dirty="0">
                <a:solidFill>
                  <a:schemeClr val="tx2"/>
                </a:solidFill>
              </a:rPr>
              <a:t> 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name VLAN6</a:t>
            </a:r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range</a:t>
            </a:r>
            <a:r>
              <a:rPr lang="tr-TR" dirty="0">
                <a:solidFill>
                  <a:schemeClr val="tx2"/>
                </a:solidFill>
              </a:rPr>
              <a:t> fa0/1-2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mode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vlan</a:t>
            </a:r>
            <a:r>
              <a:rPr lang="tr-TR" dirty="0">
                <a:solidFill>
                  <a:schemeClr val="tx2"/>
                </a:solidFill>
              </a:rPr>
              <a:t>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range</a:t>
            </a:r>
            <a:r>
              <a:rPr lang="tr-TR" dirty="0">
                <a:solidFill>
                  <a:schemeClr val="tx2"/>
                </a:solidFill>
              </a:rPr>
              <a:t> fa0/3-4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mode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access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vlan</a:t>
            </a:r>
            <a:r>
              <a:rPr lang="tr-TR" dirty="0">
                <a:solidFill>
                  <a:schemeClr val="tx2"/>
                </a:solidFill>
              </a:rPr>
              <a:t> 6</a:t>
            </a:r>
            <a:br>
              <a:rPr lang="tr-TR" dirty="0">
                <a:solidFill>
                  <a:schemeClr val="tx2"/>
                </a:solidFill>
              </a:rPr>
            </a:b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int</a:t>
            </a:r>
            <a:r>
              <a:rPr lang="tr-TR" dirty="0">
                <a:solidFill>
                  <a:schemeClr val="tx2"/>
                </a:solidFill>
              </a:rPr>
              <a:t> g0/1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switchport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mode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trunk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013F917-0780-483A-BFFC-7FCD33C5EC36}"/>
              </a:ext>
            </a:extLst>
          </p:cNvPr>
          <p:cNvSpPr/>
          <p:nvPr/>
        </p:nvSpPr>
        <p:spPr>
          <a:xfrm>
            <a:off x="4225278" y="1441443"/>
            <a:ext cx="4172937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800" dirty="0" err="1">
                <a:solidFill>
                  <a:schemeClr val="tx2"/>
                </a:solidFill>
              </a:rPr>
              <a:t>Layer</a:t>
            </a:r>
            <a:r>
              <a:rPr lang="tr-TR" sz="2800" dirty="0">
                <a:solidFill>
                  <a:schemeClr val="tx2"/>
                </a:solidFill>
              </a:rPr>
              <a:t> 2 Yapılandırmaları</a:t>
            </a:r>
          </a:p>
        </p:txBody>
      </p:sp>
    </p:spTree>
    <p:extLst>
      <p:ext uri="{BB962C8B-B14F-4D97-AF65-F5344CB8AC3E}">
        <p14:creationId xmlns:p14="http://schemas.microsoft.com/office/powerpoint/2010/main" val="657512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6216B8-8FCB-4F51-BC0C-135E423C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29" y="99492"/>
            <a:ext cx="9601200" cy="1036850"/>
          </a:xfrm>
        </p:spPr>
        <p:txBody>
          <a:bodyPr/>
          <a:lstStyle/>
          <a:p>
            <a:r>
              <a:rPr lang="tr-TR" dirty="0"/>
              <a:t>Ortak Yapılandırmalar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CAE2FEDE-55AA-4670-9E2E-55DF8FBECE2F}"/>
              </a:ext>
            </a:extLst>
          </p:cNvPr>
          <p:cNvSpPr/>
          <p:nvPr/>
        </p:nvSpPr>
        <p:spPr>
          <a:xfrm>
            <a:off x="6238671" y="2112739"/>
            <a:ext cx="373218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ISTANBUL ROUTER</a:t>
            </a:r>
          </a:p>
          <a:p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fa0/0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add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sh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fa0/0.4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encapsulation dot1Q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add 162.168.1.1 255.255.255.0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fa0/0.6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encapsulation dot1Q 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ipv6 add 1ef0:111:11:1::1/64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282D7F1-EEB3-446E-BFE2-6A009AAC7965}"/>
              </a:ext>
            </a:extLst>
          </p:cNvPr>
          <p:cNvSpPr/>
          <p:nvPr/>
        </p:nvSpPr>
        <p:spPr>
          <a:xfrm>
            <a:off x="387908" y="3167390"/>
            <a:ext cx="469551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 err="1">
                <a:solidFill>
                  <a:schemeClr val="bg2">
                    <a:lumMod val="10000"/>
                  </a:schemeClr>
                </a:solidFill>
              </a:rPr>
              <a:t>Subinterface</a:t>
            </a:r>
            <a:r>
              <a:rPr lang="tr-TR" sz="2800" dirty="0">
                <a:solidFill>
                  <a:schemeClr val="bg2">
                    <a:lumMod val="10000"/>
                  </a:schemeClr>
                </a:solidFill>
              </a:rPr>
              <a:t> Yapılandırması</a:t>
            </a:r>
          </a:p>
        </p:txBody>
      </p:sp>
    </p:spTree>
    <p:extLst>
      <p:ext uri="{BB962C8B-B14F-4D97-AF65-F5344CB8AC3E}">
        <p14:creationId xmlns:p14="http://schemas.microsoft.com/office/powerpoint/2010/main" val="28167371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428" y="-247483"/>
            <a:ext cx="9601200" cy="1036850"/>
          </a:xfrm>
        </p:spPr>
        <p:txBody>
          <a:bodyPr/>
          <a:lstStyle/>
          <a:p>
            <a:r>
              <a:rPr lang="tr-TR" dirty="0"/>
              <a:t>Proje 1: </a:t>
            </a:r>
            <a:r>
              <a:rPr lang="tr-TR" dirty="0" err="1"/>
              <a:t>Static</a:t>
            </a:r>
            <a:r>
              <a:rPr lang="tr-TR" dirty="0"/>
              <a:t> Routing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A134BD-C5E5-4EF4-A59D-6B0316708D80}"/>
              </a:ext>
            </a:extLst>
          </p:cNvPr>
          <p:cNvSpPr/>
          <p:nvPr/>
        </p:nvSpPr>
        <p:spPr>
          <a:xfrm>
            <a:off x="4656343" y="1551722"/>
            <a:ext cx="2879314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bg2">
                    <a:lumMod val="10000"/>
                  </a:schemeClr>
                </a:solidFill>
              </a:rPr>
              <a:t>Yapılandırmalar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51E3357-BBDB-49EB-BFD8-01CE77E78026}"/>
              </a:ext>
            </a:extLst>
          </p:cNvPr>
          <p:cNvSpPr/>
          <p:nvPr/>
        </p:nvSpPr>
        <p:spPr>
          <a:xfrm>
            <a:off x="6700733" y="5049142"/>
            <a:ext cx="507783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ANKARA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Router</a:t>
            </a:r>
            <a:br>
              <a:rPr lang="tr-TR" dirty="0">
                <a:solidFill>
                  <a:schemeClr val="bg2">
                    <a:lumMod val="10000"/>
                  </a:schemeClr>
                </a:solidFill>
              </a:rPr>
            </a:b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192.168.1.0 255.255.255.0 11.0.0.1</a:t>
            </a:r>
          </a:p>
          <a:p>
            <a:br>
              <a:rPr lang="tr-TR" dirty="0">
                <a:solidFill>
                  <a:schemeClr val="bg2">
                    <a:lumMod val="10000"/>
                  </a:schemeClr>
                </a:solidFill>
              </a:rPr>
            </a:b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BC9E930-FEE6-496B-8F0B-9E796A5B58EF}"/>
              </a:ext>
            </a:extLst>
          </p:cNvPr>
          <p:cNvSpPr/>
          <p:nvPr/>
        </p:nvSpPr>
        <p:spPr>
          <a:xfrm>
            <a:off x="3300919" y="2720594"/>
            <a:ext cx="6096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ISTANBUL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Router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192.168.3.0 255.255.255.0 11.0.0.2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1ef0:333:33:3::0/64 1ef0:abc:bc:c::2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96ACD3AB-9B0F-42AF-AE52-EFDF5530E3CA}"/>
              </a:ext>
            </a:extLst>
          </p:cNvPr>
          <p:cNvSpPr/>
          <p:nvPr/>
        </p:nvSpPr>
        <p:spPr>
          <a:xfrm>
            <a:off x="413428" y="5049142"/>
            <a:ext cx="526752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IZMIR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Router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route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1ef0:111:11:1::0/64 1ef0:abc:bc:c::1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780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0EB23F-9ACB-4EE1-B420-873A4486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552" y="-121023"/>
            <a:ext cx="9601200" cy="1036850"/>
          </a:xfrm>
        </p:spPr>
        <p:txBody>
          <a:bodyPr/>
          <a:lstStyle/>
          <a:p>
            <a:r>
              <a:rPr lang="tr-TR" dirty="0"/>
              <a:t>Proje 1: </a:t>
            </a:r>
            <a:r>
              <a:rPr lang="tr-TR" dirty="0" err="1"/>
              <a:t>Static</a:t>
            </a:r>
            <a:r>
              <a:rPr lang="tr-TR" dirty="0"/>
              <a:t> Routing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D4D59AE-3C9F-4F58-81B5-751D5C874DA1}"/>
              </a:ext>
            </a:extLst>
          </p:cNvPr>
          <p:cNvSpPr/>
          <p:nvPr/>
        </p:nvSpPr>
        <p:spPr>
          <a:xfrm>
            <a:off x="5214027" y="1775458"/>
            <a:ext cx="6318019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ISTANBUL ROUTER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access-list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extended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IPV4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permit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udp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192.168.3.2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192.168.1.2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eq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53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permit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tcp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192.168.3.0 0.0.0.255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192.168.1.3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eq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fa0/0.4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access-group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IPV4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out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access-list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IPV6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permit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udp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1ef0:333:33:3::0/64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1ef0:111:11:1::2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eq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53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permit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tcp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1ef0:333:33:3::0/64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host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1ef0:111:11:1::3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eq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80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fa0/0.6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ipv6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traffic-filter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IPV6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out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F8FA12B-3F28-4EBB-BB46-0A2EEBCE77BB}"/>
              </a:ext>
            </a:extLst>
          </p:cNvPr>
          <p:cNvSpPr/>
          <p:nvPr/>
        </p:nvSpPr>
        <p:spPr>
          <a:xfrm>
            <a:off x="766957" y="3244334"/>
            <a:ext cx="30315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Access </a:t>
            </a:r>
            <a:r>
              <a:rPr lang="tr-TR" b="1" dirty="0" err="1">
                <a:solidFill>
                  <a:schemeClr val="bg2">
                    <a:lumMod val="10000"/>
                  </a:schemeClr>
                </a:solidFill>
              </a:rPr>
              <a:t>List</a:t>
            </a:r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 Yapılandırması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648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atış Yönü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7_TF03431374" id="{E14A2F2F-73A2-4645-A22D-F2FE1228C14D}" vid="{F8786BF4-695B-4173-93E0-CE87C55D4668}"/>
    </a:ext>
  </a:extLst>
</a:theme>
</file>

<file path=ppt/theme/theme2.xml><?xml version="1.0" encoding="utf-8"?>
<a:theme xmlns:a="http://schemas.openxmlformats.org/drawingml/2006/main" name="Ofis Teması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İş yönelimi sunusu (geniş ekran)</Template>
  <TotalTime>170</TotalTime>
  <Words>611</Words>
  <Application>Microsoft Office PowerPoint</Application>
  <PresentationFormat>Geniş ekran</PresentationFormat>
  <Paragraphs>184</Paragraphs>
  <Slides>14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Times New Roman</vt:lpstr>
      <vt:lpstr>Wingdings</vt:lpstr>
      <vt:lpstr>Satış Yönü 16X9</vt:lpstr>
      <vt:lpstr>NETWORK&amp;SECURITY BOOTCAMP BİTİRME PROJESİ</vt:lpstr>
      <vt:lpstr>Proje Taslağı</vt:lpstr>
      <vt:lpstr>Proje Gereksinimleri</vt:lpstr>
      <vt:lpstr>Ortak Yapılandırmalar</vt:lpstr>
      <vt:lpstr>Ortak Yapılandırmalar</vt:lpstr>
      <vt:lpstr>Ortak Yapılandırmalar</vt:lpstr>
      <vt:lpstr>Ortak Yapılandırmalar</vt:lpstr>
      <vt:lpstr>Proje 1: Static Routing</vt:lpstr>
      <vt:lpstr>Proje 1: Static Routing</vt:lpstr>
      <vt:lpstr>PowerPoint Sunusu</vt:lpstr>
      <vt:lpstr>Proje 2: OSPF Routing</vt:lpstr>
      <vt:lpstr>Proje 2: OSPF Routing</vt:lpstr>
      <vt:lpstr>PowerPoint Sunusu</vt:lpstr>
      <vt:lpstr>DİNLEDİĞİNİZ İÇİN TEŞEKKÜR EDERİM.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NETWORK&amp;SECURITY BOOTCAMP BİTİRME PROJESİ</dc:title>
  <dc:creator>Davut Yalcin</dc:creator>
  <cp:lastModifiedBy>Davut Yalcin</cp:lastModifiedBy>
  <cp:revision>36</cp:revision>
  <dcterms:created xsi:type="dcterms:W3CDTF">2022-08-18T11:46:47Z</dcterms:created>
  <dcterms:modified xsi:type="dcterms:W3CDTF">2022-08-18T23:13:31Z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