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59" r:id="rId5"/>
    <p:sldId id="262" r:id="rId7"/>
    <p:sldId id="272" r:id="rId8"/>
    <p:sldId id="266" r:id="rId9"/>
    <p:sldId id="273" r:id="rId10"/>
    <p:sldId id="274" r:id="rId11"/>
    <p:sldId id="277" r:id="rId12"/>
    <p:sldId id="280" r:id="rId13"/>
    <p:sldId id="267" r:id="rId14"/>
    <p:sldId id="278" r:id="rId15"/>
    <p:sldId id="279" r:id="rId16"/>
    <p:sldId id="281" r:id="rId17"/>
    <p:sldId id="288" r:id="rId18"/>
    <p:sldId id="268" r:id="rId19"/>
    <p:sldId id="283" r:id="rId20"/>
    <p:sldId id="285" r:id="rId21"/>
    <p:sldId id="269" r:id="rId22"/>
    <p:sldId id="289" r:id="rId23"/>
    <p:sldId id="286" r:id="rId24"/>
    <p:sldId id="287" r:id="rId25"/>
    <p:sldId id="284" r:id="rId26"/>
    <p:sldId id="282" r:id="rId27"/>
    <p:sldId id="27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9" userDrawn="1">
          <p15:clr>
            <a:srgbClr val="A4A3A4"/>
          </p15:clr>
        </p15:guide>
        <p15:guide id="2" pos="38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826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079"/>
        <p:guide pos="381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7035" y="2925445"/>
            <a:ext cx="11402060" cy="1311275"/>
          </a:xfrm>
        </p:spPr>
        <p:txBody>
          <a:bodyPr anchor="b"/>
          <a:lstStyle>
            <a:lvl1pPr algn="ctr">
              <a:lnSpc>
                <a:spcPct val="100000"/>
              </a:lnSpc>
              <a:defRPr sz="7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5203" y="5013960"/>
            <a:ext cx="9144000" cy="655955"/>
          </a:xfrm>
        </p:spPr>
        <p:txBody>
          <a:bodyPr/>
          <a:lstStyle>
            <a:lvl1pPr marL="0" indent="0" algn="ctr">
              <a:buNone/>
              <a:defRPr sz="3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/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pic>
        <p:nvPicPr>
          <p:cNvPr id="7" name="图片 7"/>
          <p:cNvPicPr/>
          <p:nvPr userDrawn="1"/>
        </p:nvPicPr>
        <p:blipFill>
          <a:blip r:embed="rId2"/>
          <a:srcRect t="41708" r="410" b="36133"/>
          <a:stretch>
            <a:fillRect/>
          </a:stretch>
        </p:blipFill>
        <p:spPr>
          <a:xfrm>
            <a:off x="1118870" y="1196975"/>
            <a:ext cx="9954260" cy="1196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ea typeface="宋体" panose="02010600030101010101" pitchFamily="2" charset="-122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/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image" Target="../media/image2.jpeg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tags" Target="../tags/tag71.xml"/><Relationship Id="rId3" Type="http://schemas.microsoft.com/office/2007/relationships/media" Target="file:///C:\Users\lenovo\Desktop\&#22823;&#19977;&#19979;\&#26426;&#22120;&#20154;\&#22823;&#20316;&#19994;\&#26426;&#22120;&#20154;&#22823;&#20316;&#19994;_&#38472;&#20896;&#23439;_&#25140;&#39567;&#33150;\4544_1749746311.mp4" TargetMode="External"/><Relationship Id="rId2" Type="http://schemas.openxmlformats.org/officeDocument/2006/relationships/video" Target="file:///C:\Users\lenovo\Desktop\&#22823;&#19977;&#19979;\&#26426;&#22120;&#20154;\&#22823;&#20316;&#19994;\&#26426;&#22120;&#20154;&#22823;&#20316;&#19994;_&#38472;&#20896;&#23439;_&#25140;&#39567;&#33150;\4544_1749746311.mp4" TargetMode="Externa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tags" Target="../tags/tag72.xml"/><Relationship Id="rId3" Type="http://schemas.microsoft.com/office/2007/relationships/media" Target="file:///C:\Users\lenovo\Desktop\&#22823;&#19977;&#19979;\&#26426;&#22120;&#20154;\&#22823;&#20316;&#19994;\&#26426;&#22120;&#20154;&#22823;&#20316;&#19994;_&#38472;&#20896;&#23439;_&#25140;&#39567;&#33150;\4560_1749818945.mp4" TargetMode="External"/><Relationship Id="rId2" Type="http://schemas.openxmlformats.org/officeDocument/2006/relationships/video" Target="file:///C:\Users\lenovo\Desktop\&#22823;&#19977;&#19979;\&#26426;&#22120;&#20154;\&#22823;&#20316;&#19994;\&#26426;&#22120;&#20154;&#22823;&#20316;&#19994;_&#38472;&#20896;&#23439;_&#25140;&#39567;&#33150;\4560_1749818945.mp4" TargetMode="Externa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2285" y="823595"/>
            <a:ext cx="9799200" cy="2570400"/>
          </a:xfrm>
        </p:spPr>
        <p:txBody>
          <a:bodyPr>
            <a:normAutofit/>
          </a:bodyPr>
          <a:p>
            <a:r>
              <a:rPr lang="zh-CN" altLang="zh-CN">
                <a:solidFill>
                  <a:schemeClr val="tx1"/>
                </a:solidFill>
                <a:latin typeface="Calibri" panose="020F0502020204030204" charset="0"/>
                <a:ea typeface="黑体" panose="02010609060101010101" charset="-122"/>
                <a:cs typeface="Calibri" panose="020F0502020204030204" charset="0"/>
              </a:rPr>
              <a:t>机器人导论：课程</a:t>
            </a:r>
            <a:r>
              <a:rPr lang="zh-CN" altLang="zh-CN">
                <a:solidFill>
                  <a:schemeClr val="tx1"/>
                </a:solidFill>
                <a:latin typeface="Calibri" panose="020F0502020204030204" charset="0"/>
                <a:ea typeface="黑体" panose="02010609060101010101" charset="-122"/>
                <a:cs typeface="Calibri" panose="020F0502020204030204" charset="0"/>
              </a:rPr>
              <a:t>设计</a:t>
            </a:r>
            <a:endParaRPr lang="zh-CN" altLang="zh-CN">
              <a:solidFill>
                <a:schemeClr val="tx1"/>
              </a:solidFill>
              <a:latin typeface="Calibri" panose="020F0502020204030204" charset="0"/>
              <a:ea typeface="黑体" panose="02010609060101010101" charset="-122"/>
              <a:cs typeface="Calibri" panose="020F050202020403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030" y="392430"/>
            <a:ext cx="5149850" cy="1525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09770" y="3848100"/>
            <a:ext cx="317246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RRT-PID</a:t>
            </a:r>
            <a:r>
              <a:rPr lang="zh-CN" altLang="en-US" sz="32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导航实验</a:t>
            </a:r>
            <a:endParaRPr lang="zh-CN" altLang="en-US" sz="3200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10235" y="4986020"/>
            <a:ext cx="5728335" cy="1472565"/>
          </a:xfrm>
        </p:spPr>
        <p:txBody>
          <a:bodyPr>
            <a:normAutofit lnSpcReduction="10000"/>
          </a:bodyPr>
          <a:p>
            <a:r>
              <a:rPr lang="zh-CN" altLang="en-US" spc="0">
                <a:solidFill>
                  <a:schemeClr val="tx1"/>
                </a:solidFill>
                <a:uFillTx/>
                <a:latin typeface="Calibri" panose="020F0502020204030204" charset="0"/>
                <a:ea typeface="黑体" panose="02010609060101010101" charset="-122"/>
              </a:rPr>
              <a:t>成员</a:t>
            </a:r>
            <a:r>
              <a:rPr lang="en-US" altLang="zh-CN" spc="0">
                <a:solidFill>
                  <a:schemeClr val="tx1"/>
                </a:solidFill>
                <a:uFillTx/>
                <a:latin typeface="Calibri" panose="020F0502020204030204" charset="0"/>
                <a:ea typeface="黑体" panose="02010609060101010101" charset="-122"/>
              </a:rPr>
              <a:t>1</a:t>
            </a:r>
            <a:r>
              <a:rPr lang="zh-CN" altLang="en-US" spc="0">
                <a:solidFill>
                  <a:schemeClr val="tx1"/>
                </a:solidFill>
                <a:uFillTx/>
                <a:latin typeface="Calibri" panose="020F0502020204030204" charset="0"/>
                <a:ea typeface="黑体" panose="02010609060101010101" charset="-122"/>
              </a:rPr>
              <a:t>：陈冠</a:t>
            </a:r>
            <a:r>
              <a:rPr lang="zh-CN" altLang="en-US" spc="0">
                <a:solidFill>
                  <a:schemeClr val="tx1"/>
                </a:solidFill>
                <a:uFillTx/>
                <a:latin typeface="Calibri" panose="020F0502020204030204" charset="0"/>
                <a:ea typeface="黑体" panose="02010609060101010101" charset="-122"/>
              </a:rPr>
              <a:t>宏</a:t>
            </a:r>
            <a:endParaRPr lang="zh-CN" altLang="en-US" spc="0">
              <a:solidFill>
                <a:schemeClr val="tx1"/>
              </a:solidFill>
              <a:uFillTx/>
              <a:latin typeface="Calibri" panose="020F0502020204030204" charset="0"/>
              <a:ea typeface="黑体" panose="02010609060101010101" charset="-122"/>
            </a:endParaRPr>
          </a:p>
        </p:txBody>
      </p:sp>
      <p:sp>
        <p:nvSpPr>
          <p:cNvPr id="9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985510" y="4986020"/>
            <a:ext cx="5728335" cy="147256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pc="0">
                <a:solidFill>
                  <a:schemeClr val="tx1"/>
                </a:solidFill>
                <a:uFillTx/>
                <a:latin typeface="Calibri" panose="020F0502020204030204" charset="0"/>
                <a:ea typeface="黑体" panose="02010609060101010101" charset="-122"/>
              </a:rPr>
              <a:t>成员</a:t>
            </a:r>
            <a:r>
              <a:rPr lang="en-US" altLang="zh-CN" spc="0">
                <a:solidFill>
                  <a:schemeClr val="tx1"/>
                </a:solidFill>
                <a:uFillTx/>
                <a:latin typeface="Calibri" panose="020F0502020204030204" charset="0"/>
                <a:ea typeface="黑体" panose="02010609060101010101" charset="-122"/>
              </a:rPr>
              <a:t>2</a:t>
            </a:r>
            <a:r>
              <a:rPr lang="zh-CN" altLang="en-US" spc="0">
                <a:solidFill>
                  <a:schemeClr val="tx1"/>
                </a:solidFill>
                <a:uFillTx/>
                <a:latin typeface="Calibri" panose="020F0502020204030204" charset="0"/>
                <a:ea typeface="黑体" panose="02010609060101010101" charset="-122"/>
              </a:rPr>
              <a:t>：戴</a:t>
            </a:r>
            <a:r>
              <a:rPr lang="zh-CN" altLang="en-US" spc="0">
                <a:solidFill>
                  <a:schemeClr val="tx1"/>
                </a:solidFill>
                <a:uFillTx/>
                <a:latin typeface="Calibri" panose="020F0502020204030204" charset="0"/>
                <a:ea typeface="黑体" panose="02010609060101010101" charset="-122"/>
              </a:rPr>
              <a:t>骏腾</a:t>
            </a:r>
            <a:endParaRPr lang="zh-CN" altLang="en-US" spc="0">
              <a:solidFill>
                <a:schemeClr val="tx1"/>
              </a:solidFill>
              <a:uFillTx/>
              <a:latin typeface="Calibri" panose="020F0502020204030204" charset="0"/>
              <a:ea typeface="黑体" panose="02010609060101010101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5855" y="2066290"/>
            <a:ext cx="4860290" cy="2724785"/>
          </a:xfrm>
        </p:spPr>
        <p:txBody>
          <a:bodyPr/>
          <a:p>
            <a:pPr algn="ctr"/>
            <a:r>
              <a:rPr lang="zh-CN" altLang="en-US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第三章</a:t>
            </a:r>
            <a: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  </a:t>
            </a:r>
            <a:b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</a:br>
            <a: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	</a:t>
            </a:r>
            <a:b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</a:br>
            <a:r>
              <a:rPr lang="zh-CN" altLang="en-US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路径</a:t>
            </a:r>
            <a:r>
              <a:rPr lang="zh-CN" altLang="en-US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规划</a:t>
            </a:r>
            <a:endParaRPr lang="zh-CN" altLang="en-US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210" y="153035"/>
            <a:ext cx="2381885" cy="7054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210" y="153035"/>
            <a:ext cx="2381885" cy="7054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885" y="672465"/>
            <a:ext cx="5326380" cy="58762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58925" y="1043305"/>
            <a:ext cx="1521460" cy="419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/>
              <a:t>RRT</a:t>
            </a:r>
            <a:r>
              <a:rPr lang="zh-CN" altLang="en-US" sz="2400" b="1"/>
              <a:t>算法</a:t>
            </a:r>
            <a:endParaRPr lang="zh-CN" altLang="en-US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298450" y="1657985"/>
            <a:ext cx="4043045" cy="3426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       </a:t>
            </a:r>
            <a:r>
              <a:rPr lang="zh-CN" altLang="en-US"/>
              <a:t>以起点为根节点，通过迭代随机采样（在地图范围内生成随机点）和扩展（从最近节点延伸固定步长）逐步构建探索树。每次扩展需检测路径可行性（避障），并将有效新节点加入树结构。当任一叶节点进入目标区域时，算法终止，并通过回溯父节点生成完整路径。</a:t>
            </a:r>
            <a:endParaRPr lang="zh-CN" altLang="en-US"/>
          </a:p>
          <a:p>
            <a:r>
              <a:rPr lang="en-US" altLang="zh-CN"/>
              <a:t>         </a:t>
            </a:r>
            <a:r>
              <a:rPr lang="zh-CN" altLang="en-US"/>
              <a:t>同时，这</a:t>
            </a:r>
            <a:r>
              <a:rPr lang="en-US" altLang="en-US"/>
              <a:t>⾥</a:t>
            </a:r>
            <a:r>
              <a:rPr lang="zh-CN" altLang="en-US"/>
              <a:t>迭代代数最</a:t>
            </a:r>
            <a:r>
              <a:rPr lang="en-US" altLang="en-US"/>
              <a:t>⾼</a:t>
            </a:r>
            <a:r>
              <a:rPr lang="zh-CN" altLang="en-US"/>
              <a:t>设置为</a:t>
            </a:r>
            <a:r>
              <a:rPr lang="en-US" altLang="zh-CN"/>
              <a:t>1000</a:t>
            </a:r>
            <a:r>
              <a:rPr lang="zh-CN" altLang="en-US"/>
              <a:t>代。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210" y="153035"/>
            <a:ext cx="2381885" cy="7054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13485" y="1000125"/>
            <a:ext cx="2457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RRT*</a:t>
            </a:r>
            <a:r>
              <a:rPr lang="zh-CN" altLang="en-US" sz="2400" b="1"/>
              <a:t>算法</a:t>
            </a:r>
            <a:endParaRPr lang="zh-CN" altLang="en-US" sz="24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310" y="513715"/>
            <a:ext cx="4533900" cy="59740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3235" y="1792605"/>
            <a:ext cx="4187825" cy="4449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        RRT</a:t>
            </a:r>
            <a:r>
              <a:rPr lang="zh-CN" altLang="en-US"/>
              <a:t>算法采</a:t>
            </a:r>
            <a:r>
              <a:rPr lang="en-US" altLang="en-US"/>
              <a:t>⽤</a:t>
            </a:r>
            <a:r>
              <a:rPr lang="zh-CN" altLang="en-US"/>
              <a:t>随机探索，因此其探索的</a:t>
            </a:r>
            <a:r>
              <a:rPr lang="en-US" altLang="en-US"/>
              <a:t>⽅</a:t>
            </a:r>
            <a:r>
              <a:rPr lang="zh-CN" altLang="en-US"/>
              <a:t>向都是不确定的。</a:t>
            </a:r>
            <a:endParaRPr lang="zh-CN" altLang="en-US"/>
          </a:p>
          <a:p>
            <a:pPr indent="457200"/>
            <a:r>
              <a:rPr lang="zh-CN" altLang="en-US"/>
              <a:t>而基于这点我们可以结合</a:t>
            </a:r>
            <a:r>
              <a:rPr lang="en-US" altLang="zh-CN"/>
              <a:t>A*</a:t>
            </a:r>
            <a:r>
              <a:rPr lang="zh-CN" altLang="en-US"/>
              <a:t>算法和</a:t>
            </a:r>
            <a:r>
              <a:rPr lang="en-US" altLang="zh-CN"/>
              <a:t>RRT</a:t>
            </a:r>
            <a:r>
              <a:rPr lang="zh-CN" altLang="en-US"/>
              <a:t>算法得到一种基于启发式的更高效的算法。</a:t>
            </a:r>
            <a:r>
              <a:rPr lang="en-US" altLang="zh-CN"/>
              <a:t>RRT*</a:t>
            </a:r>
            <a:r>
              <a:rPr lang="zh-CN" altLang="en-US"/>
              <a:t>算法采用</a:t>
            </a:r>
            <a:r>
              <a:rPr lang="en-US" altLang="zh-CN"/>
              <a:t>A*</a:t>
            </a:r>
            <a:r>
              <a:rPr lang="zh-CN" altLang="en-US"/>
              <a:t>算法的启发式搜索的优点，优化了节点</a:t>
            </a:r>
            <a:r>
              <a:rPr lang="zh-CN" altLang="en-US"/>
              <a:t>选择。</a:t>
            </a:r>
            <a:endParaRPr lang="zh-CN" altLang="en-US"/>
          </a:p>
          <a:p>
            <a:pPr indent="457200"/>
            <a:r>
              <a:rPr lang="zh-CN" altLang="en-US"/>
              <a:t>具体的实现是在原本的随机采样过程中，进</a:t>
            </a:r>
            <a:r>
              <a:rPr lang="en-US" altLang="en-US"/>
              <a:t>⾏</a:t>
            </a:r>
            <a:r>
              <a:rPr lang="zh-CN" altLang="en-US"/>
              <a:t>了修改，采</a:t>
            </a:r>
            <a:r>
              <a:rPr lang="en-US" altLang="en-US"/>
              <a:t>⽤</a:t>
            </a:r>
            <a:r>
              <a:rPr lang="zh-CN" altLang="en-US"/>
              <a:t>迭代采样</a:t>
            </a:r>
            <a:r>
              <a:rPr lang="en-US" altLang="zh-CN"/>
              <a:t> + goal bias</a:t>
            </a:r>
            <a:r>
              <a:rPr lang="zh-CN" altLang="en-US"/>
              <a:t>的方式</a:t>
            </a:r>
            <a:r>
              <a:rPr lang="zh-CN" altLang="en-US"/>
              <a:t>进行。</a:t>
            </a:r>
            <a:endParaRPr lang="zh-CN" altLang="en-US"/>
          </a:p>
          <a:p>
            <a:pPr indent="457200"/>
            <a:r>
              <a:rPr lang="zh-CN" altLang="en-US"/>
              <a:t>然后找到最近节点，朝其扩展</a:t>
            </a:r>
            <a:r>
              <a:rPr lang="en-US" altLang="en-US"/>
              <a:t>⼀</a:t>
            </a:r>
            <a:r>
              <a:rPr lang="zh-CN" altLang="en-US"/>
              <a:t>步，并进</a:t>
            </a:r>
            <a:r>
              <a:rPr lang="en-US" altLang="en-US"/>
              <a:t>⾏</a:t>
            </a:r>
            <a:r>
              <a:rPr lang="zh-CN" altLang="en-US"/>
              <a:t>碰撞检测。同时获取与</a:t>
            </a:r>
            <a:r>
              <a:rPr lang="en-US" altLang="zh-CN"/>
              <a:t>new_point</a:t>
            </a:r>
            <a:r>
              <a:rPr lang="zh-CN" altLang="en-US"/>
              <a:t>距离</a:t>
            </a:r>
            <a:r>
              <a:rPr lang="en-US" altLang="en-US"/>
              <a:t>⼩</a:t>
            </a:r>
            <a:r>
              <a:rPr lang="zh-CN" altLang="en-US"/>
              <a:t>于</a:t>
            </a:r>
            <a:r>
              <a:rPr lang="en-US" altLang="zh-CN"/>
              <a:t>neighbor_radius</a:t>
            </a:r>
            <a:r>
              <a:rPr lang="zh-CN" altLang="en-US"/>
              <a:t>的节点集，</a:t>
            </a:r>
            <a:r>
              <a:rPr lang="en-US" altLang="en-US"/>
              <a:t>⽤</a:t>
            </a:r>
            <a:r>
              <a:rPr lang="zh-CN" altLang="en-US"/>
              <a:t>于</a:t>
            </a:r>
            <a:r>
              <a:rPr lang="en-US" altLang="zh-CN"/>
              <a:t>rewiring</a:t>
            </a:r>
            <a:r>
              <a:rPr lang="zh-CN" altLang="en-US"/>
              <a:t>路径优化，并选择</a:t>
            </a:r>
            <a:r>
              <a:rPr lang="en-US" altLang="zh-CN"/>
              <a:t>cost</a:t>
            </a:r>
            <a:r>
              <a:rPr lang="zh-CN" altLang="en-US"/>
              <a:t>最</a:t>
            </a:r>
            <a:r>
              <a:rPr lang="en-US" altLang="en-US"/>
              <a:t>⼩</a:t>
            </a:r>
            <a:r>
              <a:rPr lang="zh-CN" altLang="en-US"/>
              <a:t>的</a:t>
            </a:r>
            <a:r>
              <a:rPr lang="en-US" altLang="en-US"/>
              <a:t>⽗</a:t>
            </a:r>
            <a:r>
              <a:rPr lang="zh-CN" altLang="en-US"/>
              <a:t>节点</a:t>
            </a:r>
            <a:r>
              <a:rPr lang="en-US" altLang="zh-CN"/>
              <a:t>choose parent</a:t>
            </a:r>
            <a:r>
              <a:rPr lang="zh-CN" altLang="en-US"/>
              <a:t>。然后加入</a:t>
            </a:r>
            <a:r>
              <a:rPr lang="zh-CN" altLang="en-US"/>
              <a:t>新节点。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210" y="153035"/>
            <a:ext cx="2381885" cy="7054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7265" y="478155"/>
            <a:ext cx="2849880" cy="561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/>
              <a:t>算法</a:t>
            </a:r>
            <a:r>
              <a:rPr lang="zh-CN" altLang="en-US" sz="2400" b="1"/>
              <a:t>对比</a:t>
            </a:r>
            <a:endParaRPr lang="zh-CN" altLang="en-US" sz="2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95" y="3577590"/>
            <a:ext cx="3382645" cy="31229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60270" y="3247390"/>
            <a:ext cx="1769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RRT</a:t>
            </a:r>
            <a:r>
              <a:rPr lang="zh-CN" altLang="en-US" b="1"/>
              <a:t>算法</a:t>
            </a:r>
            <a:r>
              <a:rPr lang="zh-CN" altLang="en-US" b="1"/>
              <a:t>效果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7524115" y="3247390"/>
            <a:ext cx="1769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RRT*</a:t>
            </a:r>
            <a:r>
              <a:rPr lang="zh-CN" altLang="en-US" b="1"/>
              <a:t>算法</a:t>
            </a:r>
            <a:r>
              <a:rPr lang="zh-CN" altLang="en-US" b="1"/>
              <a:t>效果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590550" y="972185"/>
            <a:ext cx="11010900" cy="2025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可以看到</a:t>
            </a:r>
            <a:r>
              <a:rPr lang="en-US" altLang="zh-CN"/>
              <a:t>RRT*</a:t>
            </a:r>
            <a:r>
              <a:rPr lang="en-US" altLang="en-US"/>
              <a:t>⽣</a:t>
            </a:r>
            <a:r>
              <a:rPr lang="zh-CN" altLang="en-US"/>
              <a:t>成的树的路径都是往前延伸并且与终点接近，其中对于一些</a:t>
            </a:r>
            <a:r>
              <a:rPr lang="en-US" altLang="zh-CN"/>
              <a:t>“</a:t>
            </a:r>
            <a:r>
              <a:rPr lang="zh-CN" altLang="en-US"/>
              <a:t>不太可能</a:t>
            </a:r>
            <a:r>
              <a:rPr lang="en-US" altLang="zh-CN"/>
              <a:t>”</a:t>
            </a:r>
            <a:r>
              <a:rPr lang="zh-CN" altLang="en-US"/>
              <a:t>的路线进行了</a:t>
            </a:r>
            <a:r>
              <a:rPr lang="zh-CN" altLang="en-US" b="1"/>
              <a:t>剪枝优化</a:t>
            </a:r>
            <a:r>
              <a:rPr lang="zh-CN" altLang="en-US"/>
              <a:t>同时利</a:t>
            </a:r>
            <a:r>
              <a:rPr lang="en-US" altLang="en-US"/>
              <a:t>⽤</a:t>
            </a:r>
            <a:r>
              <a:rPr lang="zh-CN" altLang="en-US" b="1"/>
              <a:t>加</a:t>
            </a:r>
            <a:r>
              <a:rPr lang="en-US" altLang="en-US" b="1"/>
              <a:t>⼊</a:t>
            </a:r>
            <a:r>
              <a:rPr lang="zh-CN" altLang="en-US" b="1"/>
              <a:t>采样引导</a:t>
            </a:r>
            <a:r>
              <a:rPr lang="zh-CN" altLang="en-US"/>
              <a:t>更快收敛到最优，所规划的最终路径也是</a:t>
            </a:r>
            <a:r>
              <a:rPr lang="zh-CN" altLang="en-US" b="1"/>
              <a:t>在防</a:t>
            </a:r>
            <a:r>
              <a:rPr lang="en-US" altLang="en-US" b="1"/>
              <a:t>⽌</a:t>
            </a:r>
            <a:r>
              <a:rPr lang="zh-CN" altLang="en-US" b="1"/>
              <a:t>碰撞的情况下更接近最短路</a:t>
            </a:r>
            <a:r>
              <a:rPr lang="zh-CN" altLang="en-US"/>
              <a:t>的</a:t>
            </a:r>
            <a:r>
              <a:rPr lang="en-US" altLang="en-US"/>
              <a:t>⽅</a:t>
            </a:r>
            <a:r>
              <a:rPr lang="zh-CN" altLang="en-US"/>
              <a:t>案。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同时</a:t>
            </a:r>
            <a:r>
              <a:rPr lang="en-US" altLang="zh-CN"/>
              <a:t>RRT</a:t>
            </a:r>
            <a:r>
              <a:rPr lang="zh-CN" altLang="en-US"/>
              <a:t>相</a:t>
            </a:r>
            <a:r>
              <a:rPr lang="en-US" altLang="en-US"/>
              <a:t>⽐</a:t>
            </a:r>
            <a:r>
              <a:rPr lang="zh-CN" altLang="en-US"/>
              <a:t>路径更短更平滑，这就是通过</a:t>
            </a:r>
            <a:r>
              <a:rPr lang="en-US" altLang="zh-CN" b="1"/>
              <a:t>rewiring</a:t>
            </a:r>
            <a:r>
              <a:rPr lang="zh-CN" altLang="en-US" b="1"/>
              <a:t>优化</a:t>
            </a:r>
            <a:r>
              <a:rPr lang="zh-CN" altLang="en-US"/>
              <a:t>所</a:t>
            </a:r>
            <a:r>
              <a:rPr lang="en-US" altLang="en-US"/>
              <a:t>⽣</a:t>
            </a:r>
            <a:r>
              <a:rPr lang="zh-CN" altLang="en-US"/>
              <a:t>成的更平滑的路径。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但是，</a:t>
            </a:r>
            <a:r>
              <a:rPr lang="en-US" altLang="zh-CN"/>
              <a:t>RRT</a:t>
            </a:r>
            <a:r>
              <a:rPr lang="zh-CN" altLang="en-US"/>
              <a:t>和</a:t>
            </a:r>
            <a:r>
              <a:rPr lang="en-US" altLang="zh-CN"/>
              <a:t>RRT*</a:t>
            </a:r>
            <a:r>
              <a:rPr lang="zh-CN" altLang="en-US"/>
              <a:t>的时间复杂度都是</a:t>
            </a:r>
            <a:r>
              <a:rPr lang="en-US" altLang="zh-CN"/>
              <a:t>O(n)</a:t>
            </a:r>
            <a:r>
              <a:rPr lang="zh-CN" altLang="en-US"/>
              <a:t>，以</a:t>
            </a:r>
            <a:r>
              <a:rPr lang="en-US" altLang="zh-CN"/>
              <a:t>RRT*</a:t>
            </a:r>
            <a:r>
              <a:rPr lang="zh-CN" altLang="en-US"/>
              <a:t>为例，其最近邻居查找的过程以及半径搜索都使</a:t>
            </a:r>
            <a:r>
              <a:rPr lang="en-US" altLang="en-US"/>
              <a:t>⽤</a:t>
            </a:r>
            <a:r>
              <a:rPr lang="zh-CN" altLang="en-US"/>
              <a:t>了</a:t>
            </a:r>
            <a:r>
              <a:rPr lang="en-US" altLang="zh-CN"/>
              <a:t>O(n)</a:t>
            </a:r>
            <a:r>
              <a:rPr lang="zh-CN" altLang="en-US"/>
              <a:t>的线性搜索算法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300" y="3615690"/>
            <a:ext cx="3312160" cy="30848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210" y="153035"/>
            <a:ext cx="2381885" cy="7054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7265" y="478155"/>
            <a:ext cx="2849880" cy="561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/>
              <a:t>算法</a:t>
            </a:r>
            <a:r>
              <a:rPr lang="zh-CN" altLang="en-US" sz="2400" b="1"/>
              <a:t>对比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8549005" y="1245870"/>
            <a:ext cx="3383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地图</a:t>
            </a:r>
            <a:r>
              <a:rPr lang="en-US" altLang="zh-CN"/>
              <a:t>A</a:t>
            </a:r>
            <a:r>
              <a:rPr lang="zh-CN" altLang="en-US"/>
              <a:t>：</a:t>
            </a:r>
            <a:r>
              <a:rPr lang="en-US" altLang="zh-CN"/>
              <a:t>50*50</a:t>
            </a:r>
            <a:r>
              <a:rPr lang="zh-CN" altLang="en-US"/>
              <a:t>，</a:t>
            </a:r>
            <a:r>
              <a:rPr lang="en-US" altLang="zh-CN"/>
              <a:t>75</a:t>
            </a:r>
            <a:r>
              <a:rPr lang="zh-CN" altLang="en-US"/>
              <a:t>个</a:t>
            </a:r>
            <a:r>
              <a:rPr lang="zh-CN" altLang="en-US"/>
              <a:t>障碍物</a:t>
            </a:r>
            <a:endParaRPr lang="en-US" altLang="zh-CN"/>
          </a:p>
          <a:p>
            <a:r>
              <a:rPr lang="zh-CN" altLang="en-US"/>
              <a:t>地图</a:t>
            </a:r>
            <a:r>
              <a:rPr lang="en-US" altLang="zh-CN"/>
              <a:t>B</a:t>
            </a:r>
            <a:r>
              <a:rPr lang="zh-CN" altLang="en-US"/>
              <a:t>：</a:t>
            </a:r>
            <a:r>
              <a:rPr lang="en-US" altLang="zh-CN"/>
              <a:t>50*50</a:t>
            </a:r>
            <a:r>
              <a:rPr lang="zh-CN" altLang="en-US"/>
              <a:t>，</a:t>
            </a:r>
            <a:r>
              <a:rPr lang="en-US" altLang="zh-CN"/>
              <a:t>120</a:t>
            </a:r>
            <a:r>
              <a:rPr lang="zh-CN" altLang="en-US"/>
              <a:t>个障碍物</a:t>
            </a:r>
            <a:endParaRPr lang="en-US" altLang="zh-CN"/>
          </a:p>
          <a:p>
            <a:r>
              <a:rPr lang="zh-CN" altLang="en-US"/>
              <a:t>地图</a:t>
            </a:r>
            <a:r>
              <a:rPr lang="en-US" altLang="zh-CN"/>
              <a:t>C</a:t>
            </a:r>
            <a:r>
              <a:rPr lang="zh-CN" altLang="en-US"/>
              <a:t>：</a:t>
            </a:r>
            <a:r>
              <a:rPr lang="en-US" altLang="zh-CN"/>
              <a:t>50*50</a:t>
            </a:r>
            <a:r>
              <a:rPr lang="zh-CN" altLang="en-US"/>
              <a:t>，</a:t>
            </a:r>
            <a:r>
              <a:rPr lang="en-US" altLang="zh-CN"/>
              <a:t>150</a:t>
            </a:r>
            <a:r>
              <a:rPr lang="zh-CN" altLang="en-US"/>
              <a:t>个</a:t>
            </a:r>
            <a:r>
              <a:rPr lang="zh-CN" altLang="en-US"/>
              <a:t>障碍物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680" y="1126490"/>
            <a:ext cx="5669280" cy="25984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315" y="4072890"/>
            <a:ext cx="3714750" cy="23101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8510" y="4072890"/>
            <a:ext cx="3515995" cy="23101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5855" y="2066290"/>
            <a:ext cx="4860290" cy="2724785"/>
          </a:xfrm>
        </p:spPr>
        <p:txBody>
          <a:bodyPr/>
          <a:p>
            <a:pPr algn="ctr"/>
            <a:r>
              <a:rPr lang="zh-CN" altLang="en-US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第四章</a:t>
            </a:r>
            <a: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  </a:t>
            </a:r>
            <a:b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</a:br>
            <a: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	</a:t>
            </a:r>
            <a:b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</a:br>
            <a:r>
              <a:rPr lang="zh-CN" altLang="en-US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运动</a:t>
            </a:r>
            <a:r>
              <a:rPr lang="zh-CN" altLang="en-US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控制</a:t>
            </a:r>
            <a:endParaRPr lang="zh-CN" altLang="en-US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210" y="153035"/>
            <a:ext cx="2381885" cy="7054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210" y="153035"/>
            <a:ext cx="2381885" cy="7054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3280" y="495935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PID</a:t>
            </a:r>
            <a:r>
              <a:rPr lang="zh-CN" altLang="en-US" sz="2400" b="1"/>
              <a:t>控制器实现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596265" y="1360170"/>
            <a:ext cx="5499735" cy="1765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控制器采</a:t>
            </a:r>
            <a:r>
              <a:rPr lang="en-US" altLang="en-US"/>
              <a:t>⽤</a:t>
            </a:r>
            <a:r>
              <a:rPr lang="zh-CN" altLang="en-US"/>
              <a:t>分段路径跟踪策略，核</a:t>
            </a:r>
            <a:r>
              <a:rPr lang="en-US" altLang="en-US"/>
              <a:t>⼼</a:t>
            </a:r>
            <a:r>
              <a:rPr lang="zh-CN" altLang="en-US"/>
              <a:t>思想：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将全局路径分解为</a:t>
            </a:r>
            <a:r>
              <a:rPr lang="en-US" altLang="en-US"/>
              <a:t>⼀</a:t>
            </a:r>
            <a:r>
              <a:rPr lang="zh-CN" altLang="en-US"/>
              <a:t>系列路径点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依次导航到每个路径点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在每个路径点使</a:t>
            </a:r>
            <a:r>
              <a:rPr lang="en-US" altLang="en-US"/>
              <a:t>⽤⾃⼰</a:t>
            </a:r>
            <a:r>
              <a:rPr lang="zh-CN" altLang="en-US"/>
              <a:t>实现的</a:t>
            </a:r>
            <a:r>
              <a:rPr lang="en-US" altLang="zh-CN"/>
              <a:t>mover</a:t>
            </a:r>
            <a:r>
              <a:rPr lang="zh-CN" altLang="en-US"/>
              <a:t>进</a:t>
            </a:r>
            <a:r>
              <a:rPr lang="en-US" altLang="en-US"/>
              <a:t>⾏</a:t>
            </a:r>
            <a:r>
              <a:rPr lang="zh-CN" altLang="en-US"/>
              <a:t>控制移动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使</a:t>
            </a:r>
            <a:r>
              <a:rPr lang="en-US" altLang="en-US"/>
              <a:t>⽤</a:t>
            </a:r>
            <a:r>
              <a:rPr lang="en-US" altLang="zh-CN"/>
              <a:t>PID</a:t>
            </a:r>
            <a:r>
              <a:rPr lang="zh-CN" altLang="en-US"/>
              <a:t>控制进</a:t>
            </a:r>
            <a:r>
              <a:rPr lang="en-US" altLang="en-US"/>
              <a:t>⾏</a:t>
            </a:r>
            <a:r>
              <a:rPr lang="zh-CN" altLang="en-US"/>
              <a:t>精确位置和</a:t>
            </a:r>
            <a:r>
              <a:rPr lang="en-US" altLang="en-US"/>
              <a:t>⽅</a:t>
            </a:r>
            <a:r>
              <a:rPr lang="zh-CN" altLang="en-US"/>
              <a:t>向调整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" y="3931285"/>
            <a:ext cx="4554220" cy="24472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28065" y="3529965"/>
            <a:ext cx="1564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误差计算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8373745" y="1094105"/>
            <a:ext cx="140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PID</a:t>
            </a:r>
            <a:r>
              <a:rPr lang="zh-CN" altLang="en-US" b="1"/>
              <a:t>控制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8034655" y="3931285"/>
            <a:ext cx="2087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PID</a:t>
            </a:r>
            <a:r>
              <a:rPr lang="zh-CN" altLang="en-US" b="1"/>
              <a:t>参数设置</a:t>
            </a:r>
            <a:endParaRPr lang="zh-CN" altLang="en-US" b="1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410" y="1487805"/>
            <a:ext cx="6127750" cy="2324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860" y="4441190"/>
            <a:ext cx="3768090" cy="12160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550" y="5662295"/>
            <a:ext cx="3708400" cy="9080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210" y="153035"/>
            <a:ext cx="2381885" cy="7054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3280" y="495935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mover</a:t>
            </a:r>
            <a:r>
              <a:rPr lang="zh-CN" altLang="en-US" sz="2400" b="1"/>
              <a:t>实现</a:t>
            </a:r>
            <a:endParaRPr lang="zh-CN" altLang="en-US" sz="2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520" y="4451350"/>
            <a:ext cx="6123940" cy="18345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4820" y="1638300"/>
            <a:ext cx="3473450" cy="664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1" indent="457200" algn="l"/>
            <a:r>
              <a:rPr lang="en-US" altLang="zh-CN" b="1"/>
              <a:t>                </a:t>
            </a:r>
            <a:r>
              <a:rPr lang="zh-CN" altLang="en-US" sz="2400" b="1"/>
              <a:t>方法</a:t>
            </a:r>
            <a:r>
              <a:rPr lang="en-US" altLang="zh-CN" sz="2400" b="1"/>
              <a:t>1</a:t>
            </a:r>
            <a:endParaRPr lang="zh-CN" altLang="en-US" b="1"/>
          </a:p>
          <a:p>
            <a:pPr marL="457200" lvl="1" indent="457200" algn="l"/>
            <a:r>
              <a:rPr lang="zh-CN" altLang="en-US"/>
              <a:t>混合控制（</a:t>
            </a:r>
            <a:r>
              <a:rPr lang="en-US" altLang="zh-CN"/>
              <a:t>PID</a:t>
            </a:r>
            <a:r>
              <a:rPr lang="zh-CN" altLang="en-US"/>
              <a:t>分段</a:t>
            </a:r>
            <a:r>
              <a:rPr lang="zh-CN" altLang="en-US"/>
              <a:t>控制）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78815" y="1113155"/>
            <a:ext cx="7602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在该实现中我们测试了三种不同的分析方法，最后发现方法三是最稳定</a:t>
            </a:r>
            <a:r>
              <a:rPr lang="zh-CN" altLang="en-US"/>
              <a:t>的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442835" y="1638300"/>
            <a:ext cx="22428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</a:t>
            </a:r>
            <a:r>
              <a:rPr lang="zh-CN" altLang="en-US" sz="2400" b="1"/>
              <a:t>方法</a:t>
            </a:r>
            <a:r>
              <a:rPr lang="en-US" altLang="zh-CN" sz="2400" b="1"/>
              <a:t>2</a:t>
            </a:r>
            <a:endParaRPr lang="en-US" altLang="zh-CN" sz="2400" b="1"/>
          </a:p>
          <a:p>
            <a:r>
              <a:rPr lang="zh-CN" altLang="en-US"/>
              <a:t>纯追踪（</a:t>
            </a:r>
            <a:r>
              <a:rPr lang="en-US" altLang="zh-CN"/>
              <a:t>Pure Pursuit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520190" y="4018915"/>
            <a:ext cx="22428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</a:t>
            </a:r>
            <a:r>
              <a:rPr lang="zh-CN" altLang="en-US" sz="2400" b="1"/>
              <a:t>方法</a:t>
            </a:r>
            <a:r>
              <a:rPr lang="en-US" altLang="zh-CN" sz="2400" b="1"/>
              <a:t>3</a:t>
            </a:r>
            <a:endParaRPr lang="en-US" altLang="zh-CN" sz="2400" b="1"/>
          </a:p>
          <a:p>
            <a:r>
              <a:rPr lang="en-US" altLang="zh-CN"/>
              <a:t>PID</a:t>
            </a:r>
            <a:r>
              <a:rPr lang="zh-CN" altLang="en-US"/>
              <a:t>增强型纯追踪</a:t>
            </a:r>
            <a:r>
              <a:rPr lang="zh-CN" altLang="en-US"/>
              <a:t>法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967980" y="4076700"/>
            <a:ext cx="199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三种方法对比</a:t>
            </a:r>
            <a:r>
              <a:rPr lang="zh-CN" altLang="en-US"/>
              <a:t>表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78815" y="2409825"/>
            <a:ext cx="5133340" cy="1256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核心思想</a:t>
            </a:r>
            <a:r>
              <a:rPr lang="zh-CN" altLang="en-US"/>
              <a:t>：根据误差动态切换控制模式，大角度误差为纯旋转模式，小角度误差为混合</a:t>
            </a:r>
            <a:r>
              <a:rPr lang="zh-CN" altLang="en-US"/>
              <a:t>模式。</a:t>
            </a:r>
            <a:endParaRPr lang="zh-CN" altLang="en-US"/>
          </a:p>
          <a:p>
            <a:r>
              <a:rPr lang="zh-CN" altLang="en-US" b="1"/>
              <a:t>优点</a:t>
            </a:r>
            <a:r>
              <a:rPr lang="zh-CN" altLang="en-US"/>
              <a:t>：易于实现，可以点对点</a:t>
            </a:r>
            <a:r>
              <a:rPr lang="zh-CN" altLang="en-US"/>
              <a:t>控制</a:t>
            </a:r>
            <a:endParaRPr lang="zh-CN" altLang="en-US"/>
          </a:p>
          <a:p>
            <a:r>
              <a:rPr lang="zh-CN" altLang="en-US" b="1"/>
              <a:t>缺点</a:t>
            </a:r>
            <a:r>
              <a:rPr lang="zh-CN" altLang="en-US"/>
              <a:t>：运动不连贯，</a:t>
            </a:r>
            <a:r>
              <a:rPr lang="zh-CN" altLang="en-US"/>
              <a:t>走走停停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182360" y="2440305"/>
            <a:ext cx="6009640" cy="1256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核心思想</a:t>
            </a:r>
            <a:r>
              <a:rPr lang="zh-CN" altLang="en-US"/>
              <a:t>：在路径上动态选择前视</a:t>
            </a:r>
            <a:r>
              <a:rPr lang="zh-CN" altLang="en-US"/>
              <a:t>点，计算其相对于机器人的曲率，生成角速度。</a:t>
            </a:r>
            <a:endParaRPr lang="zh-CN" altLang="en-US"/>
          </a:p>
          <a:p>
            <a:r>
              <a:rPr lang="zh-CN" altLang="en-US" b="1"/>
              <a:t>优点</a:t>
            </a:r>
            <a:r>
              <a:rPr lang="zh-CN" altLang="en-US"/>
              <a:t>：连续运动，参数控制</a:t>
            </a:r>
            <a:r>
              <a:rPr lang="zh-CN" altLang="en-US"/>
              <a:t>少</a:t>
            </a:r>
            <a:endParaRPr lang="zh-CN" altLang="en-US"/>
          </a:p>
          <a:p>
            <a:r>
              <a:rPr lang="zh-CN" altLang="en-US" b="1"/>
              <a:t>缺点</a:t>
            </a:r>
            <a:r>
              <a:rPr lang="zh-CN" altLang="en-US"/>
              <a:t>：线速度的控制情况较为单</a:t>
            </a:r>
            <a:r>
              <a:rPr lang="en-US" altLang="en-US"/>
              <a:t>⼀</a:t>
            </a:r>
            <a:r>
              <a:rPr lang="zh-CN" altLang="en-US"/>
              <a:t>，出现原地打转的</a:t>
            </a:r>
            <a:r>
              <a:rPr lang="zh-CN" altLang="en-US"/>
              <a:t>情况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64820" y="4848225"/>
            <a:ext cx="5133340" cy="1256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核心思想</a:t>
            </a:r>
            <a:r>
              <a:rPr lang="zh-CN" altLang="en-US"/>
              <a:t>：将前视点的横向偏差作为</a:t>
            </a:r>
            <a:r>
              <a:rPr lang="en-US" altLang="zh-CN"/>
              <a:t>PID</a:t>
            </a:r>
            <a:r>
              <a:rPr lang="zh-CN" altLang="en-US"/>
              <a:t>输入，生成平滑角速度；根据距离误差动态调节线速度。</a:t>
            </a:r>
            <a:endParaRPr lang="zh-CN" altLang="en-US"/>
          </a:p>
          <a:p>
            <a:r>
              <a:rPr lang="zh-CN" altLang="en-US" b="1"/>
              <a:t>优点</a:t>
            </a:r>
            <a:r>
              <a:rPr lang="zh-CN" altLang="en-US"/>
              <a:t>：稳定性提升，自适应性速度，运动</a:t>
            </a:r>
            <a:r>
              <a:rPr lang="zh-CN" altLang="en-US"/>
              <a:t>灵活</a:t>
            </a:r>
            <a:endParaRPr lang="zh-CN" altLang="en-US"/>
          </a:p>
          <a:p>
            <a:r>
              <a:rPr lang="zh-CN" altLang="en-US" b="1"/>
              <a:t>缺点</a:t>
            </a:r>
            <a:r>
              <a:rPr lang="zh-CN" altLang="en-US"/>
              <a:t>：参数复杂度提升，需要引入微分和</a:t>
            </a:r>
            <a:r>
              <a:rPr lang="zh-CN" altLang="en-US"/>
              <a:t>积分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5855" y="2066290"/>
            <a:ext cx="4860290" cy="2724785"/>
          </a:xfrm>
        </p:spPr>
        <p:txBody>
          <a:bodyPr/>
          <a:p>
            <a:pPr algn="ctr"/>
            <a:r>
              <a:rPr lang="zh-CN" altLang="en-US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第五章</a:t>
            </a:r>
            <a: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  </a:t>
            </a:r>
            <a:b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</a:br>
            <a: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	</a:t>
            </a:r>
            <a:b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</a:br>
            <a:r>
              <a:rPr lang="zh-CN" altLang="en-US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实验结果</a:t>
            </a:r>
            <a:r>
              <a:rPr lang="zh-CN" altLang="en-US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展示</a:t>
            </a:r>
            <a:endParaRPr lang="zh-CN" altLang="en-US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210" y="153035"/>
            <a:ext cx="2381885" cy="7054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210" y="153035"/>
            <a:ext cx="2381885" cy="7054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1325" y="275590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实验结果数据</a:t>
            </a:r>
            <a:endParaRPr lang="en-US" altLang="zh-CN" sz="2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5" y="1279525"/>
            <a:ext cx="7832090" cy="1417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" y="3021330"/>
            <a:ext cx="3550920" cy="1371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2778760"/>
            <a:ext cx="3521710" cy="38614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1325245"/>
          </a:xfrm>
        </p:spPr>
        <p:txBody>
          <a:bodyPr/>
          <a:p>
            <a:r>
              <a:rPr lang="zh-CN" altLang="en-US">
                <a:latin typeface="Calibri" panose="020F0502020204030204" charset="0"/>
                <a:ea typeface="黑体" panose="02010609060101010101" charset="-122"/>
              </a:rPr>
              <a:t>目录</a:t>
            </a:r>
            <a:endParaRPr lang="zh-CN" altLang="en-US">
              <a:latin typeface="Calibri" panose="020F0502020204030204" charset="0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AutoNum type="arabicPeriod"/>
            </a:pPr>
            <a:r>
              <a:rPr lang="zh-CN" altLang="en-US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第一章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 	</a:t>
            </a:r>
            <a:r>
              <a:rPr lang="zh-CN" altLang="en-US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背景</a:t>
            </a:r>
            <a:r>
              <a:rPr lang="zh-CN" altLang="en-US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介绍</a:t>
            </a:r>
            <a:endParaRPr lang="zh-CN" altLang="en-US" sz="2800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第二章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	</a:t>
            </a:r>
            <a:r>
              <a:rPr lang="zh-CN" altLang="en-US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地图</a:t>
            </a:r>
            <a:r>
              <a:rPr lang="zh-CN" altLang="en-US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生成</a:t>
            </a:r>
            <a:endParaRPr lang="zh-CN" altLang="en-US" sz="2800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第三章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	</a:t>
            </a:r>
            <a:r>
              <a:rPr lang="zh-CN" altLang="en-US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路径</a:t>
            </a:r>
            <a:r>
              <a:rPr lang="zh-CN" altLang="en-US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规划</a:t>
            </a:r>
            <a:endParaRPr lang="zh-CN" altLang="en-US" sz="2800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第四章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	</a:t>
            </a:r>
            <a:r>
              <a:rPr lang="zh-CN" altLang="en-US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运动</a:t>
            </a:r>
            <a:r>
              <a:rPr lang="zh-CN" altLang="en-US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控制</a:t>
            </a:r>
            <a:endParaRPr lang="zh-CN" altLang="en-US" sz="2800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第五章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	</a:t>
            </a:r>
            <a:r>
              <a:rPr lang="zh-CN" altLang="en-US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实验结果</a:t>
            </a:r>
            <a:r>
              <a:rPr lang="zh-CN" altLang="en-US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展示</a:t>
            </a:r>
            <a:endParaRPr lang="zh-CN" altLang="en-US" sz="2800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第</a:t>
            </a:r>
            <a:r>
              <a:rPr lang="zh-CN" altLang="en-US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六章</a:t>
            </a:r>
            <a:r>
              <a:rPr lang="en-US" altLang="zh-CN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 	</a:t>
            </a:r>
            <a:r>
              <a:rPr lang="zh-CN" altLang="en-US" sz="280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总结</a:t>
            </a:r>
            <a:endParaRPr lang="zh-CN" altLang="en-US" sz="2800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210" y="153035"/>
            <a:ext cx="2381885" cy="70548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210" y="153035"/>
            <a:ext cx="2381885" cy="7054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1325" y="275590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实验结果展示</a:t>
            </a:r>
            <a:r>
              <a:rPr lang="en-US" altLang="zh-CN" sz="2400" b="1"/>
              <a:t>1</a:t>
            </a:r>
            <a:endParaRPr lang="en-US" altLang="zh-CN" sz="2400" b="1"/>
          </a:p>
        </p:txBody>
      </p:sp>
      <p:pic>
        <p:nvPicPr>
          <p:cNvPr id="2" name="4544_1749746311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78865" y="940435"/>
            <a:ext cx="8951595" cy="5346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210" y="153035"/>
            <a:ext cx="2381885" cy="7054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1325" y="153035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实验结果展示</a:t>
            </a:r>
            <a:r>
              <a:rPr lang="en-US" altLang="zh-CN" sz="2400" b="1"/>
              <a:t>2</a:t>
            </a:r>
            <a:endParaRPr lang="en-US" altLang="zh-CN" sz="2400" b="1"/>
          </a:p>
        </p:txBody>
      </p:sp>
      <p:pic>
        <p:nvPicPr>
          <p:cNvPr id="3" name="4560_1749818945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38225" y="858520"/>
            <a:ext cx="8849360" cy="5366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5855" y="2066290"/>
            <a:ext cx="4860290" cy="2724785"/>
          </a:xfrm>
        </p:spPr>
        <p:txBody>
          <a:bodyPr/>
          <a:p>
            <a:pPr algn="ctr"/>
            <a:r>
              <a:rPr lang="zh-CN" altLang="en-US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第</a:t>
            </a:r>
            <a:r>
              <a:rPr lang="zh-CN" altLang="en-US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六章</a:t>
            </a:r>
            <a: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  </a:t>
            </a:r>
            <a:b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</a:br>
            <a: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	</a:t>
            </a:r>
            <a:b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</a:br>
            <a:r>
              <a:rPr lang="zh-CN" altLang="en-US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总结</a:t>
            </a:r>
            <a:endParaRPr lang="zh-CN" altLang="en-US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210" y="153035"/>
            <a:ext cx="2381885" cy="7054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210" y="153035"/>
            <a:ext cx="2381885" cy="7054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83005" y="506730"/>
            <a:ext cx="377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实验尝试与创新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1183005" y="4285615"/>
            <a:ext cx="377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实验不足</a:t>
            </a:r>
            <a:r>
              <a:rPr lang="zh-CN" altLang="en-US" sz="2400" b="1"/>
              <a:t>与改进</a:t>
            </a:r>
            <a:endParaRPr lang="zh-CN" altLang="en-US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843280" y="4859020"/>
            <a:ext cx="9700260" cy="1253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</a:t>
            </a:r>
            <a:r>
              <a:rPr lang="zh-CN" altLang="en-US"/>
              <a:t>、在路径规划中可以尝试更短时间复杂度的算法。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、在路径规划中，若对于更大的地图，我们可以采用更高效的</a:t>
            </a:r>
            <a:r>
              <a:rPr lang="en-US" altLang="zh-CN"/>
              <a:t>kd-tree</a:t>
            </a:r>
            <a:r>
              <a:rPr lang="zh-CN" altLang="en-US"/>
              <a:t>数据结构进行采样优化，这样可以使的运算复杂度理论上达到</a:t>
            </a:r>
            <a:r>
              <a:rPr lang="en-US" altLang="zh-CN"/>
              <a:t>O(log n)</a:t>
            </a:r>
            <a:r>
              <a:rPr lang="zh-CN" altLang="en-US"/>
              <a:t>。当然对于小地图用如此复杂的数据结构是不</a:t>
            </a:r>
            <a:r>
              <a:rPr lang="zh-CN" altLang="en-US"/>
              <a:t>划算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43280" y="1200785"/>
            <a:ext cx="97008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、在离散栅格碰撞检测中，我们创新性地结合了</a:t>
            </a:r>
            <a:r>
              <a:rPr lang="en-US" altLang="zh-CN"/>
              <a:t>Bresenham</a:t>
            </a:r>
            <a:r>
              <a:rPr lang="zh-CN" altLang="en-US"/>
              <a:t>线段算法和安全半径机制，通过</a:t>
            </a:r>
            <a:r>
              <a:rPr lang="en-US" altLang="zh-CN"/>
              <a:t>Bresenham</a:t>
            </a:r>
            <a:r>
              <a:rPr lang="zh-CN" altLang="en-US"/>
              <a:t>算法实现高效直线路径栅格占用检测，同时引入安全半径膨胀层解决机器人尺寸问题，构建了动态碰撞检测系统。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、路径规划方面，我们从基础</a:t>
            </a:r>
            <a:r>
              <a:rPr lang="en-US" altLang="zh-CN"/>
              <a:t>RRT</a:t>
            </a:r>
            <a:r>
              <a:rPr lang="zh-CN" altLang="en-US"/>
              <a:t>算法拓展到渐进优化的</a:t>
            </a:r>
            <a:r>
              <a:rPr lang="en-US" altLang="zh-CN"/>
              <a:t>RRT</a:t>
            </a:r>
            <a:r>
              <a:rPr lang="zh-CN" altLang="en-US"/>
              <a:t>算法，通过实验对比验证了</a:t>
            </a:r>
            <a:r>
              <a:rPr lang="en-US" altLang="zh-CN"/>
              <a:t>RRT</a:t>
            </a:r>
            <a:r>
              <a:rPr lang="zh-CN" altLang="en-US"/>
              <a:t>在快速探索与</a:t>
            </a:r>
            <a:r>
              <a:rPr lang="en-US" altLang="zh-CN"/>
              <a:t>RRT</a:t>
            </a:r>
            <a:r>
              <a:rPr lang="zh-CN" altLang="en-US"/>
              <a:t>在路径优化上的性能差异。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、运动控制环节创新性地讨论了三种模式</a:t>
            </a:r>
            <a:r>
              <a:rPr lang="zh-CN" altLang="en-US"/>
              <a:t>策略：开发了混合控制（基于角度误差阈值切换纯旋转与混合运动）、纯追踪算法（前视距离曲率控制）以及融合方案（纯追踪</a:t>
            </a:r>
            <a:r>
              <a:rPr lang="en-US" altLang="zh-CN"/>
              <a:t>+PID</a:t>
            </a:r>
            <a:r>
              <a:rPr lang="zh-CN" altLang="en-US"/>
              <a:t>动态调节），通过对比实验发现混合控制在复杂环境响应最快，而纯追踪</a:t>
            </a:r>
            <a:r>
              <a:rPr lang="en-US" altLang="zh-CN"/>
              <a:t>+PID</a:t>
            </a:r>
            <a:r>
              <a:rPr lang="zh-CN" altLang="en-US"/>
              <a:t>在路径跟踪平滑性上表现最优。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1140" y="2066290"/>
            <a:ext cx="9189720" cy="1717040"/>
          </a:xfrm>
        </p:spPr>
        <p:txBody>
          <a:bodyPr/>
          <a:p>
            <a:pPr algn="ctr"/>
            <a: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 </a:t>
            </a:r>
            <a:b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</a:br>
            <a:r>
              <a:rPr lang="zh-CN" altLang="en-US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感谢聆听</a:t>
            </a:r>
            <a:br>
              <a:rPr lang="zh-CN" altLang="en-US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</a:br>
            <a: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   </a:t>
            </a:r>
            <a:r>
              <a:rPr lang="zh-CN" altLang="en-US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恳请老师和同学批评指正！</a:t>
            </a:r>
            <a: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	</a:t>
            </a:r>
            <a:b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</a:br>
            <a:endParaRPr lang="zh-CN" altLang="en-US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210" y="153035"/>
            <a:ext cx="2381885" cy="7054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5855" y="2066290"/>
            <a:ext cx="4860290" cy="2724785"/>
          </a:xfrm>
        </p:spPr>
        <p:txBody>
          <a:bodyPr/>
          <a:p>
            <a:pPr algn="ctr"/>
            <a:r>
              <a:rPr lang="zh-CN" altLang="en-US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第一章</a:t>
            </a:r>
            <a: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  </a:t>
            </a:r>
            <a:b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</a:br>
            <a: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	</a:t>
            </a:r>
            <a:b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</a:br>
            <a:r>
              <a:rPr lang="zh-CN" altLang="en-US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背景介绍</a:t>
            </a:r>
            <a:endParaRPr lang="zh-CN" altLang="en-US">
              <a:latin typeface="Calibri" panose="020F0502020204030204" charset="0"/>
              <a:ea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210" y="153035"/>
            <a:ext cx="2381885" cy="7054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210" y="153035"/>
            <a:ext cx="2381885" cy="7054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6585" y="1113155"/>
            <a:ext cx="59569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核心任务</a:t>
            </a:r>
            <a:r>
              <a:rPr lang="zh-CN" altLang="en-US"/>
              <a:t>：实现</a:t>
            </a:r>
            <a:r>
              <a:rPr lang="en-US" altLang="zh-CN"/>
              <a:t>Gazebo</a:t>
            </a:r>
            <a:r>
              <a:rPr lang="zh-CN" altLang="en-US"/>
              <a:t>环境下的自主导航系统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、地图生成（</a:t>
            </a:r>
            <a:r>
              <a:rPr lang="zh-CN" altLang="en-US"/>
              <a:t>生成障碍物场景）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、路径规划（</a:t>
            </a:r>
            <a:r>
              <a:rPr lang="en-US" altLang="zh-CN"/>
              <a:t>RRT*</a:t>
            </a:r>
            <a:r>
              <a:rPr lang="zh-CN" altLang="en-US"/>
              <a:t>算法）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、运动控制（</a:t>
            </a:r>
            <a:r>
              <a:rPr lang="en-US" altLang="zh-CN"/>
              <a:t>PID+Pure Pursuit</a:t>
            </a:r>
            <a:r>
              <a:rPr lang="zh-CN" altLang="en-US"/>
              <a:t>算法）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技术栈：</a:t>
            </a:r>
            <a:r>
              <a:rPr lang="en-US" altLang="zh-CN"/>
              <a:t>ROS + Python + Gazebo + Rviz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6585" y="465455"/>
            <a:ext cx="2222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实验目标</a:t>
            </a:r>
            <a:endParaRPr lang="zh-CN" altLang="en-US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616585" y="3895725"/>
            <a:ext cx="2222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环境</a:t>
            </a:r>
            <a:r>
              <a:rPr lang="zh-CN" altLang="en-US" sz="2800" b="1"/>
              <a:t>配置</a:t>
            </a:r>
            <a:endParaRPr lang="zh-CN" altLang="en-US" sz="2800" b="1"/>
          </a:p>
        </p:txBody>
      </p:sp>
      <p:sp>
        <p:nvSpPr>
          <p:cNvPr id="12" name="文本框 11"/>
          <p:cNvSpPr txBox="1"/>
          <p:nvPr/>
        </p:nvSpPr>
        <p:spPr>
          <a:xfrm>
            <a:off x="616585" y="4489450"/>
            <a:ext cx="6130925" cy="1693545"/>
          </a:xfrm>
          <a:prstGeom prst="rect">
            <a:avLst/>
          </a:prstGeom>
          <a:noFill/>
          <a:ln w="12700" cmpd="sng">
            <a:solidFill>
              <a:schemeClr val="accent4"/>
            </a:solidFill>
            <a:prstDash val="solid"/>
          </a:ln>
        </p:spPr>
        <p:txBody>
          <a:bodyPr wrap="square" rtlCol="0">
            <a:noAutofit/>
          </a:bodyPr>
          <a:p>
            <a:r>
              <a:rPr lang="en-US" altLang="zh-CN"/>
              <a:t>cd final_project</a:t>
            </a:r>
            <a:endParaRPr lang="en-US" altLang="zh-CN"/>
          </a:p>
          <a:p>
            <a:r>
              <a:rPr lang="en-US" altLang="zh-CN"/>
              <a:t>catkin_make</a:t>
            </a:r>
            <a:endParaRPr lang="en-US" altLang="zh-CN"/>
          </a:p>
          <a:p>
            <a:r>
              <a:rPr lang="en-US" altLang="zh-CN"/>
              <a:t>source ./devel/setup.bash</a:t>
            </a:r>
            <a:endParaRPr lang="en-US" altLang="zh-CN"/>
          </a:p>
          <a:p>
            <a:r>
              <a:rPr lang="en-US" altLang="zh-CN"/>
              <a:t>export TURTLEBOT3_MODEL=burger</a:t>
            </a:r>
            <a:endParaRPr lang="en-US" altLang="zh-CN"/>
          </a:p>
          <a:p>
            <a:r>
              <a:rPr lang="en-US" altLang="zh-CN"/>
              <a:t>roslaunch turtle obs_world.launch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5855" y="2066290"/>
            <a:ext cx="4860290" cy="2724785"/>
          </a:xfrm>
        </p:spPr>
        <p:txBody>
          <a:bodyPr/>
          <a:p>
            <a:pPr algn="ctr"/>
            <a:r>
              <a:rPr lang="zh-CN" altLang="en-US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第二章</a:t>
            </a:r>
            <a: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  </a:t>
            </a:r>
            <a:b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</a:br>
            <a: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	</a:t>
            </a:r>
            <a:br>
              <a:rPr lang="en-US" altLang="zh-CN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</a:br>
            <a:r>
              <a:rPr lang="zh-CN" altLang="en-US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地图</a:t>
            </a:r>
            <a:r>
              <a:rPr lang="zh-CN" altLang="en-US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生成</a:t>
            </a:r>
            <a:endParaRPr lang="zh-CN" altLang="en-US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210" y="153035"/>
            <a:ext cx="2381885" cy="7054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210" y="153035"/>
            <a:ext cx="2381885" cy="7054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85" y="1177925"/>
            <a:ext cx="9436735" cy="53257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49655" y="490220"/>
            <a:ext cx="3446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地图生成的逻辑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210" y="153035"/>
            <a:ext cx="2381885" cy="7054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5180" y="398145"/>
            <a:ext cx="3446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地图生成</a:t>
            </a:r>
            <a:r>
              <a:rPr lang="zh-CN" altLang="en-US" sz="2400" b="1"/>
              <a:t>效果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1283335" y="1986280"/>
            <a:ext cx="3425825" cy="420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位置在</a:t>
            </a:r>
            <a:r>
              <a:rPr lang="en-US" altLang="zh-CN"/>
              <a:t>random_map_generator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117725" y="1571625"/>
            <a:ext cx="1337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地图配置</a:t>
            </a:r>
            <a:endParaRPr lang="zh-CN" altLang="en-US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505" y="484505"/>
            <a:ext cx="4412615" cy="29444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" y="3656965"/>
            <a:ext cx="5114925" cy="28924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795" y="3656965"/>
            <a:ext cx="5010785" cy="31051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209800" y="3145790"/>
            <a:ext cx="1337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RViz</a:t>
            </a:r>
            <a:r>
              <a:rPr lang="zh-CN" altLang="en-US" b="1"/>
              <a:t>图</a:t>
            </a:r>
            <a:r>
              <a:rPr lang="zh-CN" altLang="en-US" b="1"/>
              <a:t>展示</a:t>
            </a:r>
            <a:endParaRPr lang="zh-CN" altLang="en-US" b="1"/>
          </a:p>
        </p:txBody>
      </p:sp>
      <p:sp>
        <p:nvSpPr>
          <p:cNvPr id="13" name="文本框 12"/>
          <p:cNvSpPr txBox="1"/>
          <p:nvPr/>
        </p:nvSpPr>
        <p:spPr>
          <a:xfrm>
            <a:off x="8438515" y="3145790"/>
            <a:ext cx="1996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Gazebo</a:t>
            </a:r>
            <a:r>
              <a:rPr lang="zh-CN" altLang="en-US" b="1"/>
              <a:t>图</a:t>
            </a:r>
            <a:r>
              <a:rPr lang="zh-CN" altLang="en-US" b="1"/>
              <a:t>展示</a:t>
            </a:r>
            <a:endParaRPr lang="zh-CN" alt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210" y="153035"/>
            <a:ext cx="2381885" cy="7054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1515" y="398145"/>
            <a:ext cx="4124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离散栅格线段碰撞检测</a:t>
            </a:r>
            <a:endParaRPr lang="zh-CN" altLang="en-US" sz="2800" b="1"/>
          </a:p>
        </p:txBody>
      </p:sp>
      <p:sp>
        <p:nvSpPr>
          <p:cNvPr id="2" name="文本框 1"/>
          <p:cNvSpPr txBox="1"/>
          <p:nvPr/>
        </p:nvSpPr>
        <p:spPr>
          <a:xfrm>
            <a:off x="1261745" y="1429385"/>
            <a:ext cx="3415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Bresenham </a:t>
            </a:r>
            <a:r>
              <a:rPr lang="zh-CN" altLang="en-US" sz="2400" b="1"/>
              <a:t>线段算法</a:t>
            </a:r>
            <a:endParaRPr lang="zh-CN" altLang="en-US" sz="2400" b="1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20090" y="2208530"/>
            <a:ext cx="63893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算法思路</a:t>
            </a:r>
            <a:endParaRPr lang="zh-CN" altLang="en-US"/>
          </a:p>
          <a:p>
            <a:r>
              <a:rPr lang="en-US" altLang="zh-CN"/>
              <a:t>         </a:t>
            </a:r>
            <a:r>
              <a:rPr lang="zh-CN" altLang="en-US"/>
              <a:t>对两个点之间的线段进</a:t>
            </a:r>
            <a:r>
              <a:rPr lang="en-US" altLang="en-US"/>
              <a:t>⾏</a:t>
            </a:r>
            <a:r>
              <a:rPr lang="zh-CN" altLang="en-US"/>
              <a:t>离散化采样，从起点出发，根据线段的主轴</a:t>
            </a:r>
            <a:r>
              <a:rPr lang="en-US" altLang="en-US"/>
              <a:t>⽅</a:t>
            </a:r>
            <a:r>
              <a:rPr lang="zh-CN" altLang="en-US"/>
              <a:t>向（即</a:t>
            </a:r>
            <a:r>
              <a:rPr lang="en-US" altLang="zh-CN"/>
              <a:t> x </a:t>
            </a:r>
            <a:r>
              <a:rPr lang="en-US" altLang="en-US"/>
              <a:t>⽅</a:t>
            </a:r>
            <a:r>
              <a:rPr lang="zh-CN" altLang="en-US"/>
              <a:t>向或</a:t>
            </a:r>
            <a:r>
              <a:rPr lang="en-US" altLang="zh-CN"/>
              <a:t> y </a:t>
            </a:r>
            <a:r>
              <a:rPr lang="en-US" altLang="en-US"/>
              <a:t>⽅</a:t>
            </a:r>
            <a:r>
              <a:rPr lang="zh-CN" altLang="en-US"/>
              <a:t>向变化更</a:t>
            </a:r>
            <a:r>
              <a:rPr lang="en-US" altLang="en-US"/>
              <a:t>⼤</a:t>
            </a:r>
            <a:r>
              <a:rPr lang="zh-CN" altLang="en-US"/>
              <a:t>的</a:t>
            </a:r>
            <a:r>
              <a:rPr lang="en-US" altLang="en-US"/>
              <a:t>⼀⽅</a:t>
            </a:r>
            <a:r>
              <a:rPr lang="zh-CN" altLang="en-US"/>
              <a:t>）进</a:t>
            </a:r>
            <a:r>
              <a:rPr lang="en-US" altLang="en-US"/>
              <a:t>⾏</a:t>
            </a:r>
            <a:r>
              <a:rPr lang="zh-CN" altLang="en-US"/>
              <a:t>逐步前进。每次采样时选择</a:t>
            </a:r>
            <a:r>
              <a:rPr lang="en-US" altLang="en-US"/>
              <a:t>⼀</a:t>
            </a:r>
            <a:r>
              <a:rPr lang="zh-CN" altLang="en-US"/>
              <a:t>个最接近理想线段轨迹的整点（栅格坐标），并判断该点是否位于障碍物内部（如代价值</a:t>
            </a:r>
            <a:r>
              <a:rPr lang="en-US" altLang="en-US"/>
              <a:t>⼤</a:t>
            </a:r>
            <a:r>
              <a:rPr lang="zh-CN" altLang="en-US"/>
              <a:t>于阈值）。如果遇到障碍或越界，则认定为发</a:t>
            </a:r>
            <a:r>
              <a:rPr lang="en-US" altLang="en-US"/>
              <a:t>⽣</a:t>
            </a:r>
            <a:r>
              <a:rPr lang="zh-CN" altLang="en-US"/>
              <a:t>碰撞；否则持续前进，直到终点。</a:t>
            </a:r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691515" y="4392930"/>
            <a:ext cx="62433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优点</a:t>
            </a:r>
            <a:r>
              <a:rPr lang="zh-CN" altLang="en-US"/>
              <a:t>：实现简单</a:t>
            </a:r>
            <a:r>
              <a:rPr lang="zh-CN" altLang="en-US"/>
              <a:t>易懂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缺点</a:t>
            </a:r>
            <a:r>
              <a:rPr lang="en-US" altLang="zh-CN"/>
              <a:t>: 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、只检测线上的整数点，未考虑机器</a:t>
            </a:r>
            <a:r>
              <a:rPr lang="en-US" altLang="en-US"/>
              <a:t>⼈</a:t>
            </a:r>
            <a:r>
              <a:rPr lang="zh-CN" altLang="en-US"/>
              <a:t>体积，</a:t>
            </a:r>
            <a:r>
              <a:rPr lang="zh-CN" altLang="en-US"/>
              <a:t>机器</a:t>
            </a:r>
            <a:r>
              <a:rPr lang="en-US" altLang="en-US"/>
              <a:t>⼈</a:t>
            </a:r>
            <a:r>
              <a:rPr lang="zh-CN" altLang="en-US"/>
              <a:t>的边缘撞上障碍也不会检测到。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、如果线段较</a:t>
            </a:r>
            <a:r>
              <a:rPr lang="en-US" altLang="en-US"/>
              <a:t>⻓</a:t>
            </a:r>
            <a:r>
              <a:rPr lang="zh-CN" altLang="en-US"/>
              <a:t>或地图栅格粗，线段可能从两个可通格</a:t>
            </a:r>
            <a:r>
              <a:rPr lang="en-US" altLang="en-US"/>
              <a:t>⼦</a:t>
            </a:r>
            <a:r>
              <a:rPr lang="zh-CN" altLang="en-US"/>
              <a:t>中间穿过</a:t>
            </a:r>
            <a:r>
              <a:rPr lang="en-US" altLang="en-US"/>
              <a:t>⼀</a:t>
            </a:r>
            <a:r>
              <a:rPr lang="zh-CN" altLang="en-US"/>
              <a:t>个窄障碍</a:t>
            </a:r>
            <a:r>
              <a:rPr lang="en-US" altLang="en-US"/>
              <a:t>⽽</a:t>
            </a:r>
            <a:r>
              <a:rPr lang="zh-CN" altLang="en-US"/>
              <a:t>未命中障碍格</a:t>
            </a:r>
            <a:r>
              <a:rPr lang="en-US" altLang="en-US"/>
              <a:t>⼦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705" y="920115"/>
            <a:ext cx="3541395" cy="309435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0005" y="4154170"/>
            <a:ext cx="3554095" cy="2320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210" y="153035"/>
            <a:ext cx="2381885" cy="7054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0880" y="467995"/>
            <a:ext cx="3754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离散栅格线段碰撞检测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983615" y="1633220"/>
            <a:ext cx="39700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优化算法：安全</a:t>
            </a:r>
            <a:r>
              <a:rPr lang="zh-CN" altLang="en-US" sz="2400" b="1"/>
              <a:t>半径算法</a:t>
            </a:r>
            <a:endParaRPr lang="zh-CN" altLang="en-US" sz="2400" b="1"/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419100" y="2306955"/>
            <a:ext cx="52260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算法思路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         </a:t>
            </a:r>
            <a:r>
              <a:rPr lang="zh-CN" altLang="en-US"/>
              <a:t>通过添加安全半径在每个离散点周围都构建了</a:t>
            </a:r>
            <a:r>
              <a:rPr lang="en-US" altLang="en-US"/>
              <a:t>⼀</a:t>
            </a:r>
            <a:r>
              <a:rPr lang="zh-CN" altLang="en-US"/>
              <a:t>个</a:t>
            </a:r>
            <a:r>
              <a:rPr lang="en-US" altLang="zh-CN"/>
              <a:t>“</a:t>
            </a:r>
            <a:r>
              <a:rPr lang="zh-CN" altLang="en-US"/>
              <a:t>安全区域</a:t>
            </a:r>
            <a:r>
              <a:rPr lang="en-US" altLang="zh-CN"/>
              <a:t>”</a:t>
            </a:r>
            <a:r>
              <a:rPr lang="zh-CN" altLang="en-US"/>
              <a:t>，来判断是否有障碍存在。</a:t>
            </a:r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419100" y="3608070"/>
            <a:ext cx="42595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优点：检测障碍的有效性</a:t>
            </a:r>
            <a:r>
              <a:rPr lang="zh-CN" altLang="en-US"/>
              <a:t>提升，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缺点：运算复杂度开销</a:t>
            </a:r>
            <a:r>
              <a:rPr lang="zh-CN" altLang="en-US"/>
              <a:t>变大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600" y="4020820"/>
            <a:ext cx="3342640" cy="23831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005" y="858520"/>
            <a:ext cx="4357370" cy="33737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DIAGRAM_VIRTUALLY_FRAME" val="{&quot;height&quot;:383.95,&quot;left&quot;:46.15,&quot;top&quot;:156.55,&quot;width&quot;:820.7}"/>
</p:tagLst>
</file>

<file path=ppt/tags/tag68.xml><?xml version="1.0" encoding="utf-8"?>
<p:tagLst xmlns:p="http://schemas.openxmlformats.org/presentationml/2006/main">
  <p:tag name="KSO_WM_DIAGRAM_VIRTUALLY_FRAME" val="{&quot;height&quot;:383.95,&quot;left&quot;:46.15,&quot;top&quot;:156.55,&quot;width&quot;:820.7}"/>
</p:tagLst>
</file>

<file path=ppt/tags/tag69.xml><?xml version="1.0" encoding="utf-8"?>
<p:tagLst xmlns:p="http://schemas.openxmlformats.org/presentationml/2006/main">
  <p:tag name="KSO_WM_DIAGRAM_VIRTUALLY_FRAME" val="{&quot;height&quot;:138.6,&quot;left&quot;:57.5,&quot;top&quot;:207.55,&quot;width&quot;:772.3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138.6,&quot;left&quot;:57.5,&quot;top&quot;:207.55,&quot;width&quot;:772.35}"/>
</p:tagLst>
</file>

<file path=ppt/tags/tag71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0*0*0*0"/>
</p:tagLst>
</file>

<file path=ppt/tags/tag72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0*0*0*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报告2">
      <a:majorFont>
        <a:latin typeface="Calibri"/>
        <a:ea typeface="等线"/>
        <a:cs typeface=""/>
      </a:majorFont>
      <a:minorFont>
        <a:latin typeface="Calibri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2490</Words>
  <Application>WPS 演示</Application>
  <PresentationFormat>宽屏</PresentationFormat>
  <Paragraphs>181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Wingdings</vt:lpstr>
      <vt:lpstr>Calibri</vt:lpstr>
      <vt:lpstr>等线</vt:lpstr>
      <vt:lpstr>黑体</vt:lpstr>
      <vt:lpstr>微软雅黑</vt:lpstr>
      <vt:lpstr>Arial Unicode MS</vt:lpstr>
      <vt:lpstr>WPS</vt:lpstr>
      <vt:lpstr>默认设计模板</vt:lpstr>
      <vt:lpstr>机器人导论：课程设计</vt:lpstr>
      <vt:lpstr>目录</vt:lpstr>
      <vt:lpstr>第一章   	 背景介绍</vt:lpstr>
      <vt:lpstr>PowerPoint 演示文稿</vt:lpstr>
      <vt:lpstr>第二章   	 地图生成</vt:lpstr>
      <vt:lpstr>PowerPoint 演示文稿</vt:lpstr>
      <vt:lpstr>PowerPoint 演示文稿</vt:lpstr>
      <vt:lpstr>PowerPoint 演示文稿</vt:lpstr>
      <vt:lpstr>PowerPoint 演示文稿</vt:lpstr>
      <vt:lpstr>第三章   	 路径规划</vt:lpstr>
      <vt:lpstr>PowerPoint 演示文稿</vt:lpstr>
      <vt:lpstr>PowerPoint 演示文稿</vt:lpstr>
      <vt:lpstr>PowerPoint 演示文稿</vt:lpstr>
      <vt:lpstr>PowerPoint 演示文稿</vt:lpstr>
      <vt:lpstr>第四章   	 运动控制</vt:lpstr>
      <vt:lpstr>PowerPoint 演示文稿</vt:lpstr>
      <vt:lpstr>PowerPoint 演示文稿</vt:lpstr>
      <vt:lpstr>第五章   	 实验结果展示</vt:lpstr>
      <vt:lpstr>第五章   	 实验结果展示</vt:lpstr>
      <vt:lpstr>PowerPoint 演示文稿</vt:lpstr>
      <vt:lpstr>PowerPoint 演示文稿</vt:lpstr>
      <vt:lpstr>第六章   	 总结</vt:lpstr>
      <vt:lpstr>PowerPoint 演示文稿</vt:lpstr>
      <vt:lpstr>  感谢聆听    恳请老师和同学批评指正！	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腾腾</cp:lastModifiedBy>
  <cp:revision>184</cp:revision>
  <dcterms:created xsi:type="dcterms:W3CDTF">2019-06-19T02:08:00Z</dcterms:created>
  <dcterms:modified xsi:type="dcterms:W3CDTF">2025-06-16T11:19:48Z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3E88F59AAC3E4D8F8F6069F3F842016F_11</vt:lpwstr>
  </property>
</Properties>
</file>