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8" r:id="rId5"/>
    <p:sldId id="261" r:id="rId6"/>
    <p:sldId id="262" r:id="rId7"/>
    <p:sldId id="263" r:id="rId8"/>
    <p:sldId id="264" r:id="rId9"/>
    <p:sldId id="266" r:id="rId10"/>
    <p:sldId id="265" r:id="rId11"/>
    <p:sldId id="267"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799E1FE-40B4-462D-9DFA-CA76FF60BA9F}" type="datetimeFigureOut">
              <a:rPr lang="pt-BR" smtClean="0"/>
              <a:t>27/07/2022</a:t>
            </a:fld>
            <a:endParaRPr lang="pt-BR"/>
          </a:p>
        </p:txBody>
      </p:sp>
      <p:sp>
        <p:nvSpPr>
          <p:cNvPr id="5" name="Footer Placeholder 4"/>
          <p:cNvSpPr>
            <a:spLocks noGrp="1"/>
          </p:cNvSpPr>
          <p:nvPr>
            <p:ph type="ftr" sz="quarter" idx="11"/>
          </p:nvPr>
        </p:nvSpPr>
        <p:spPr>
          <a:xfrm>
            <a:off x="2692397" y="5037663"/>
            <a:ext cx="5214635" cy="279400"/>
          </a:xfrm>
        </p:spPr>
        <p:txBody>
          <a:bodyPr/>
          <a:lstStyle/>
          <a:p>
            <a:endParaRPr lang="pt-BR"/>
          </a:p>
        </p:txBody>
      </p:sp>
      <p:sp>
        <p:nvSpPr>
          <p:cNvPr id="6" name="Slide Number Placeholder 5"/>
          <p:cNvSpPr>
            <a:spLocks noGrp="1"/>
          </p:cNvSpPr>
          <p:nvPr>
            <p:ph type="sldNum" sz="quarter" idx="12"/>
          </p:nvPr>
        </p:nvSpPr>
        <p:spPr>
          <a:xfrm>
            <a:off x="8956900" y="5037663"/>
            <a:ext cx="551167" cy="279400"/>
          </a:xfrm>
        </p:spPr>
        <p:txBody>
          <a:bodyPr/>
          <a:lstStyle/>
          <a:p>
            <a:fld id="{D3AD5388-97CA-4D9F-95AA-90EC1F596A54}" type="slidenum">
              <a:rPr lang="pt-BR" smtClean="0"/>
              <a:t>‹nº›</a:t>
            </a:fld>
            <a:endParaRPr lang="pt-B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6330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D799E1FE-40B4-462D-9DFA-CA76FF60BA9F}" type="datetimeFigureOut">
              <a:rPr lang="pt-BR" smtClean="0"/>
              <a:t>27/07/2022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3AD5388-97CA-4D9F-95AA-90EC1F596A54}" type="slidenum">
              <a:rPr lang="pt-BR" smtClean="0"/>
              <a:t>‹nº›</a:t>
            </a:fld>
            <a:endParaRPr lang="pt-BR"/>
          </a:p>
        </p:txBody>
      </p:sp>
    </p:spTree>
    <p:extLst>
      <p:ext uri="{BB962C8B-B14F-4D97-AF65-F5344CB8AC3E}">
        <p14:creationId xmlns:p14="http://schemas.microsoft.com/office/powerpoint/2010/main" val="589198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D799E1FE-40B4-462D-9DFA-CA76FF60BA9F}" type="datetimeFigureOut">
              <a:rPr lang="pt-BR" smtClean="0"/>
              <a:t>27/07/2022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3AD5388-97CA-4D9F-95AA-90EC1F596A54}" type="slidenum">
              <a:rPr lang="pt-BR" smtClean="0"/>
              <a:t>‹nº›</a:t>
            </a:fld>
            <a:endParaRPr lang="pt-B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251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Editar estilos de texto Mestre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D799E1FE-40B4-462D-9DFA-CA76FF60BA9F}" type="datetimeFigureOut">
              <a:rPr lang="pt-BR" smtClean="0"/>
              <a:t>27/07/2022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3AD5388-97CA-4D9F-95AA-90EC1F596A54}" type="slidenum">
              <a:rPr lang="pt-BR" smtClean="0"/>
              <a:t>‹nº›</a:t>
            </a:fld>
            <a:endParaRPr lang="pt-B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5812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D799E1FE-40B4-462D-9DFA-CA76FF60BA9F}" type="datetimeFigureOut">
              <a:rPr lang="pt-BR" smtClean="0"/>
              <a:t>27/07/2022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3AD5388-97CA-4D9F-95AA-90EC1F596A54}" type="slidenum">
              <a:rPr lang="pt-BR" smtClean="0"/>
              <a:t>‹nº›</a:t>
            </a:fld>
            <a:endParaRPr lang="pt-BR"/>
          </a:p>
        </p:txBody>
      </p:sp>
    </p:spTree>
    <p:extLst>
      <p:ext uri="{BB962C8B-B14F-4D97-AF65-F5344CB8AC3E}">
        <p14:creationId xmlns:p14="http://schemas.microsoft.com/office/powerpoint/2010/main" val="2379352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D799E1FE-40B4-462D-9DFA-CA76FF60BA9F}" type="datetimeFigureOut">
              <a:rPr lang="pt-BR" smtClean="0"/>
              <a:t>27/07/2022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3AD5388-97CA-4D9F-95AA-90EC1F596A54}" type="slidenum">
              <a:rPr lang="pt-BR" smtClean="0"/>
              <a:t>‹nº›</a:t>
            </a:fld>
            <a:endParaRPr lang="pt-B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350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pt-BR" smtClean="0"/>
              <a:t>Clique para editar o título mestre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D799E1FE-40B4-462D-9DFA-CA76FF60BA9F}" type="datetimeFigureOut">
              <a:rPr lang="pt-BR" smtClean="0"/>
              <a:t>27/07/2022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3AD5388-97CA-4D9F-95AA-90EC1F596A54}" type="slidenum">
              <a:rPr lang="pt-BR" smtClean="0"/>
              <a:t>‹nº›</a:t>
            </a:fld>
            <a:endParaRPr lang="pt-B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8279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D799E1FE-40B4-462D-9DFA-CA76FF60BA9F}" type="datetimeFigureOut">
              <a:rPr lang="pt-BR" smtClean="0"/>
              <a:t>27/07/2022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3AD5388-97CA-4D9F-95AA-90EC1F596A54}" type="slidenum">
              <a:rPr lang="pt-BR" smtClean="0"/>
              <a:t>‹nº›</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8813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D799E1FE-40B4-462D-9DFA-CA76FF60BA9F}" type="datetimeFigureOut">
              <a:rPr lang="pt-BR" smtClean="0"/>
              <a:t>27/07/2022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3AD5388-97CA-4D9F-95AA-90EC1F596A54}" type="slidenum">
              <a:rPr lang="pt-BR" smtClean="0"/>
              <a:t>‹nº›</a:t>
            </a:fld>
            <a:endParaRPr lang="pt-B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05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D799E1FE-40B4-462D-9DFA-CA76FF60BA9F}" type="datetimeFigureOut">
              <a:rPr lang="pt-BR" smtClean="0"/>
              <a:t>27/07/2022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3AD5388-97CA-4D9F-95AA-90EC1F596A54}" type="slidenum">
              <a:rPr lang="pt-BR" smtClean="0"/>
              <a:t>‹nº›</a:t>
            </a:fld>
            <a:endParaRPr lang="pt-BR"/>
          </a:p>
        </p:txBody>
      </p:sp>
    </p:spTree>
    <p:extLst>
      <p:ext uri="{BB962C8B-B14F-4D97-AF65-F5344CB8AC3E}">
        <p14:creationId xmlns:p14="http://schemas.microsoft.com/office/powerpoint/2010/main" val="189164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D799E1FE-40B4-462D-9DFA-CA76FF60BA9F}" type="datetimeFigureOut">
              <a:rPr lang="pt-BR" smtClean="0"/>
              <a:t>27/07/2022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3AD5388-97CA-4D9F-95AA-90EC1F596A54}" type="slidenum">
              <a:rPr lang="pt-BR" smtClean="0"/>
              <a:t>‹nº›</a:t>
            </a:fld>
            <a:endParaRPr lang="pt-B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9903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D799E1FE-40B4-462D-9DFA-CA76FF60BA9F}" type="datetimeFigureOut">
              <a:rPr lang="pt-BR" smtClean="0"/>
              <a:t>27/07/2022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3AD5388-97CA-4D9F-95AA-90EC1F596A54}" type="slidenum">
              <a:rPr lang="pt-BR" smtClean="0"/>
              <a:t>‹nº›</a:t>
            </a:fld>
            <a:endParaRPr lang="pt-BR"/>
          </a:p>
        </p:txBody>
      </p:sp>
    </p:spTree>
    <p:extLst>
      <p:ext uri="{BB962C8B-B14F-4D97-AF65-F5344CB8AC3E}">
        <p14:creationId xmlns:p14="http://schemas.microsoft.com/office/powerpoint/2010/main" val="3852609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D799E1FE-40B4-462D-9DFA-CA76FF60BA9F}" type="datetimeFigureOut">
              <a:rPr lang="pt-BR" smtClean="0"/>
              <a:t>27/07/2022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D3AD5388-97CA-4D9F-95AA-90EC1F596A54}" type="slidenum">
              <a:rPr lang="pt-BR" smtClean="0"/>
              <a:t>‹nº›</a:t>
            </a:fld>
            <a:endParaRPr lang="pt-B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2904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D799E1FE-40B4-462D-9DFA-CA76FF60BA9F}" type="datetimeFigureOut">
              <a:rPr lang="pt-BR" smtClean="0"/>
              <a:t>27/07/2022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D3AD5388-97CA-4D9F-95AA-90EC1F596A54}" type="slidenum">
              <a:rPr lang="pt-BR" smtClean="0"/>
              <a:t>‹nº›</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354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99E1FE-40B4-462D-9DFA-CA76FF60BA9F}" type="datetimeFigureOut">
              <a:rPr lang="pt-BR" smtClean="0"/>
              <a:t>27/07/2022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D3AD5388-97CA-4D9F-95AA-90EC1F596A54}" type="slidenum">
              <a:rPr lang="pt-BR" smtClean="0"/>
              <a:t>‹nº›</a:t>
            </a:fld>
            <a:endParaRPr lang="pt-BR"/>
          </a:p>
        </p:txBody>
      </p:sp>
    </p:spTree>
    <p:extLst>
      <p:ext uri="{BB962C8B-B14F-4D97-AF65-F5344CB8AC3E}">
        <p14:creationId xmlns:p14="http://schemas.microsoft.com/office/powerpoint/2010/main" val="3742232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D799E1FE-40B4-462D-9DFA-CA76FF60BA9F}" type="datetimeFigureOut">
              <a:rPr lang="pt-BR" smtClean="0"/>
              <a:t>27/07/2022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3AD5388-97CA-4D9F-95AA-90EC1F596A54}" type="slidenum">
              <a:rPr lang="pt-BR" smtClean="0"/>
              <a:t>‹nº›</a:t>
            </a:fld>
            <a:endParaRPr lang="pt-B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0211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pt-BR" smtClean="0"/>
              <a:t>Clique para editar o título mestre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D799E1FE-40B4-462D-9DFA-CA76FF60BA9F}" type="datetimeFigureOut">
              <a:rPr lang="pt-BR" smtClean="0"/>
              <a:t>27/07/2022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3AD5388-97CA-4D9F-95AA-90EC1F596A54}" type="slidenum">
              <a:rPr lang="pt-BR" smtClean="0"/>
              <a:t>‹nº›</a:t>
            </a:fld>
            <a:endParaRPr lang="pt-BR"/>
          </a:p>
        </p:txBody>
      </p:sp>
    </p:spTree>
    <p:extLst>
      <p:ext uri="{BB962C8B-B14F-4D97-AF65-F5344CB8AC3E}">
        <p14:creationId xmlns:p14="http://schemas.microsoft.com/office/powerpoint/2010/main" val="868236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99E1FE-40B4-462D-9DFA-CA76FF60BA9F}" type="datetimeFigureOut">
              <a:rPr lang="pt-BR" smtClean="0"/>
              <a:t>27/07/2022</a:t>
            </a:fld>
            <a:endParaRPr lang="pt-B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t-B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AD5388-97CA-4D9F-95AA-90EC1F596A54}" type="slidenum">
              <a:rPr lang="pt-BR" smtClean="0"/>
              <a:t>‹nº›</a:t>
            </a:fld>
            <a:endParaRPr lang="pt-BR"/>
          </a:p>
        </p:txBody>
      </p:sp>
    </p:spTree>
    <p:extLst>
      <p:ext uri="{BB962C8B-B14F-4D97-AF65-F5344CB8AC3E}">
        <p14:creationId xmlns:p14="http://schemas.microsoft.com/office/powerpoint/2010/main" val="43031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mailto:atendimentobelliroots@gmail.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mailto:gimroots@Hotmail.com&#160;"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facebook.com/gimroots420/" TargetMode="External"/><Relationship Id="rId2" Type="http://schemas.openxmlformats.org/officeDocument/2006/relationships/hyperlink" Target="https://www.instagram.com/gim.roots/" TargetMode="External"/><Relationship Id="rId1" Type="http://schemas.openxmlformats.org/officeDocument/2006/relationships/slideLayout" Target="../slideLayouts/slideLayout6.xml"/><Relationship Id="rId6" Type="http://schemas.openxmlformats.org/officeDocument/2006/relationships/hyperlink" Target="https://www.youtube.com/channel/UCYBrpZ1VTfJkm46D9UPtiqg" TargetMode="External"/><Relationship Id="rId5" Type="http://schemas.openxmlformats.org/officeDocument/2006/relationships/hyperlink" Target="https://www.linkedin.com/company/gim-roots-estamparia/" TargetMode="External"/><Relationship Id="rId4" Type="http://schemas.openxmlformats.org/officeDocument/2006/relationships/hyperlink" Target="https://br.pinterest.com/gimroo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10000" dirty="0" smtClean="0">
                <a:latin typeface="Empires" pitchFamily="50" charset="0"/>
              </a:rPr>
              <a:t>Logotipo</a:t>
            </a:r>
            <a:endParaRPr lang="pt-BR" sz="10000" dirty="0">
              <a:latin typeface="Empires" pitchFamily="50" charset="0"/>
            </a:endParaRPr>
          </a:p>
        </p:txBody>
      </p:sp>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6409" y="2601386"/>
            <a:ext cx="7059182" cy="3032766"/>
          </a:xfrm>
          <a:prstGeom prst="rect">
            <a:avLst/>
          </a:prstGeom>
        </p:spPr>
      </p:pic>
    </p:spTree>
    <p:extLst>
      <p:ext uri="{BB962C8B-B14F-4D97-AF65-F5344CB8AC3E}">
        <p14:creationId xmlns:p14="http://schemas.microsoft.com/office/powerpoint/2010/main" val="310204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926275" y="795647"/>
            <a:ext cx="10367159" cy="12557284"/>
          </a:xfrm>
          <a:prstGeom prst="rect">
            <a:avLst/>
          </a:prstGeom>
          <a:noFill/>
        </p:spPr>
        <p:txBody>
          <a:bodyPr wrap="square" rtlCol="0">
            <a:spAutoFit/>
          </a:bodyPr>
          <a:lstStyle/>
          <a:p>
            <a:r>
              <a:rPr lang="pt-BR" b="1" dirty="0"/>
              <a:t>POLÍTICA DE TROCA</a:t>
            </a:r>
          </a:p>
          <a:p>
            <a:r>
              <a:rPr lang="pt-BR" dirty="0"/>
              <a:t> </a:t>
            </a:r>
          </a:p>
          <a:p>
            <a:r>
              <a:rPr lang="pt-BR" dirty="0"/>
              <a:t> </a:t>
            </a:r>
          </a:p>
          <a:p>
            <a:r>
              <a:rPr lang="pt-BR" dirty="0"/>
              <a:t>Visando o melhor atendimento ao cliente, a </a:t>
            </a:r>
            <a:r>
              <a:rPr lang="pt-BR" dirty="0" smtClean="0"/>
              <a:t>GIM </a:t>
            </a:r>
            <a:r>
              <a:rPr lang="pt-BR" dirty="0"/>
              <a:t>ROOTS possui uma Política de Trocas e Devolução alinhada às mais recentes normas do Código de Defesa do Consumidor.</a:t>
            </a:r>
          </a:p>
          <a:p>
            <a:r>
              <a:rPr lang="pt-BR" dirty="0"/>
              <a:t>Só serão aceitas para troca ou devolução, os produtos que:</a:t>
            </a:r>
          </a:p>
          <a:p>
            <a:r>
              <a:rPr lang="pt-BR" dirty="0"/>
              <a:t>1) Possuírem Nota Fiscal (DANFE) enviada através no e-mail cadastrado na hora da compra no site.</a:t>
            </a:r>
          </a:p>
          <a:p>
            <a:r>
              <a:rPr lang="pt-BR" dirty="0"/>
              <a:t>2) Não tiverem o lacre de garantia violado ou sem seu cartão de garantia.</a:t>
            </a:r>
          </a:p>
          <a:p>
            <a:r>
              <a:rPr lang="pt-BR" dirty="0"/>
              <a:t>3) </a:t>
            </a:r>
            <a:r>
              <a:rPr lang="pt-BR" b="1" dirty="0"/>
              <a:t>Moda íntima (calcinhas e cuecas): </a:t>
            </a:r>
            <a:r>
              <a:rPr lang="pt-BR" dirty="0"/>
              <a:t>itens não podem ser provados e só serão trocados em caso comprovado de defeito de fabricação.</a:t>
            </a:r>
          </a:p>
          <a:p>
            <a:r>
              <a:rPr lang="pt-BR" dirty="0"/>
              <a:t>4) </a:t>
            </a:r>
            <a:r>
              <a:rPr lang="pt-BR" b="1" dirty="0"/>
              <a:t>Moda íntima (sutiãs, </a:t>
            </a:r>
            <a:r>
              <a:rPr lang="pt-BR" b="1" dirty="0" err="1"/>
              <a:t>bodies</a:t>
            </a:r>
            <a:r>
              <a:rPr lang="pt-BR" b="1" dirty="0"/>
              <a:t>, maiôs, biquínis e sungas): </a:t>
            </a:r>
            <a:r>
              <a:rPr lang="pt-BR" dirty="0"/>
              <a:t>podem ser provados e trocados, desde que estejam na embalagem original e acompanhados de todos os seus acessórios</a:t>
            </a:r>
          </a:p>
          <a:p>
            <a:r>
              <a:rPr lang="pt-BR" dirty="0"/>
              <a:t>5) Para os </a:t>
            </a:r>
            <a:r>
              <a:rPr lang="pt-BR" b="1" dirty="0"/>
              <a:t>demais produtos, </a:t>
            </a:r>
            <a:r>
              <a:rPr lang="pt-BR" dirty="0"/>
              <a:t>a GIM ROOTS </a:t>
            </a:r>
            <a:r>
              <a:rPr lang="pt-BR" dirty="0" smtClean="0"/>
              <a:t>disponibiliza </a:t>
            </a:r>
            <a:r>
              <a:rPr lang="pt-BR" dirty="0"/>
              <a:t>o serviço de trocas e devoluções, desde que eles estejam com as suas etiquetas originais internas e o cliente apresente a nota ou cupom fiscal.</a:t>
            </a:r>
          </a:p>
          <a:p>
            <a:r>
              <a:rPr lang="pt-BR" dirty="0"/>
              <a:t>Você tem até </a:t>
            </a:r>
            <a:r>
              <a:rPr lang="pt-BR" b="1" dirty="0"/>
              <a:t>7 dias corridos </a:t>
            </a:r>
            <a:r>
              <a:rPr lang="pt-BR" dirty="0"/>
              <a:t>após o recebimento do pedido para solicitar a devolução e </a:t>
            </a:r>
            <a:r>
              <a:rPr lang="pt-BR" b="1" dirty="0"/>
              <a:t>até 30 dias corridos </a:t>
            </a:r>
            <a:r>
              <a:rPr lang="pt-BR" dirty="0"/>
              <a:t>para solicitar a troca.</a:t>
            </a:r>
          </a:p>
          <a:p>
            <a:r>
              <a:rPr lang="pt-BR" dirty="0"/>
              <a:t>Realizaremos a troca do produto com defeitos de fabricação em até 30 dias após o recebimento do pedido em sua casa. Isso não se aplica para defeitos estéticos, apenas defeitos que comprometem o funcionamento do produto.</a:t>
            </a:r>
          </a:p>
          <a:p>
            <a:r>
              <a:rPr lang="pt-BR" dirty="0"/>
              <a:t>Para arrependimento de compra ou devolução do produto adquirido na GIM ROOTS</a:t>
            </a:r>
            <a:r>
              <a:rPr lang="pt-BR" dirty="0" smtClean="0"/>
              <a:t>, </a:t>
            </a:r>
            <a:r>
              <a:rPr lang="pt-BR" dirty="0"/>
              <a:t>o prazo é de 7 dias após o recebimento do produto.</a:t>
            </a:r>
          </a:p>
          <a:p>
            <a:r>
              <a:rPr lang="pt-BR" dirty="0"/>
              <a:t>Envie um e-mail</a:t>
            </a:r>
          </a:p>
          <a:p>
            <a:r>
              <a:rPr lang="pt-BR" dirty="0"/>
              <a:t>para </a:t>
            </a:r>
            <a:r>
              <a:rPr lang="pt-BR" u="sng" dirty="0"/>
              <a:t> </a:t>
            </a:r>
            <a:r>
              <a:rPr lang="pt-BR" u="sng" dirty="0">
                <a:solidFill>
                  <a:srgbClr val="FF0000"/>
                </a:solidFill>
              </a:rPr>
              <a:t>gimroots@hotmail.com</a:t>
            </a:r>
            <a:r>
              <a:rPr lang="pt-BR" u="sng" dirty="0"/>
              <a:t> </a:t>
            </a:r>
            <a:r>
              <a:rPr lang="pt-BR" dirty="0"/>
              <a:t> informando o número do pedido, nome completo e CPF da compra para darmos início ao procedimento de garantia.</a:t>
            </a:r>
          </a:p>
          <a:p>
            <a:r>
              <a:rPr lang="pt-BR" dirty="0"/>
              <a:t>Em até 2 dias úteis enviaremos orientações de envios.</a:t>
            </a:r>
          </a:p>
          <a:p>
            <a:r>
              <a:rPr lang="pt-BR" dirty="0"/>
              <a:t>Os produtos devolvidos sem a comunicação de troca ou devolução através do e-mail acima, não serão reenviados ao cliente sem o contato prévio.</a:t>
            </a:r>
          </a:p>
          <a:p>
            <a:r>
              <a:rPr lang="pt-BR" dirty="0"/>
              <a:t>Em caso de devolução do produto o prazo para estorno do valor da compra é de até 30 dias corridos após o contato com o cliente.</a:t>
            </a:r>
          </a:p>
          <a:p>
            <a:r>
              <a:rPr lang="pt-BR" dirty="0"/>
              <a:t>Para produtos em atendimento de garantia, o prazo para reparo é de até 30 dias corridos e postagem do produto de volta ao cliente.</a:t>
            </a:r>
          </a:p>
          <a:p>
            <a:r>
              <a:rPr lang="pt-BR" dirty="0"/>
              <a:t>Já para a troca realizada na </a:t>
            </a:r>
            <a:r>
              <a:rPr lang="pt-BR" b="1" dirty="0"/>
              <a:t>loja física, </a:t>
            </a:r>
            <a:r>
              <a:rPr lang="pt-BR" dirty="0"/>
              <a:t>é necessária a apresentação do cupom ou nota fiscal. Não se preocupe, caso um novo produto seja adquirido no ato da troca, um novo comprovante referente ao(s) novo(s) item(</a:t>
            </a:r>
            <a:r>
              <a:rPr lang="pt-BR" dirty="0" err="1"/>
              <a:t>ns</a:t>
            </a:r>
            <a:r>
              <a:rPr lang="pt-BR" dirty="0"/>
              <a:t>) será impresso, para eventual necessidade de troca.</a:t>
            </a:r>
          </a:p>
          <a:p>
            <a:r>
              <a:rPr lang="pt-BR" dirty="0"/>
              <a:t>Quero trocar um produto que está com o valor diferente do que eu paguei. E agora?</a:t>
            </a:r>
          </a:p>
          <a:p>
            <a:r>
              <a:rPr lang="pt-BR" b="1" dirty="0"/>
              <a:t>Valor maior! </a:t>
            </a:r>
            <a:r>
              <a:rPr lang="pt-BR" dirty="0"/>
              <a:t>A troca por outro produto igual, de cor ou tamanho diferente e valor maior pode ser realizada sem custo algum.</a:t>
            </a:r>
          </a:p>
          <a:p>
            <a:r>
              <a:rPr lang="pt-BR" b="1" dirty="0"/>
              <a:t>Valor menor! </a:t>
            </a:r>
            <a:r>
              <a:rPr lang="pt-BR" dirty="0"/>
              <a:t>A troca por outro produto igual, de cor ou tamanho diferente e valor menor pode ser realizada sem custo algum. O restante do valor ficará disponível em seu CPF como vale-troca.</a:t>
            </a:r>
          </a:p>
          <a:p>
            <a:r>
              <a:rPr lang="pt-BR" dirty="0"/>
              <a:t>Confira sempre os produtos que chegam para você!</a:t>
            </a:r>
          </a:p>
          <a:p>
            <a:r>
              <a:rPr lang="pt-BR" dirty="0"/>
              <a:t>É importante verificar o pedido recebido </a:t>
            </a:r>
            <a:r>
              <a:rPr lang="pt-BR" b="1" dirty="0"/>
              <a:t>no momento da entrega. </a:t>
            </a:r>
            <a:r>
              <a:rPr lang="pt-BR" dirty="0"/>
              <a:t>Examine a descrição do produto escolhido: modelo, numeração, código da cor e todas as características do produto adquirido na nossa loja virtual.</a:t>
            </a:r>
          </a:p>
          <a:p>
            <a:r>
              <a:rPr lang="pt-BR" dirty="0"/>
              <a:t>Lembre-se: algumas peças possuem cores sortidas e a foto no site é meramente ilustrativa.</a:t>
            </a:r>
          </a:p>
          <a:p>
            <a:r>
              <a:rPr lang="pt-BR" dirty="0"/>
              <a:t>Qualquer dúvida quanto a este ou outro assunto, disponibilizamos o e-mail </a:t>
            </a:r>
            <a:r>
              <a:rPr lang="pt-BR" u="sng" dirty="0" smtClean="0">
                <a:solidFill>
                  <a:srgbClr val="FF0000"/>
                </a:solidFill>
              </a:rPr>
              <a:t>gimroots@hotmail.com</a:t>
            </a:r>
            <a:r>
              <a:rPr lang="pt-BR" dirty="0">
                <a:hlinkClick r:id="rId2"/>
              </a:rPr>
              <a:t> </a:t>
            </a:r>
            <a:r>
              <a:rPr lang="pt-BR" dirty="0"/>
              <a:t>para esclarecimentos.</a:t>
            </a:r>
          </a:p>
          <a:p>
            <a:endParaRPr lang="pt-BR" dirty="0"/>
          </a:p>
        </p:txBody>
      </p:sp>
    </p:spTree>
    <p:extLst>
      <p:ext uri="{BB962C8B-B14F-4D97-AF65-F5344CB8AC3E}">
        <p14:creationId xmlns:p14="http://schemas.microsoft.com/office/powerpoint/2010/main" val="2471379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914400" y="866899"/>
            <a:ext cx="10402784" cy="7294305"/>
          </a:xfrm>
          <a:prstGeom prst="rect">
            <a:avLst/>
          </a:prstGeom>
          <a:noFill/>
        </p:spPr>
        <p:txBody>
          <a:bodyPr wrap="square" rtlCol="0">
            <a:spAutoFit/>
          </a:bodyPr>
          <a:lstStyle/>
          <a:p>
            <a:r>
              <a:rPr lang="pt-BR" b="1" dirty="0"/>
              <a:t>DADOS DAS TRANSAÇÕES COMERCIAIS</a:t>
            </a:r>
          </a:p>
          <a:p>
            <a:r>
              <a:rPr lang="pt-BR" dirty="0"/>
              <a:t>1) Os dados inseridos no sistema durante as transações de compra com cartão de crédito ou débito, são digitados diretamente no ambiente da operadora de cartão, em ambiente criptografado, não ficando em nossa base qualquer armazenamento de informações;</a:t>
            </a:r>
          </a:p>
          <a:p>
            <a:r>
              <a:rPr lang="pt-BR" dirty="0"/>
              <a:t>2) A aprovação ou não do crédito é análise exclusiva das operadoras de cartão, restando a BELLI ROOTS somente acatar o procedimento, seja ele positivo ou negativo;</a:t>
            </a:r>
          </a:p>
          <a:p>
            <a:r>
              <a:rPr lang="pt-BR" dirty="0"/>
              <a:t>3) Entretanto, </a:t>
            </a:r>
            <a:r>
              <a:rPr lang="pt-BR" dirty="0" smtClean="0"/>
              <a:t>GIM </a:t>
            </a:r>
            <a:r>
              <a:rPr lang="pt-BR" dirty="0"/>
              <a:t>ROOTS pode, a qualquer tempo, solicitar documentação complementar ao comprador, seja ele Pessoa Física ou Pessoa Jurídica;</a:t>
            </a:r>
          </a:p>
          <a:p>
            <a:r>
              <a:rPr lang="pt-BR" dirty="0"/>
              <a:t>4) Os pagamentos dos boletos bancários podem ser feitos na Rede Bancária e também nas Casas Lotéricas, quando o valor pago estiver dentro dos parâmetros de recebimentos destas;</a:t>
            </a:r>
          </a:p>
          <a:p>
            <a:r>
              <a:rPr lang="pt-BR" dirty="0"/>
              <a:t>5) Os pagamentos dos boletos são aceitos, tanto na Rede Bancária como nas Casas Lotéricas, em moeda corrente do País, não sendo aceito qualquer outro meio de pagamento diferente deste;</a:t>
            </a:r>
          </a:p>
          <a:p>
            <a:r>
              <a:rPr lang="pt-BR" dirty="0"/>
              <a:t>6) A compensação dos pagamentos em boletos é processada somente 24 (vinte e quatro) horas após o efetivo pagamento da fatura junto ao órgão recebedor;</a:t>
            </a:r>
          </a:p>
          <a:p>
            <a:r>
              <a:rPr lang="pt-BR" dirty="0"/>
              <a:t>7) Boletos gerados, impressos ou não, mas que não são pagos até o dia do vencimento de face, são automaticamente cancelados e, desta forma, o respectivo pedido de compra também sofre o cancelamento, tornando-se nulo, em ônus ao comprador;</a:t>
            </a:r>
          </a:p>
          <a:p>
            <a:r>
              <a:rPr lang="pt-BR" dirty="0"/>
              <a:t>8) Para todo e qualquer boleto de pagamento anulado em razão da falta de quitação do mesmo até o dia de vencimento de face, GIM ROOTS </a:t>
            </a:r>
            <a:r>
              <a:rPr lang="pt-BR" dirty="0" smtClean="0"/>
              <a:t>não </a:t>
            </a:r>
            <a:r>
              <a:rPr lang="pt-BR" dirty="0"/>
              <a:t>se obriga e reservar o produto supostamente adquirido e nem mesmo o valor praticado no dia da compra anterior;</a:t>
            </a:r>
          </a:p>
          <a:p>
            <a:r>
              <a:rPr lang="pt-BR" dirty="0"/>
              <a:t>9) O site GIM ROOTS </a:t>
            </a:r>
            <a:r>
              <a:rPr lang="pt-BR" dirty="0" smtClean="0"/>
              <a:t>não </a:t>
            </a:r>
            <a:r>
              <a:rPr lang="pt-BR" dirty="0"/>
              <a:t>pratica vendas parceladas através de boleto bancário, mas somente aceita este tipo de parcelamento através de cartões de crédito, cujas bandeiras estão estampadas em nossa página inicial, além do número de parcelas e demais condições de venda;</a:t>
            </a:r>
          </a:p>
          <a:p>
            <a:r>
              <a:rPr lang="pt-BR" dirty="0"/>
              <a:t>10) Qualquer dúvida quanto a este ou outro assunto, disponibilizamos o e-mail </a:t>
            </a:r>
            <a:r>
              <a:rPr lang="pt-BR" u="sng" dirty="0">
                <a:solidFill>
                  <a:srgbClr val="FF0000"/>
                </a:solidFill>
              </a:rPr>
              <a:t> gimroots@Hotmail.com </a:t>
            </a:r>
            <a:r>
              <a:rPr lang="pt-BR" u="sng" dirty="0">
                <a:solidFill>
                  <a:srgbClr val="FF0000"/>
                </a:solidFill>
                <a:hlinkClick r:id="rId2"/>
              </a:rPr>
              <a:t> </a:t>
            </a:r>
            <a:r>
              <a:rPr lang="pt-BR" dirty="0"/>
              <a:t>para esclarecimentos.</a:t>
            </a:r>
          </a:p>
          <a:p>
            <a:endParaRPr lang="pt-BR" dirty="0"/>
          </a:p>
        </p:txBody>
      </p:sp>
    </p:spTree>
    <p:extLst>
      <p:ext uri="{BB962C8B-B14F-4D97-AF65-F5344CB8AC3E}">
        <p14:creationId xmlns:p14="http://schemas.microsoft.com/office/powerpoint/2010/main" val="3373081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10000" dirty="0" smtClean="0">
                <a:latin typeface="Empires" pitchFamily="50" charset="0"/>
              </a:rPr>
              <a:t>Logomarca</a:t>
            </a:r>
            <a:endParaRPr lang="pt-BR" sz="10000" dirty="0">
              <a:latin typeface="Empires" pitchFamily="50" charset="0"/>
            </a:endParaRPr>
          </a:p>
        </p:txBody>
      </p:sp>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0" y="2568741"/>
            <a:ext cx="4657842" cy="3589253"/>
          </a:xfrm>
          <a:prstGeom prst="rect">
            <a:avLst/>
          </a:prstGeom>
        </p:spPr>
      </p:pic>
    </p:spTree>
    <p:extLst>
      <p:ext uri="{BB962C8B-B14F-4D97-AF65-F5344CB8AC3E}">
        <p14:creationId xmlns:p14="http://schemas.microsoft.com/office/powerpoint/2010/main" val="2333068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10000" dirty="0" smtClean="0">
                <a:latin typeface="Empires" pitchFamily="50" charset="0"/>
              </a:rPr>
              <a:t>Paleta de cores</a:t>
            </a:r>
            <a:endParaRPr lang="pt-BR" sz="10000" dirty="0">
              <a:latin typeface="Empires" pitchFamily="50" charset="0"/>
            </a:endParaRPr>
          </a:p>
        </p:txBody>
      </p:sp>
      <p:sp>
        <p:nvSpPr>
          <p:cNvPr id="4" name="CaixaDeTexto 3"/>
          <p:cNvSpPr txBox="1"/>
          <p:nvPr/>
        </p:nvSpPr>
        <p:spPr>
          <a:xfrm>
            <a:off x="4441371" y="2879766"/>
            <a:ext cx="3788229" cy="2246769"/>
          </a:xfrm>
          <a:prstGeom prst="rect">
            <a:avLst/>
          </a:prstGeom>
          <a:noFill/>
        </p:spPr>
        <p:txBody>
          <a:bodyPr wrap="square" rtlCol="0">
            <a:spAutoFit/>
          </a:bodyPr>
          <a:lstStyle/>
          <a:p>
            <a:r>
              <a:rPr lang="pt-BR" sz="2800" dirty="0" smtClean="0"/>
              <a:t>Preto: 40/30/27/100</a:t>
            </a:r>
          </a:p>
          <a:p>
            <a:r>
              <a:rPr lang="pt-BR" sz="2800" dirty="0" smtClean="0"/>
              <a:t>Verde: 100/50/100/0</a:t>
            </a:r>
          </a:p>
          <a:p>
            <a:r>
              <a:rPr lang="pt-BR" sz="2800" dirty="0" smtClean="0"/>
              <a:t>Vermelho:0/100/100/0</a:t>
            </a:r>
          </a:p>
          <a:p>
            <a:r>
              <a:rPr lang="pt-BR" sz="2800" dirty="0" smtClean="0"/>
              <a:t>Amarelo:10/0/100/0</a:t>
            </a:r>
          </a:p>
          <a:p>
            <a:r>
              <a:rPr lang="pt-BR" sz="2800" dirty="0" smtClean="0"/>
              <a:t>Beje:5/5/54/0</a:t>
            </a:r>
            <a:endParaRPr lang="pt-BR" sz="2800" dirty="0"/>
          </a:p>
        </p:txBody>
      </p:sp>
    </p:spTree>
    <p:extLst>
      <p:ext uri="{BB962C8B-B14F-4D97-AF65-F5344CB8AC3E}">
        <p14:creationId xmlns:p14="http://schemas.microsoft.com/office/powerpoint/2010/main" val="129052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LINKS</a:t>
            </a:r>
            <a:endParaRPr lang="pt-BR" dirty="0"/>
          </a:p>
        </p:txBody>
      </p:sp>
      <p:sp>
        <p:nvSpPr>
          <p:cNvPr id="3" name="CaixaDeTexto 2"/>
          <p:cNvSpPr txBox="1"/>
          <p:nvPr/>
        </p:nvSpPr>
        <p:spPr>
          <a:xfrm>
            <a:off x="1757548" y="2814452"/>
            <a:ext cx="8467107" cy="2031325"/>
          </a:xfrm>
          <a:prstGeom prst="rect">
            <a:avLst/>
          </a:prstGeom>
          <a:noFill/>
        </p:spPr>
        <p:txBody>
          <a:bodyPr wrap="square" rtlCol="0">
            <a:spAutoFit/>
          </a:bodyPr>
          <a:lstStyle/>
          <a:p>
            <a:r>
              <a:rPr lang="pt-BR" dirty="0"/>
              <a:t>Instagram: </a:t>
            </a:r>
            <a:r>
              <a:rPr lang="pt-BR" dirty="0">
                <a:hlinkClick r:id="rId2"/>
              </a:rPr>
              <a:t>https://www.instagram.com/gim.roots</a:t>
            </a:r>
            <a:r>
              <a:rPr lang="pt-BR" dirty="0" smtClean="0">
                <a:hlinkClick r:id="rId2"/>
              </a:rPr>
              <a:t>/</a:t>
            </a:r>
            <a:endParaRPr lang="pt-BR" dirty="0" smtClean="0"/>
          </a:p>
          <a:p>
            <a:r>
              <a:rPr lang="pt-BR" dirty="0" err="1" smtClean="0"/>
              <a:t>Facebook</a:t>
            </a:r>
            <a:r>
              <a:rPr lang="pt-BR" dirty="0"/>
              <a:t>: </a:t>
            </a:r>
            <a:r>
              <a:rPr lang="pt-BR" dirty="0">
                <a:hlinkClick r:id="rId3"/>
              </a:rPr>
              <a:t>https://www.facebook.com/gimroots420</a:t>
            </a:r>
            <a:r>
              <a:rPr lang="pt-BR" dirty="0" smtClean="0">
                <a:hlinkClick r:id="rId3"/>
              </a:rPr>
              <a:t>/</a:t>
            </a:r>
            <a:endParaRPr lang="pt-BR" dirty="0" smtClean="0"/>
          </a:p>
          <a:p>
            <a:r>
              <a:rPr lang="pt-BR" dirty="0" smtClean="0"/>
              <a:t>Pinterest</a:t>
            </a:r>
            <a:r>
              <a:rPr lang="pt-BR" dirty="0"/>
              <a:t>: </a:t>
            </a:r>
            <a:r>
              <a:rPr lang="pt-BR" dirty="0">
                <a:hlinkClick r:id="rId4"/>
              </a:rPr>
              <a:t>https://br.pinterest.com/gimroots</a:t>
            </a:r>
            <a:r>
              <a:rPr lang="pt-BR" dirty="0" smtClean="0">
                <a:hlinkClick r:id="rId4"/>
              </a:rPr>
              <a:t>/</a:t>
            </a:r>
            <a:endParaRPr lang="pt-BR" dirty="0" smtClean="0"/>
          </a:p>
          <a:p>
            <a:r>
              <a:rPr lang="pt-BR" dirty="0" err="1" smtClean="0"/>
              <a:t>Whatsapp</a:t>
            </a:r>
            <a:r>
              <a:rPr lang="pt-BR" dirty="0"/>
              <a:t>:  </a:t>
            </a:r>
            <a:r>
              <a:rPr lang="pt-BR" dirty="0" smtClean="0"/>
              <a:t> </a:t>
            </a:r>
          </a:p>
          <a:p>
            <a:r>
              <a:rPr lang="pt-BR" dirty="0" err="1" smtClean="0"/>
              <a:t>Linkedin</a:t>
            </a:r>
            <a:r>
              <a:rPr lang="pt-BR" dirty="0"/>
              <a:t>: </a:t>
            </a:r>
            <a:r>
              <a:rPr lang="pt-BR" dirty="0">
                <a:hlinkClick r:id="rId5"/>
              </a:rPr>
              <a:t>https://www.linkedin.com/company/gim-roots-estamparia</a:t>
            </a:r>
            <a:r>
              <a:rPr lang="pt-BR" dirty="0" smtClean="0">
                <a:hlinkClick r:id="rId5"/>
              </a:rPr>
              <a:t>/</a:t>
            </a:r>
            <a:endParaRPr lang="pt-BR" dirty="0" smtClean="0"/>
          </a:p>
          <a:p>
            <a:r>
              <a:rPr lang="pt-BR" dirty="0" err="1" smtClean="0"/>
              <a:t>Youtube</a:t>
            </a:r>
            <a:r>
              <a:rPr lang="pt-BR" dirty="0" smtClean="0"/>
              <a:t>: </a:t>
            </a:r>
            <a:r>
              <a:rPr lang="pt-BR" dirty="0">
                <a:hlinkClick r:id="rId6"/>
              </a:rPr>
              <a:t>https://</a:t>
            </a:r>
            <a:r>
              <a:rPr lang="pt-BR" dirty="0" smtClean="0">
                <a:hlinkClick r:id="rId6"/>
              </a:rPr>
              <a:t>www.youtube.com/channel/UCYBrpZ1VTfJkm46D9UPtiqg</a:t>
            </a:r>
            <a:endParaRPr lang="pt-BR" dirty="0" smtClean="0"/>
          </a:p>
          <a:p>
            <a:endParaRPr lang="pt-BR" dirty="0"/>
          </a:p>
        </p:txBody>
      </p:sp>
    </p:spTree>
    <p:extLst>
      <p:ext uri="{BB962C8B-B14F-4D97-AF65-F5344CB8AC3E}">
        <p14:creationId xmlns:p14="http://schemas.microsoft.com/office/powerpoint/2010/main" val="329628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Missão, Visão , valores</a:t>
            </a:r>
            <a:endParaRPr lang="pt-BR" dirty="0"/>
          </a:p>
        </p:txBody>
      </p:sp>
      <p:sp>
        <p:nvSpPr>
          <p:cNvPr id="3" name="CaixaDeTexto 2"/>
          <p:cNvSpPr txBox="1"/>
          <p:nvPr/>
        </p:nvSpPr>
        <p:spPr>
          <a:xfrm>
            <a:off x="1411184" y="2386939"/>
            <a:ext cx="9369631" cy="3539430"/>
          </a:xfrm>
          <a:prstGeom prst="rect">
            <a:avLst/>
          </a:prstGeom>
          <a:noFill/>
        </p:spPr>
        <p:txBody>
          <a:bodyPr wrap="square" rtlCol="0">
            <a:spAutoFit/>
          </a:bodyPr>
          <a:lstStyle/>
          <a:p>
            <a:r>
              <a:rPr lang="pt-BR" sz="3200" b="1" dirty="0"/>
              <a:t>Missão</a:t>
            </a:r>
            <a:r>
              <a:rPr lang="pt-BR" sz="3200" dirty="0"/>
              <a:t>: Levar inspiração e inovação para </a:t>
            </a:r>
            <a:r>
              <a:rPr lang="pt-BR" sz="3200" dirty="0" smtClean="0"/>
              <a:t>todas as pessoas do mundo.</a:t>
            </a:r>
          </a:p>
          <a:p>
            <a:r>
              <a:rPr lang="pt-BR" sz="3200" b="1" dirty="0" smtClean="0"/>
              <a:t>Visão</a:t>
            </a:r>
            <a:r>
              <a:rPr lang="pt-BR" sz="3200" dirty="0"/>
              <a:t>: Ser uma referência em </a:t>
            </a:r>
            <a:r>
              <a:rPr lang="pt-BR" sz="3200" dirty="0" smtClean="0"/>
              <a:t>roupas de </a:t>
            </a:r>
            <a:r>
              <a:rPr lang="pt-BR" sz="3200" dirty="0" err="1" smtClean="0"/>
              <a:t>Streetwear</a:t>
            </a:r>
            <a:r>
              <a:rPr lang="pt-BR" sz="3200" dirty="0" smtClean="0"/>
              <a:t> mantendo </a:t>
            </a:r>
            <a:r>
              <a:rPr lang="pt-BR" sz="3200" dirty="0"/>
              <a:t>assim um vínculo com </a:t>
            </a:r>
            <a:r>
              <a:rPr lang="pt-BR" sz="3200" dirty="0" smtClean="0"/>
              <a:t>estilo </a:t>
            </a:r>
            <a:r>
              <a:rPr lang="pt-BR" sz="3200" dirty="0"/>
              <a:t>de vida </a:t>
            </a:r>
            <a:r>
              <a:rPr lang="pt-BR" sz="3200" dirty="0" smtClean="0"/>
              <a:t>das pessoas</a:t>
            </a:r>
            <a:r>
              <a:rPr lang="pt-BR" sz="3200" dirty="0"/>
              <a:t>. </a:t>
            </a:r>
            <a:endParaRPr lang="pt-BR" sz="3200" dirty="0" smtClean="0"/>
          </a:p>
          <a:p>
            <a:r>
              <a:rPr lang="pt-BR" sz="3200" b="1" dirty="0" smtClean="0"/>
              <a:t>Valores</a:t>
            </a:r>
            <a:r>
              <a:rPr lang="pt-BR" sz="3200" dirty="0"/>
              <a:t>: Empresa inovadora que proporciona modernidade, atendendo assim a necessidade do </a:t>
            </a:r>
            <a:r>
              <a:rPr lang="pt-BR" sz="3200" dirty="0" smtClean="0"/>
              <a:t>público.</a:t>
            </a:r>
            <a:endParaRPr lang="pt-BR" sz="3200" dirty="0"/>
          </a:p>
        </p:txBody>
      </p:sp>
    </p:spTree>
    <p:extLst>
      <p:ext uri="{BB962C8B-B14F-4D97-AF65-F5344CB8AC3E}">
        <p14:creationId xmlns:p14="http://schemas.microsoft.com/office/powerpoint/2010/main" val="2604722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843148" y="656093"/>
            <a:ext cx="9601200" cy="816448"/>
          </a:xfrm>
        </p:spPr>
        <p:txBody>
          <a:bodyPr/>
          <a:lstStyle/>
          <a:p>
            <a:r>
              <a:rPr lang="pt-BR" dirty="0" smtClean="0"/>
              <a:t>Pagamentos</a:t>
            </a:r>
            <a:endParaRPr lang="pt-BR" dirty="0"/>
          </a:p>
        </p:txBody>
      </p:sp>
      <p:sp>
        <p:nvSpPr>
          <p:cNvPr id="3" name="CaixaDeTexto 2"/>
          <p:cNvSpPr txBox="1"/>
          <p:nvPr/>
        </p:nvSpPr>
        <p:spPr>
          <a:xfrm>
            <a:off x="1227612" y="1959429"/>
            <a:ext cx="9736775" cy="4247317"/>
          </a:xfrm>
          <a:prstGeom prst="rect">
            <a:avLst/>
          </a:prstGeom>
          <a:noFill/>
        </p:spPr>
        <p:txBody>
          <a:bodyPr wrap="square" rtlCol="0">
            <a:spAutoFit/>
          </a:bodyPr>
          <a:lstStyle/>
          <a:p>
            <a:r>
              <a:rPr lang="pt-BR" b="1" dirty="0"/>
              <a:t>PAGAMENTOS</a:t>
            </a:r>
          </a:p>
          <a:p>
            <a:r>
              <a:rPr lang="pt-BR" b="1" dirty="0"/>
              <a:t>    • Cartão de crédito:</a:t>
            </a:r>
            <a:endParaRPr lang="pt-BR" dirty="0"/>
          </a:p>
          <a:p>
            <a:r>
              <a:rPr lang="pt-BR" dirty="0"/>
              <a:t>Oferece parcelamento em até 6x. A aprovação das compras realizadas no cartão de crédito dependem da confirmação dos dados do cliente junto a administradora do cartão, estando sujeita ao cancelamento da compra se for identificado uma transação de alto risco de acordo com as análises do nosso sistema de pagamentos. Os prazos de postagem e envio só serão validados mediante a aprovação e confirmação do pagamento através de cartão de crédito.</a:t>
            </a:r>
          </a:p>
          <a:p>
            <a:r>
              <a:rPr lang="pt-BR" b="1" dirty="0"/>
              <a:t>    • Boleto bancário:</a:t>
            </a:r>
            <a:endParaRPr lang="pt-BR" dirty="0"/>
          </a:p>
          <a:p>
            <a:r>
              <a:rPr lang="pt-BR" dirty="0"/>
              <a:t>Esta forma de pagamento não oferece parcelamento, e tem valor único para pagamento à vista.</a:t>
            </a:r>
          </a:p>
          <a:p>
            <a:r>
              <a:rPr lang="pt-BR" dirty="0"/>
              <a:t>O boleto tem prazo de validade de 72h após a realização do pedido. Se a data cair no fim de semana ou em um feriado, o prazo é automaticamente estendido até o próximo dia útil. Caso não haja pagamento do boleto até o período de validade do mesmo, o pedido será automaticamente cancelado. Somente após a confirmação do pagamento do boleto, passa a valer os prazos e postagem e envio.</a:t>
            </a:r>
          </a:p>
          <a:p>
            <a:r>
              <a:rPr lang="pt-BR" b="1" dirty="0"/>
              <a:t>    • </a:t>
            </a:r>
            <a:r>
              <a:rPr lang="pt-BR" b="1" dirty="0" err="1"/>
              <a:t>Pix</a:t>
            </a:r>
            <a:r>
              <a:rPr lang="pt-BR" b="1" dirty="0"/>
              <a:t>;</a:t>
            </a:r>
            <a:endParaRPr lang="pt-BR" dirty="0"/>
          </a:p>
          <a:p>
            <a:endParaRPr lang="pt-BR" dirty="0"/>
          </a:p>
        </p:txBody>
      </p:sp>
    </p:spTree>
    <p:extLst>
      <p:ext uri="{BB962C8B-B14F-4D97-AF65-F5344CB8AC3E}">
        <p14:creationId xmlns:p14="http://schemas.microsoft.com/office/powerpoint/2010/main" val="3482527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902526" y="926273"/>
            <a:ext cx="9630888" cy="3970318"/>
          </a:xfrm>
          <a:prstGeom prst="rect">
            <a:avLst/>
          </a:prstGeom>
          <a:noFill/>
        </p:spPr>
        <p:txBody>
          <a:bodyPr wrap="square" rtlCol="0">
            <a:spAutoFit/>
          </a:bodyPr>
          <a:lstStyle/>
          <a:p>
            <a:r>
              <a:rPr lang="pt-BR" b="1" dirty="0" smtClean="0"/>
              <a:t>CANCELAMENTOS</a:t>
            </a:r>
          </a:p>
          <a:p>
            <a:endParaRPr lang="pt-BR" b="1" dirty="0"/>
          </a:p>
          <a:p>
            <a:r>
              <a:rPr lang="pt-BR" dirty="0"/>
              <a:t>O cancelamento da compra pode ser feito através dos canais de atendimento disponibilizados, seguindo os seguintes protocolos:</a:t>
            </a:r>
          </a:p>
          <a:p>
            <a:endParaRPr lang="pt-BR" dirty="0" smtClean="0"/>
          </a:p>
          <a:p>
            <a:r>
              <a:rPr lang="pt-BR" dirty="0" smtClean="0"/>
              <a:t>Cancelamento </a:t>
            </a:r>
            <a:r>
              <a:rPr lang="pt-BR" dirty="0"/>
              <a:t>de compras realizadas no cartão de crédito: O cliente deve entrar em contato com empresa administradora do cartão e pedir o cancelamento do pagamento, sendo assim cancelaremos a compra em nosso sistema por falta de liberação do crédito;</a:t>
            </a:r>
          </a:p>
          <a:p>
            <a:endParaRPr lang="pt-BR" dirty="0" smtClean="0"/>
          </a:p>
          <a:p>
            <a:r>
              <a:rPr lang="pt-BR" dirty="0" smtClean="0"/>
              <a:t>Cancelamento </a:t>
            </a:r>
            <a:r>
              <a:rPr lang="pt-BR" dirty="0"/>
              <a:t>de compras realizadas através de boleto bancário: O cliente deve entrar em contato conosco e pedir o cancelamento da compra, juntamente com o reembolso do valor do boleto.</a:t>
            </a:r>
          </a:p>
          <a:p>
            <a:r>
              <a:rPr lang="pt-BR" dirty="0"/>
              <a:t>Para o cancelamento de compras que já foram postadas, entre em contato com nossa equipe de atendimento para solucionarmos da melhor forma.</a:t>
            </a:r>
          </a:p>
          <a:p>
            <a:endParaRPr lang="pt-BR" dirty="0"/>
          </a:p>
        </p:txBody>
      </p:sp>
    </p:spTree>
    <p:extLst>
      <p:ext uri="{BB962C8B-B14F-4D97-AF65-F5344CB8AC3E}">
        <p14:creationId xmlns:p14="http://schemas.microsoft.com/office/powerpoint/2010/main" val="292399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819397" y="950026"/>
            <a:ext cx="10462161" cy="4801314"/>
          </a:xfrm>
          <a:prstGeom prst="rect">
            <a:avLst/>
          </a:prstGeom>
          <a:noFill/>
        </p:spPr>
        <p:txBody>
          <a:bodyPr wrap="square" rtlCol="0">
            <a:spAutoFit/>
          </a:bodyPr>
          <a:lstStyle/>
          <a:p>
            <a:r>
              <a:rPr lang="pt-BR" b="1" dirty="0"/>
              <a:t>POLÍTICA DE PRIVACIDADE</a:t>
            </a:r>
          </a:p>
          <a:p>
            <a:r>
              <a:rPr lang="pt-BR" dirty="0" smtClean="0"/>
              <a:t>GIM </a:t>
            </a:r>
            <a:r>
              <a:rPr lang="pt-BR" dirty="0"/>
              <a:t>ROOTS visando preservar toda e qualquer informação coletada de internautas ou clientes do site da empresa, firma compromisso público diante desta política.</a:t>
            </a:r>
          </a:p>
          <a:p>
            <a:r>
              <a:rPr lang="pt-BR" dirty="0"/>
              <a:t>Dados Pessoais Coletados</a:t>
            </a:r>
          </a:p>
          <a:p>
            <a:r>
              <a:rPr lang="pt-BR" dirty="0"/>
              <a:t>1) Coletamos somente dados pessoais estritamente necessários para a transação comercial entre as partes;</a:t>
            </a:r>
          </a:p>
          <a:p>
            <a:r>
              <a:rPr lang="pt-BR" dirty="0"/>
              <a:t>2) Guardamos com presteza e zelo esses dados, aplicando aos mesmos todos os protocolos de segurança assinados pela empresa, sempre na busca de preservá-los da melhor forma possível;</a:t>
            </a:r>
          </a:p>
          <a:p>
            <a:r>
              <a:rPr lang="pt-BR" dirty="0"/>
              <a:t>3) Não cedemos, sob os mais diversos argumentos, mesmo que sob pagamento, qualquer dado pessoal armazenado em nosso sistema;</a:t>
            </a:r>
          </a:p>
          <a:p>
            <a:r>
              <a:rPr lang="pt-BR" dirty="0"/>
              <a:t>4) Enviamos e mail com informações da empresa somente às pessoas cadastradas na empresa. Porém, em cada e-mail enviado, sempre anexamos dispositivo que permite a retirada, caso queira, do nome nos envios futuros;</a:t>
            </a:r>
          </a:p>
          <a:p>
            <a:r>
              <a:rPr lang="pt-BR" dirty="0"/>
              <a:t>5) Não publicamos ou informamos a qualquer pessoa nome, endereço, e mail ou qualquer outro dado pessoal de nosso banco de dados, mesmo sob pagamento para este fim;</a:t>
            </a:r>
          </a:p>
          <a:p>
            <a:r>
              <a:rPr lang="pt-BR" dirty="0"/>
              <a:t>6)  Assumimos publicamente que não mantemos ou pretendemos manter qualquer convênio visando fornecer dados dos clientes ou visitantes cadastrados no site;</a:t>
            </a:r>
          </a:p>
          <a:p>
            <a:r>
              <a:rPr lang="pt-BR" dirty="0"/>
              <a:t>visando a segurança dos mesmos em primeiro lugar.</a:t>
            </a:r>
          </a:p>
          <a:p>
            <a:endParaRPr lang="pt-BR" dirty="0"/>
          </a:p>
        </p:txBody>
      </p:sp>
    </p:spTree>
    <p:extLst>
      <p:ext uri="{BB962C8B-B14F-4D97-AF65-F5344CB8AC3E}">
        <p14:creationId xmlns:p14="http://schemas.microsoft.com/office/powerpoint/2010/main" val="580691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878774" y="890649"/>
            <a:ext cx="10307782" cy="8125301"/>
          </a:xfrm>
          <a:prstGeom prst="rect">
            <a:avLst/>
          </a:prstGeom>
          <a:noFill/>
        </p:spPr>
        <p:txBody>
          <a:bodyPr wrap="square" rtlCol="0">
            <a:spAutoFit/>
          </a:bodyPr>
          <a:lstStyle/>
          <a:p>
            <a:r>
              <a:rPr lang="pt-BR" b="1" dirty="0"/>
              <a:t>POLÍTICA DE ENTREGA</a:t>
            </a:r>
          </a:p>
          <a:p>
            <a:r>
              <a:rPr lang="pt-BR" b="1" dirty="0"/>
              <a:t>ENTREGAS E FRETES</a:t>
            </a:r>
            <a:endParaRPr lang="pt-BR" dirty="0"/>
          </a:p>
          <a:p>
            <a:r>
              <a:rPr lang="pt-BR" dirty="0"/>
              <a:t>A entrega da sua compra com a </a:t>
            </a:r>
            <a:r>
              <a:rPr lang="pt-BR" dirty="0" smtClean="0"/>
              <a:t>GIM ROOTS é </a:t>
            </a:r>
            <a:r>
              <a:rPr lang="pt-BR" dirty="0"/>
              <a:t>dividida em duas etapas:</a:t>
            </a:r>
          </a:p>
          <a:p>
            <a:r>
              <a:rPr lang="pt-BR" dirty="0"/>
              <a:t>PRAZO DE POSTAGEM.</a:t>
            </a:r>
          </a:p>
          <a:p>
            <a:r>
              <a:rPr lang="pt-BR" dirty="0"/>
              <a:t>PRAZO DE ENTREGA</a:t>
            </a:r>
            <a:r>
              <a:rPr lang="pt-BR" dirty="0" smtClean="0"/>
              <a:t>.</a:t>
            </a:r>
          </a:p>
          <a:p>
            <a:endParaRPr lang="pt-BR" dirty="0"/>
          </a:p>
          <a:p>
            <a:r>
              <a:rPr lang="pt-BR" b="1" dirty="0"/>
              <a:t>PRAZO DE POSTAGEM:</a:t>
            </a:r>
          </a:p>
          <a:p>
            <a:r>
              <a:rPr lang="pt-BR" dirty="0"/>
              <a:t>É o tempo que seu produto leva para chegar até os Correios. Podendo variar de acordo com as personalizações e produto escolhidos na hora da compra, por isso antes de finalizar a compra, fique atento ao prazo de postagem do produto escolhido.</a:t>
            </a:r>
          </a:p>
          <a:p>
            <a:r>
              <a:rPr lang="pt-BR" b="1" dirty="0"/>
              <a:t>PRAZO DE ENTREGA:</a:t>
            </a:r>
          </a:p>
          <a:p>
            <a:r>
              <a:rPr lang="pt-BR" dirty="0"/>
              <a:t>É o tempo que o produto leva para chegar até o cliente no ciclo de entrega dos Correios </a:t>
            </a:r>
            <a:r>
              <a:rPr lang="pt-BR" dirty="0" smtClean="0"/>
              <a:t>esse </a:t>
            </a:r>
            <a:r>
              <a:rPr lang="pt-BR" dirty="0"/>
              <a:t>prazo vai de acordo com o modo de envio escolhido no site na hora da compra e o prazo estipulado pelos Correios de acordo com cada região.</a:t>
            </a:r>
          </a:p>
          <a:p>
            <a:r>
              <a:rPr lang="pt-BR" dirty="0"/>
              <a:t>Oferecemos os seguintes serviços de entrega:</a:t>
            </a:r>
          </a:p>
          <a:p>
            <a:r>
              <a:rPr lang="pt-BR" dirty="0"/>
              <a:t>Sedex</a:t>
            </a:r>
          </a:p>
          <a:p>
            <a:r>
              <a:rPr lang="pt-BR" dirty="0"/>
              <a:t>PAC</a:t>
            </a:r>
          </a:p>
          <a:p>
            <a:endParaRPr lang="pt-BR" dirty="0" smtClean="0"/>
          </a:p>
          <a:p>
            <a:r>
              <a:rPr lang="pt-BR" dirty="0" smtClean="0"/>
              <a:t>O </a:t>
            </a:r>
            <a:r>
              <a:rPr lang="pt-BR" dirty="0"/>
              <a:t>valor entre os serviços pode divergir conforme o CEP de destino do produto, assim como o prazo final de entrega, e são calculados através de tópicos como o peso e tamanho do pacote/caixa que deverá ser</a:t>
            </a:r>
          </a:p>
          <a:p>
            <a:r>
              <a:rPr lang="pt-BR" dirty="0"/>
              <a:t>colocado o produto, Você pode calcular os prazos e valores antes de finalizar a compra. Em qualquer um dos modos de envio, o pacote pode ser recebido por terceiros, como porteiros, familiares e amigos. Desde que recebam e assinem o comprovante de entrega. Depois do produto entregue de acordo com os protocolos do </a:t>
            </a:r>
            <a:r>
              <a:rPr lang="pt-BR" b="1" dirty="0"/>
              <a:t>melhor envio </a:t>
            </a:r>
            <a:r>
              <a:rPr lang="pt-BR" dirty="0"/>
              <a:t>no endereço que foi solicitado, não nos responsabilizamos perante a quem recebeu o pacote e se o mesmo for extraviado depois da assinatura do comprovante de entrega.</a:t>
            </a:r>
          </a:p>
          <a:p>
            <a:r>
              <a:rPr lang="pt-BR" dirty="0"/>
              <a:t>Caso o pacote seja recusado ou não atendido, o produto voltará a nossa central e será cobrado um novo frete para o reenvio do produto. Ou se o cliente preferir o reembolso do valor do produto, visto que o primeiro envio foi realizado.</a:t>
            </a:r>
          </a:p>
          <a:p>
            <a:endParaRPr lang="pt-BR" dirty="0"/>
          </a:p>
        </p:txBody>
      </p:sp>
    </p:spTree>
    <p:extLst>
      <p:ext uri="{BB962C8B-B14F-4D97-AF65-F5344CB8AC3E}">
        <p14:creationId xmlns:p14="http://schemas.microsoft.com/office/powerpoint/2010/main" val="17158005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â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â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â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247</TotalTime>
  <Words>981</Words>
  <Application>Microsoft Office PowerPoint</Application>
  <PresentationFormat>Widescreen</PresentationFormat>
  <Paragraphs>100</Paragraphs>
  <Slides>11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vt:i4>
      </vt:variant>
    </vt:vector>
  </HeadingPairs>
  <TitlesOfParts>
    <vt:vector size="15" baseType="lpstr">
      <vt:lpstr>Arial</vt:lpstr>
      <vt:lpstr>Empires</vt:lpstr>
      <vt:lpstr>Garamond</vt:lpstr>
      <vt:lpstr>Orgânico</vt:lpstr>
      <vt:lpstr>Logotipo</vt:lpstr>
      <vt:lpstr>Logomarca</vt:lpstr>
      <vt:lpstr>Paleta de cores</vt:lpstr>
      <vt:lpstr>LINKS</vt:lpstr>
      <vt:lpstr>Missão, Visão , valores</vt:lpstr>
      <vt:lpstr>Pagamentos</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dc:title>
  <dc:creator>user</dc:creator>
  <cp:lastModifiedBy>user</cp:lastModifiedBy>
  <cp:revision>21</cp:revision>
  <dcterms:created xsi:type="dcterms:W3CDTF">2020-06-11T03:12:35Z</dcterms:created>
  <dcterms:modified xsi:type="dcterms:W3CDTF">2022-07-27T20:31:03Z</dcterms:modified>
</cp:coreProperties>
</file>