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47" r:id="rId3"/>
    <p:sldId id="659" r:id="rId4"/>
    <p:sldId id="503" r:id="rId5"/>
    <p:sldId id="589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2" r:id="rId16"/>
    <p:sldId id="654" r:id="rId17"/>
    <p:sldId id="660" r:id="rId18"/>
    <p:sldId id="661" r:id="rId19"/>
    <p:sldId id="359" r:id="rId20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33"/>
    <a:srgbClr val="00B050"/>
    <a:srgbClr val="00B0F0"/>
    <a:srgbClr val="FDCD5F"/>
    <a:srgbClr val="55C1E7"/>
    <a:srgbClr val="93B784"/>
    <a:srgbClr val="1B90A2"/>
    <a:srgbClr val="A6A6A6"/>
    <a:srgbClr val="595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blog.csdn.net/u013778905/article/details/77824564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216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效果练习</a:t>
            </a:r>
            <a:endParaRPr lang="zh-CN" altLang="en-US" sz="32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鼠标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悬浮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列表项，背景色改变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>
                <a:solidFill>
                  <a:srgbClr val="C00000"/>
                </a:solidFill>
                <a:sym typeface="+mn-ea"/>
              </a:rPr>
              <a:t>一级列表项</a:t>
            </a:r>
            <a:endParaRPr lang="zh-CN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二级列表项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055" y="1941830"/>
            <a:ext cx="5784215" cy="1935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鼠标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悬浮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列表项，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相应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字体改变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>
                <a:solidFill>
                  <a:schemeClr val="tx1"/>
                </a:solidFill>
                <a:sym typeface="+mn-ea"/>
              </a:rPr>
              <a:t>一级列表项改变一级字体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二级列表项改变二级字体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3085" y="1771650"/>
            <a:ext cx="5812155" cy="24739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3876040"/>
            <a:ext cx="6245225" cy="23050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矩形 6"/>
          <p:cNvSpPr/>
          <p:nvPr/>
        </p:nvSpPr>
        <p:spPr>
          <a:xfrm>
            <a:off x="1714500" y="3056890"/>
            <a:ext cx="2593340" cy="81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继承性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4307840" y="3383280"/>
            <a:ext cx="438785" cy="96964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 252"/>
          <p:cNvSpPr/>
          <p:nvPr/>
        </p:nvSpPr>
        <p:spPr>
          <a:xfrm>
            <a:off x="5633085" y="4566285"/>
            <a:ext cx="1010285" cy="1011607"/>
          </a:xfrm>
          <a:prstGeom prst="mathPlus">
            <a:avLst>
              <a:gd name="adj1" fmla="val 922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18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77125" y="4479925"/>
            <a:ext cx="3236595" cy="134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ts val="3760"/>
              </a:lnSpc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 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超链接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ts val="3760"/>
              </a:lnSpc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继承不到颜色属性</a:t>
            </a:r>
            <a:endParaRPr lang="zh-CN" altLang="en-US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1710" y="6375400"/>
            <a:ext cx="800163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https://blog.csdn.net/u013778905/article/details/77824564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52" grpId="0" animBg="1"/>
      <p:bldP spid="252" grpId="1" animBg="1"/>
      <p:bldP spid="252" grpId="2" animBg="1"/>
      <p:bldP spid="252" grpId="3" animBg="1"/>
      <p:bldP spid="252" grpId="4" animBg="1"/>
      <p:bldP spid="252" grpId="5" animBg="1"/>
      <p:bldP spid="252" grpId="6" animBg="1"/>
      <p:bldP spid="252" grpId="7" animBg="1"/>
      <p:bldP spid="252" grpId="8" animBg="1"/>
      <p:bldP spid="252" grpId="9" animBg="1"/>
      <p:bldP spid="252" grpId="10" animBg="1"/>
      <p:bldP spid="252" grpId="11" animBg="1"/>
      <p:bldP spid="252" grpId="12" animBg="1"/>
      <p:bldP spid="252" grpId="13" animBg="1"/>
      <p:bldP spid="252" grpId="14" animBg="1"/>
      <p:bldP spid="252" grpId="15" animBg="1"/>
      <p:bldP spid="252" grpId="16" animBg="1"/>
      <p:bldP spid="252" grpId="17" animBg="1"/>
      <p:bldP spid="252" grpId="18" animBg="1"/>
      <p:bldP spid="252" grpId="19" animBg="1"/>
      <p:bldP spid="252" grpId="20" animBg="1"/>
      <p:bldP spid="252" grpId="21" animBg="1"/>
      <p:bldP spid="252" grpId="22" animBg="1"/>
      <p:bldP spid="252" grpId="23" animBg="1"/>
      <p:bldP spid="252" grpId="24" animBg="1"/>
      <p:bldP spid="252" grpId="25" animBg="1"/>
      <p:bldP spid="252" grpId="26" bldLvl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导航升级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 descr="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688465"/>
            <a:ext cx="9761855" cy="230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导航位置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>
                <a:sym typeface="+mn-ea"/>
              </a:rPr>
              <a:t>一级列表项</a:t>
            </a:r>
            <a:r>
              <a:rPr lang="zh-CN">
                <a:solidFill>
                  <a:srgbClr val="FF0000"/>
                </a:solidFill>
                <a:sym typeface="+mn-ea"/>
              </a:rPr>
              <a:t>相对</a:t>
            </a:r>
            <a:r>
              <a:rPr lang="zh-CN">
                <a:sym typeface="+mn-ea"/>
              </a:rPr>
              <a:t>定位</a:t>
            </a:r>
            <a:endParaRPr lang="zh-CN"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二级导航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绝对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定位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9105" y="1184910"/>
            <a:ext cx="3703955" cy="15087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3289300"/>
            <a:ext cx="4176395" cy="2423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27" name=" 227"/>
          <p:cNvSpPr/>
          <p:nvPr/>
        </p:nvSpPr>
        <p:spPr>
          <a:xfrm>
            <a:off x="1074420" y="3968750"/>
            <a:ext cx="3624580" cy="1899285"/>
          </a:xfrm>
          <a:prstGeom prst="wedgeEllipseCallout">
            <a:avLst>
              <a:gd name="adj1" fmla="val 94096"/>
              <a:gd name="adj2" fmla="val -1596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 top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导航间隙设置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3405" y="1564005"/>
            <a:ext cx="4885055" cy="2857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鼠标悬浮在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空白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处，导航 </a:t>
            </a:r>
            <a:r>
              <a:rPr>
                <a:solidFill>
                  <a:schemeClr val="tx1"/>
                </a:solidFill>
                <a:sym typeface="+mn-ea"/>
              </a:rPr>
              <a:t>hover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状态维持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sp>
        <p:nvSpPr>
          <p:cNvPr id="5" name=" 227"/>
          <p:cNvSpPr/>
          <p:nvPr/>
        </p:nvSpPr>
        <p:spPr>
          <a:xfrm>
            <a:off x="1789430" y="2611755"/>
            <a:ext cx="3624580" cy="1899285"/>
          </a:xfrm>
          <a:prstGeom prst="wedgeEllipseCallout">
            <a:avLst>
              <a:gd name="adj1" fmla="val 93535"/>
              <a:gd name="adj2" fmla="val -342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如何设置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15" y="3616325"/>
            <a:ext cx="3909695" cy="2415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导航位置固定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页面足够长，导航固定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965" y="772795"/>
            <a:ext cx="5548630" cy="12731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17" name="组合 16"/>
          <p:cNvGrpSpPr/>
          <p:nvPr/>
        </p:nvGrpSpPr>
        <p:grpSpPr>
          <a:xfrm>
            <a:off x="1966595" y="1913255"/>
            <a:ext cx="9204325" cy="4930775"/>
            <a:chOff x="3097" y="3013"/>
            <a:chExt cx="14495" cy="7765"/>
          </a:xfrm>
        </p:grpSpPr>
        <p:grpSp>
          <p:nvGrpSpPr>
            <p:cNvPr id="15" name="组合 14"/>
            <p:cNvGrpSpPr/>
            <p:nvPr/>
          </p:nvGrpSpPr>
          <p:grpSpPr>
            <a:xfrm>
              <a:off x="3097" y="3013"/>
              <a:ext cx="13589" cy="7751"/>
              <a:chOff x="6012" y="3715"/>
              <a:chExt cx="11902" cy="669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6012" y="3715"/>
                <a:ext cx="11902" cy="6691"/>
                <a:chOff x="6319" y="3841"/>
                <a:chExt cx="11902" cy="6691"/>
              </a:xfrm>
            </p:grpSpPr>
            <p:pic>
              <p:nvPicPr>
                <p:cNvPr id="11" name="图片 10" descr="GIF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319" y="3841"/>
                  <a:ext cx="11896" cy="6691"/>
                </a:xfrm>
                <a:prstGeom prst="rect">
                  <a:avLst/>
                </a:prstGeom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</p:pic>
            <p:sp>
              <p:nvSpPr>
                <p:cNvPr id="12" name="矩形 11"/>
                <p:cNvSpPr/>
                <p:nvPr/>
              </p:nvSpPr>
              <p:spPr>
                <a:xfrm>
                  <a:off x="6320" y="10153"/>
                  <a:ext cx="11901" cy="3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9978" y="5570"/>
                <a:ext cx="4357" cy="25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16066" y="3110"/>
              <a:ext cx="1527" cy="76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" y="3662045"/>
            <a:ext cx="5288915" cy="17297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1698625"/>
            <a:ext cx="8564880" cy="459740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38895" y="1075977"/>
            <a:ext cx="11106646" cy="4875092"/>
          </a:xfrm>
        </p:spPr>
        <p:txBody>
          <a:bodyPr>
            <a:normAutofit/>
          </a:bodyPr>
          <a:p>
            <a:r>
              <a:rPr lang="zh-CN">
                <a:sym typeface="+mn-ea"/>
              </a:rPr>
              <a:t>透明度颜色</a:t>
            </a:r>
            <a:endParaRPr 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rgba()</a:t>
            </a:r>
            <a:endParaRPr lang="zh-CN"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效果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左右对称横线</a:t>
            </a:r>
            <a:endParaRPr 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2258060"/>
            <a:ext cx="9646920" cy="219456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38895" y="1075977"/>
            <a:ext cx="11106646" cy="4875092"/>
          </a:xfrm>
        </p:spPr>
        <p:txBody>
          <a:bodyPr>
            <a:normAutofit/>
          </a:bodyPr>
          <a:p>
            <a:pPr lvl="1"/>
            <a:r>
              <a:rPr>
                <a:sym typeface="+mn-ea"/>
              </a:rPr>
              <a:t>b</a:t>
            </a:r>
            <a:r>
              <a:rPr lang="en-US">
                <a:sym typeface="+mn-ea"/>
              </a:rPr>
              <a:t>efore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after</a:t>
            </a:r>
            <a:endParaRPr lang="zh-CN"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导航效果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 descr="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1964055"/>
            <a:ext cx="9335135" cy="2644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注意二级 </a:t>
            </a:r>
            <a:r>
              <a:rPr dirty="0"/>
              <a:t>ul </a:t>
            </a:r>
            <a:r>
              <a:rPr lang="zh-CN" altLang="en-US" dirty="0"/>
              <a:t>列表的嵌套</a:t>
            </a:r>
            <a:endParaRPr lang="zh-CN" altLang="en-US" dirty="0"/>
          </a:p>
          <a:p>
            <a:r>
              <a:rPr lang="zh-CN" altLang="en-US" dirty="0"/>
              <a:t>导航可点击跳转</a:t>
            </a:r>
            <a:r>
              <a:rPr dirty="0"/>
              <a:t>,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    使用超链接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6425" y="931545"/>
            <a:ext cx="5704840" cy="5183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700655"/>
            <a:ext cx="2390140" cy="3161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预备工作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651635"/>
            <a:ext cx="4100195" cy="3978275"/>
          </a:xfrm>
          <a:prstGeom prst="rect">
            <a:avLst/>
          </a:prstGeom>
          <a:solidFill>
            <a:schemeClr val="accent2"/>
          </a:solidFill>
          <a:ln w="28575" cmpd="sng">
            <a:solidFill>
              <a:srgbClr val="FDCD5F"/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10" y="2463800"/>
            <a:ext cx="2796540" cy="2118360"/>
          </a:xfrm>
          <a:prstGeom prst="rect">
            <a:avLst/>
          </a:prstGeom>
          <a:ln w="28575" cmpd="sng">
            <a:solidFill>
              <a:srgbClr val="FDCD5F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导航布局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添加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class</a:t>
            </a:r>
            <a:r>
              <a:rPr lang="zh-CN" altLang="en-US">
                <a:sym typeface="+mn-ea"/>
              </a:rPr>
              <a:t> 识别容器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鼠标样式</a:t>
            </a:r>
            <a:r>
              <a:rPr>
                <a:sym typeface="+mn-ea"/>
              </a:rPr>
              <a:t>: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cursor</a:t>
            </a:r>
            <a:r>
              <a:rPr>
                <a:sym typeface="+mn-ea"/>
              </a:rPr>
              <a:t> 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2757805"/>
            <a:ext cx="8345805" cy="171196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224145" y="2623820"/>
            <a:ext cx="6497320" cy="2899410"/>
            <a:chOff x="7939" y="4132"/>
            <a:chExt cx="10232" cy="456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9" y="4132"/>
              <a:ext cx="10232" cy="456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sp>
          <p:nvSpPr>
            <p:cNvPr id="7" name="矩形 6"/>
            <p:cNvSpPr/>
            <p:nvPr/>
          </p:nvSpPr>
          <p:spPr>
            <a:xfrm>
              <a:off x="7942" y="6840"/>
              <a:ext cx="7444" cy="9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5" y="4343400"/>
            <a:ext cx="4191635" cy="16840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225" y="1085850"/>
            <a:ext cx="5217160" cy="12966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列表项样式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盒子模型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垂直水平居中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背景样式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4840" y="1085850"/>
            <a:ext cx="4885055" cy="2164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3371850"/>
            <a:ext cx="5060315" cy="2887980"/>
          </a:xfrm>
          <a:prstGeom prst="rect">
            <a:avLst/>
          </a:prstGeom>
        </p:spPr>
      </p:pic>
      <p:sp>
        <p:nvSpPr>
          <p:cNvPr id="227" name=" 227"/>
          <p:cNvSpPr/>
          <p:nvPr/>
        </p:nvSpPr>
        <p:spPr>
          <a:xfrm>
            <a:off x="1074420" y="3968750"/>
            <a:ext cx="3624580" cy="1899285"/>
          </a:xfrm>
          <a:prstGeom prst="wedgeEllipseCallout">
            <a:avLst>
              <a:gd name="adj1" fmla="val 93535"/>
              <a:gd name="adj2" fmla="val -503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选中的谁？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一级导航布局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一级列表项</a:t>
            </a:r>
            <a:r>
              <a:rPr lang="zh-CN" altLang="en-US">
                <a:sym typeface="+mn-ea"/>
              </a:rPr>
              <a:t>布局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浮动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清浮动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7295" y="993140"/>
            <a:ext cx="5258435" cy="2004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0" y="3498850"/>
            <a:ext cx="6955155" cy="20358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二级导航隐藏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二级导航隐藏</a:t>
            </a:r>
            <a:endParaRPr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display:block;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2395" y="1085850"/>
            <a:ext cx="7494905" cy="18484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05" y="3308985"/>
            <a:ext cx="6479540" cy="2651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鼠标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悬浮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一级列表项，二级导航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出现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伪类 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</a:t>
            </a:r>
            <a:r>
              <a:rPr>
                <a:solidFill>
                  <a:srgbClr val="C00000"/>
                </a:solidFill>
                <a:sym typeface="+mn-ea"/>
              </a:rPr>
              <a:t>:hover</a:t>
            </a:r>
            <a:endParaRPr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2800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363855" lvl="1" indent="0">
              <a:buFont typeface="Wingdings" panose="05000000000000000000" charset="0"/>
              <a:buNone/>
            </a:pP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227320" y="2052320"/>
            <a:ext cx="6042660" cy="2941320"/>
            <a:chOff x="4840" y="3085"/>
            <a:chExt cx="9516" cy="46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40" y="3085"/>
              <a:ext cx="9517" cy="4632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9125" y="5971"/>
              <a:ext cx="2218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自定义</PresentationFormat>
  <Paragraphs>165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Calibri Light</vt:lpstr>
      <vt:lpstr>Office 主题</vt:lpstr>
      <vt:lpstr>PowerPoint 演示文稿</vt:lpstr>
      <vt:lpstr>导航效果</vt:lpstr>
      <vt:lpstr>HTML结构</vt:lpstr>
      <vt:lpstr>CSS预备工作</vt:lpstr>
      <vt:lpstr>导航布局</vt:lpstr>
      <vt:lpstr>列表样式</vt:lpstr>
      <vt:lpstr>一级导航布局</vt:lpstr>
      <vt:lpstr>二级导航隐藏</vt:lpstr>
      <vt:lpstr>状态样式</vt:lpstr>
      <vt:lpstr>状态样式</vt:lpstr>
      <vt:lpstr>状态样式</vt:lpstr>
      <vt:lpstr>导航升级</vt:lpstr>
      <vt:lpstr>导航位置</vt:lpstr>
      <vt:lpstr>导航间隙设置</vt:lpstr>
      <vt:lpstr>导航位置固定</vt:lpstr>
      <vt:lpstr>鼠标hover效果</vt:lpstr>
      <vt:lpstr>左右对称横线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ky</cp:lastModifiedBy>
  <cp:revision>742</cp:revision>
  <dcterms:created xsi:type="dcterms:W3CDTF">2014-10-16T08:35:00Z</dcterms:created>
  <dcterms:modified xsi:type="dcterms:W3CDTF">2020-05-11T02:58:53Z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