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256" r:id="rId2"/>
    <p:sldId id="263" r:id="rId3"/>
    <p:sldId id="262" r:id="rId4"/>
    <p:sldId id="257" r:id="rId5"/>
    <p:sldId id="258" r:id="rId6"/>
    <p:sldId id="259" r:id="rId7"/>
    <p:sldId id="266" r:id="rId8"/>
    <p:sldId id="267" r:id="rId9"/>
    <p:sldId id="269" r:id="rId10"/>
    <p:sldId id="270" r:id="rId11"/>
    <p:sldId id="264" r:id="rId12"/>
    <p:sldId id="271" r:id="rId13"/>
    <p:sldId id="265" r:id="rId14"/>
    <p:sldId id="261" r:id="rId15"/>
    <p:sldId id="268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27" autoAdjust="0"/>
  </p:normalViewPr>
  <p:slideViewPr>
    <p:cSldViewPr>
      <p:cViewPr varScale="1">
        <p:scale>
          <a:sx n="96" d="100"/>
          <a:sy n="96" d="100"/>
        </p:scale>
        <p:origin x="-114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C9EE5-3757-4376-AEFE-C3853BFA9F4A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20F73-8510-4599-AFFA-F2EB83B90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05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What do</a:t>
            </a:r>
            <a:r>
              <a:rPr lang="en-US" baseline="0" dirty="0" smtClean="0"/>
              <a:t> tomcat do: Referenced implementation of Servlet/JSP API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Web Server &amp; Application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20F73-8510-4599-AFFA-F2EB83B90C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29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 smtClean="0"/>
              <a:t>FilterChain</a:t>
            </a:r>
            <a:r>
              <a:rPr lang="en-US" sz="1200" dirty="0" smtClean="0"/>
              <a:t> Mapping: </a:t>
            </a:r>
            <a:r>
              <a:rPr lang="en-US" sz="1200" dirty="0" err="1" smtClean="0"/>
              <a:t>StandardContext.addFilterMap</a:t>
            </a:r>
            <a:endParaRPr lang="en-US" sz="1200" dirty="0" smtClean="0"/>
          </a:p>
          <a:p>
            <a:r>
              <a:rPr lang="en-US" sz="1200" dirty="0" err="1" smtClean="0"/>
              <a:t>FilterChain</a:t>
            </a:r>
            <a:r>
              <a:rPr lang="en-US" sz="1200" dirty="0" smtClean="0"/>
              <a:t>: </a:t>
            </a:r>
            <a:r>
              <a:rPr lang="en-US" sz="1200" dirty="0" err="1" smtClean="0"/>
              <a:t>StandardWrapperValve.invoke</a:t>
            </a:r>
            <a:r>
              <a:rPr lang="en-US" sz="1200" dirty="0" smtClean="0"/>
              <a:t>-&gt;</a:t>
            </a:r>
            <a:r>
              <a:rPr lang="en-US" sz="1200" dirty="0" err="1" smtClean="0"/>
              <a:t>ApplicationFilterChain.internalDoFilter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err="1" smtClean="0"/>
              <a:t>StandardWrapper</a:t>
            </a:r>
            <a:r>
              <a:rPr lang="en-US" sz="1200" dirty="0" smtClean="0"/>
              <a:t>: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r>
              <a:rPr lang="en-US" dirty="0" smtClean="0"/>
              <a:t>Session timeout</a:t>
            </a:r>
            <a:r>
              <a:rPr lang="en-US" baseline="0" dirty="0" smtClean="0"/>
              <a:t> removal: </a:t>
            </a:r>
            <a:r>
              <a:rPr lang="en-US" sz="1200" dirty="0" err="1" smtClean="0"/>
              <a:t>ContainerBase.threadStart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20F73-8510-4599-AFFA-F2EB83B90C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01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earever.iteye.com/blog/1545250" TargetMode="External"/><Relationship Id="rId7" Type="http://schemas.openxmlformats.org/officeDocument/2006/relationships/hyperlink" Target="https://code.csdn.net/Davyjones2010/catalina-sample/tree/master" TargetMode="External"/><Relationship Id="rId2" Type="http://schemas.openxmlformats.org/officeDocument/2006/relationships/hyperlink" Target="http://tomcat.apache.org/tomcat-5.5-doc/architectu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mcat.apache.org/tomcat-7.0-doc/class-loader-howto.html" TargetMode="External"/><Relationship Id="rId5" Type="http://schemas.openxmlformats.org/officeDocument/2006/relationships/hyperlink" Target="https://tomcat.apache.org/tomcat-5.5-doc/class-loader-howto.html" TargetMode="External"/><Relationship Id="rId4" Type="http://schemas.openxmlformats.org/officeDocument/2006/relationships/hyperlink" Target="http://www.ibm.com/developerworks/cn/opensource/os-lo-apache-tomcat/#icomment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9939"/>
            <a:ext cx="5105400" cy="838199"/>
          </a:xfrm>
        </p:spPr>
        <p:txBody>
          <a:bodyPr>
            <a:noAutofit/>
          </a:bodyPr>
          <a:lstStyle/>
          <a:p>
            <a:r>
              <a:rPr lang="en-US" sz="3700" dirty="0" smtClean="0"/>
              <a:t>How Tomcat Works</a:t>
            </a:r>
            <a:endParaRPr lang="en-US" sz="3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94138" y="762000"/>
            <a:ext cx="2667000" cy="304800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-based on tomcat 5.0.18 (2004)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1943100"/>
            <a:ext cx="4419480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Outline:</a:t>
            </a:r>
          </a:p>
          <a:p>
            <a:pPr marL="342900" indent="-342900">
              <a:buAutoNum type="arabicPeriod"/>
            </a:pPr>
            <a:r>
              <a:rPr lang="en-US" dirty="0" smtClean="0"/>
              <a:t>What Is Tomcat</a:t>
            </a:r>
          </a:p>
          <a:p>
            <a:pPr marL="342900" indent="-342900">
              <a:buAutoNum type="arabicPeriod"/>
            </a:pPr>
            <a:r>
              <a:rPr lang="en-US" dirty="0" smtClean="0"/>
              <a:t>Tomcat Architecture &amp; Main Comp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Connector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Container</a:t>
            </a:r>
          </a:p>
          <a:p>
            <a:pPr marL="342900" indent="-342900">
              <a:buAutoNum type="arabicPeriod"/>
            </a:pPr>
            <a:r>
              <a:rPr lang="en-US" dirty="0" smtClean="0"/>
              <a:t>Tomcat Startup Process</a:t>
            </a:r>
          </a:p>
          <a:p>
            <a:pPr marL="342900" indent="-342900">
              <a:buAutoNum type="arabicPeriod"/>
            </a:pPr>
            <a:r>
              <a:rPr lang="en-US" dirty="0" smtClean="0"/>
              <a:t>Tomcat Request Handling Process</a:t>
            </a:r>
          </a:p>
          <a:p>
            <a:pPr marL="342900" indent="-342900">
              <a:buAutoNum type="arabicPeriod"/>
            </a:pPr>
            <a:r>
              <a:rPr lang="en-US" dirty="0" smtClean="0"/>
              <a:t>Tomcat Shutdown Process</a:t>
            </a:r>
          </a:p>
          <a:p>
            <a:pPr marL="342900" indent="-342900">
              <a:buAutoNum type="arabicPeriod"/>
            </a:pPr>
            <a:r>
              <a:rPr lang="en-US" dirty="0" smtClean="0"/>
              <a:t>TODO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08170" y="1943100"/>
            <a:ext cx="443583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Prerequisite</a:t>
            </a:r>
            <a:r>
              <a:rPr lang="en-US" sz="2800" dirty="0" smtClean="0"/>
              <a:t>:</a:t>
            </a:r>
            <a:endParaRPr lang="en-US" sz="2800" dirty="0"/>
          </a:p>
          <a:p>
            <a:pPr marL="342900" indent="-342900">
              <a:buAutoNum type="arabicPeriod"/>
            </a:pPr>
            <a:r>
              <a:rPr lang="en-US" dirty="0" smtClean="0"/>
              <a:t>Familiar with the Usage </a:t>
            </a:r>
            <a:r>
              <a:rPr lang="en-US" dirty="0"/>
              <a:t>of Tomcat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F</a:t>
            </a:r>
            <a:r>
              <a:rPr lang="en-US" dirty="0" smtClean="0"/>
              <a:t>amiliar with Servlet/JSP</a:t>
            </a:r>
          </a:p>
          <a:p>
            <a:pPr marL="342900" indent="-342900">
              <a:buAutoNum type="arabicPeriod"/>
            </a:pPr>
            <a:r>
              <a:rPr lang="en-US" dirty="0" smtClean="0"/>
              <a:t>Knowledge of </a:t>
            </a:r>
            <a:r>
              <a:rPr lang="en-US" dirty="0" err="1" smtClean="0"/>
              <a:t>ClassLoader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66800"/>
            <a:ext cx="1238250" cy="876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0"/>
            <a:ext cx="2362200" cy="61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7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Tomcat Shutdown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46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word from Fhanik@apache.org</a:t>
            </a:r>
          </a:p>
          <a:p>
            <a:pPr marL="685800" lvl="1">
              <a:buFontTx/>
              <a:buChar char="-"/>
            </a:pPr>
            <a:r>
              <a:rPr lang="en-US" altLang="en-US" sz="1400" dirty="0" smtClean="0"/>
              <a:t>Not </a:t>
            </a:r>
            <a:r>
              <a:rPr lang="en-US" altLang="en-US" sz="1400" dirty="0"/>
              <a:t>so difficult on first </a:t>
            </a:r>
            <a:r>
              <a:rPr lang="en-US" altLang="en-US" sz="1400" dirty="0" smtClean="0"/>
              <a:t>impression</a:t>
            </a:r>
            <a:endParaRPr lang="en-US" altLang="en-US" sz="1400" dirty="0"/>
          </a:p>
          <a:p>
            <a:pPr marL="685800" lvl="1">
              <a:buFontTx/>
              <a:buChar char="-"/>
            </a:pPr>
            <a:r>
              <a:rPr lang="en-US" altLang="en-US" sz="1400" dirty="0" smtClean="0"/>
              <a:t>Slightly </a:t>
            </a:r>
            <a:r>
              <a:rPr lang="en-US" altLang="en-US" sz="1400" dirty="0"/>
              <a:t>confusing on second </a:t>
            </a:r>
            <a:r>
              <a:rPr lang="en-US" altLang="en-US" sz="1400" dirty="0" smtClean="0"/>
              <a:t>impression</a:t>
            </a:r>
            <a:endParaRPr lang="en-US" altLang="en-US" sz="1400" dirty="0"/>
          </a:p>
          <a:p>
            <a:pPr marL="685800" lvl="1">
              <a:buFontTx/>
              <a:buChar char="-"/>
            </a:pPr>
            <a:r>
              <a:rPr lang="en-US" altLang="en-US" sz="1400" dirty="0" smtClean="0"/>
              <a:t>Once </a:t>
            </a:r>
            <a:r>
              <a:rPr lang="en-US" altLang="en-US" sz="1400" dirty="0"/>
              <a:t>you get a hang of it, go </a:t>
            </a:r>
            <a:r>
              <a:rPr lang="en-US" altLang="en-US" sz="1400" dirty="0" smtClean="0"/>
              <a:t>crazy</a:t>
            </a:r>
          </a:p>
          <a:p>
            <a:pPr marL="685800" lvl="1">
              <a:buFontTx/>
              <a:buChar char="-"/>
            </a:pPr>
            <a:r>
              <a:rPr lang="en-US" altLang="en-US" sz="1400" dirty="0"/>
              <a:t>Modular design, and nasty </a:t>
            </a:r>
            <a:r>
              <a:rPr lang="en-US" altLang="en-US" sz="1400" dirty="0" err="1"/>
              <a:t>deps</a:t>
            </a:r>
            <a:endParaRPr lang="en-US" altLang="en-US" sz="1400" dirty="0"/>
          </a:p>
          <a:p>
            <a:pPr marL="685800" lvl="1">
              <a:buFontTx/>
              <a:buChar char="-"/>
            </a:pPr>
            <a:r>
              <a:rPr lang="en-US" altLang="en-US" sz="1400" dirty="0"/>
              <a:t>Not the typical text book java </a:t>
            </a:r>
            <a:r>
              <a:rPr lang="en-US" altLang="en-US" sz="1400" dirty="0" smtClean="0"/>
              <a:t>design</a:t>
            </a:r>
            <a:endParaRPr lang="en-US" altLang="en-US" sz="1400" dirty="0"/>
          </a:p>
          <a:p>
            <a:r>
              <a:rPr lang="en-US" dirty="0"/>
              <a:t>Tuning </a:t>
            </a:r>
            <a:r>
              <a:rPr lang="en-US" dirty="0" smtClean="0"/>
              <a:t>Tips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altLang="en-US" sz="1400" dirty="0"/>
              <a:t>Mostly in the application itself, Tomcat default is pretty good</a:t>
            </a:r>
          </a:p>
          <a:p>
            <a:pPr lvl="1">
              <a:lnSpc>
                <a:spcPct val="80000"/>
              </a:lnSpc>
            </a:pPr>
            <a:r>
              <a:rPr lang="en-US" altLang="en-US" sz="1400" dirty="0"/>
              <a:t>When it comes down to nuts and bolts, the tuning is in the </a:t>
            </a:r>
            <a:r>
              <a:rPr lang="en-US" altLang="en-US" sz="1400" b="1" dirty="0" smtClean="0"/>
              <a:t>connectors</a:t>
            </a:r>
          </a:p>
          <a:p>
            <a:pPr lvl="1">
              <a:lnSpc>
                <a:spcPct val="80000"/>
              </a:lnSpc>
            </a:pPr>
            <a:r>
              <a:rPr lang="en-US" altLang="en-US" sz="1400" dirty="0"/>
              <a:t>What about </a:t>
            </a:r>
            <a:r>
              <a:rPr lang="en-US" altLang="en-US" sz="1400" dirty="0" err="1"/>
              <a:t>tunning</a:t>
            </a:r>
            <a:r>
              <a:rPr lang="en-US" altLang="en-US" sz="1400" dirty="0"/>
              <a:t> the servlet engine?</a:t>
            </a:r>
          </a:p>
          <a:p>
            <a:pPr lvl="2">
              <a:lnSpc>
                <a:spcPct val="80000"/>
              </a:lnSpc>
            </a:pPr>
            <a:r>
              <a:rPr lang="en-US" altLang="en-US" sz="1000" dirty="0"/>
              <a:t>Sure, it can be done, but not through </a:t>
            </a:r>
            <a:r>
              <a:rPr lang="en-US" altLang="en-US" sz="1000" dirty="0" smtClean="0"/>
              <a:t>configuration</a:t>
            </a:r>
          </a:p>
          <a:p>
            <a:pPr lvl="2">
              <a:lnSpc>
                <a:spcPct val="80000"/>
              </a:lnSpc>
            </a:pPr>
            <a:r>
              <a:rPr lang="en-US" altLang="en-US" sz="1000" dirty="0"/>
              <a:t>Most common bottlenecks turn out to be synchronized statements or locks</a:t>
            </a:r>
          </a:p>
          <a:p>
            <a:pPr lvl="2">
              <a:lnSpc>
                <a:spcPct val="80000"/>
              </a:lnSpc>
            </a:pPr>
            <a:r>
              <a:rPr lang="en-US" altLang="en-US" sz="1000" dirty="0"/>
              <a:t>Compared to the </a:t>
            </a:r>
            <a:r>
              <a:rPr lang="en-US" altLang="en-US" sz="1000" dirty="0" err="1"/>
              <a:t>webapp</a:t>
            </a:r>
            <a:r>
              <a:rPr lang="en-US" altLang="en-US" sz="1000" dirty="0"/>
              <a:t> or the connector, spending time tuning the engine is not worth the </a:t>
            </a:r>
            <a:r>
              <a:rPr lang="en-US" altLang="en-US" sz="1000" dirty="0" smtClean="0"/>
              <a:t>time</a:t>
            </a:r>
            <a:endParaRPr lang="en-US" altLang="en-US" sz="1000" b="1" dirty="0"/>
          </a:p>
          <a:p>
            <a:r>
              <a:rPr lang="en-US" dirty="0" smtClean="0"/>
              <a:t>Suggestions</a:t>
            </a:r>
          </a:p>
          <a:p>
            <a:pPr lvl="1"/>
            <a:r>
              <a:rPr lang="en-US" sz="1400" dirty="0"/>
              <a:t>Read 5.0.18 source code for architecture overview and startup/request handling flow.</a:t>
            </a:r>
          </a:p>
          <a:p>
            <a:pPr lvl="1"/>
            <a:r>
              <a:rPr lang="en-US" sz="1400" dirty="0"/>
              <a:t>Read </a:t>
            </a:r>
            <a:r>
              <a:rPr lang="en-US" sz="1400" dirty="0" smtClean="0"/>
              <a:t>6.0+ </a:t>
            </a:r>
            <a:r>
              <a:rPr lang="en-US" sz="1400" dirty="0"/>
              <a:t>source code for connector in depth</a:t>
            </a:r>
            <a:r>
              <a:rPr lang="en-US" sz="1400" dirty="0" smtClean="0"/>
              <a:t>.</a:t>
            </a:r>
          </a:p>
          <a:p>
            <a:pPr lvl="1"/>
            <a:endParaRPr lang="en-US" sz="1400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to Know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dirty="0" smtClean="0"/>
              <a:t>Code flow </a:t>
            </a:r>
            <a:r>
              <a:rPr lang="en-US" sz="1200" dirty="0" smtClean="0"/>
              <a:t>Related:</a:t>
            </a:r>
          </a:p>
          <a:p>
            <a:r>
              <a:rPr lang="en-US" sz="1200" dirty="0" smtClean="0"/>
              <a:t>When did the </a:t>
            </a:r>
            <a:r>
              <a:rPr lang="en-US" sz="1200" dirty="0" err="1" smtClean="0"/>
              <a:t>FilterChain</a:t>
            </a:r>
            <a:r>
              <a:rPr lang="en-US" sz="1200" dirty="0" smtClean="0"/>
              <a:t> initiated and assembled?</a:t>
            </a:r>
          </a:p>
          <a:p>
            <a:r>
              <a:rPr lang="en-US" sz="1200" dirty="0"/>
              <a:t>How </a:t>
            </a:r>
            <a:r>
              <a:rPr lang="en-US" sz="1200" dirty="0" err="1"/>
              <a:t>FilterChain</a:t>
            </a:r>
            <a:r>
              <a:rPr lang="en-US" sz="1200" dirty="0"/>
              <a:t>-&gt;Servlet (</a:t>
            </a:r>
            <a:r>
              <a:rPr lang="en-US" sz="1200" dirty="0" err="1"/>
              <a:t>CoR</a:t>
            </a:r>
            <a:r>
              <a:rPr lang="en-US" sz="1200" dirty="0"/>
              <a:t> pattern) implemented in tomcat? </a:t>
            </a:r>
            <a:endParaRPr lang="en-US" sz="1200" dirty="0" smtClean="0"/>
          </a:p>
          <a:p>
            <a:r>
              <a:rPr lang="en-US" sz="1200" dirty="0" smtClean="0"/>
              <a:t>When did the Listener </a:t>
            </a:r>
            <a:r>
              <a:rPr lang="en-US" sz="1200" dirty="0"/>
              <a:t>initiated </a:t>
            </a:r>
            <a:r>
              <a:rPr lang="en-US" sz="1200" dirty="0" smtClean="0"/>
              <a:t>and invoked?</a:t>
            </a:r>
          </a:p>
          <a:p>
            <a:r>
              <a:rPr lang="en-US" sz="1200" dirty="0" smtClean="0"/>
              <a:t>With what format did </a:t>
            </a:r>
            <a:r>
              <a:rPr lang="en-US" sz="1200" dirty="0" err="1" smtClean="0"/>
              <a:t>url</a:t>
            </a:r>
            <a:r>
              <a:rPr lang="en-US" sz="1200" dirty="0" smtClean="0"/>
              <a:t> &amp; servlet mapping exists?</a:t>
            </a:r>
          </a:p>
          <a:p>
            <a:r>
              <a:rPr lang="en-US" sz="1200" dirty="0" smtClean="0"/>
              <a:t>What’s the mapping relationship between an </a:t>
            </a:r>
            <a:r>
              <a:rPr lang="en-US" sz="1200" dirty="0" err="1" smtClean="0"/>
              <a:t>url</a:t>
            </a:r>
            <a:r>
              <a:rPr lang="en-US" sz="1200" dirty="0" smtClean="0"/>
              <a:t> and Servlet? Could multiple </a:t>
            </a:r>
            <a:r>
              <a:rPr lang="en-US" sz="1200" dirty="0" err="1" smtClean="0"/>
              <a:t>urls</a:t>
            </a:r>
            <a:r>
              <a:rPr lang="en-US" sz="1200" dirty="0" smtClean="0"/>
              <a:t> mapping to the same Servlet?</a:t>
            </a:r>
          </a:p>
          <a:p>
            <a:r>
              <a:rPr lang="en-US" sz="1200" dirty="0" smtClean="0"/>
              <a:t>Should there be initiation order between Container and Connector? If not, why?</a:t>
            </a:r>
          </a:p>
          <a:p>
            <a:endParaRPr lang="en-US" sz="1200" dirty="0"/>
          </a:p>
          <a:p>
            <a:r>
              <a:rPr lang="en-US" sz="1200" dirty="0" smtClean="0"/>
              <a:t>Container Related:</a:t>
            </a:r>
          </a:p>
          <a:p>
            <a:r>
              <a:rPr lang="en-US" sz="1200" dirty="0" smtClean="0"/>
              <a:t>What’s </a:t>
            </a:r>
            <a:r>
              <a:rPr lang="en-US" sz="1200" dirty="0"/>
              <a:t>the advantage of Container Hierarchy</a:t>
            </a:r>
            <a:r>
              <a:rPr lang="en-US" sz="1200" dirty="0" smtClean="0"/>
              <a:t>?</a:t>
            </a:r>
            <a:r>
              <a:rPr lang="en-US" sz="1200" dirty="0"/>
              <a:t> Compare Tomcat Container &amp; E-Core GUI </a:t>
            </a:r>
            <a:r>
              <a:rPr lang="en-US" sz="1200" dirty="0" smtClean="0"/>
              <a:t>Container</a:t>
            </a:r>
          </a:p>
          <a:p>
            <a:r>
              <a:rPr lang="en-US" sz="1200" dirty="0" smtClean="0"/>
              <a:t>When did Container Hierarchy Structure built?</a:t>
            </a:r>
          </a:p>
          <a:p>
            <a:r>
              <a:rPr lang="en-US" sz="1200" dirty="0"/>
              <a:t>Can you figure out </a:t>
            </a:r>
            <a:r>
              <a:rPr lang="en-US" sz="1200" dirty="0" smtClean="0"/>
              <a:t>what exactly did </a:t>
            </a:r>
            <a:r>
              <a:rPr lang="en-US" sz="1200" dirty="0" err="1" smtClean="0"/>
              <a:t>StandardWrapper</a:t>
            </a:r>
            <a:r>
              <a:rPr lang="en-US" sz="1200" dirty="0" smtClean="0"/>
              <a:t> wraps?</a:t>
            </a:r>
          </a:p>
          <a:p>
            <a:r>
              <a:rPr lang="en-US" sz="1200" dirty="0" smtClean="0"/>
              <a:t>Why do we ever need a </a:t>
            </a:r>
            <a:r>
              <a:rPr lang="en-US" sz="1200" dirty="0" err="1" smtClean="0"/>
              <a:t>StandardWrapper</a:t>
            </a:r>
            <a:r>
              <a:rPr lang="en-US" sz="1200" dirty="0" smtClean="0"/>
              <a:t> instead of using the Servlet directly?</a:t>
            </a:r>
          </a:p>
          <a:p>
            <a:r>
              <a:rPr lang="en-US" sz="1200" dirty="0" smtClean="0"/>
              <a:t>Please point out how did we prevent adding child container into Wrapper?</a:t>
            </a:r>
          </a:p>
          <a:p>
            <a:r>
              <a:rPr lang="en-US" sz="1200" dirty="0" smtClean="0"/>
              <a:t>What’s the relationship between </a:t>
            </a:r>
            <a:r>
              <a:rPr lang="en-US" sz="1200" dirty="0" err="1" smtClean="0"/>
              <a:t>StandardWrapper</a:t>
            </a:r>
            <a:r>
              <a:rPr lang="en-US" sz="1200" dirty="0" smtClean="0"/>
              <a:t> and </a:t>
            </a:r>
            <a:r>
              <a:rPr lang="en-US" sz="1200" dirty="0" err="1" smtClean="0"/>
              <a:t>StandardWrapperValve</a:t>
            </a:r>
            <a:r>
              <a:rPr lang="en-US" sz="1200" dirty="0" smtClean="0"/>
              <a:t>?</a:t>
            </a:r>
            <a:endParaRPr lang="en-US" sz="1200" dirty="0"/>
          </a:p>
          <a:p>
            <a:r>
              <a:rPr lang="en-US" sz="1200" dirty="0" smtClean="0"/>
              <a:t>What’s the relationship between </a:t>
            </a:r>
            <a:r>
              <a:rPr lang="en-US" sz="1200" dirty="0" err="1" smtClean="0"/>
              <a:t>StandardValveContext</a:t>
            </a:r>
            <a:r>
              <a:rPr lang="en-US" sz="1200" dirty="0" smtClean="0"/>
              <a:t> and Pipeline?</a:t>
            </a:r>
          </a:p>
          <a:p>
            <a:r>
              <a:rPr lang="en-US" sz="1200" dirty="0" smtClean="0"/>
              <a:t>Could you find out the mechanism of tomcat </a:t>
            </a:r>
            <a:r>
              <a:rPr lang="en-US" sz="1200" dirty="0" smtClean="0"/>
              <a:t>removing timeout </a:t>
            </a:r>
            <a:r>
              <a:rPr lang="en-US" sz="1200" dirty="0" smtClean="0"/>
              <a:t>session?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ClassLoader</a:t>
            </a:r>
            <a:r>
              <a:rPr lang="en-US" sz="1200" dirty="0" smtClean="0"/>
              <a:t> Related:</a:t>
            </a:r>
          </a:p>
          <a:p>
            <a:r>
              <a:rPr lang="en-US" sz="1200" dirty="0" smtClean="0"/>
              <a:t>Please find out how tomcat auto detect class changes and perform hot redeploy.</a:t>
            </a:r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Others</a:t>
            </a:r>
            <a:r>
              <a:rPr lang="en-US" sz="1200" dirty="0" smtClean="0"/>
              <a:t>:</a:t>
            </a:r>
          </a:p>
          <a:p>
            <a:r>
              <a:rPr lang="en-US" sz="1200" dirty="0" smtClean="0"/>
              <a:t>Tomcat 5.0.18 </a:t>
            </a:r>
            <a:r>
              <a:rPr lang="en-US" sz="1200" dirty="0" err="1" smtClean="0"/>
              <a:t>ThreadPool</a:t>
            </a:r>
            <a:r>
              <a:rPr lang="en-US" sz="1200" dirty="0" smtClean="0"/>
              <a:t> Implementation </a:t>
            </a:r>
            <a:r>
              <a:rPr lang="en-US" sz="1200" dirty="0" err="1" smtClean="0"/>
              <a:t>v.s</a:t>
            </a:r>
            <a:r>
              <a:rPr lang="en-US" sz="1200" dirty="0" smtClean="0"/>
              <a:t> JUC </a:t>
            </a:r>
            <a:r>
              <a:rPr lang="en-US" sz="1200" dirty="0" err="1" smtClean="0"/>
              <a:t>ExecutorService</a:t>
            </a:r>
            <a:endParaRPr lang="en-US" sz="1200" dirty="0" smtClean="0"/>
          </a:p>
          <a:p>
            <a:r>
              <a:rPr lang="en-US" sz="1200" dirty="0" err="1"/>
              <a:t>ExtendedAccessLogValve</a:t>
            </a:r>
            <a:r>
              <a:rPr lang="en-US" sz="1200" dirty="0"/>
              <a:t> L603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to Explore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28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1"/>
            <a:ext cx="8229600" cy="1905000"/>
          </a:xfrm>
        </p:spPr>
        <p:txBody>
          <a:bodyPr>
            <a:normAutofit/>
          </a:bodyPr>
          <a:lstStyle/>
          <a:p>
            <a:r>
              <a:rPr lang="en-US" sz="1200" dirty="0" smtClean="0">
                <a:hlinkClick r:id="rId2"/>
              </a:rPr>
              <a:t>How Tomcat Works</a:t>
            </a:r>
          </a:p>
          <a:p>
            <a:r>
              <a:rPr lang="en-US" sz="1200" dirty="0" smtClean="0">
                <a:hlinkClick r:id="rId2"/>
              </a:rPr>
              <a:t>http</a:t>
            </a:r>
            <a:r>
              <a:rPr lang="en-US" sz="1200" dirty="0">
                <a:hlinkClick r:id="rId2"/>
              </a:rPr>
              <a:t>://tomcat.apache.org/tomcat-5.5-doc/architecture</a:t>
            </a:r>
            <a:r>
              <a:rPr lang="en-US" sz="1200" dirty="0" smtClean="0">
                <a:hlinkClick r:id="rId2"/>
              </a:rPr>
              <a:t>/</a:t>
            </a:r>
            <a:endParaRPr lang="en-US" sz="1200" dirty="0" smtClean="0"/>
          </a:p>
          <a:p>
            <a:r>
              <a:rPr lang="en-US" sz="1200" dirty="0">
                <a:hlinkClick r:id="rId3"/>
              </a:rPr>
              <a:t>http://</a:t>
            </a:r>
            <a:r>
              <a:rPr lang="en-US" sz="1200" dirty="0" smtClean="0">
                <a:hlinkClick r:id="rId3"/>
              </a:rPr>
              <a:t>gearever.iteye.com/blog/1545250</a:t>
            </a:r>
            <a:endParaRPr lang="en-US" sz="1200" dirty="0" smtClean="0"/>
          </a:p>
          <a:p>
            <a:r>
              <a:rPr lang="en-US" sz="1200" dirty="0">
                <a:hlinkClick r:id="rId4"/>
              </a:rPr>
              <a:t>http://www.ibm.com/developerworks/cn/opensource/os-lo-apache-tomcat/#</a:t>
            </a:r>
            <a:r>
              <a:rPr lang="en-US" sz="1200" dirty="0" smtClean="0">
                <a:hlinkClick r:id="rId4"/>
              </a:rPr>
              <a:t>icomments</a:t>
            </a:r>
            <a:endParaRPr lang="en-US" sz="1200" dirty="0" smtClean="0"/>
          </a:p>
          <a:p>
            <a:r>
              <a:rPr lang="en-US" sz="1200" dirty="0">
                <a:hlinkClick r:id="rId5"/>
              </a:rPr>
              <a:t>https://</a:t>
            </a:r>
            <a:r>
              <a:rPr lang="en-US" sz="1200" dirty="0" smtClean="0">
                <a:hlinkClick r:id="rId5"/>
              </a:rPr>
              <a:t>tomcat.apache.org/tomcat-5.5-doc/class-loader-howto.html</a:t>
            </a:r>
            <a:endParaRPr lang="en-US" sz="1200" dirty="0" smtClean="0"/>
          </a:p>
          <a:p>
            <a:r>
              <a:rPr lang="en-US" sz="1200" dirty="0">
                <a:hlinkClick r:id="rId6"/>
              </a:rPr>
              <a:t>https://</a:t>
            </a:r>
            <a:r>
              <a:rPr lang="en-US" sz="1200" dirty="0" smtClean="0">
                <a:hlinkClick r:id="rId6"/>
              </a:rPr>
              <a:t>tomcat.apache.org/tomcat-7.0-doc/class-loader-howto.html</a:t>
            </a:r>
            <a:endParaRPr lang="en-US" sz="1200" dirty="0" smtClean="0"/>
          </a:p>
          <a:p>
            <a:r>
              <a:rPr lang="en-US" sz="1200" dirty="0" smtClean="0">
                <a:hlinkClick r:id="rId7"/>
              </a:rPr>
              <a:t>You can download tomcat 5.0.18 source code from: https</a:t>
            </a:r>
            <a:r>
              <a:rPr lang="en-US" sz="1200" dirty="0">
                <a:hlinkClick r:id="rId7"/>
              </a:rPr>
              <a:t>://</a:t>
            </a:r>
            <a:r>
              <a:rPr lang="en-US" sz="1200" dirty="0" smtClean="0">
                <a:hlinkClick r:id="rId7"/>
              </a:rPr>
              <a:t>code.csdn.net/Davyjones2010/catalina-sample/tree/master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to </a:t>
            </a:r>
            <a:r>
              <a:rPr lang="en-US" dirty="0" smtClean="0"/>
              <a:t>Refer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1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Logger</a:t>
            </a:r>
          </a:p>
          <a:p>
            <a:r>
              <a:rPr lang="en-US" dirty="0" smtClean="0"/>
              <a:t>Digester(XML-&gt;Bean)</a:t>
            </a:r>
          </a:p>
          <a:p>
            <a:r>
              <a:rPr lang="en-US" dirty="0" smtClean="0"/>
              <a:t>Listener &amp; Lifecycle Management</a:t>
            </a:r>
          </a:p>
          <a:p>
            <a:r>
              <a:rPr lang="en-US" dirty="0" smtClean="0"/>
              <a:t>Session Management</a:t>
            </a:r>
          </a:p>
          <a:p>
            <a:r>
              <a:rPr lang="en-US" dirty="0" smtClean="0"/>
              <a:t>Security Management</a:t>
            </a:r>
          </a:p>
          <a:p>
            <a:r>
              <a:rPr lang="en-US" dirty="0" smtClean="0"/>
              <a:t>Tomcat &amp; Design Pattern</a:t>
            </a:r>
          </a:p>
          <a:p>
            <a:pPr lvl="1"/>
            <a:r>
              <a:rPr lang="en-US" dirty="0" smtClean="0"/>
              <a:t>Request/Response Façade Pattern</a:t>
            </a:r>
          </a:p>
          <a:p>
            <a:pPr lvl="1"/>
            <a:r>
              <a:rPr lang="en-US" dirty="0" smtClean="0"/>
              <a:t>Container </a:t>
            </a:r>
            <a:r>
              <a:rPr lang="en-US" dirty="0" err="1" smtClean="0"/>
              <a:t>CoR</a:t>
            </a:r>
            <a:r>
              <a:rPr lang="en-US" dirty="0" smtClean="0"/>
              <a:t> Pattern</a:t>
            </a:r>
            <a:endParaRPr lang="en-US" dirty="0" smtClean="0"/>
          </a:p>
          <a:p>
            <a:pPr lvl="1"/>
            <a:r>
              <a:rPr lang="en-US" dirty="0" smtClean="0"/>
              <a:t>Connector </a:t>
            </a:r>
            <a:r>
              <a:rPr lang="en-US" dirty="0" smtClean="0"/>
              <a:t>Adapter Pattern</a:t>
            </a:r>
          </a:p>
          <a:p>
            <a:pPr lvl="1"/>
            <a:r>
              <a:rPr lang="en-US" dirty="0" smtClean="0"/>
              <a:t>Lifecycle Observer Pattern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// TO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96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86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229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is tomcat?</a:t>
            </a:r>
          </a:p>
          <a:p>
            <a:r>
              <a:rPr lang="en-US" dirty="0" smtClean="0"/>
              <a:t>What do tomcat do?</a:t>
            </a:r>
          </a:p>
          <a:p>
            <a:r>
              <a:rPr lang="en-US" dirty="0" smtClean="0"/>
              <a:t>What’s the difference between tomcat/jetty &amp; apache/</a:t>
            </a:r>
            <a:r>
              <a:rPr lang="en-US" dirty="0" err="1" smtClean="0"/>
              <a:t>nginx</a:t>
            </a:r>
            <a:r>
              <a:rPr lang="en-US" dirty="0" smtClean="0"/>
              <a:t>?</a:t>
            </a:r>
          </a:p>
          <a:p>
            <a:r>
              <a:rPr lang="en-US" dirty="0"/>
              <a:t>3 Roles</a:t>
            </a:r>
          </a:p>
          <a:p>
            <a:pPr lvl="1"/>
            <a:r>
              <a:rPr lang="en-US" dirty="0" smtClean="0"/>
              <a:t>App User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Tomcat Developer</a:t>
            </a:r>
          </a:p>
          <a:p>
            <a:pPr lvl="1"/>
            <a:r>
              <a:rPr lang="en-US" dirty="0" smtClean="0"/>
              <a:t>Servlet/App Developer</a:t>
            </a:r>
          </a:p>
          <a:p>
            <a:r>
              <a:rPr lang="en-US" dirty="0" smtClean="0"/>
              <a:t>What should we care when creating our own tomcat?</a:t>
            </a:r>
          </a:p>
          <a:p>
            <a:pPr lvl="1"/>
            <a:r>
              <a:rPr lang="en-US" dirty="0" smtClean="0"/>
              <a:t>Parse Request/Response</a:t>
            </a:r>
          </a:p>
          <a:p>
            <a:pPr lvl="1"/>
            <a:r>
              <a:rPr lang="en-US" dirty="0" smtClean="0"/>
              <a:t>URL -&gt; Servlet Mapping</a:t>
            </a:r>
          </a:p>
          <a:p>
            <a:pPr lvl="1"/>
            <a:r>
              <a:rPr lang="en-US" dirty="0" smtClean="0"/>
              <a:t>Parse JSP -&gt; Servlet (Jasper JSP Engine)</a:t>
            </a:r>
          </a:p>
          <a:p>
            <a:pPr lvl="1"/>
            <a:r>
              <a:rPr lang="en-US" dirty="0"/>
              <a:t>JSP/Servlet Hot </a:t>
            </a:r>
            <a:r>
              <a:rPr lang="en-US" dirty="0" smtClean="0"/>
              <a:t>Deploy &amp; </a:t>
            </a:r>
            <a:r>
              <a:rPr lang="en-US" dirty="0" err="1" smtClean="0"/>
              <a:t>ClassLoader</a:t>
            </a:r>
            <a:r>
              <a:rPr lang="en-US" dirty="0" smtClean="0"/>
              <a:t> Separation</a:t>
            </a:r>
          </a:p>
          <a:p>
            <a:pPr lvl="1"/>
            <a:r>
              <a:rPr lang="en-US" dirty="0" smtClean="0"/>
              <a:t>Filter &amp;</a:t>
            </a:r>
            <a:r>
              <a:rPr lang="en-US" dirty="0"/>
              <a:t> Listener</a:t>
            </a:r>
            <a:r>
              <a:rPr lang="en-US" dirty="0" smtClean="0"/>
              <a:t> Invocation</a:t>
            </a:r>
          </a:p>
          <a:p>
            <a:pPr lvl="1"/>
            <a:r>
              <a:rPr lang="en-US" dirty="0" smtClean="0"/>
              <a:t>Container Level Logger &amp; Interceptor</a:t>
            </a:r>
          </a:p>
          <a:p>
            <a:pPr lvl="1"/>
            <a:r>
              <a:rPr lang="en-US" dirty="0"/>
              <a:t>Session </a:t>
            </a:r>
            <a:r>
              <a:rPr lang="en-US" dirty="0" smtClean="0"/>
              <a:t>Management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What Is Tomcat?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4094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Tomcat </a:t>
            </a:r>
            <a:r>
              <a:rPr lang="en-US" b="1" dirty="0" smtClean="0"/>
              <a:t>Architecture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057401"/>
            <a:ext cx="3124200" cy="16763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09600"/>
            <a:ext cx="365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components:</a:t>
            </a:r>
          </a:p>
          <a:p>
            <a:r>
              <a:rPr lang="en-US" dirty="0" smtClean="0"/>
              <a:t>1) Server-&gt;Service</a:t>
            </a:r>
            <a:endParaRPr lang="en-US" dirty="0"/>
          </a:p>
          <a:p>
            <a:r>
              <a:rPr lang="en-US" dirty="0" smtClean="0"/>
              <a:t>2) Connector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Adapter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ProtocolHandler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Mapper</a:t>
            </a:r>
            <a:endParaRPr lang="en-US" dirty="0"/>
          </a:p>
          <a:p>
            <a:r>
              <a:rPr lang="en-US" dirty="0" smtClean="0"/>
              <a:t>3) Container(Engine)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Engine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Host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Context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Wrapper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0"/>
            <a:ext cx="9144000" cy="30769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19100"/>
            <a:ext cx="4038600" cy="41529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53000" y="3372678"/>
            <a:ext cx="10668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3" idx="3"/>
          </p:cNvCxnSpPr>
          <p:nvPr/>
        </p:nvCxnSpPr>
        <p:spPr>
          <a:xfrm>
            <a:off x="6019800" y="3982278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09169" y="3810000"/>
            <a:ext cx="1491831" cy="30777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ServletContext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7921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6233"/>
            <a:ext cx="4419600" cy="349956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Connector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15438"/>
            <a:ext cx="3114430" cy="1752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47290" y="0"/>
            <a:ext cx="54967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050" dirty="0"/>
              <a:t>There are some pretty ugly interdependencies </a:t>
            </a:r>
            <a:r>
              <a:rPr lang="en-US" altLang="en-US" sz="1050" dirty="0" smtClean="0"/>
              <a:t>here. While </a:t>
            </a:r>
            <a:r>
              <a:rPr lang="en-US" altLang="en-US" sz="1050" dirty="0"/>
              <a:t>re-factoring would resolve that, time has been </a:t>
            </a:r>
            <a:r>
              <a:rPr lang="en-US" altLang="en-US" sz="1050" dirty="0" smtClean="0"/>
              <a:t>spent </a:t>
            </a:r>
            <a:r>
              <a:rPr lang="en-US" altLang="en-US" sz="1050" dirty="0"/>
              <a:t>improving performance</a:t>
            </a:r>
            <a:r>
              <a:rPr lang="en-US" altLang="en-US" sz="1050" dirty="0" smtClean="0"/>
              <a:t>. –Fhanik@apache.org</a:t>
            </a:r>
            <a:endParaRPr lang="en-US" alt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678292"/>
            <a:ext cx="27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Connector Architecture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846106"/>
            <a:ext cx="306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Connector Class Dependencies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572000" y="4114800"/>
            <a:ext cx="367638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dirty="0"/>
              <a:t>HTTP Connector</a:t>
            </a:r>
          </a:p>
          <a:p>
            <a:pPr lvl="1"/>
            <a:r>
              <a:rPr lang="en-US" altLang="en-US" sz="1400" dirty="0"/>
              <a:t>o.a.coyote.http11.Http11Protocol</a:t>
            </a:r>
          </a:p>
          <a:p>
            <a:pPr lvl="1"/>
            <a:r>
              <a:rPr lang="en-US" altLang="en-US" sz="1400" dirty="0"/>
              <a:t>o.a.coyote.http11.Http11AprProtocol</a:t>
            </a:r>
          </a:p>
          <a:p>
            <a:pPr lvl="1"/>
            <a:r>
              <a:rPr lang="en-US" altLang="en-US" sz="1400" dirty="0"/>
              <a:t>o.a.coyote.http11.Http11NioProtocol</a:t>
            </a:r>
          </a:p>
          <a:p>
            <a:r>
              <a:rPr lang="en-US" altLang="en-US" sz="1600" dirty="0"/>
              <a:t>AJP Connector</a:t>
            </a:r>
          </a:p>
          <a:p>
            <a:pPr lvl="1"/>
            <a:r>
              <a:rPr lang="en-US" altLang="en-US" sz="1400" dirty="0" err="1"/>
              <a:t>org.apache.jk.server.JkCoyoteHandler</a:t>
            </a:r>
            <a:endParaRPr lang="en-US" altLang="en-US" sz="1400" dirty="0"/>
          </a:p>
          <a:p>
            <a:pPr lvl="1"/>
            <a:r>
              <a:rPr lang="en-US" altLang="en-US" sz="1400" dirty="0" err="1"/>
              <a:t>org.apache.coyote.ajp.AjpAprProtocol</a:t>
            </a:r>
            <a:endParaRPr lang="en-US" altLang="en-US" sz="1400" dirty="0"/>
          </a:p>
          <a:p>
            <a:pPr lvl="1"/>
            <a:r>
              <a:rPr lang="en-US" altLang="en-US" sz="1400" dirty="0"/>
              <a:t>AJP/1.3 aliased to the two above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3733800"/>
            <a:ext cx="181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Connector Types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5105400"/>
            <a:ext cx="45480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此对象负责将</a:t>
            </a:r>
            <a:r>
              <a:rPr lang="en-US" sz="1100" dirty="0"/>
              <a:t>http request</a:t>
            </a:r>
            <a:r>
              <a:rPr lang="zh-CN" altLang="en-US" sz="1100" dirty="0"/>
              <a:t>解析成</a:t>
            </a:r>
            <a:r>
              <a:rPr lang="en-US" sz="1100" dirty="0" err="1"/>
              <a:t>HttpServletRequest</a:t>
            </a:r>
            <a:r>
              <a:rPr lang="zh-CN" altLang="en-US" sz="1100" dirty="0"/>
              <a:t>对象</a:t>
            </a:r>
            <a:r>
              <a:rPr lang="zh-CN" altLang="en-US" sz="1100" dirty="0" smtClean="0"/>
              <a:t>，</a:t>
            </a:r>
            <a:endParaRPr lang="en-US" altLang="zh-CN" sz="1100" dirty="0" smtClean="0"/>
          </a:p>
          <a:p>
            <a:r>
              <a:rPr lang="zh-CN" altLang="en-US" sz="1100" dirty="0" smtClean="0"/>
              <a:t>之</a:t>
            </a:r>
            <a:r>
              <a:rPr lang="zh-CN" altLang="en-US" sz="1100" dirty="0"/>
              <a:t>后绑定相应的容器，然后从</a:t>
            </a:r>
            <a:r>
              <a:rPr lang="en-US" sz="1100" dirty="0"/>
              <a:t>engine</a:t>
            </a:r>
            <a:r>
              <a:rPr lang="zh-CN" altLang="en-US" sz="1100" dirty="0"/>
              <a:t>开始逐层调用</a:t>
            </a:r>
            <a:r>
              <a:rPr lang="en-US" sz="1100" dirty="0"/>
              <a:t>valve</a:t>
            </a:r>
            <a:r>
              <a:rPr lang="zh-CN" altLang="en-US" sz="1100" dirty="0"/>
              <a:t>直至该</a:t>
            </a:r>
            <a:r>
              <a:rPr lang="en-US" sz="1100" dirty="0"/>
              <a:t>servlet</a:t>
            </a:r>
          </a:p>
        </p:txBody>
      </p:sp>
    </p:spTree>
    <p:extLst>
      <p:ext uri="{BB962C8B-B14F-4D97-AF65-F5344CB8AC3E}">
        <p14:creationId xmlns:p14="http://schemas.microsoft.com/office/powerpoint/2010/main" val="372721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2586"/>
            <a:ext cx="3733800" cy="130921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Container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" y="609600"/>
            <a:ext cx="3153215" cy="10574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91000" y="240268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Pipeline/Valve </a:t>
            </a:r>
            <a:r>
              <a:rPr lang="en-US" dirty="0" smtClean="0"/>
              <a:t>Mechanism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515" y="667267"/>
            <a:ext cx="5380485" cy="33289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4191000"/>
            <a:ext cx="3966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ContainerBase</a:t>
            </a:r>
            <a:r>
              <a:rPr lang="en-US" sz="1600" dirty="0" smtClean="0"/>
              <a:t> Interface Analysis:</a:t>
            </a:r>
          </a:p>
          <a:p>
            <a:r>
              <a:rPr lang="en-US" sz="1600" dirty="0" smtClean="0"/>
              <a:t>Pipeline/Contained Interface Analysis: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406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596430"/>
            <a:ext cx="1754310" cy="120031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3200400" cy="792162"/>
          </a:xfrm>
        </p:spPr>
        <p:txBody>
          <a:bodyPr>
            <a:normAutofit/>
          </a:bodyPr>
          <a:lstStyle/>
          <a:p>
            <a:r>
              <a:rPr lang="en-US" sz="3700" dirty="0" err="1" smtClean="0"/>
              <a:t>ClassLoader</a:t>
            </a:r>
            <a:endParaRPr lang="en-US" sz="37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838200"/>
            <a:ext cx="91406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Why </a:t>
            </a:r>
            <a:r>
              <a:rPr lang="en-US" dirty="0" smtClean="0"/>
              <a:t>do tomcat ever need to create its own </a:t>
            </a:r>
            <a:r>
              <a:rPr lang="en-US" dirty="0" err="1" smtClean="0"/>
              <a:t>ClassLoader</a:t>
            </a:r>
            <a:r>
              <a:rPr lang="en-US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What’s the usage </a:t>
            </a:r>
            <a:r>
              <a:rPr lang="en-US" dirty="0" smtClean="0"/>
              <a:t>of each </a:t>
            </a:r>
            <a:r>
              <a:rPr lang="en-US" dirty="0"/>
              <a:t>class loader</a:t>
            </a:r>
            <a:r>
              <a:rPr lang="en-US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What’s the class loading sequence from the perspective of a web application?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Why do they retire Catalina </a:t>
            </a:r>
            <a:r>
              <a:rPr lang="en-US" dirty="0" err="1" smtClean="0"/>
              <a:t>ClassLoader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367830"/>
            <a:ext cx="2569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ClassLoader</a:t>
            </a:r>
            <a:r>
              <a:rPr lang="en-US" sz="1100" dirty="0" smtClean="0"/>
              <a:t> Hierarchy in Tomcat 5</a:t>
            </a:r>
            <a:endParaRPr lang="en-US" sz="1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866" y="2609682"/>
            <a:ext cx="1752845" cy="12003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97666" y="2367830"/>
            <a:ext cx="2569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ClassLoader</a:t>
            </a:r>
            <a:r>
              <a:rPr lang="en-US" sz="1100" dirty="0" smtClean="0"/>
              <a:t> Hierarchy in Tomcat 7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-1678" y="4006096"/>
            <a:ext cx="365927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Bootstrap classes of your JVM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System class loader classes (described above)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 dirty="0"/>
              <a:t>/WEB-INF/classes</a:t>
            </a:r>
            <a:r>
              <a:rPr lang="en-US" sz="1100" dirty="0"/>
              <a:t> of your web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 dirty="0"/>
              <a:t>/WEB-INF/lib/*.jar</a:t>
            </a:r>
            <a:r>
              <a:rPr lang="en-US" sz="1100" dirty="0"/>
              <a:t> of your web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 dirty="0"/>
              <a:t>$CATALINA_HOME/common/classes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 dirty="0"/>
              <a:t>$CATALINA_HOME/common/endorsed/*.jar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 dirty="0"/>
              <a:t>$CATALINA_HOME/common/i18n/*.jar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 dirty="0"/>
              <a:t>$CATALINA_HOME/common/lib/*.jar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 dirty="0"/>
              <a:t>$CATALINA_BASE/shared/classes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 dirty="0"/>
              <a:t>$CATALINA_BASE/shared/lib/*.jar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4800600" y="3959087"/>
            <a:ext cx="39624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&lt;Loader delegate=“false”&gt;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Bootstrap </a:t>
            </a:r>
            <a:r>
              <a:rPr lang="en-US" sz="1100" dirty="0"/>
              <a:t>classes of your JVM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 dirty="0"/>
              <a:t>/WEB-INF/classes</a:t>
            </a:r>
            <a:r>
              <a:rPr lang="en-US" sz="1100" dirty="0"/>
              <a:t> of your web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 dirty="0"/>
              <a:t>/WEB-INF/lib/*.jar</a:t>
            </a:r>
            <a:r>
              <a:rPr lang="en-US" sz="1100" dirty="0"/>
              <a:t> of your web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System class loader classes (described above)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Common class loader classes (described above</a:t>
            </a:r>
            <a:r>
              <a:rPr lang="en-US" sz="1100" dirty="0" smtClean="0"/>
              <a:t>)</a:t>
            </a:r>
          </a:p>
          <a:p>
            <a:endParaRPr lang="en-US" sz="1100" dirty="0" smtClean="0"/>
          </a:p>
          <a:p>
            <a:r>
              <a:rPr lang="en-US" sz="1100" dirty="0" smtClean="0"/>
              <a:t>&lt;Loader delegate=“true”&gt;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Bootstrap classes of your JVM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System class loader classes (described above)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Common class loader classes (described above)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 dirty="0"/>
              <a:t>/WEB-INF/classes</a:t>
            </a:r>
            <a:r>
              <a:rPr lang="en-US" sz="1100" dirty="0"/>
              <a:t> of your web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 dirty="0"/>
              <a:t>/WEB-INF/lib/*.jar</a:t>
            </a:r>
            <a:r>
              <a:rPr lang="en-US" sz="1100" dirty="0"/>
              <a:t> of your web application</a:t>
            </a:r>
          </a:p>
          <a:p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186029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5791200" cy="715962"/>
          </a:xfrm>
        </p:spPr>
        <p:txBody>
          <a:bodyPr>
            <a:normAutofit/>
          </a:bodyPr>
          <a:lstStyle/>
          <a:p>
            <a:r>
              <a:rPr lang="en-US" sz="3700" dirty="0"/>
              <a:t>Tomcat Startup Process</a:t>
            </a:r>
            <a:r>
              <a:rPr lang="en-US" sz="3700" dirty="0" smtClean="0"/>
              <a:t> 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195393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Tomcat Request Handling Process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-20319" y="752230"/>
            <a:ext cx="9164320" cy="542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Tomcat receives a request on an HTTP port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d1) The request is received by a separate thread which is waiting in the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PoolTcpEndPoint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class.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It is waiting for a request in a regular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ServerSocket.accept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() method.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altLang="en-US" sz="105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When a request is received, this thread wakes up.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d2) The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PoolTcpEndPoint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assigns the a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TcpConnection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to handle the request.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altLang="en-US" sz="105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It also supplies a JMX object name to the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catalina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container (not used I believe)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d3) The processor to handle the request in this case is Coyote Http11Processor, and the process method is invoked.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     This same processor is also continuing to check the input stream of the socket until the keep alive point is reached or the connection is disconnected.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d4) The HTTP request is parsed using an internal buffer class (Coyote Http11 Internal Buffer)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altLang="en-US" sz="105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The buffer class parses the request line, the headers,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etc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and store the result in a Coyote request (not an HTTP request)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altLang="en-US" sz="105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This request contains all the HTTP info, such as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servername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port, scheme, etc.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d5) The processor contains a reference to an Adapter, in this case it is the Coyote Tomcat 5 Adapter.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altLang="en-US" sz="105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Once the request has been parsed, the Http11 processor invokes service() on the adapter.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altLang="en-US" sz="105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 the service method, the Request contains a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CoyoteRequest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and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CoyoteRespons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(null for the first time)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altLang="en-US" sz="105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The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CoyoteRequest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(Response) implements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HttpRequest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(Response) and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HttpServletRequest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(Response)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altLang="en-US" sz="105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The adapter parses and associates everything with the request, cookies, the context through a Mapper,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etc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d6) When the parsing is finished, the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CoyoteAdapter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invokes its container (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StandardEngine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 and invokes the invoke(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request,response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 method.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altLang="en-US" sz="105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This initiates the HTTP request into the Catalina container starting at the engine level d7)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altLang="en-US" sz="105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The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StandardEngine.invoke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() simply invokes the container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pipeline.invoke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d8) By default the engine only has one valve the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StandardEngineValve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altLang="en-US" sz="105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this valve simply invokes the invoke() method on the Host pipeline (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StandardHost.getPipeLine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())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d9) the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StandardHost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has two valves by default, the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StandardHostValve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and the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ErrorReportValve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d10) The standard host valve associates the correct class loader with the current thread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altLang="en-US" sz="105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It also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retrives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the Manager and the session associated with the request (if there is one)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altLang="en-US" sz="105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If there is a session access() is called to keep the session alive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d11) After that the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StandardHostValve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invokes the pipeline on the context associated with the request.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d12) The first valve that gets invoked by the Context pipeline is the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FormAuthenticator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valve.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altLang="en-US" sz="105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Then the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StandardContextValve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gets invoke.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altLang="en-US" sz="105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The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StandardContextValve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invokes any context listeners associated with the context.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altLang="en-US" sz="105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Next it invokes the pipeline on the Wrapper component (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StandardWrapperValve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d13) During the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invokation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of the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StandardWrapperValve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the JSP wrapper (Jasper) gets invoked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altLang="en-US" sz="105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This results in the actual compilation of the JSP. And then invokes the actual servlet.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26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7" name="Rectangle 17"/>
          <p:cNvSpPr>
            <a:spLocks noGrp="1" noChangeArrowheads="1"/>
          </p:cNvSpPr>
          <p:nvPr>
            <p:ph idx="1"/>
          </p:nvPr>
        </p:nvSpPr>
        <p:spPr>
          <a:xfrm>
            <a:off x="1293813" y="1370013"/>
            <a:ext cx="7316787" cy="4114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Servlet </a:t>
            </a:r>
            <a:r>
              <a:rPr lang="en-US" altLang="en-US" sz="1800" b="1" dirty="0" err="1"/>
              <a:t>Invokation</a:t>
            </a:r>
            <a:r>
              <a:rPr lang="en-US" altLang="en-US" sz="1800" b="1" dirty="0"/>
              <a:t> Chain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dirty="0" err="1">
                <a:latin typeface="Courier New" pitchFamily="49" charset="0"/>
              </a:rPr>
              <a:t>o.a.c.servlets.DefaultServlet.doGet</a:t>
            </a:r>
            <a:endParaRPr lang="en-US" altLang="en-US" sz="1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dirty="0" err="1">
                <a:latin typeface="Courier New" pitchFamily="49" charset="0"/>
              </a:rPr>
              <a:t>javax.servlet.http.HttpServlet.service</a:t>
            </a:r>
            <a:endParaRPr lang="en-US" altLang="en-US" sz="1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dirty="0" err="1">
                <a:latin typeface="Courier New" pitchFamily="49" charset="0"/>
              </a:rPr>
              <a:t>o.a.c.core.ApplicationFilterChain.doFilter</a:t>
            </a:r>
            <a:endParaRPr lang="en-US" altLang="en-US" sz="1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dirty="0" err="1">
                <a:latin typeface="Courier New" pitchFamily="49" charset="0"/>
              </a:rPr>
              <a:t>o.a.c.core.StandardWrapperValve.invoke</a:t>
            </a:r>
            <a:endParaRPr lang="en-US" altLang="en-US" sz="1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dirty="0" err="1">
                <a:latin typeface="Courier New" pitchFamily="49" charset="0"/>
              </a:rPr>
              <a:t>o.a.c.core.StandardContextValve.invoke</a:t>
            </a:r>
            <a:endParaRPr lang="en-US" altLang="en-US" sz="1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dirty="0" err="1">
                <a:latin typeface="Courier New" pitchFamily="49" charset="0"/>
              </a:rPr>
              <a:t>o.a.c.core.StandardHostValve.invoke</a:t>
            </a:r>
            <a:endParaRPr lang="en-US" altLang="en-US" sz="1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dirty="0" err="1">
                <a:latin typeface="Courier New" pitchFamily="49" charset="0"/>
              </a:rPr>
              <a:t>o.a.c.valves.ErrorReportValve.invoke</a:t>
            </a:r>
            <a:endParaRPr lang="en-US" altLang="en-US" sz="1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dirty="0" err="1">
                <a:latin typeface="Courier New" pitchFamily="49" charset="0"/>
              </a:rPr>
              <a:t>o.a.c.core.StandardEngineValve.invoke</a:t>
            </a:r>
            <a:endParaRPr lang="en-US" altLang="en-US" sz="1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dirty="0" err="1">
                <a:latin typeface="Courier New" pitchFamily="49" charset="0"/>
              </a:rPr>
              <a:t>o.a.c.connector.CoyoteAdapter.service</a:t>
            </a:r>
            <a:endParaRPr lang="en-US" altLang="en-US" sz="1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o.a.coyote.http11.Http11NioProcessor.process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o.a.coyote.http11.Http11NioProtocol$Http11ConnectionHandler.process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dirty="0" err="1">
                <a:latin typeface="Courier New" pitchFamily="49" charset="0"/>
              </a:rPr>
              <a:t>o.a.tomcat.util.net.NioEndpoint$SocketProcessor.run</a:t>
            </a:r>
            <a:endParaRPr lang="en-US" altLang="en-US" sz="1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dirty="0" err="1">
                <a:latin typeface="Courier New" pitchFamily="49" charset="0"/>
              </a:rPr>
              <a:t>java.util.concurrent.ThreadPoolExecutor$Worker.runTask</a:t>
            </a:r>
            <a:endParaRPr lang="en-US" altLang="en-US" sz="1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dirty="0" err="1">
                <a:latin typeface="Courier New" pitchFamily="49" charset="0"/>
              </a:rPr>
              <a:t>java.util.concurrent.ThreadPoolExecutor$Worker.run</a:t>
            </a:r>
            <a:endParaRPr lang="en-US" altLang="en-US" sz="1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dirty="0" err="1">
                <a:latin typeface="Courier New" pitchFamily="49" charset="0"/>
              </a:rPr>
              <a:t>java.lang.Thread.run</a:t>
            </a:r>
            <a:endParaRPr lang="en-US" altLang="en-US" sz="1400" b="1" dirty="0">
              <a:latin typeface="Courier New" pitchFamily="49" charset="0"/>
            </a:endParaRPr>
          </a:p>
        </p:txBody>
      </p:sp>
      <p:sp>
        <p:nvSpPr>
          <p:cNvPr id="25616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Tomcat Request Handling Process</a:t>
            </a:r>
            <a:endParaRPr lang="en-US" altLang="en-US" dirty="0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689350" y="5060950"/>
            <a:ext cx="3702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1. Everything starts with the thread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3765550" y="5060950"/>
            <a:ext cx="2889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2. NIO Connector defaults </a:t>
            </a:r>
          </a:p>
          <a:p>
            <a:r>
              <a:rPr lang="en-US" altLang="en-US"/>
              <a:t>    to ThreadPoolExecutor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3765550" y="5059363"/>
            <a:ext cx="29654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3. SocketProcessor – </a:t>
            </a:r>
          </a:p>
          <a:p>
            <a:r>
              <a:rPr lang="en-US" altLang="en-US"/>
              <a:t>Simple Runnable to invoke </a:t>
            </a:r>
          </a:p>
          <a:p>
            <a:r>
              <a:rPr lang="en-US" altLang="en-US"/>
              <a:t>Handler.process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746500" y="5060950"/>
            <a:ext cx="2609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4. HttpProcessor – </a:t>
            </a:r>
          </a:p>
          <a:p>
            <a:r>
              <a:rPr lang="en-US" altLang="en-US"/>
              <a:t>    parses HTTP request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3765550" y="5060950"/>
            <a:ext cx="21526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5. CoyoteAdapter</a:t>
            </a:r>
          </a:p>
          <a:p>
            <a:r>
              <a:rPr lang="en-US" altLang="en-US"/>
              <a:t>    Creates Request</a:t>
            </a:r>
          </a:p>
          <a:p>
            <a:r>
              <a:rPr lang="en-US" altLang="en-US"/>
              <a:t>    Response pair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3765550" y="5059363"/>
            <a:ext cx="26606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6. StandardEngineValve</a:t>
            </a:r>
          </a:p>
          <a:p>
            <a:r>
              <a:rPr lang="en-US" altLang="en-US"/>
              <a:t>First valve in the engine </a:t>
            </a:r>
          </a:p>
          <a:p>
            <a:r>
              <a:rPr lang="en-US" altLang="en-US"/>
              <a:t>container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3765550" y="5059363"/>
            <a:ext cx="22225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7. ErrorReportValve</a:t>
            </a:r>
          </a:p>
          <a:p>
            <a:r>
              <a:rPr lang="en-US" altLang="en-US"/>
              <a:t>Catches Throwable </a:t>
            </a:r>
          </a:p>
          <a:p>
            <a:r>
              <a:rPr lang="en-US" altLang="en-US"/>
              <a:t>Reports 400+ errors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3765550" y="5029200"/>
            <a:ext cx="272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8. StandardHostValve</a:t>
            </a:r>
          </a:p>
          <a:p>
            <a:r>
              <a:rPr lang="en-US" altLang="en-US"/>
              <a:t>Sets context class loader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3765550" y="5059363"/>
            <a:ext cx="27241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9. StandardContextValve</a:t>
            </a:r>
          </a:p>
          <a:p>
            <a:r>
              <a:rPr lang="en-US" altLang="en-US"/>
              <a:t>Invokes (spec)</a:t>
            </a:r>
          </a:p>
          <a:p>
            <a:r>
              <a:rPr lang="en-US" altLang="en-US"/>
              <a:t>ServletRequestListeners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3689350" y="5060950"/>
            <a:ext cx="29400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10. StandardWrapperValve</a:t>
            </a:r>
          </a:p>
          <a:p>
            <a:r>
              <a:rPr lang="en-US" altLang="en-US"/>
              <a:t>Invokes (spec)</a:t>
            </a:r>
          </a:p>
          <a:p>
            <a:r>
              <a:rPr lang="en-US" altLang="en-US"/>
              <a:t>FilterChain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3689350" y="5059363"/>
            <a:ext cx="29273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11. ApplicationFilterChain</a:t>
            </a:r>
          </a:p>
          <a:p>
            <a:r>
              <a:rPr lang="en-US" altLang="en-US"/>
              <a:t>Represents Servlet (spec)</a:t>
            </a:r>
          </a:p>
          <a:p>
            <a:r>
              <a:rPr lang="en-US" altLang="en-US"/>
              <a:t>FilterChain, invokes servlet</a:t>
            </a:r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3689350" y="5060950"/>
            <a:ext cx="2559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12. The Servlet</a:t>
            </a:r>
          </a:p>
          <a:p>
            <a:r>
              <a:rPr lang="en-US" altLang="en-US"/>
              <a:t>Execution of the servlet</a:t>
            </a:r>
          </a:p>
        </p:txBody>
      </p:sp>
    </p:spTree>
    <p:extLst>
      <p:ext uri="{BB962C8B-B14F-4D97-AF65-F5344CB8AC3E}">
        <p14:creationId xmlns:p14="http://schemas.microsoft.com/office/powerpoint/2010/main" val="253956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3000" fill="hold"/>
                                        <p:tgtEl>
                                          <p:spTgt spid="256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0" fill="hold"/>
                                        <p:tgtEl>
                                          <p:spTgt spid="256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mph" presetSubtype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1000" fill="hold"/>
                                        <p:tgtEl>
                                          <p:spTgt spid="256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mph" presetSubtype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1000" fill="hold"/>
                                        <p:tgtEl>
                                          <p:spTgt spid="256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00" fill="hold"/>
                                        <p:tgtEl>
                                          <p:spTgt spid="256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mph" presetSubtype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1000" fill="hold"/>
                                        <p:tgtEl>
                                          <p:spTgt spid="256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mph" presetSubtype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1000" fill="hold"/>
                                        <p:tgtEl>
                                          <p:spTgt spid="256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mph" presetSubtype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1000" fill="hold"/>
                                        <p:tgtEl>
                                          <p:spTgt spid="256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mph" presetSubtype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1000" fill="hold"/>
                                        <p:tgtEl>
                                          <p:spTgt spid="256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mph" presetSubtype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1000" fill="hold"/>
                                        <p:tgtEl>
                                          <p:spTgt spid="256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mph" presetSubtype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1000" fill="hold"/>
                                        <p:tgtEl>
                                          <p:spTgt spid="256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mph" presetSubtype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1000" fill="hold"/>
                                        <p:tgtEl>
                                          <p:spTgt spid="256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mph" presetSubtype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1000" fill="hold"/>
                                        <p:tgtEl>
                                          <p:spTgt spid="256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mph" presetSubtype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2" dur="1000" fill="hold"/>
                                        <p:tgtEl>
                                          <p:spTgt spid="25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mph" presetSubtype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" dur="1000" fill="hold"/>
                                        <p:tgtEl>
                                          <p:spTgt spid="25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  <p:bldP spid="25604" grpId="1"/>
      <p:bldP spid="25605" grpId="0"/>
      <p:bldP spid="25605" grpId="1"/>
      <p:bldP spid="25606" grpId="0"/>
      <p:bldP spid="25606" grpId="1"/>
      <p:bldP spid="25607" grpId="0"/>
      <p:bldP spid="25607" grpId="1"/>
      <p:bldP spid="25608" grpId="0"/>
      <p:bldP spid="25608" grpId="1"/>
      <p:bldP spid="25609" grpId="0"/>
      <p:bldP spid="25609" grpId="1"/>
      <p:bldP spid="25610" grpId="0"/>
      <p:bldP spid="25610" grpId="1"/>
      <p:bldP spid="25611" grpId="0"/>
      <p:bldP spid="25611" grpId="1"/>
      <p:bldP spid="25612" grpId="0"/>
      <p:bldP spid="25612" grpId="1"/>
      <p:bldP spid="25613" grpId="0"/>
      <p:bldP spid="25613" grpId="1"/>
      <p:bldP spid="25614" grpId="0"/>
      <p:bldP spid="25614" grpId="1"/>
      <p:bldP spid="25615" grpId="0"/>
      <p:bldP spid="25615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6198</TotalTime>
  <Words>1425</Words>
  <Application>Microsoft Office PowerPoint</Application>
  <PresentationFormat>On-screen Show (4:3)</PresentationFormat>
  <Paragraphs>250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How Tomcat Works</vt:lpstr>
      <vt:lpstr>What Is Tomcat?</vt:lpstr>
      <vt:lpstr>Tomcat Architecture</vt:lpstr>
      <vt:lpstr>Connector</vt:lpstr>
      <vt:lpstr>Container</vt:lpstr>
      <vt:lpstr>ClassLoader</vt:lpstr>
      <vt:lpstr>Tomcat Startup Process </vt:lpstr>
      <vt:lpstr>Tomcat Request Handling Process</vt:lpstr>
      <vt:lpstr>Tomcat Request Handling Process</vt:lpstr>
      <vt:lpstr>Tomcat Shutdown Process</vt:lpstr>
      <vt:lpstr>Good to Know</vt:lpstr>
      <vt:lpstr>Good to Explore</vt:lpstr>
      <vt:lpstr>Good to Refer To</vt:lpstr>
      <vt:lpstr>// TO DO</vt:lpstr>
      <vt:lpstr>Q&amp;A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tomcat works</dc:title>
  <dc:creator>Yang, Kunlun [CCC-OT]</dc:creator>
  <cp:lastModifiedBy>Yang, Kunlun [CCC-OT_IT]</cp:lastModifiedBy>
  <cp:revision>305</cp:revision>
  <dcterms:created xsi:type="dcterms:W3CDTF">2006-08-16T00:00:00Z</dcterms:created>
  <dcterms:modified xsi:type="dcterms:W3CDTF">2015-09-11T09:18:54Z</dcterms:modified>
</cp:coreProperties>
</file>