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89" r:id="rId1"/>
  </p:sldMasterIdLst>
  <p:notesMasterIdLst>
    <p:notesMasterId r:id="rId13"/>
  </p:notesMasterIdLst>
  <p:sldIdLst>
    <p:sldId id="269" r:id="rId2"/>
    <p:sldId id="256" r:id="rId3"/>
    <p:sldId id="267" r:id="rId4"/>
    <p:sldId id="258" r:id="rId5"/>
    <p:sldId id="266" r:id="rId6"/>
    <p:sldId id="257" r:id="rId7"/>
    <p:sldId id="259" r:id="rId8"/>
    <p:sldId id="260" r:id="rId9"/>
    <p:sldId id="268" r:id="rId10"/>
    <p:sldId id="264" r:id="rId11"/>
    <p:sldId id="270"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A44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279"/>
    <p:restoredTop sz="94611"/>
  </p:normalViewPr>
  <p:slideViewPr>
    <p:cSldViewPr snapToGrid="0" snapToObjects="1">
      <p:cViewPr varScale="1">
        <p:scale>
          <a:sx n="150" d="100"/>
          <a:sy n="150" d="100"/>
        </p:scale>
        <p:origin x="632" y="1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707256-E0E7-4B49-B845-8C223CD06EBC}" type="datetimeFigureOut">
              <a:rPr lang="en-US" smtClean="0"/>
              <a:t>10/1/25</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9CE08C-115D-3848-998F-46440B4CC12C}" type="slidenum">
              <a:rPr lang="en-US" smtClean="0"/>
              <a:t>‹#›</a:t>
            </a:fld>
            <a:endParaRPr lang="en-US" dirty="0"/>
          </a:p>
        </p:txBody>
      </p:sp>
    </p:spTree>
    <p:extLst>
      <p:ext uri="{BB962C8B-B14F-4D97-AF65-F5344CB8AC3E}">
        <p14:creationId xmlns:p14="http://schemas.microsoft.com/office/powerpoint/2010/main" val="705880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en-US" dirty="0"/>
          </a:p>
        </p:txBody>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9CE08C-115D-3848-998F-46440B4CC12C}" type="slidenum">
              <a:rPr lang="en-US" smtClean="0"/>
              <a:t>7</a:t>
            </a:fld>
            <a:endParaRPr lang="en-US" dirty="0"/>
          </a:p>
        </p:txBody>
      </p:sp>
    </p:spTree>
    <p:extLst>
      <p:ext uri="{BB962C8B-B14F-4D97-AF65-F5344CB8AC3E}">
        <p14:creationId xmlns:p14="http://schemas.microsoft.com/office/powerpoint/2010/main" val="835317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E6239-6DB3-4F22-7840-E30B874A9A1A}"/>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B1FAC5F4-98C6-9EDD-7C96-656A9326DAC6}"/>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EF15F3D8-1448-7C7D-D4B4-C91BE6708529}"/>
              </a:ext>
            </a:extLst>
          </p:cNvPr>
          <p:cNvSpPr>
            <a:spLocks noGrp="1"/>
          </p:cNvSpPr>
          <p:nvPr>
            <p:ph type="dt" sz="half" idx="10"/>
          </p:nvPr>
        </p:nvSpPr>
        <p:spPr/>
        <p:txBody>
          <a:bodyPr/>
          <a:lstStyle/>
          <a:p>
            <a:fld id="{5BCAD085-E8A6-8845-BD4E-CB4CCA059FC4}" type="datetimeFigureOut">
              <a:rPr lang="en-US" smtClean="0"/>
              <a:t>10/1/25</a:t>
            </a:fld>
            <a:endParaRPr lang="en-US" dirty="0"/>
          </a:p>
        </p:txBody>
      </p:sp>
      <p:sp>
        <p:nvSpPr>
          <p:cNvPr id="5" name="Footer Placeholder 4">
            <a:extLst>
              <a:ext uri="{FF2B5EF4-FFF2-40B4-BE49-F238E27FC236}">
                <a16:creationId xmlns:a16="http://schemas.microsoft.com/office/drawing/2014/main" id="{9018D627-D974-309C-666E-EDBBD2C1A68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C5A163F-262F-50D0-3314-46AAA67D3CC6}"/>
              </a:ext>
            </a:extLst>
          </p:cNvPr>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942520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C1A97-7A54-FA88-198D-8A1E87DF2BD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89ACF78-0A56-9A23-FBA0-47FE3BCE61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44B11D-5F1A-FFC7-4E20-CF77A54C94AD}"/>
              </a:ext>
            </a:extLst>
          </p:cNvPr>
          <p:cNvSpPr>
            <a:spLocks noGrp="1"/>
          </p:cNvSpPr>
          <p:nvPr>
            <p:ph type="dt" sz="half" idx="10"/>
          </p:nvPr>
        </p:nvSpPr>
        <p:spPr/>
        <p:txBody>
          <a:bodyPr/>
          <a:lstStyle/>
          <a:p>
            <a:fld id="{5BCAD085-E8A6-8845-BD4E-CB4CCA059FC4}" type="datetimeFigureOut">
              <a:rPr lang="en-US" smtClean="0"/>
              <a:t>10/1/25</a:t>
            </a:fld>
            <a:endParaRPr lang="en-US" dirty="0"/>
          </a:p>
        </p:txBody>
      </p:sp>
      <p:sp>
        <p:nvSpPr>
          <p:cNvPr id="5" name="Footer Placeholder 4">
            <a:extLst>
              <a:ext uri="{FF2B5EF4-FFF2-40B4-BE49-F238E27FC236}">
                <a16:creationId xmlns:a16="http://schemas.microsoft.com/office/drawing/2014/main" id="{96239D7E-10F9-D6B3-3873-8E7B4481010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C338AC6-9CFC-E474-5364-4D1EB7D22706}"/>
              </a:ext>
            </a:extLst>
          </p:cNvPr>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759647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969BC1-149A-9BA5-5B5F-1F15FD5C1F04}"/>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3497A3D-705E-542F-B2CD-5FA8BF0F10DC}"/>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E3D6F3-C661-39DE-334C-D98001EB52FE}"/>
              </a:ext>
            </a:extLst>
          </p:cNvPr>
          <p:cNvSpPr>
            <a:spLocks noGrp="1"/>
          </p:cNvSpPr>
          <p:nvPr>
            <p:ph type="dt" sz="half" idx="10"/>
          </p:nvPr>
        </p:nvSpPr>
        <p:spPr/>
        <p:txBody>
          <a:bodyPr/>
          <a:lstStyle/>
          <a:p>
            <a:fld id="{5BCAD085-E8A6-8845-BD4E-CB4CCA059FC4}" type="datetimeFigureOut">
              <a:rPr lang="en-US" smtClean="0"/>
              <a:t>10/1/25</a:t>
            </a:fld>
            <a:endParaRPr lang="en-US" dirty="0"/>
          </a:p>
        </p:txBody>
      </p:sp>
      <p:sp>
        <p:nvSpPr>
          <p:cNvPr id="5" name="Footer Placeholder 4">
            <a:extLst>
              <a:ext uri="{FF2B5EF4-FFF2-40B4-BE49-F238E27FC236}">
                <a16:creationId xmlns:a16="http://schemas.microsoft.com/office/drawing/2014/main" id="{EDB3A826-EB81-0FAB-D410-CE608810D4E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9C50618-A91A-FC5D-7E03-E6E5111AB179}"/>
              </a:ext>
            </a:extLst>
          </p:cNvPr>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2008969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BF161-955A-1EBF-0CDB-25C4AC1697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F4CBD0-1914-7989-1B17-096FF93B8D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8197EB-5743-47AD-6882-5AC16FAD8782}"/>
              </a:ext>
            </a:extLst>
          </p:cNvPr>
          <p:cNvSpPr>
            <a:spLocks noGrp="1"/>
          </p:cNvSpPr>
          <p:nvPr>
            <p:ph type="dt" sz="half" idx="10"/>
          </p:nvPr>
        </p:nvSpPr>
        <p:spPr/>
        <p:txBody>
          <a:bodyPr/>
          <a:lstStyle/>
          <a:p>
            <a:fld id="{5BCAD085-E8A6-8845-BD4E-CB4CCA059FC4}" type="datetimeFigureOut">
              <a:rPr lang="en-US" smtClean="0"/>
              <a:t>10/1/25</a:t>
            </a:fld>
            <a:endParaRPr lang="en-US" dirty="0"/>
          </a:p>
        </p:txBody>
      </p:sp>
      <p:sp>
        <p:nvSpPr>
          <p:cNvPr id="5" name="Footer Placeholder 4">
            <a:extLst>
              <a:ext uri="{FF2B5EF4-FFF2-40B4-BE49-F238E27FC236}">
                <a16:creationId xmlns:a16="http://schemas.microsoft.com/office/drawing/2014/main" id="{AA569238-246C-133B-8DF3-CA0873717FF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8A950FF-0692-3917-1E73-CFEF23999D50}"/>
              </a:ext>
            </a:extLst>
          </p:cNvPr>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4042337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D99A6-16C5-A485-F980-BF4D988FAFF8}"/>
              </a:ext>
            </a:extLst>
          </p:cNvPr>
          <p:cNvSpPr>
            <a:spLocks noGrp="1"/>
          </p:cNvSpPr>
          <p:nvPr>
            <p:ph type="title"/>
          </p:nvPr>
        </p:nvSpPr>
        <p:spPr>
          <a:xfrm>
            <a:off x="623887" y="1709738"/>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166C96F7-58BA-A62A-4804-C0C6A3F1EC2A}"/>
              </a:ext>
            </a:extLst>
          </p:cNvPr>
          <p:cNvSpPr>
            <a:spLocks noGrp="1"/>
          </p:cNvSpPr>
          <p:nvPr>
            <p:ph type="body" idx="1"/>
          </p:nvPr>
        </p:nvSpPr>
        <p:spPr>
          <a:xfrm>
            <a:off x="623887"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C201E2-B381-C925-763D-BBB32AFA4451}"/>
              </a:ext>
            </a:extLst>
          </p:cNvPr>
          <p:cNvSpPr>
            <a:spLocks noGrp="1"/>
          </p:cNvSpPr>
          <p:nvPr>
            <p:ph type="dt" sz="half" idx="10"/>
          </p:nvPr>
        </p:nvSpPr>
        <p:spPr/>
        <p:txBody>
          <a:bodyPr/>
          <a:lstStyle/>
          <a:p>
            <a:fld id="{5BCAD085-E8A6-8845-BD4E-CB4CCA059FC4}" type="datetimeFigureOut">
              <a:rPr lang="en-US" smtClean="0"/>
              <a:t>10/1/25</a:t>
            </a:fld>
            <a:endParaRPr lang="en-US" dirty="0"/>
          </a:p>
        </p:txBody>
      </p:sp>
      <p:sp>
        <p:nvSpPr>
          <p:cNvPr id="5" name="Footer Placeholder 4">
            <a:extLst>
              <a:ext uri="{FF2B5EF4-FFF2-40B4-BE49-F238E27FC236}">
                <a16:creationId xmlns:a16="http://schemas.microsoft.com/office/drawing/2014/main" id="{EEBBD87B-7B99-3F7B-F417-FAFA0D8B21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24107A5-672B-F860-55C6-5D5014DB8D1C}"/>
              </a:ext>
            </a:extLst>
          </p:cNvPr>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329417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BA72F-C13A-4914-BB24-0418A8BB25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D21E47-2EE4-51A9-5364-214079D45BC5}"/>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2FEC51F-5549-A3CC-195D-BEA23C5065DE}"/>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A9C02E-E4E4-613E-713D-5C63D1491055}"/>
              </a:ext>
            </a:extLst>
          </p:cNvPr>
          <p:cNvSpPr>
            <a:spLocks noGrp="1"/>
          </p:cNvSpPr>
          <p:nvPr>
            <p:ph type="dt" sz="half" idx="10"/>
          </p:nvPr>
        </p:nvSpPr>
        <p:spPr/>
        <p:txBody>
          <a:bodyPr/>
          <a:lstStyle/>
          <a:p>
            <a:fld id="{5BCAD085-E8A6-8845-BD4E-CB4CCA059FC4}" type="datetimeFigureOut">
              <a:rPr lang="en-US" smtClean="0"/>
              <a:t>10/1/25</a:t>
            </a:fld>
            <a:endParaRPr lang="en-US" dirty="0"/>
          </a:p>
        </p:txBody>
      </p:sp>
      <p:sp>
        <p:nvSpPr>
          <p:cNvPr id="6" name="Footer Placeholder 5">
            <a:extLst>
              <a:ext uri="{FF2B5EF4-FFF2-40B4-BE49-F238E27FC236}">
                <a16:creationId xmlns:a16="http://schemas.microsoft.com/office/drawing/2014/main" id="{42AC9414-3D6D-96C5-9A9E-C6DE4930053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96B2295-4073-26C5-A35A-9174B0581B0E}"/>
              </a:ext>
            </a:extLst>
          </p:cNvPr>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627376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1CFB0-D0E1-9663-7497-9284D5AE9849}"/>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F93BBA4-F2EE-3573-188E-803CE801050D}"/>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5136DD1D-5E74-46B5-6700-3EE70578BE18}"/>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2C33F6C-1E81-5E2E-FAF6-7B349DFDEBD5}"/>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4E9FF760-2255-2B47-FDA9-A9D15E38ED3A}"/>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8BBBE9E-2111-384D-16F5-50333466E75B}"/>
              </a:ext>
            </a:extLst>
          </p:cNvPr>
          <p:cNvSpPr>
            <a:spLocks noGrp="1"/>
          </p:cNvSpPr>
          <p:nvPr>
            <p:ph type="dt" sz="half" idx="10"/>
          </p:nvPr>
        </p:nvSpPr>
        <p:spPr/>
        <p:txBody>
          <a:bodyPr/>
          <a:lstStyle/>
          <a:p>
            <a:fld id="{5BCAD085-E8A6-8845-BD4E-CB4CCA059FC4}" type="datetimeFigureOut">
              <a:rPr lang="en-US" smtClean="0"/>
              <a:t>10/1/25</a:t>
            </a:fld>
            <a:endParaRPr lang="en-US" dirty="0"/>
          </a:p>
        </p:txBody>
      </p:sp>
      <p:sp>
        <p:nvSpPr>
          <p:cNvPr id="8" name="Footer Placeholder 7">
            <a:extLst>
              <a:ext uri="{FF2B5EF4-FFF2-40B4-BE49-F238E27FC236}">
                <a16:creationId xmlns:a16="http://schemas.microsoft.com/office/drawing/2014/main" id="{7FF53A1F-23CE-4BC7-73FE-8CBBE946B8B2}"/>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7A1DC0E9-17A2-B2BE-4689-2ED02F3C77BC}"/>
              </a:ext>
            </a:extLst>
          </p:cNvPr>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1266584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AD92C-90C1-4AC7-2C4C-835DB872E6F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01391C3-F10D-E0F0-F9B3-F37B64197852}"/>
              </a:ext>
            </a:extLst>
          </p:cNvPr>
          <p:cNvSpPr>
            <a:spLocks noGrp="1"/>
          </p:cNvSpPr>
          <p:nvPr>
            <p:ph type="dt" sz="half" idx="10"/>
          </p:nvPr>
        </p:nvSpPr>
        <p:spPr/>
        <p:txBody>
          <a:bodyPr/>
          <a:lstStyle/>
          <a:p>
            <a:fld id="{5BCAD085-E8A6-8845-BD4E-CB4CCA059FC4}" type="datetimeFigureOut">
              <a:rPr lang="en-US" smtClean="0"/>
              <a:t>10/1/25</a:t>
            </a:fld>
            <a:endParaRPr lang="en-US" dirty="0"/>
          </a:p>
        </p:txBody>
      </p:sp>
      <p:sp>
        <p:nvSpPr>
          <p:cNvPr id="4" name="Footer Placeholder 3">
            <a:extLst>
              <a:ext uri="{FF2B5EF4-FFF2-40B4-BE49-F238E27FC236}">
                <a16:creationId xmlns:a16="http://schemas.microsoft.com/office/drawing/2014/main" id="{B8432196-077B-55E5-7FD3-7F05D324E92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7BBD9AB-C721-7967-BC60-85CF77CD4CE8}"/>
              </a:ext>
            </a:extLst>
          </p:cNvPr>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4200240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A33AF4-C905-7A5A-5DE4-F6DEE5ACE8E6}"/>
              </a:ext>
            </a:extLst>
          </p:cNvPr>
          <p:cNvSpPr>
            <a:spLocks noGrp="1"/>
          </p:cNvSpPr>
          <p:nvPr>
            <p:ph type="dt" sz="half" idx="10"/>
          </p:nvPr>
        </p:nvSpPr>
        <p:spPr/>
        <p:txBody>
          <a:bodyPr/>
          <a:lstStyle/>
          <a:p>
            <a:fld id="{5BCAD085-E8A6-8845-BD4E-CB4CCA059FC4}" type="datetimeFigureOut">
              <a:rPr lang="en-US" smtClean="0"/>
              <a:t>10/1/25</a:t>
            </a:fld>
            <a:endParaRPr lang="en-US" dirty="0"/>
          </a:p>
        </p:txBody>
      </p:sp>
      <p:sp>
        <p:nvSpPr>
          <p:cNvPr id="3" name="Footer Placeholder 2">
            <a:extLst>
              <a:ext uri="{FF2B5EF4-FFF2-40B4-BE49-F238E27FC236}">
                <a16:creationId xmlns:a16="http://schemas.microsoft.com/office/drawing/2014/main" id="{412861EB-F39A-7364-000F-885B651B01A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71EED0B-103C-D875-2C82-02420132F345}"/>
              </a:ext>
            </a:extLst>
          </p:cNvPr>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237869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7DD10-0675-5790-3325-89EAF3B5FD16}"/>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3F334E32-5CE9-165A-36FC-310301E567B0}"/>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787729-8980-A392-68D4-3AA4EE9B3CC3}"/>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85F8528-5F81-36CE-BA96-7B8D684AB41E}"/>
              </a:ext>
            </a:extLst>
          </p:cNvPr>
          <p:cNvSpPr>
            <a:spLocks noGrp="1"/>
          </p:cNvSpPr>
          <p:nvPr>
            <p:ph type="dt" sz="half" idx="10"/>
          </p:nvPr>
        </p:nvSpPr>
        <p:spPr/>
        <p:txBody>
          <a:bodyPr/>
          <a:lstStyle/>
          <a:p>
            <a:fld id="{5BCAD085-E8A6-8845-BD4E-CB4CCA059FC4}" type="datetimeFigureOut">
              <a:rPr lang="en-US" smtClean="0"/>
              <a:t>10/1/25</a:t>
            </a:fld>
            <a:endParaRPr lang="en-US" dirty="0"/>
          </a:p>
        </p:txBody>
      </p:sp>
      <p:sp>
        <p:nvSpPr>
          <p:cNvPr id="6" name="Footer Placeholder 5">
            <a:extLst>
              <a:ext uri="{FF2B5EF4-FFF2-40B4-BE49-F238E27FC236}">
                <a16:creationId xmlns:a16="http://schemas.microsoft.com/office/drawing/2014/main" id="{DCD2184A-88AF-10BC-CCD7-E8577561E4E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AC9704D-67F3-2CBE-E716-16688FE6B601}"/>
              </a:ext>
            </a:extLst>
          </p:cNvPr>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1551071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2A1A8-0992-68AD-0698-35285B0A42F2}"/>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7AFA4AE2-B980-1C91-5FF5-50254F43E2CD}"/>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dirty="0"/>
          </a:p>
        </p:txBody>
      </p:sp>
      <p:sp>
        <p:nvSpPr>
          <p:cNvPr id="4" name="Text Placeholder 3">
            <a:extLst>
              <a:ext uri="{FF2B5EF4-FFF2-40B4-BE49-F238E27FC236}">
                <a16:creationId xmlns:a16="http://schemas.microsoft.com/office/drawing/2014/main" id="{895DCF03-7A16-1455-BD95-B48B9DCC382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A7141107-0CD3-4DFB-8F46-E7295329A1A6}"/>
              </a:ext>
            </a:extLst>
          </p:cNvPr>
          <p:cNvSpPr>
            <a:spLocks noGrp="1"/>
          </p:cNvSpPr>
          <p:nvPr>
            <p:ph type="dt" sz="half" idx="10"/>
          </p:nvPr>
        </p:nvSpPr>
        <p:spPr/>
        <p:txBody>
          <a:bodyPr/>
          <a:lstStyle/>
          <a:p>
            <a:fld id="{5BCAD085-E8A6-8845-BD4E-CB4CCA059FC4}" type="datetimeFigureOut">
              <a:rPr lang="en-US" smtClean="0"/>
              <a:t>10/1/25</a:t>
            </a:fld>
            <a:endParaRPr lang="en-US" dirty="0"/>
          </a:p>
        </p:txBody>
      </p:sp>
      <p:sp>
        <p:nvSpPr>
          <p:cNvPr id="6" name="Footer Placeholder 5">
            <a:extLst>
              <a:ext uri="{FF2B5EF4-FFF2-40B4-BE49-F238E27FC236}">
                <a16:creationId xmlns:a16="http://schemas.microsoft.com/office/drawing/2014/main" id="{0B5717CB-EADB-8C9C-D0B3-F46036B7584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B2DB471-CBD0-BB11-BF34-BAA59CD4BA1B}"/>
              </a:ext>
            </a:extLst>
          </p:cNvPr>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2201754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37A921-24DD-A2D1-B8EF-DF8A53E4D471}"/>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272EF93-44B4-7BFF-DECB-7EC2D9B0A946}"/>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DB11F1-93E8-611A-65EF-0F388C1D922C}"/>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BCAD085-E8A6-8845-BD4E-CB4CCA059FC4}" type="datetimeFigureOut">
              <a:rPr lang="en-US" smtClean="0"/>
              <a:t>10/1/25</a:t>
            </a:fld>
            <a:endParaRPr lang="en-US" dirty="0"/>
          </a:p>
        </p:txBody>
      </p:sp>
      <p:sp>
        <p:nvSpPr>
          <p:cNvPr id="5" name="Footer Placeholder 4">
            <a:extLst>
              <a:ext uri="{FF2B5EF4-FFF2-40B4-BE49-F238E27FC236}">
                <a16:creationId xmlns:a16="http://schemas.microsoft.com/office/drawing/2014/main" id="{08484A10-1DF2-2A65-FE72-972D2298A82B}"/>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832F7A4-E184-B8F8-A1CA-326C6C6BC33D}"/>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1FF6DA9-008F-8B48-92A6-B652298478BF}" type="slidenum">
              <a:rPr lang="en-US" smtClean="0"/>
              <a:t>‹#›</a:t>
            </a:fld>
            <a:endParaRPr lang="en-US" dirty="0"/>
          </a:p>
        </p:txBody>
      </p:sp>
    </p:spTree>
    <p:extLst>
      <p:ext uri="{BB962C8B-B14F-4D97-AF65-F5344CB8AC3E}">
        <p14:creationId xmlns:p14="http://schemas.microsoft.com/office/powerpoint/2010/main" val="458013880"/>
      </p:ext>
    </p:extLst>
  </p:cSld>
  <p:clrMap bg1="lt1" tx1="dk1" bg2="lt2" tx2="dk2" accent1="accent1" accent2="accent2" accent3="accent3" accent4="accent4" accent5="accent5" accent6="accent6" hlink="hlink" folHlink="folHlink"/>
  <p:sldLayoutIdLst>
    <p:sldLayoutId id="2147484190" r:id="rId1"/>
    <p:sldLayoutId id="2147484191" r:id="rId2"/>
    <p:sldLayoutId id="2147484192" r:id="rId3"/>
    <p:sldLayoutId id="2147484193" r:id="rId4"/>
    <p:sldLayoutId id="2147484194" r:id="rId5"/>
    <p:sldLayoutId id="2147484195" r:id="rId6"/>
    <p:sldLayoutId id="2147484196" r:id="rId7"/>
    <p:sldLayoutId id="2147484197" r:id="rId8"/>
    <p:sldLayoutId id="2147484198" r:id="rId9"/>
    <p:sldLayoutId id="2147484199" r:id="rId10"/>
    <p:sldLayoutId id="2147484200"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428" y="-182880"/>
            <a:ext cx="9218428" cy="1434332"/>
          </a:xfrm>
          <a:prstGeom prst="rect">
            <a:avLst/>
          </a:prstGeom>
          <a:solidFill>
            <a:schemeClr val="accent1">
              <a:lumMod val="75000"/>
            </a:schemeClr>
          </a:solidFill>
          <a:ln>
            <a:solidFill>
              <a:srgbClr val="00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highlight>
                <a:srgbClr val="FFFF00"/>
              </a:highlight>
            </a:endParaRPr>
          </a:p>
        </p:txBody>
      </p:sp>
      <p:sp>
        <p:nvSpPr>
          <p:cNvPr id="3" name="TextBox 2"/>
          <p:cNvSpPr txBox="1"/>
          <p:nvPr/>
        </p:nvSpPr>
        <p:spPr>
          <a:xfrm>
            <a:off x="74428" y="41844"/>
            <a:ext cx="8973880" cy="984885"/>
          </a:xfrm>
          <a:prstGeom prst="rect">
            <a:avLst/>
          </a:prstGeom>
          <a:noFill/>
        </p:spPr>
        <p:txBody>
          <a:bodyPr wrap="square">
            <a:spAutoFit/>
          </a:bodyPr>
          <a:lstStyle/>
          <a:p>
            <a:endParaRPr dirty="0"/>
          </a:p>
          <a:p>
            <a:pPr>
              <a:defRPr sz="3600" b="1">
                <a:solidFill>
                  <a:srgbClr val="FFFFFF"/>
                </a:solidFill>
              </a:defRPr>
            </a:pPr>
            <a:r>
              <a:rPr sz="4000" dirty="0">
                <a:latin typeface="Times New Roman" panose="02020603050405020304" pitchFamily="18" charset="0"/>
                <a:cs typeface="Times New Roman" panose="02020603050405020304" pitchFamily="18" charset="0"/>
              </a:rPr>
              <a:t>Aircraft Risk Assessment for Expansion</a:t>
            </a:r>
          </a:p>
        </p:txBody>
      </p:sp>
      <p:sp>
        <p:nvSpPr>
          <p:cNvPr id="4" name="TextBox 3"/>
          <p:cNvSpPr txBox="1"/>
          <p:nvPr/>
        </p:nvSpPr>
        <p:spPr>
          <a:xfrm>
            <a:off x="457200" y="1828800"/>
            <a:ext cx="8229600" cy="914400"/>
          </a:xfrm>
          <a:prstGeom prst="rect">
            <a:avLst/>
          </a:prstGeom>
          <a:noFill/>
        </p:spPr>
        <p:txBody>
          <a:bodyPr wrap="none">
            <a:spAutoFit/>
          </a:bodyPr>
          <a:lstStyle/>
          <a:p>
            <a:endParaRPr dirty="0"/>
          </a:p>
          <a:p>
            <a:pPr>
              <a:defRPr sz="2400">
                <a:solidFill>
                  <a:srgbClr val="505050"/>
                </a:solidFill>
              </a:defRPr>
            </a:pPr>
            <a:r>
              <a:rPr dirty="0"/>
              <a:t>Advisory Report to Aviation Division</a:t>
            </a:r>
          </a:p>
        </p:txBody>
      </p:sp>
      <p:pic>
        <p:nvPicPr>
          <p:cNvPr id="6" name="Picture 5">
            <a:extLst>
              <a:ext uri="{FF2B5EF4-FFF2-40B4-BE49-F238E27FC236}">
                <a16:creationId xmlns:a16="http://schemas.microsoft.com/office/drawing/2014/main" id="{E1A8289D-EFB2-6FF3-3C38-C436C3F74C93}"/>
              </a:ext>
            </a:extLst>
          </p:cNvPr>
          <p:cNvPicPr>
            <a:picLocks noChangeAspect="1"/>
          </p:cNvPicPr>
          <p:nvPr/>
        </p:nvPicPr>
        <p:blipFill>
          <a:blip r:embed="rId2"/>
          <a:stretch>
            <a:fillRect/>
          </a:stretch>
        </p:blipFill>
        <p:spPr>
          <a:xfrm>
            <a:off x="-74428" y="1251452"/>
            <a:ext cx="9218428" cy="560654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solidFill>
                  <a:srgbClr val="CC5500"/>
                </a:solidFill>
              </a:defRPr>
            </a:pPr>
            <a:r>
              <a:rPr sz="3200" dirty="0">
                <a:solidFill>
                  <a:srgbClr val="003399"/>
                </a:solidFill>
              </a:rPr>
              <a:t>Recommendations</a:t>
            </a:r>
          </a:p>
        </p:txBody>
      </p:sp>
      <p:sp>
        <p:nvSpPr>
          <p:cNvPr id="3" name="Content Placeholder 2"/>
          <p:cNvSpPr>
            <a:spLocks noGrp="1"/>
          </p:cNvSpPr>
          <p:nvPr>
            <p:ph idx="1"/>
          </p:nvPr>
        </p:nvSpPr>
        <p:spPr/>
        <p:txBody>
          <a:bodyPr/>
          <a:lstStyle/>
          <a:p>
            <a:endParaRPr dirty="0"/>
          </a:p>
          <a:p>
            <a:pPr>
              <a:defRPr sz="1800">
                <a:solidFill>
                  <a:srgbClr val="663300"/>
                </a:solidFill>
              </a:defRPr>
            </a:pPr>
            <a:r>
              <a:rPr lang="pt-BR" sz="1800" dirty="0">
                <a:solidFill>
                  <a:srgbClr val="505050"/>
                </a:solidFill>
              </a:rPr>
              <a:t>P</a:t>
            </a:r>
            <a:r>
              <a:rPr sz="1800" dirty="0">
                <a:solidFill>
                  <a:srgbClr val="505050"/>
                </a:solidFill>
              </a:rPr>
              <a:t>rioritiz</a:t>
            </a:r>
            <a:r>
              <a:rPr lang="pt-BR" sz="1800" dirty="0">
                <a:solidFill>
                  <a:srgbClr val="505050"/>
                </a:solidFill>
              </a:rPr>
              <a:t>e</a:t>
            </a:r>
            <a:r>
              <a:rPr sz="1800" dirty="0">
                <a:solidFill>
                  <a:srgbClr val="505050"/>
                </a:solidFill>
              </a:rPr>
              <a:t> the acquisition of models from the top 10 safest list</a:t>
            </a:r>
            <a:endParaRPr lang="pt-BR" sz="1800" dirty="0">
              <a:solidFill>
                <a:srgbClr val="505050"/>
              </a:solidFill>
            </a:endParaRPr>
          </a:p>
          <a:p>
            <a:pPr>
              <a:defRPr sz="1800">
                <a:solidFill>
                  <a:srgbClr val="663300"/>
                </a:solidFill>
              </a:defRPr>
            </a:pPr>
            <a:r>
              <a:rPr lang="en-US" sz="1800" dirty="0">
                <a:solidFill>
                  <a:srgbClr val="505050"/>
                </a:solidFill>
              </a:rPr>
              <a:t>Focus purchases on manufacturers with lower accident counts.</a:t>
            </a:r>
          </a:p>
          <a:p>
            <a:pPr>
              <a:defRPr sz="1800">
                <a:solidFill>
                  <a:srgbClr val="505050"/>
                </a:solidFill>
              </a:defRPr>
            </a:pPr>
            <a:r>
              <a:rPr lang="en-US" sz="1800" dirty="0">
                <a:solidFill>
                  <a:srgbClr val="505050"/>
                </a:solidFill>
              </a:rPr>
              <a:t>Prioritize aircraft with 2 or more engines and modern engine types.</a:t>
            </a:r>
          </a:p>
          <a:p>
            <a:pPr>
              <a:defRPr sz="1800">
                <a:solidFill>
                  <a:srgbClr val="505050"/>
                </a:solidFill>
              </a:defRPr>
            </a:pPr>
            <a:r>
              <a:rPr lang="en-US" sz="1800" dirty="0">
                <a:solidFill>
                  <a:srgbClr val="505050"/>
                </a:solidFill>
              </a:rPr>
              <a:t>Favor newer aircraft models since accident trends show continuous safety improvements.</a:t>
            </a:r>
          </a:p>
          <a:p>
            <a:pPr>
              <a:defRPr sz="1800">
                <a:solidFill>
                  <a:srgbClr val="663300"/>
                </a:solidFill>
              </a:defRPr>
            </a:pPr>
            <a:endParaRPr sz="1800" dirty="0">
              <a:solidFill>
                <a:srgbClr val="50505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486400"/>
            <a:ext cx="9144000" cy="1371600"/>
          </a:xfrm>
          <a:prstGeom prst="rect">
            <a:avLst/>
          </a:prstGeom>
          <a:solidFill>
            <a:srgbClr val="003399"/>
          </a:solidFill>
          <a:ln>
            <a:solidFill>
              <a:srgbClr val="00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3" name="TextBox 2"/>
          <p:cNvSpPr txBox="1"/>
          <p:nvPr/>
        </p:nvSpPr>
        <p:spPr>
          <a:xfrm>
            <a:off x="457200" y="2743200"/>
            <a:ext cx="8229600" cy="914400"/>
          </a:xfrm>
          <a:prstGeom prst="rect">
            <a:avLst/>
          </a:prstGeom>
          <a:noFill/>
        </p:spPr>
        <p:txBody>
          <a:bodyPr wrap="none">
            <a:spAutoFit/>
          </a:bodyPr>
          <a:lstStyle/>
          <a:p>
            <a:endParaRPr dirty="0"/>
          </a:p>
          <a:p>
            <a:pPr>
              <a:defRPr sz="3600" b="1">
                <a:solidFill>
                  <a:srgbClr val="505050"/>
                </a:solidFill>
              </a:defRPr>
            </a:pPr>
            <a:r>
              <a:rPr dirty="0"/>
              <a:t>Thank You – Questions?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a:solidFill>
                  <a:srgbClr val="CC5500"/>
                </a:solidFill>
              </a:defRPr>
            </a:pPr>
            <a:r>
              <a:rPr sz="3200" dirty="0">
                <a:solidFill>
                  <a:srgbClr val="003399"/>
                </a:solidFill>
                <a:latin typeface="Times New Roman" panose="02020603050405020304" pitchFamily="18" charset="0"/>
                <a:cs typeface="Times New Roman" panose="02020603050405020304" pitchFamily="18" charset="0"/>
              </a:rPr>
              <a:t>Aircraft Risk Assessment for Expansion</a:t>
            </a:r>
          </a:p>
        </p:txBody>
      </p:sp>
      <p:sp>
        <p:nvSpPr>
          <p:cNvPr id="3" name="Subtitle 2"/>
          <p:cNvSpPr>
            <a:spLocks noGrp="1"/>
          </p:cNvSpPr>
          <p:nvPr>
            <p:ph type="subTitle" idx="1"/>
          </p:nvPr>
        </p:nvSpPr>
        <p:spPr/>
        <p:txBody>
          <a:bodyPr/>
          <a:lstStyle/>
          <a:p>
            <a:r>
              <a:rPr sz="1800" dirty="0">
                <a:solidFill>
                  <a:srgbClr val="505050"/>
                </a:solidFill>
                <a:latin typeface="Times New Roman" panose="02020603050405020304" pitchFamily="18" charset="0"/>
                <a:cs typeface="Times New Roman" panose="02020603050405020304" pitchFamily="18" charset="0"/>
              </a:rPr>
              <a:t>Advisory Report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solidFill>
                  <a:srgbClr val="003399"/>
                </a:solidFill>
              </a:defRPr>
            </a:pPr>
            <a:r>
              <a:rPr sz="3200" dirty="0">
                <a:solidFill>
                  <a:srgbClr val="003399"/>
                </a:solidFill>
                <a:latin typeface="Times New Roman" panose="02020603050405020304" pitchFamily="18" charset="0"/>
                <a:cs typeface="Times New Roman" panose="02020603050405020304" pitchFamily="18" charset="0"/>
              </a:rPr>
              <a:t>Defining the Business Problem</a:t>
            </a:r>
          </a:p>
        </p:txBody>
      </p:sp>
      <p:sp>
        <p:nvSpPr>
          <p:cNvPr id="3" name="Content Placeholder 2"/>
          <p:cNvSpPr>
            <a:spLocks noGrp="1"/>
          </p:cNvSpPr>
          <p:nvPr>
            <p:ph idx="1"/>
          </p:nvPr>
        </p:nvSpPr>
        <p:spPr/>
        <p:txBody>
          <a:bodyPr/>
          <a:lstStyle/>
          <a:p>
            <a:endParaRPr dirty="0"/>
          </a:p>
          <a:p>
            <a:pPr>
              <a:defRPr sz="1800">
                <a:solidFill>
                  <a:srgbClr val="505050"/>
                </a:solidFill>
              </a:defRPr>
            </a:pPr>
            <a:r>
              <a:rPr sz="1800" dirty="0">
                <a:solidFill>
                  <a:srgbClr val="505050"/>
                </a:solidFill>
                <a:latin typeface="Times New Roman" panose="02020603050405020304" pitchFamily="18" charset="0"/>
                <a:cs typeface="Times New Roman" panose="02020603050405020304" pitchFamily="18" charset="0"/>
              </a:rPr>
              <a:t>The company wants to expand and is interested in purchasing airplanes for commercial and private enterprises.</a:t>
            </a:r>
          </a:p>
          <a:p>
            <a:pPr>
              <a:defRPr sz="1800">
                <a:solidFill>
                  <a:srgbClr val="505050"/>
                </a:solidFill>
              </a:defRPr>
            </a:pPr>
            <a:r>
              <a:rPr sz="1800" dirty="0">
                <a:solidFill>
                  <a:srgbClr val="505050"/>
                </a:solidFill>
                <a:latin typeface="Times New Roman" panose="02020603050405020304" pitchFamily="18" charset="0"/>
                <a:cs typeface="Times New Roman" panose="02020603050405020304" pitchFamily="18" charset="0"/>
              </a:rPr>
              <a:t>The aviation dataset will aid in determining which aircraft are low risk for the company to start the new business endeavo</a:t>
            </a:r>
            <a:r>
              <a:rPr lang="pt-BR" sz="1800" dirty="0">
                <a:solidFill>
                  <a:srgbClr val="505050"/>
                </a:solidFill>
                <a:latin typeface="Times New Roman" panose="02020603050405020304" pitchFamily="18" charset="0"/>
                <a:cs typeface="Times New Roman" panose="02020603050405020304" pitchFamily="18" charset="0"/>
              </a:rPr>
              <a:t>rs</a:t>
            </a:r>
            <a:r>
              <a:rPr sz="1800" dirty="0">
                <a:solidFill>
                  <a:srgbClr val="505050"/>
                </a:solidFill>
                <a:latin typeface="Times New Roman" panose="02020603050405020304" pitchFamily="18" charset="0"/>
                <a:cs typeface="Times New Roman" panose="02020603050405020304" pitchFamily="18" charset="0"/>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solidFill>
                  <a:srgbClr val="CC5500"/>
                </a:solidFill>
              </a:defRPr>
            </a:pPr>
            <a:r>
              <a:rPr sz="3200" dirty="0">
                <a:solidFill>
                  <a:srgbClr val="003399"/>
                </a:solidFill>
                <a:latin typeface="Times New Roman" panose="02020603050405020304" pitchFamily="18" charset="0"/>
                <a:cs typeface="Times New Roman" panose="02020603050405020304" pitchFamily="18" charset="0"/>
              </a:rPr>
              <a:t>Data </a:t>
            </a:r>
          </a:p>
        </p:txBody>
      </p:sp>
      <p:sp>
        <p:nvSpPr>
          <p:cNvPr id="3" name="Content Placeholder 2"/>
          <p:cNvSpPr>
            <a:spLocks noGrp="1"/>
          </p:cNvSpPr>
          <p:nvPr>
            <p:ph idx="1"/>
          </p:nvPr>
        </p:nvSpPr>
        <p:spPr>
          <a:ln>
            <a:noFill/>
          </a:ln>
        </p:spPr>
        <p:style>
          <a:lnRef idx="2">
            <a:schemeClr val="accent2"/>
          </a:lnRef>
          <a:fillRef idx="1001">
            <a:schemeClr val="lt1"/>
          </a:fillRef>
          <a:effectRef idx="0">
            <a:schemeClr val="accent2"/>
          </a:effectRef>
          <a:fontRef idx="minor">
            <a:schemeClr val="dk1"/>
          </a:fontRef>
        </p:style>
        <p:txBody>
          <a:bodyPr/>
          <a:lstStyle/>
          <a:p>
            <a:endParaRPr dirty="0"/>
          </a:p>
          <a:p>
            <a:pPr>
              <a:defRPr sz="1800">
                <a:solidFill>
                  <a:srgbClr val="663300"/>
                </a:solidFill>
              </a:defRPr>
            </a:pPr>
            <a:r>
              <a:rPr sz="1800" dirty="0">
                <a:solidFill>
                  <a:srgbClr val="505050"/>
                </a:solidFill>
                <a:latin typeface="Times New Roman" panose="02020603050405020304" pitchFamily="18" charset="0"/>
                <a:cs typeface="Times New Roman" panose="02020603050405020304" pitchFamily="18" charset="0"/>
              </a:rPr>
              <a:t>Data was sourced from aviation accident records </a:t>
            </a:r>
            <a:r>
              <a:rPr lang="pt-BR" sz="1800" dirty="0">
                <a:solidFill>
                  <a:srgbClr val="505050"/>
                </a:solidFill>
                <a:latin typeface="Times New Roman" panose="02020603050405020304" pitchFamily="18" charset="0"/>
                <a:cs typeface="Times New Roman" panose="02020603050405020304" pitchFamily="18" charset="0"/>
              </a:rPr>
              <a:t>covering the period 1948 to 2022</a:t>
            </a:r>
            <a:r>
              <a:rPr sz="1800" dirty="0">
                <a:solidFill>
                  <a:srgbClr val="505050"/>
                </a:solidFill>
                <a:latin typeface="Times New Roman" panose="02020603050405020304" pitchFamily="18" charset="0"/>
                <a:cs typeface="Times New Roman" panose="02020603050405020304" pitchFamily="18" charset="0"/>
              </a:rPr>
              <a:t>. We analyzed accident counts</a:t>
            </a:r>
            <a:r>
              <a:rPr lang="pt-BR" sz="1800" dirty="0">
                <a:solidFill>
                  <a:srgbClr val="505050"/>
                </a:solidFill>
                <a:latin typeface="Times New Roman" panose="02020603050405020304" pitchFamily="18" charset="0"/>
                <a:cs typeface="Times New Roman" panose="02020603050405020304" pitchFamily="18" charset="0"/>
              </a:rPr>
              <a:t> per plane manufacturer, per the number of engines each plane had etc  </a:t>
            </a:r>
            <a:r>
              <a:rPr sz="1800" dirty="0">
                <a:solidFill>
                  <a:srgbClr val="505050"/>
                </a:solidFill>
                <a:latin typeface="Times New Roman" panose="02020603050405020304" pitchFamily="18" charset="0"/>
                <a:cs typeface="Times New Roman" panose="02020603050405020304" pitchFamily="18" charset="0"/>
              </a:rPr>
              <a:t>. </a:t>
            </a:r>
            <a:endParaRPr lang="pt-BR" sz="1800" dirty="0">
              <a:solidFill>
                <a:srgbClr val="505050"/>
              </a:solidFill>
              <a:latin typeface="Times New Roman" panose="02020603050405020304" pitchFamily="18" charset="0"/>
              <a:cs typeface="Times New Roman" panose="02020603050405020304" pitchFamily="18" charset="0"/>
            </a:endParaRPr>
          </a:p>
          <a:p>
            <a:pPr>
              <a:defRPr sz="1800">
                <a:solidFill>
                  <a:srgbClr val="663300"/>
                </a:solidFill>
              </a:defRPr>
            </a:pPr>
            <a:r>
              <a:rPr lang="en-US" sz="1800" dirty="0">
                <a:solidFill>
                  <a:srgbClr val="505050"/>
                </a:solidFill>
                <a:latin typeface="Times New Roman" panose="02020603050405020304" pitchFamily="18" charset="0"/>
                <a:cs typeface="Times New Roman" panose="02020603050405020304" pitchFamily="18" charset="0"/>
              </a:rPr>
              <a:t>The data was cleaned to ensure that the results of the analysis are accurate by removing duplicated rows and null values. </a:t>
            </a:r>
            <a:endParaRPr sz="1800" dirty="0">
              <a:solidFill>
                <a:srgbClr val="50505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solidFill>
                  <a:srgbClr val="003399"/>
                </a:solidFill>
              </a:defRPr>
            </a:pPr>
            <a:r>
              <a:rPr sz="3200" dirty="0">
                <a:solidFill>
                  <a:srgbClr val="003399"/>
                </a:solidFill>
                <a:latin typeface="Times New Roman" panose="02020603050405020304" pitchFamily="18" charset="0"/>
                <a:cs typeface="Times New Roman" panose="02020603050405020304" pitchFamily="18" charset="0"/>
              </a:rPr>
              <a:t>Understanding the Context</a:t>
            </a:r>
          </a:p>
        </p:txBody>
      </p:sp>
      <p:sp>
        <p:nvSpPr>
          <p:cNvPr id="3" name="Content Placeholder 2"/>
          <p:cNvSpPr>
            <a:spLocks noGrp="1"/>
          </p:cNvSpPr>
          <p:nvPr>
            <p:ph idx="1"/>
          </p:nvPr>
        </p:nvSpPr>
        <p:spPr/>
        <p:txBody>
          <a:bodyPr>
            <a:normAutofit/>
          </a:bodyPr>
          <a:lstStyle/>
          <a:p>
            <a:endParaRPr dirty="0"/>
          </a:p>
          <a:p>
            <a:pPr>
              <a:defRPr sz="1800">
                <a:solidFill>
                  <a:srgbClr val="505050"/>
                </a:solidFill>
              </a:defRPr>
            </a:pPr>
            <a:r>
              <a:rPr sz="1800" dirty="0">
                <a:solidFill>
                  <a:srgbClr val="505050"/>
                </a:solidFill>
                <a:latin typeface="Times New Roman" panose="02020603050405020304" pitchFamily="18" charset="0"/>
                <a:cs typeface="Times New Roman" panose="02020603050405020304" pitchFamily="18" charset="0"/>
              </a:rPr>
              <a:t>Understanding the factors leading to aviation accidents will aid in determining the most suitable aircraft to be used by the company.</a:t>
            </a:r>
          </a:p>
          <a:p>
            <a:pPr>
              <a:defRPr sz="1800">
                <a:solidFill>
                  <a:srgbClr val="505050"/>
                </a:solidFill>
              </a:defRPr>
            </a:pPr>
            <a:r>
              <a:rPr sz="1800" dirty="0">
                <a:solidFill>
                  <a:srgbClr val="505050"/>
                </a:solidFill>
                <a:latin typeface="Times New Roman" panose="02020603050405020304" pitchFamily="18" charset="0"/>
                <a:cs typeface="Times New Roman" panose="02020603050405020304" pitchFamily="18" charset="0"/>
              </a:rPr>
              <a:t>The dataset used in this project comes from aviation accident reports covering the period 1948 to 2022.</a:t>
            </a:r>
          </a:p>
          <a:p>
            <a:pPr>
              <a:defRPr sz="1800">
                <a:solidFill>
                  <a:srgbClr val="505050"/>
                </a:solidFill>
              </a:defRPr>
            </a:pPr>
            <a:r>
              <a:rPr sz="1800" dirty="0">
                <a:solidFill>
                  <a:srgbClr val="505050"/>
                </a:solidFill>
                <a:latin typeface="Times New Roman" panose="02020603050405020304" pitchFamily="18" charset="0"/>
                <a:cs typeface="Times New Roman" panose="02020603050405020304" pitchFamily="18" charset="0"/>
              </a:rPr>
              <a:t>It contains detailed records of accidents, including aircraft manufacturer, number of engines, engine type, accident dates, and other attributes.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solidFill>
                  <a:srgbClr val="CC5500"/>
                </a:solidFill>
              </a:defRPr>
            </a:pPr>
            <a:r>
              <a:rPr sz="3200" dirty="0">
                <a:solidFill>
                  <a:srgbClr val="003399"/>
                </a:solidFill>
                <a:latin typeface="Times New Roman" panose="02020603050405020304" pitchFamily="18" charset="0"/>
                <a:cs typeface="Times New Roman" panose="02020603050405020304" pitchFamily="18" charset="0"/>
              </a:rPr>
              <a:t>Executive Summary</a:t>
            </a:r>
          </a:p>
        </p:txBody>
      </p:sp>
      <p:sp>
        <p:nvSpPr>
          <p:cNvPr id="3" name="Content Placeholder 2"/>
          <p:cNvSpPr>
            <a:spLocks noGrp="1"/>
          </p:cNvSpPr>
          <p:nvPr>
            <p:ph idx="1"/>
          </p:nvPr>
        </p:nvSpPr>
        <p:spPr>
          <a:xfrm>
            <a:off x="359229" y="1681843"/>
            <a:ext cx="8229600" cy="4525963"/>
          </a:xfrm>
        </p:spPr>
        <p:txBody>
          <a:bodyPr/>
          <a:lstStyle/>
          <a:p>
            <a:endParaRPr dirty="0"/>
          </a:p>
          <a:p>
            <a:pPr>
              <a:defRPr sz="1800">
                <a:solidFill>
                  <a:srgbClr val="663300"/>
                </a:solidFill>
              </a:defRPr>
            </a:pPr>
            <a:r>
              <a:rPr lang="pt-BR" sz="1800" dirty="0">
                <a:solidFill>
                  <a:srgbClr val="505050"/>
                </a:solidFill>
                <a:latin typeface="Times New Roman" panose="02020603050405020304" pitchFamily="18" charset="0"/>
                <a:cs typeface="Times New Roman" panose="02020603050405020304" pitchFamily="18" charset="0"/>
              </a:rPr>
              <a:t>The </a:t>
            </a:r>
            <a:r>
              <a:rPr sz="1800" dirty="0">
                <a:solidFill>
                  <a:srgbClr val="505050"/>
                </a:solidFill>
                <a:latin typeface="Times New Roman" panose="02020603050405020304" pitchFamily="18" charset="0"/>
                <a:cs typeface="Times New Roman" panose="02020603050405020304" pitchFamily="18" charset="0"/>
              </a:rPr>
              <a:t>analysis of historical aviation accident data identified significant differences in risk across aircraft models. By calculating </a:t>
            </a:r>
            <a:r>
              <a:rPr lang="pt-BR" sz="1800" dirty="0">
                <a:solidFill>
                  <a:srgbClr val="505050"/>
                </a:solidFill>
                <a:latin typeface="Times New Roman" panose="02020603050405020304" pitchFamily="18" charset="0"/>
                <a:cs typeface="Times New Roman" panose="02020603050405020304" pitchFamily="18" charset="0"/>
              </a:rPr>
              <a:t>number of accident</a:t>
            </a:r>
            <a:r>
              <a:rPr sz="1800" dirty="0">
                <a:solidFill>
                  <a:srgbClr val="505050"/>
                </a:solidFill>
                <a:latin typeface="Times New Roman" panose="02020603050405020304" pitchFamily="18" charset="0"/>
                <a:cs typeface="Times New Roman" panose="02020603050405020304" pitchFamily="18" charset="0"/>
              </a:rPr>
              <a:t> per </a:t>
            </a:r>
            <a:r>
              <a:rPr lang="pt-BR" sz="1800" dirty="0">
                <a:solidFill>
                  <a:srgbClr val="505050"/>
                </a:solidFill>
                <a:latin typeface="Times New Roman" panose="02020603050405020304" pitchFamily="18" charset="0"/>
                <a:cs typeface="Times New Roman" panose="02020603050405020304" pitchFamily="18" charset="0"/>
              </a:rPr>
              <a:t>plane make and model</a:t>
            </a:r>
            <a:r>
              <a:rPr sz="1800" dirty="0">
                <a:solidFill>
                  <a:srgbClr val="505050"/>
                </a:solidFill>
                <a:latin typeface="Times New Roman" panose="02020603050405020304" pitchFamily="18" charset="0"/>
                <a:cs typeface="Times New Roman" panose="02020603050405020304" pitchFamily="18" charset="0"/>
              </a:rPr>
              <a:t>, we created a composite risk score. This score highlights safer aircraft models suitable for initial purchases as the company expands into aviation.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656" y="43092"/>
            <a:ext cx="9111343" cy="1143000"/>
          </a:xfrm>
        </p:spPr>
        <p:txBody>
          <a:bodyPr>
            <a:normAutofit/>
          </a:bodyPr>
          <a:lstStyle/>
          <a:p>
            <a:r>
              <a:rPr sz="3200" dirty="0">
                <a:solidFill>
                  <a:srgbClr val="003399"/>
                </a:solidFill>
                <a:latin typeface="Times New Roman" panose="02020603050405020304" pitchFamily="18" charset="0"/>
                <a:cs typeface="Times New Roman" panose="02020603050405020304" pitchFamily="18" charset="0"/>
              </a:rPr>
              <a:t>Accident Trends</a:t>
            </a:r>
            <a:r>
              <a:rPr lang="pt-BR" sz="3200" dirty="0">
                <a:solidFill>
                  <a:srgbClr val="003399"/>
                </a:solidFill>
                <a:latin typeface="Times New Roman" panose="02020603050405020304" pitchFamily="18" charset="0"/>
                <a:cs typeface="Times New Roman" panose="02020603050405020304" pitchFamily="18" charset="0"/>
              </a:rPr>
              <a:t> From 2000 0nwards</a:t>
            </a:r>
            <a:endParaRPr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77585" y="4620986"/>
            <a:ext cx="8588829" cy="1622422"/>
          </a:xfrm>
        </p:spPr>
        <p:txBody>
          <a:bodyPr>
            <a:normAutofit/>
          </a:bodyPr>
          <a:lstStyle/>
          <a:p>
            <a:pPr marL="0" indent="0">
              <a:buNone/>
            </a:pPr>
            <a:r>
              <a:rPr lang="en-US" sz="1800" dirty="0">
                <a:solidFill>
                  <a:srgbClr val="505050"/>
                </a:solidFill>
                <a:latin typeface="Times New Roman" panose="02020603050405020304" pitchFamily="18" charset="0"/>
                <a:cs typeface="Times New Roman" panose="02020603050405020304" pitchFamily="18" charset="0"/>
              </a:rPr>
              <a:t>This graph shows that the frequency of aircraft accidents has gradually decreased from 2000 to 2022. This indicates that aviation safety standards and technologies are improving over time which reduces overall busssiness risk for entering the industry today.</a:t>
            </a:r>
          </a:p>
          <a:p>
            <a:pPr marL="0" indent="0">
              <a:buNone/>
            </a:pPr>
            <a:endParaRPr sz="2400" dirty="0"/>
          </a:p>
        </p:txBody>
      </p:sp>
      <p:pic>
        <p:nvPicPr>
          <p:cNvPr id="5" name="Picture 4">
            <a:extLst>
              <a:ext uri="{FF2B5EF4-FFF2-40B4-BE49-F238E27FC236}">
                <a16:creationId xmlns:a16="http://schemas.microsoft.com/office/drawing/2014/main" id="{C9D8192B-9AC3-4CE1-3F4F-846181A757FF}"/>
              </a:ext>
            </a:extLst>
          </p:cNvPr>
          <p:cNvPicPr>
            <a:picLocks noChangeAspect="1"/>
          </p:cNvPicPr>
          <p:nvPr/>
        </p:nvPicPr>
        <p:blipFill>
          <a:blip r:embed="rId3"/>
          <a:stretch>
            <a:fillRect/>
          </a:stretch>
        </p:blipFill>
        <p:spPr>
          <a:xfrm>
            <a:off x="0" y="1139512"/>
            <a:ext cx="8866413" cy="334358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pt-BR" sz="3200" dirty="0">
                <a:solidFill>
                  <a:srgbClr val="003399"/>
                </a:solidFill>
                <a:latin typeface="Times New Roman" panose="02020603050405020304" pitchFamily="18" charset="0"/>
                <a:cs typeface="Times New Roman" panose="02020603050405020304" pitchFamily="18" charset="0"/>
              </a:rPr>
              <a:t>Accidents by Number of Engines </a:t>
            </a:r>
            <a:endParaRPr dirty="0">
              <a:solidFill>
                <a:schemeClr val="accent6">
                  <a:lumMod val="75000"/>
                </a:schemeClr>
              </a:solidFill>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CC4CFBF2-1713-B488-5C97-A31A2CAAF14C}"/>
              </a:ext>
            </a:extLst>
          </p:cNvPr>
          <p:cNvPicPr>
            <a:picLocks noGrp="1" noChangeAspect="1"/>
          </p:cNvPicPr>
          <p:nvPr>
            <p:ph idx="1"/>
          </p:nvPr>
        </p:nvPicPr>
        <p:blipFill>
          <a:blip r:embed="rId2"/>
          <a:stretch>
            <a:fillRect/>
          </a:stretch>
        </p:blipFill>
        <p:spPr>
          <a:xfrm>
            <a:off x="179614" y="919534"/>
            <a:ext cx="8360229" cy="3848409"/>
          </a:xfrm>
          <a:prstGeom prst="rect">
            <a:avLst/>
          </a:prstGeom>
        </p:spPr>
      </p:pic>
      <p:sp>
        <p:nvSpPr>
          <p:cNvPr id="4" name="TextBox 3">
            <a:extLst>
              <a:ext uri="{FF2B5EF4-FFF2-40B4-BE49-F238E27FC236}">
                <a16:creationId xmlns:a16="http://schemas.microsoft.com/office/drawing/2014/main" id="{E270D524-A3C1-39CA-D7B7-9AA2422B0816}"/>
              </a:ext>
            </a:extLst>
          </p:cNvPr>
          <p:cNvSpPr txBox="1"/>
          <p:nvPr/>
        </p:nvSpPr>
        <p:spPr>
          <a:xfrm>
            <a:off x="457200" y="5055022"/>
            <a:ext cx="822960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graph shows how the number of engines a plane has relate to the rate of accidents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74" y="78047"/>
            <a:ext cx="8621676" cy="1325563"/>
          </a:xfrm>
        </p:spPr>
        <p:txBody>
          <a:bodyPr>
            <a:normAutofit/>
          </a:bodyPr>
          <a:lstStyle/>
          <a:p>
            <a:pPr>
              <a:defRPr>
                <a:solidFill>
                  <a:srgbClr val="003399"/>
                </a:solidFill>
              </a:defRPr>
            </a:pPr>
            <a:r>
              <a:rPr sz="3600" dirty="0">
                <a:solidFill>
                  <a:srgbClr val="003399"/>
                </a:solidFill>
                <a:latin typeface="Times New Roman" panose="02020603050405020304" pitchFamily="18" charset="0"/>
                <a:cs typeface="Times New Roman" panose="02020603050405020304" pitchFamily="18" charset="0"/>
              </a:rPr>
              <a:t>Conclusion </a:t>
            </a:r>
          </a:p>
        </p:txBody>
      </p:sp>
      <p:sp>
        <p:nvSpPr>
          <p:cNvPr id="3" name="Content Placeholder 2"/>
          <p:cNvSpPr>
            <a:spLocks noGrp="1"/>
          </p:cNvSpPr>
          <p:nvPr>
            <p:ph idx="1"/>
          </p:nvPr>
        </p:nvSpPr>
        <p:spPr>
          <a:xfrm>
            <a:off x="297712" y="1166018"/>
            <a:ext cx="8229600" cy="5213517"/>
          </a:xfrm>
        </p:spPr>
        <p:txBody>
          <a:bodyPr>
            <a:normAutofit/>
          </a:bodyPr>
          <a:lstStyle/>
          <a:p>
            <a:pPr marL="0" indent="0">
              <a:buNone/>
              <a:defRPr sz="1800">
                <a:solidFill>
                  <a:srgbClr val="505050"/>
                </a:solidFill>
              </a:defRPr>
            </a:pPr>
            <a:r>
              <a:rPr sz="1800" dirty="0">
                <a:solidFill>
                  <a:srgbClr val="505050"/>
                </a:solidFill>
                <a:latin typeface="Times New Roman" panose="02020603050405020304" pitchFamily="18" charset="0"/>
                <a:cs typeface="Times New Roman" panose="02020603050405020304" pitchFamily="18" charset="0"/>
              </a:rPr>
              <a:t>This project analyzed aviation accident data to support the company’s expansion into the aviation industry.</a:t>
            </a:r>
            <a:endParaRPr lang="pt-BR" sz="1800" dirty="0">
              <a:solidFill>
                <a:srgbClr val="505050"/>
              </a:solidFill>
              <a:latin typeface="Times New Roman" panose="02020603050405020304" pitchFamily="18" charset="0"/>
              <a:cs typeface="Times New Roman" panose="02020603050405020304" pitchFamily="18" charset="0"/>
            </a:endParaRPr>
          </a:p>
          <a:p>
            <a:pPr marL="0" indent="0">
              <a:buNone/>
              <a:defRPr sz="1800">
                <a:solidFill>
                  <a:srgbClr val="505050"/>
                </a:solidFill>
              </a:defRPr>
            </a:pPr>
            <a:endParaRPr lang="pt-BR" sz="1800" dirty="0">
              <a:solidFill>
                <a:srgbClr val="505050"/>
              </a:solidFill>
              <a:latin typeface="Times New Roman" panose="02020603050405020304" pitchFamily="18" charset="0"/>
              <a:cs typeface="Times New Roman" panose="02020603050405020304" pitchFamily="18" charset="0"/>
            </a:endParaRPr>
          </a:p>
          <a:p>
            <a:pPr marL="0" indent="0">
              <a:buNone/>
              <a:defRPr sz="1800">
                <a:solidFill>
                  <a:srgbClr val="505050"/>
                </a:solidFill>
              </a:defRPr>
            </a:pPr>
            <a:r>
              <a:rPr sz="2800" b="1" dirty="0">
                <a:solidFill>
                  <a:schemeClr val="tx1">
                    <a:lumMod val="95000"/>
                    <a:lumOff val="5000"/>
                  </a:schemeClr>
                </a:solidFill>
                <a:latin typeface="Times New Roman" panose="02020603050405020304" pitchFamily="18" charset="0"/>
                <a:cs typeface="Times New Roman" panose="02020603050405020304" pitchFamily="18" charset="0"/>
              </a:rPr>
              <a:t>The key findings are:</a:t>
            </a:r>
            <a:endParaRPr lang="pt-BR" sz="28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342900" indent="-342900">
              <a:buFont typeface="+mj-lt"/>
              <a:buAutoNum type="arabicPeriod"/>
              <a:defRPr sz="1800">
                <a:solidFill>
                  <a:srgbClr val="505050"/>
                </a:solidFill>
              </a:defRPr>
            </a:pPr>
            <a:r>
              <a:rPr sz="1800" dirty="0">
                <a:solidFill>
                  <a:srgbClr val="505050"/>
                </a:solidFill>
                <a:latin typeface="Times New Roman" panose="02020603050405020304" pitchFamily="18" charset="0"/>
                <a:cs typeface="Times New Roman" panose="02020603050405020304" pitchFamily="18" charset="0"/>
              </a:rPr>
              <a:t>Manufacturers with higher accident frequencies should be approached with </a:t>
            </a:r>
            <a:r>
              <a:rPr lang="pt-BR" sz="1800" dirty="0">
                <a:solidFill>
                  <a:srgbClr val="505050"/>
                </a:solidFill>
                <a:latin typeface="Times New Roman" panose="02020603050405020304" pitchFamily="18" charset="0"/>
                <a:cs typeface="Times New Roman" panose="02020603050405020304" pitchFamily="18" charset="0"/>
              </a:rPr>
              <a:t>     </a:t>
            </a:r>
            <a:r>
              <a:rPr sz="1800" dirty="0">
                <a:solidFill>
                  <a:srgbClr val="505050"/>
                </a:solidFill>
                <a:latin typeface="Times New Roman" panose="02020603050405020304" pitchFamily="18" charset="0"/>
                <a:cs typeface="Times New Roman" panose="02020603050405020304" pitchFamily="18" charset="0"/>
              </a:rPr>
              <a:t>caution. Safer manufacturers may represent better long-term investments.</a:t>
            </a:r>
          </a:p>
          <a:p>
            <a:pPr marL="342900" indent="-342900">
              <a:buFont typeface="+mj-lt"/>
              <a:buAutoNum type="arabicPeriod"/>
              <a:defRPr sz="1800">
                <a:solidFill>
                  <a:srgbClr val="505050"/>
                </a:solidFill>
              </a:defRPr>
            </a:pPr>
            <a:r>
              <a:rPr sz="1800" dirty="0">
                <a:solidFill>
                  <a:srgbClr val="505050"/>
                </a:solidFill>
                <a:latin typeface="Times New Roman" panose="02020603050405020304" pitchFamily="18" charset="0"/>
                <a:cs typeface="Times New Roman" panose="02020603050405020304" pitchFamily="18" charset="0"/>
              </a:rPr>
              <a:t>Aircraft with more engines tend to show lower accident counts, suggesting that simpler designs may reduce risk for the company’s fleet.</a:t>
            </a:r>
          </a:p>
          <a:p>
            <a:pPr marL="342900" indent="-342900">
              <a:buFont typeface="+mj-lt"/>
              <a:buAutoNum type="arabicPeriod"/>
              <a:defRPr sz="1800">
                <a:solidFill>
                  <a:srgbClr val="505050"/>
                </a:solidFill>
              </a:defRPr>
            </a:pPr>
            <a:r>
              <a:rPr sz="1800" dirty="0">
                <a:solidFill>
                  <a:srgbClr val="505050"/>
                </a:solidFill>
                <a:latin typeface="Times New Roman" panose="02020603050405020304" pitchFamily="18" charset="0"/>
                <a:cs typeface="Times New Roman" panose="02020603050405020304" pitchFamily="18" charset="0"/>
              </a:rPr>
              <a:t>Engine type matters – certain engine types (e.g., turbojet, reciprocating) show different accident profiles, which should guide selection.</a:t>
            </a:r>
          </a:p>
          <a:p>
            <a:pPr marL="342900" indent="-342900">
              <a:buFont typeface="+mj-lt"/>
              <a:buAutoNum type="arabicPeriod"/>
              <a:defRPr sz="1800">
                <a:solidFill>
                  <a:srgbClr val="505050"/>
                </a:solidFill>
              </a:defRPr>
            </a:pPr>
            <a:r>
              <a:rPr sz="1800" dirty="0">
                <a:solidFill>
                  <a:srgbClr val="505050"/>
                </a:solidFill>
                <a:latin typeface="Times New Roman" panose="02020603050405020304" pitchFamily="18" charset="0"/>
                <a:cs typeface="Times New Roman" panose="02020603050405020304" pitchFamily="18" charset="0"/>
              </a:rPr>
              <a:t>Accident frequency has declined significantly since 2000, indicating that modern </a:t>
            </a:r>
            <a:r>
              <a:rPr lang="pt-BR" sz="1800" dirty="0">
                <a:solidFill>
                  <a:srgbClr val="505050"/>
                </a:solidFill>
                <a:latin typeface="Times New Roman" panose="02020603050405020304" pitchFamily="18" charset="0"/>
                <a:cs typeface="Times New Roman" panose="02020603050405020304" pitchFamily="18" charset="0"/>
              </a:rPr>
              <a:t>    </a:t>
            </a:r>
            <a:r>
              <a:rPr sz="1800" dirty="0">
                <a:solidFill>
                  <a:srgbClr val="505050"/>
                </a:solidFill>
                <a:latin typeface="Times New Roman" panose="02020603050405020304" pitchFamily="18" charset="0"/>
                <a:cs typeface="Times New Roman" panose="02020603050405020304" pitchFamily="18" charset="0"/>
              </a:rPr>
              <a:t>aircraft generally have improved safety standards.</a:t>
            </a:r>
          </a:p>
          <a:p>
            <a:pPr marL="0" indent="0">
              <a:buNone/>
              <a:defRPr sz="1800">
                <a:solidFill>
                  <a:srgbClr val="505050"/>
                </a:solidFill>
              </a:defRPr>
            </a:pPr>
            <a:endParaRPr sz="1800" dirty="0">
              <a:solidFill>
                <a:srgbClr val="50505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109</TotalTime>
  <Words>465</Words>
  <Application>Microsoft Macintosh PowerPoint</Application>
  <PresentationFormat>On-screen Show (4:3)</PresentationFormat>
  <Paragraphs>43</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PowerPoint Presentation</vt:lpstr>
      <vt:lpstr>Aircraft Risk Assessment for Expansion</vt:lpstr>
      <vt:lpstr>Defining the Business Problem</vt:lpstr>
      <vt:lpstr>Data </vt:lpstr>
      <vt:lpstr>Understanding the Context</vt:lpstr>
      <vt:lpstr>Executive Summary</vt:lpstr>
      <vt:lpstr>Accident Trends From 2000 0nwards</vt:lpstr>
      <vt:lpstr>Accidents by Number of Engines </vt:lpstr>
      <vt:lpstr>Conclusion </vt:lpstr>
      <vt:lpstr>Recommendations</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Dawa Jarso</cp:lastModifiedBy>
  <cp:revision>4</cp:revision>
  <dcterms:created xsi:type="dcterms:W3CDTF">2013-01-27T09:14:16Z</dcterms:created>
  <dcterms:modified xsi:type="dcterms:W3CDTF">2025-10-01T17:55:27Z</dcterms:modified>
  <cp:category/>
</cp:coreProperties>
</file>