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7" r:id="rId12"/>
    <p:sldId id="271" r:id="rId13"/>
    <p:sldId id="280" r:id="rId14"/>
    <p:sldId id="281" r:id="rId15"/>
    <p:sldId id="278" r:id="rId16"/>
    <p:sldId id="287" r:id="rId17"/>
    <p:sldId id="288" r:id="rId18"/>
    <p:sldId id="279" r:id="rId19"/>
    <p:sldId id="300" r:id="rId20"/>
    <p:sldId id="282" r:id="rId21"/>
    <p:sldId id="285" r:id="rId22"/>
    <p:sldId id="283" r:id="rId23"/>
    <p:sldId id="284" r:id="rId24"/>
    <p:sldId id="286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273" r:id="rId33"/>
    <p:sldId id="274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87E0AC-06E2-4190-9E31-FA84463FE424}">
          <p14:sldIdLst>
            <p14:sldId id="256"/>
            <p14:sldId id="258"/>
          </p14:sldIdLst>
        </p14:section>
        <p14:section name="Untitled Section" id="{F39C8FAD-CBD2-4E77-9AEB-CD49C95382EA}">
          <p14:sldIdLst>
            <p14:sldId id="259"/>
            <p14:sldId id="261"/>
            <p14:sldId id="262"/>
            <p14:sldId id="263"/>
            <p14:sldId id="264"/>
            <p14:sldId id="265"/>
            <p14:sldId id="267"/>
            <p14:sldId id="269"/>
            <p14:sldId id="277"/>
            <p14:sldId id="271"/>
            <p14:sldId id="280"/>
            <p14:sldId id="281"/>
            <p14:sldId id="278"/>
            <p14:sldId id="287"/>
            <p14:sldId id="288"/>
            <p14:sldId id="279"/>
            <p14:sldId id="300"/>
            <p14:sldId id="282"/>
            <p14:sldId id="285"/>
            <p14:sldId id="283"/>
            <p14:sldId id="284"/>
            <p14:sldId id="286"/>
            <p14:sldId id="291"/>
            <p14:sldId id="292"/>
            <p14:sldId id="293"/>
            <p14:sldId id="294"/>
            <p14:sldId id="295"/>
            <p14:sldId id="297"/>
            <p14:sldId id="29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8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62" y="706"/>
      </p:cViewPr>
      <p:guideLst>
        <p:guide orient="horz" pos="2938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a Phuti Lepcha" userId="b32330c908302023" providerId="LiveId" clId="{FC5D9E6D-35C6-428A-84A9-B1307FE8000F}"/>
    <pc:docChg chg="delSld modSection">
      <pc:chgData name="Dawa Phuti Lepcha" userId="b32330c908302023" providerId="LiveId" clId="{FC5D9E6D-35C6-428A-84A9-B1307FE8000F}" dt="2024-05-23T14:13:00.233" v="2" actId="2696"/>
      <pc:docMkLst>
        <pc:docMk/>
      </pc:docMkLst>
      <pc:sldChg chg="del">
        <pc:chgData name="Dawa Phuti Lepcha" userId="b32330c908302023" providerId="LiveId" clId="{FC5D9E6D-35C6-428A-84A9-B1307FE8000F}" dt="2024-05-23T14:13:00.233" v="2" actId="2696"/>
        <pc:sldMkLst>
          <pc:docMk/>
          <pc:sldMk cId="0" sldId="257"/>
        </pc:sldMkLst>
      </pc:sldChg>
      <pc:sldChg chg="del">
        <pc:chgData name="Dawa Phuti Lepcha" userId="b32330c908302023" providerId="LiveId" clId="{FC5D9E6D-35C6-428A-84A9-B1307FE8000F}" dt="2024-05-23T12:59:45.662" v="0" actId="47"/>
        <pc:sldMkLst>
          <pc:docMk/>
          <pc:sldMk cId="0" sldId="275"/>
        </pc:sldMkLst>
      </pc:sldChg>
      <pc:sldChg chg="del">
        <pc:chgData name="Dawa Phuti Lepcha" userId="b32330c908302023" providerId="LiveId" clId="{FC5D9E6D-35C6-428A-84A9-B1307FE8000F}" dt="2024-05-23T12:59:48.595" v="1" actId="47"/>
        <pc:sldMkLst>
          <pc:docMk/>
          <pc:sldMk cId="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7168" y="6286067"/>
            <a:ext cx="2945471" cy="444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113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038" y="1057529"/>
            <a:ext cx="10459923" cy="463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7160"/>
            <a:ext cx="12192000" cy="6111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750" y="3429000"/>
            <a:ext cx="7810500" cy="185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b="0" u="none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lang="en-IN" sz="4000" b="0" u="none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b="0" u="none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nalysis to identify the Reader-Preferred Novel</a:t>
            </a:r>
            <a:r>
              <a:rPr lang="en-IN" sz="4000" b="0" u="none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457200"/>
            <a:ext cx="3547745" cy="2057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2000" u="sng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Distribution of Publish_Year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990600"/>
            <a:ext cx="8545830" cy="415861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752600" y="5149215"/>
            <a:ext cx="6450330" cy="545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943600"/>
            <a:ext cx="6525895" cy="583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990600"/>
            <a:ext cx="161925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3735" y="175895"/>
            <a:ext cx="7263130" cy="492125"/>
          </a:xfrm>
        </p:spPr>
        <p:txBody>
          <a:bodyPr wrap="square"/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IN" u="sng" spc="180" dirty="0">
                <a:solidFill>
                  <a:srgbClr val="FF0000"/>
                </a:solidFill>
                <a:sym typeface="+mn-ea"/>
              </a:rPr>
              <a:t>Distribution of Average_Rating</a:t>
            </a:r>
            <a:r>
              <a:rPr u="sng" dirty="0">
                <a:solidFill>
                  <a:srgbClr val="FF0000"/>
                </a:solidFill>
                <a:sym typeface="+mn-ea"/>
              </a:rPr>
              <a:t>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0200" y="1066800"/>
            <a:ext cx="8766810" cy="45243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0800" y="5791200"/>
            <a:ext cx="393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Mean = 4.030987567851515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35" y="175895"/>
            <a:ext cx="4462145" cy="5054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1800" u="sng" dirty="0">
                <a:solidFill>
                  <a:srgbClr val="FF0000"/>
                </a:solidFill>
              </a:rPr>
              <a:t>Heatmap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3035" y="816610"/>
            <a:ext cx="696277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838200"/>
            <a:ext cx="8069580" cy="423608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2514600" y="5334000"/>
            <a:ext cx="6919595" cy="8426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81685" y="222885"/>
            <a:ext cx="386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Boxplot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914400"/>
            <a:ext cx="7411085" cy="4744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00200" y="5867400"/>
            <a:ext cx="792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Elephant" panose="02020904090505020303" charset="0"/>
                <a:cs typeface="Elephant" panose="02020904090505020303" charset="0"/>
              </a:rPr>
              <a:t>According to the average rating, the best genre is Epic Fantasy and the least liked is Horror/Paranormal.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85800" y="337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Average Rating of each Genre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85800" y="381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rgbClr val="FF0000"/>
                </a:solidFill>
                <a:sym typeface="+mn-ea"/>
              </a:rPr>
              <a:t>Average rating and no of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914400"/>
            <a:ext cx="809307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1219200"/>
            <a:ext cx="9148445" cy="4836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42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Novels with maximum votes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8930" y="1143000"/>
            <a:ext cx="9226550" cy="47999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533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9075420" cy="51930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15035" y="521335"/>
            <a:ext cx="449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Publish Year vs other numerical column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7527290" cy="4749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838200" y="4629150"/>
            <a:ext cx="7603490" cy="96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4000"/>
            <a:ext cx="7640955" cy="1297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96260"/>
            <a:ext cx="7668895" cy="12579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686800" y="990600"/>
            <a:ext cx="3328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most popular novel in classics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721090" y="1731010"/>
            <a:ext cx="3166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Novels with higher no of ratings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740775" y="3298825"/>
            <a:ext cx="3146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Novels with higher no of reviews</a:t>
            </a:r>
            <a:endParaRPr lang="en-IN" altLang="en-US"/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796655" y="4719320"/>
            <a:ext cx="309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Novels with higher no of votes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181101"/>
            <a:ext cx="201548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0395" algn="l"/>
              </a:tabLst>
            </a:pPr>
            <a:r>
              <a:rPr u="sng" spc="175" dirty="0">
                <a:solidFill>
                  <a:schemeClr val="tx1"/>
                </a:solidFill>
              </a:rPr>
              <a:t>C</a:t>
            </a:r>
            <a:r>
              <a:rPr u="sng" spc="195" dirty="0">
                <a:solidFill>
                  <a:schemeClr val="tx1"/>
                </a:solidFill>
              </a:rPr>
              <a:t>o</a:t>
            </a:r>
            <a:r>
              <a:rPr u="sng" spc="185" dirty="0">
                <a:solidFill>
                  <a:schemeClr val="tx1"/>
                </a:solidFill>
              </a:rPr>
              <a:t>n</a:t>
            </a:r>
            <a:r>
              <a:rPr u="sng" spc="175" dirty="0">
                <a:solidFill>
                  <a:schemeClr val="tx1"/>
                </a:solidFill>
              </a:rPr>
              <a:t>t</a:t>
            </a:r>
            <a:r>
              <a:rPr u="sng" spc="180" dirty="0">
                <a:solidFill>
                  <a:schemeClr val="tx1"/>
                </a:solidFill>
              </a:rPr>
              <a:t>e</a:t>
            </a:r>
            <a:r>
              <a:rPr u="sng" spc="185" dirty="0">
                <a:solidFill>
                  <a:schemeClr val="tx1"/>
                </a:solidFill>
              </a:rPr>
              <a:t>n</a:t>
            </a:r>
            <a:r>
              <a:rPr u="sng" spc="175" dirty="0">
                <a:solidFill>
                  <a:schemeClr val="tx1"/>
                </a:solidFill>
              </a:rPr>
              <a:t>t</a:t>
            </a:r>
            <a:r>
              <a:rPr u="sng" spc="-5" dirty="0">
                <a:solidFill>
                  <a:schemeClr val="tx1"/>
                </a:solidFill>
              </a:rPr>
              <a:t>s</a:t>
            </a:r>
            <a:r>
              <a:rPr u="sng" dirty="0">
                <a:solidFill>
                  <a:schemeClr val="tx1"/>
                </a:solidFill>
              </a:rPr>
              <a:t>	</a:t>
            </a:r>
            <a:r>
              <a:rPr u="sng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038" y="1057529"/>
            <a:ext cx="7903209" cy="41948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8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(Libraries)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URL’s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Web-Scrapping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Raw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Cleaning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Data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Manipulation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Cleaned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EDA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(Uni,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Multi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variate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IN" sz="2400" spc="-25" dirty="0">
                <a:latin typeface="Times New Roman" panose="02020603050405020304"/>
                <a:cs typeface="Times New Roman" panose="02020603050405020304"/>
              </a:rPr>
              <a:t> plots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 faced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10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9585960" cy="4861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371600" y="938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Top 15 novels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67790" y="161290"/>
            <a:ext cx="9757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000" b="1">
                <a:solidFill>
                  <a:srgbClr val="FF0000"/>
                </a:solidFill>
              </a:rPr>
              <a:t>Analysis based on Average Rating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990600"/>
            <a:ext cx="8830945" cy="46437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71600" y="457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10 series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914400"/>
            <a:ext cx="8388350" cy="5181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71600" y="457200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15 authors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0200" y="1295400"/>
            <a:ext cx="8520430" cy="4556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609600"/>
            <a:ext cx="613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10 authors (authors with more than 10 books)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9292590" cy="46577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43000" y="53340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10 series (series with more than 5 books)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9451340" cy="44608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600200" y="1066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Top 10 novels (1700-1900)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9841865" cy="4662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057400" y="739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Top 10 novels (1900-2000)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10260965" cy="48075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57400" y="572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Top 10 novels (after 2000)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219200"/>
            <a:ext cx="9926320" cy="4886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19400" y="304800"/>
            <a:ext cx="686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>
                <a:solidFill>
                  <a:srgbClr val="FF0000"/>
                </a:solidFill>
              </a:rPr>
              <a:t>Analysis based on no of reviews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581910" y="943610"/>
            <a:ext cx="419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15 novels</a:t>
            </a:r>
            <a:endParaRPr lang="en-IN" alt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006475"/>
            <a:ext cx="9705975" cy="4845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09800" y="356870"/>
            <a:ext cx="396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10 novels (1700-1900)</a:t>
            </a:r>
            <a:endParaRPr lang="en-IN" alt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2000"/>
            <a:ext cx="2804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5570" algn="l"/>
              </a:tabLst>
            </a:pPr>
            <a:r>
              <a:rPr u="sng" spc="190" dirty="0">
                <a:solidFill>
                  <a:srgbClr val="FF0000"/>
                </a:solidFill>
              </a:rPr>
              <a:t>I</a:t>
            </a:r>
            <a:r>
              <a:rPr u="sng" spc="185" dirty="0">
                <a:solidFill>
                  <a:srgbClr val="FF0000"/>
                </a:solidFill>
              </a:rPr>
              <a:t>n</a:t>
            </a:r>
            <a:r>
              <a:rPr u="sng" spc="175" dirty="0">
                <a:solidFill>
                  <a:srgbClr val="FF0000"/>
                </a:solidFill>
              </a:rPr>
              <a:t>t</a:t>
            </a:r>
            <a:r>
              <a:rPr u="sng" spc="180" dirty="0">
                <a:solidFill>
                  <a:srgbClr val="FF0000"/>
                </a:solidFill>
              </a:rPr>
              <a:t>r</a:t>
            </a:r>
            <a:r>
              <a:rPr u="sng" spc="195" dirty="0">
                <a:solidFill>
                  <a:srgbClr val="FF0000"/>
                </a:solidFill>
              </a:rPr>
              <a:t>o</a:t>
            </a:r>
            <a:r>
              <a:rPr u="sng" spc="185" dirty="0">
                <a:solidFill>
                  <a:srgbClr val="FF0000"/>
                </a:solidFill>
              </a:rPr>
              <a:t>du</a:t>
            </a:r>
            <a:r>
              <a:rPr u="sng" spc="180" dirty="0">
                <a:solidFill>
                  <a:srgbClr val="FF0000"/>
                </a:solidFill>
              </a:rPr>
              <a:t>c</a:t>
            </a:r>
            <a:r>
              <a:rPr u="sng" spc="175" dirty="0">
                <a:solidFill>
                  <a:srgbClr val="FF0000"/>
                </a:solidFill>
              </a:rPr>
              <a:t>t</a:t>
            </a:r>
            <a:r>
              <a:rPr u="sng" spc="185" dirty="0">
                <a:solidFill>
                  <a:srgbClr val="FF0000"/>
                </a:solidFill>
              </a:rPr>
              <a:t>i</a:t>
            </a:r>
            <a:r>
              <a:rPr u="sng" spc="195" dirty="0">
                <a:solidFill>
                  <a:srgbClr val="FF0000"/>
                </a:solidFill>
              </a:rPr>
              <a:t>o</a:t>
            </a:r>
            <a:r>
              <a:rPr u="sng" spc="-5" dirty="0">
                <a:solidFill>
                  <a:srgbClr val="FF0000"/>
                </a:solidFill>
              </a:rPr>
              <a:t>n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-5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45720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novels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distribution and correlation of different attributes in the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top novels depending on different  properties.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066800"/>
            <a:ext cx="10522585" cy="4352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74850" y="346710"/>
            <a:ext cx="5264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  <a:sym typeface="+mn-ea"/>
              </a:rPr>
              <a:t>Top 10 novels (1900-2000)</a:t>
            </a:r>
            <a:endParaRPr lang="en-IN" alt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9718675" cy="50749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05000" y="393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>
                <a:solidFill>
                  <a:srgbClr val="FF0000"/>
                </a:solidFill>
              </a:rPr>
              <a:t>Top 10 reviews (after 2000)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905000"/>
            <a:ext cx="9077325" cy="12369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Extracting data for publish year and no of reviews</a:t>
            </a:r>
          </a:p>
          <a:p>
            <a:pPr marL="356870" indent="-344805">
              <a:lnSpc>
                <a:spcPct val="100000"/>
              </a:lnSpc>
              <a:spcBef>
                <a:spcPts val="8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dirty="0">
                <a:latin typeface="Times New Roman" panose="02020603050405020304"/>
                <a:cs typeface="Times New Roman" panose="02020603050405020304"/>
                <a:sym typeface="+mn-ea"/>
              </a:rPr>
              <a:t>Code's running time was excessively long, taking too many hours to complete.</a:t>
            </a:r>
          </a:p>
          <a:p>
            <a:pPr marL="356870" indent="-344805">
              <a:lnSpc>
                <a:spcPct val="100000"/>
              </a:lnSpc>
              <a:spcBef>
                <a:spcPts val="8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dirty="0">
                <a:latin typeface="Times New Roman" panose="02020603050405020304"/>
                <a:cs typeface="Times New Roman" panose="02020603050405020304"/>
                <a:sym typeface="+mn-ea"/>
              </a:rPr>
              <a:t>Using dictionary instead of list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778" y="982472"/>
            <a:ext cx="52528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035175" algn="l"/>
                <a:tab pos="3091815" algn="l"/>
              </a:tabLst>
            </a:pPr>
            <a:r>
              <a:rPr sz="2800"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sz="2800"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sz="2800"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ll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sz="2800"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IN"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504" y="1853361"/>
            <a:ext cx="6317615" cy="21361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  <a:tab pos="1089660" algn="l"/>
              </a:tabLst>
            </a:pPr>
            <a:r>
              <a:rPr sz="2000" spc="80" dirty="0">
                <a:latin typeface="Times New Roman" panose="02020603050405020304"/>
                <a:cs typeface="Times New Roman" panose="02020603050405020304"/>
              </a:rPr>
              <a:t>Mos</a:t>
            </a:r>
            <a:r>
              <a:rPr lang="en-IN" sz="2000" spc="80" dirty="0">
                <a:latin typeface="Times New Roman" panose="02020603050405020304"/>
                <a:cs typeface="Times New Roman" panose="02020603050405020304"/>
              </a:rPr>
              <a:t>t liked genre is Epic Fantasy and least liked genre is Horror/Paranormal.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altLang="en-US" sz="2000" spc="100" dirty="0">
                <a:latin typeface="Times New Roman" panose="02020603050405020304"/>
                <a:cs typeface="Times New Roman" panose="02020603050405020304"/>
              </a:rPr>
              <a:t>The most highly rated genre are not always the popular ones, but the ones which are most reviewed are popular.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There are extremely less audience for classic novels.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778" y="982472"/>
            <a:ext cx="3500222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2078355" algn="l"/>
              </a:tabLst>
            </a:pPr>
            <a:r>
              <a:rPr sz="2800" u="sng" spc="180" dirty="0">
                <a:solidFill>
                  <a:srgbClr val="FF0000"/>
                </a:solidFill>
              </a:rPr>
              <a:t>C</a:t>
            </a:r>
            <a:r>
              <a:rPr sz="2800" u="sng" spc="200" dirty="0">
                <a:solidFill>
                  <a:srgbClr val="FF0000"/>
                </a:solidFill>
              </a:rPr>
              <a:t>o</a:t>
            </a:r>
            <a:r>
              <a:rPr sz="2800" u="sng" spc="185" dirty="0">
                <a:solidFill>
                  <a:srgbClr val="FF0000"/>
                </a:solidFill>
              </a:rPr>
              <a:t>n</a:t>
            </a:r>
            <a:r>
              <a:rPr sz="2800" u="sng" spc="190" dirty="0">
                <a:solidFill>
                  <a:srgbClr val="FF0000"/>
                </a:solidFill>
              </a:rPr>
              <a:t>c</a:t>
            </a:r>
            <a:r>
              <a:rPr sz="2800" u="sng" spc="195" dirty="0">
                <a:solidFill>
                  <a:srgbClr val="FF0000"/>
                </a:solidFill>
              </a:rPr>
              <a:t>l</a:t>
            </a:r>
            <a:r>
              <a:rPr sz="2800" u="sng" spc="185" dirty="0">
                <a:solidFill>
                  <a:srgbClr val="FF0000"/>
                </a:solidFill>
              </a:rPr>
              <a:t>u</a:t>
            </a:r>
            <a:r>
              <a:rPr sz="2800" u="sng" spc="200" dirty="0">
                <a:solidFill>
                  <a:srgbClr val="FF0000"/>
                </a:solidFill>
              </a:rPr>
              <a:t>s</a:t>
            </a:r>
            <a:r>
              <a:rPr sz="2800" u="sng" spc="195" dirty="0">
                <a:solidFill>
                  <a:srgbClr val="FF0000"/>
                </a:solidFill>
              </a:rPr>
              <a:t>i</a:t>
            </a:r>
            <a:r>
              <a:rPr sz="2800" u="sng" spc="200" dirty="0">
                <a:solidFill>
                  <a:srgbClr val="FF0000"/>
                </a:solidFill>
              </a:rPr>
              <a:t>o</a:t>
            </a:r>
            <a:r>
              <a:rPr sz="2800" u="sng" dirty="0">
                <a:solidFill>
                  <a:srgbClr val="FF0000"/>
                </a:solidFill>
              </a:rPr>
              <a:t>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175922"/>
            <a:ext cx="5816314" cy="6110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1216025" algn="l"/>
                <a:tab pos="3519170" algn="l"/>
              </a:tabLst>
            </a:pPr>
            <a:r>
              <a:rPr u="sng" spc="185" dirty="0">
                <a:solidFill>
                  <a:srgbClr val="FF0000"/>
                </a:solidFill>
              </a:rPr>
              <a:t>T</a:t>
            </a:r>
            <a:r>
              <a:rPr u="sng" spc="195" dirty="0">
                <a:solidFill>
                  <a:srgbClr val="FF0000"/>
                </a:solidFill>
              </a:rPr>
              <a:t>oo</a:t>
            </a:r>
            <a:r>
              <a:rPr u="sng" spc="185" dirty="0">
                <a:solidFill>
                  <a:srgbClr val="FF0000"/>
                </a:solidFill>
              </a:rPr>
              <a:t>l</a:t>
            </a:r>
            <a:r>
              <a:rPr u="sng" spc="-5" dirty="0">
                <a:solidFill>
                  <a:srgbClr val="FF0000"/>
                </a:solidFill>
              </a:rPr>
              <a:t>s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180" dirty="0">
                <a:solidFill>
                  <a:srgbClr val="FF0000"/>
                </a:solidFill>
              </a:rPr>
              <a:t>(</a:t>
            </a:r>
            <a:r>
              <a:rPr u="sng" spc="185" dirty="0">
                <a:solidFill>
                  <a:srgbClr val="FF0000"/>
                </a:solidFill>
              </a:rPr>
              <a:t>Libr</a:t>
            </a:r>
            <a:r>
              <a:rPr u="sng" spc="195" dirty="0">
                <a:solidFill>
                  <a:srgbClr val="FF0000"/>
                </a:solidFill>
              </a:rPr>
              <a:t>a</a:t>
            </a:r>
            <a:r>
              <a:rPr u="sng" spc="185" dirty="0">
                <a:solidFill>
                  <a:srgbClr val="FF0000"/>
                </a:solidFill>
              </a:rPr>
              <a:t>rie</a:t>
            </a:r>
            <a:r>
              <a:rPr u="sng" spc="190" dirty="0">
                <a:solidFill>
                  <a:srgbClr val="FF0000"/>
                </a:solidFill>
              </a:rPr>
              <a:t>s</a:t>
            </a:r>
            <a:r>
              <a:rPr u="sng" spc="-5" dirty="0">
                <a:solidFill>
                  <a:srgbClr val="FF0000"/>
                </a:solidFill>
              </a:rPr>
              <a:t>)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180" dirty="0">
                <a:solidFill>
                  <a:srgbClr val="FF0000"/>
                </a:solidFill>
              </a:rPr>
              <a:t>U</a:t>
            </a:r>
            <a:r>
              <a:rPr u="sng" spc="190" dirty="0">
                <a:solidFill>
                  <a:srgbClr val="FF0000"/>
                </a:solidFill>
              </a:rPr>
              <a:t>s</a:t>
            </a:r>
            <a:r>
              <a:rPr u="sng" spc="185" dirty="0">
                <a:solidFill>
                  <a:srgbClr val="FF0000"/>
                </a:solidFill>
              </a:rPr>
              <a:t>e</a:t>
            </a:r>
            <a:r>
              <a:rPr u="sng" spc="-5" dirty="0">
                <a:solidFill>
                  <a:srgbClr val="FF0000"/>
                </a:solidFill>
              </a:rPr>
              <a:t>d</a:t>
            </a:r>
            <a:r>
              <a:rPr lang="en-US" u="sng" spc="-5" dirty="0">
                <a:solidFill>
                  <a:srgbClr val="FF0000"/>
                </a:solidFill>
              </a:rPr>
              <a:t> </a:t>
            </a:r>
            <a:r>
              <a:rPr lang="en-US" sz="2800" u="sng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u="sng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255" y="1647190"/>
            <a:ext cx="4481830" cy="4994275"/>
          </a:xfrm>
          <a:prstGeom prst="rect">
            <a:avLst/>
          </a:prstGeom>
        </p:spPr>
        <p:txBody>
          <a:bodyPr vert="horz" wrap="square" lIns="0" tIns="109220" rIns="0" bIns="0" rtlCol="0">
            <a:noAutofit/>
          </a:bodyPr>
          <a:lstStyle/>
          <a:p>
            <a:pPr marL="469900" indent="-457835">
              <a:lnSpc>
                <a:spcPct val="100000"/>
              </a:lnSpc>
              <a:spcBef>
                <a:spcPts val="86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0" dirty="0">
                <a:latin typeface="Calibri" panose="020F0502020204030204"/>
                <a:cs typeface="Calibri" panose="020F0502020204030204"/>
              </a:rPr>
              <a:t>Requests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100" dirty="0">
                <a:latin typeface="Calibri" panose="020F0502020204030204"/>
                <a:cs typeface="Calibri" panose="020F0502020204030204"/>
              </a:rPr>
              <a:t>Beautiful</a:t>
            </a:r>
            <a:r>
              <a:rPr sz="2800" b="1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85" dirty="0">
                <a:latin typeface="Calibri" panose="020F0502020204030204"/>
                <a:cs typeface="Calibri" panose="020F0502020204030204"/>
              </a:rPr>
              <a:t>Soup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0" dirty="0">
                <a:latin typeface="Calibri" panose="020F0502020204030204"/>
                <a:cs typeface="Calibri" panose="020F0502020204030204"/>
              </a:rPr>
              <a:t>Pandas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0" dirty="0">
                <a:latin typeface="Calibri" panose="020F0502020204030204"/>
                <a:cs typeface="Calibri" panose="020F0502020204030204"/>
              </a:rPr>
              <a:t>Numpy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5" dirty="0">
                <a:latin typeface="Calibri" panose="020F0502020204030204"/>
                <a:cs typeface="Calibri" panose="020F0502020204030204"/>
              </a:rPr>
              <a:t>Matplotlib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100" dirty="0" err="1">
                <a:latin typeface="Calibri" panose="020F0502020204030204"/>
                <a:cs typeface="Calibri" panose="020F0502020204030204"/>
              </a:rPr>
              <a:t>Seabor</a:t>
            </a:r>
            <a:r>
              <a:rPr lang="en-IN" sz="2800" b="1" spc="100" dirty="0">
                <a:latin typeface="Calibri" panose="020F0502020204030204"/>
                <a:cs typeface="Calibri" panose="020F0502020204030204"/>
              </a:rPr>
              <a:t>n</a:t>
            </a:r>
            <a:endParaRPr lang="en-IN"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en-IN" sz="2800" b="1" spc="85" dirty="0">
                <a:latin typeface="Calibri" panose="020F0502020204030204"/>
                <a:cs typeface="Calibri" panose="020F0502020204030204"/>
              </a:rPr>
              <a:t>re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tabLst>
                <a:tab pos="469265" algn="l"/>
                <a:tab pos="469900" algn="l"/>
              </a:tabLst>
            </a:pPr>
            <a:endParaRPr lang="en-IN" sz="2800" b="1" spc="85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555" y="1668145"/>
            <a:ext cx="4860925" cy="5148580"/>
          </a:xfrm>
          <a:custGeom>
            <a:avLst/>
            <a:gdLst/>
            <a:ahLst/>
            <a:cxnLst/>
            <a:rect l="l" t="t" r="r" b="b"/>
            <a:pathLst>
              <a:path w="4837430" h="3868420">
                <a:moveTo>
                  <a:pt x="0" y="3867911"/>
                </a:moveTo>
                <a:lnTo>
                  <a:pt x="4837176" y="3867911"/>
                </a:lnTo>
                <a:lnTo>
                  <a:pt x="4837176" y="0"/>
                </a:lnTo>
                <a:lnTo>
                  <a:pt x="0" y="0"/>
                </a:lnTo>
                <a:lnTo>
                  <a:pt x="0" y="3867911"/>
                </a:lnTo>
                <a:close/>
              </a:path>
            </a:pathLst>
          </a:custGeom>
          <a:ln w="18288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532" y="421030"/>
            <a:ext cx="1261076" cy="14039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0023" y="887035"/>
            <a:ext cx="2827089" cy="838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3774" y="2146539"/>
            <a:ext cx="2292282" cy="6873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53694" y="2243864"/>
            <a:ext cx="2137213" cy="8485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01657" y="3481768"/>
            <a:ext cx="2811262" cy="577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7901" y="3624281"/>
            <a:ext cx="1568424" cy="19293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251917"/>
            <a:ext cx="5422291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5135" algn="l"/>
                <a:tab pos="3122930" algn="l"/>
                <a:tab pos="3844925" algn="l"/>
                <a:tab pos="7035800" algn="l"/>
              </a:tabLst>
            </a:pP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IN"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</a:t>
            </a:r>
            <a:r>
              <a:rPr u="sng" spc="2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IN"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spc="18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</a:t>
            </a:r>
            <a:r>
              <a:rPr u="sng" spc="19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8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pin</a:t>
            </a:r>
            <a:r>
              <a:rPr lang="en-IN"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g 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702" y="970026"/>
            <a:ext cx="10186035" cy="1962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lang="en-IN" sz="1200" dirty="0">
                <a:latin typeface="Times New Roman" panose="02020603050405020304"/>
                <a:cs typeface="Times New Roman" panose="02020603050405020304"/>
              </a:rPr>
              <a:t>https://www.goodreads.com/list/tag/novels</a:t>
            </a:r>
          </a:p>
        </p:txBody>
      </p:sp>
      <p:pic>
        <p:nvPicPr>
          <p:cNvPr id="6" name="Picture 5" descr="C:\Users\HP\Pictures\Screenshots\Screenshot (308).pngScreenshot (308)"/>
          <p:cNvPicPr>
            <a:picLocks noChangeAspect="1"/>
          </p:cNvPicPr>
          <p:nvPr/>
        </p:nvPicPr>
        <p:blipFill>
          <a:blip r:embed="rId2"/>
          <a:srcRect l="552" r="552"/>
          <a:stretch>
            <a:fillRect/>
          </a:stretch>
        </p:blipFill>
        <p:spPr>
          <a:xfrm>
            <a:off x="903695" y="1477297"/>
            <a:ext cx="10186035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35" y="175895"/>
            <a:ext cx="684720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5205" algn="l"/>
                <a:tab pos="2001520" algn="l"/>
                <a:tab pos="3086100" algn="l"/>
                <a:tab pos="4679950" algn="l"/>
              </a:tabLst>
            </a:pP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IN"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u="sng" spc="229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283" y="5937759"/>
            <a:ext cx="6236107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got</a:t>
            </a:r>
            <a:r>
              <a:rPr lang="en-US" spc="-15" dirty="0">
                <a:latin typeface="Times New Roman" panose="02020603050405020304"/>
                <a:cs typeface="Times New Roman" panose="02020603050405020304"/>
              </a:rPr>
              <a:t> 7040 </a:t>
            </a: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1</a:t>
            </a:r>
            <a:r>
              <a:rPr lang="en-US" altLang="en-US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columns</a:t>
            </a:r>
            <a:r>
              <a:rPr lang="en-US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Raw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pic>
        <p:nvPicPr>
          <p:cNvPr id="100" name="Content Placeholder 9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10644505" cy="4323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055" algn="l"/>
                <a:tab pos="2959735" algn="l"/>
                <a:tab pos="4143375" algn="l"/>
              </a:tabLst>
            </a:pP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103" y="1066622"/>
            <a:ext cx="10093960" cy="23215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spc="95" dirty="0">
                <a:latin typeface="Times New Roman" panose="02020603050405020304"/>
                <a:cs typeface="Times New Roman" panose="02020603050405020304"/>
              </a:rPr>
              <a:t>Removed ‘Score’ and ‘Pages’ columns.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spc="95" dirty="0">
                <a:latin typeface="Times New Roman" panose="02020603050405020304"/>
                <a:cs typeface="Times New Roman" panose="02020603050405020304"/>
              </a:rPr>
              <a:t>Replaced Null values of ‘Series_Name’ column with ‘-’ 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Drop</a:t>
            </a:r>
            <a:r>
              <a:rPr lang="en-IN" sz="2000" spc="9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000" spc="155" dirty="0">
                <a:latin typeface="Times New Roman" panose="02020603050405020304"/>
                <a:cs typeface="Times New Roman" panose="02020603050405020304"/>
              </a:rPr>
              <a:t>remaining null value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IN" sz="2000" spc="8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Updated</a:t>
            </a:r>
            <a:r>
              <a:rPr sz="2000" spc="2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datatypes</a:t>
            </a:r>
            <a:r>
              <a:rPr lang="en-US"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000" spc="1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000" spc="20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  <a:sym typeface="+mn-ea"/>
              </a:rPr>
              <a:t>columns</a:t>
            </a:r>
            <a:r>
              <a:rPr sz="2000" spc="1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  <a:sym typeface="+mn-ea"/>
              </a:rPr>
              <a:t>into</a:t>
            </a:r>
            <a:r>
              <a:rPr sz="2000" spc="1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as</a:t>
            </a:r>
            <a:r>
              <a:rPr sz="2000" spc="1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  <a:sym typeface="+mn-ea"/>
              </a:rPr>
              <a:t>required.</a:t>
            </a:r>
            <a:endParaRPr lang="en-IN" sz="2000" spc="8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Created a new column ‘Publish_year’ which consists only the published year from the column ‘Publish_Year’ which was in this format (May 27, 2021)</a:t>
            </a:r>
            <a:endParaRPr lang="en-IN" altLang="en-US" sz="2000" spc="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Arrow: Right 11"/>
          <p:cNvSpPr/>
          <p:nvPr/>
        </p:nvSpPr>
        <p:spPr>
          <a:xfrm>
            <a:off x="5410200" y="4572000"/>
            <a:ext cx="148209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1400" y="3733800"/>
            <a:ext cx="4392930" cy="226758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838200" y="3733800"/>
            <a:ext cx="41052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35" y="175895"/>
            <a:ext cx="6480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6105" algn="l"/>
              </a:tabLst>
            </a:pPr>
            <a:r>
              <a:rPr sz="3600" u="sng" spc="175" dirty="0">
                <a:solidFill>
                  <a:srgbClr val="FF0000"/>
                </a:solidFill>
              </a:rPr>
              <a:t>C</a:t>
            </a:r>
            <a:r>
              <a:rPr sz="3600" u="sng" spc="190" dirty="0">
                <a:solidFill>
                  <a:srgbClr val="FF0000"/>
                </a:solidFill>
              </a:rPr>
              <a:t>l</a:t>
            </a:r>
            <a:r>
              <a:rPr sz="3600" u="sng" spc="195" dirty="0">
                <a:solidFill>
                  <a:srgbClr val="FF0000"/>
                </a:solidFill>
              </a:rPr>
              <a:t>e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75" dirty="0">
                <a:solidFill>
                  <a:srgbClr val="FF0000"/>
                </a:solidFill>
              </a:rPr>
              <a:t>n</a:t>
            </a:r>
            <a:r>
              <a:rPr sz="3600" u="sng" spc="195" dirty="0">
                <a:solidFill>
                  <a:srgbClr val="FF0000"/>
                </a:solidFill>
              </a:rPr>
              <a:t>e</a:t>
            </a:r>
            <a:r>
              <a:rPr sz="3600" u="sng" spc="-5" dirty="0">
                <a:solidFill>
                  <a:srgbClr val="FF0000"/>
                </a:solidFill>
              </a:rPr>
              <a:t>d</a:t>
            </a:r>
            <a:r>
              <a:rPr sz="3600" u="sng" spc="425" dirty="0">
                <a:solidFill>
                  <a:srgbClr val="FF0000"/>
                </a:solidFill>
              </a:rPr>
              <a:t> </a:t>
            </a:r>
            <a:r>
              <a:rPr sz="3600" u="sng" spc="175" dirty="0">
                <a:solidFill>
                  <a:srgbClr val="FF0000"/>
                </a:solidFill>
              </a:rPr>
              <a:t>D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t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f</a:t>
            </a:r>
            <a:r>
              <a:rPr sz="3600" u="sng" spc="195" dirty="0">
                <a:solidFill>
                  <a:srgbClr val="FF0000"/>
                </a:solidFill>
              </a:rPr>
              <a:t>r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m</a:t>
            </a:r>
            <a:r>
              <a:rPr sz="3600" u="sng" dirty="0">
                <a:solidFill>
                  <a:srgbClr val="FF0000"/>
                </a:solidFill>
              </a:rPr>
              <a:t>e	</a:t>
            </a:r>
            <a:r>
              <a:rPr u="sng" spc="-5" dirty="0">
                <a:solidFill>
                  <a:srgbClr val="FF0000"/>
                </a:solidFill>
              </a:rPr>
              <a:t>:</a:t>
            </a:r>
            <a:endParaRPr sz="3600" u="sng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10928350" cy="46570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CBAB-986E-B3D7-124E-F0DBBB71F98D}"/>
              </a:ext>
            </a:extLst>
          </p:cNvPr>
          <p:cNvSpPr txBox="1"/>
          <p:nvPr/>
        </p:nvSpPr>
        <p:spPr>
          <a:xfrm>
            <a:off x="914400" y="600072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got</a:t>
            </a:r>
            <a:r>
              <a:rPr lang="en-US" spc="-15" dirty="0">
                <a:latin typeface="Times New Roman" panose="02020603050405020304"/>
                <a:cs typeface="Times New Roman" panose="02020603050405020304"/>
              </a:rPr>
              <a:t> 6988 </a:t>
            </a: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10 columns</a:t>
            </a:r>
            <a:r>
              <a:rPr lang="en-US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 cleaned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075" y="1181100"/>
            <a:ext cx="482727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2000" u="sng" spc="-5" dirty="0">
                <a:solidFill>
                  <a:srgbClr val="FF0000"/>
                </a:solidFill>
              </a:rPr>
              <a:t>D</a:t>
            </a:r>
            <a:r>
              <a:rPr lang="en-IN" sz="2000" u="sng" spc="-5" dirty="0">
                <a:solidFill>
                  <a:srgbClr val="FF0000"/>
                </a:solidFill>
              </a:rPr>
              <a:t>istribution of Genre in the dataset</a:t>
            </a:r>
            <a:endParaRPr sz="2000" u="sng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1795" y="1600200"/>
            <a:ext cx="8481695" cy="4952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05000" y="152400"/>
            <a:ext cx="8873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800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charset="0"/>
                <a:cs typeface="Elephant" panose="02020904090505020303" charset="0"/>
              </a:rPr>
              <a:t>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486</Words>
  <Application>Microsoft Office PowerPoint</Application>
  <PresentationFormat>Widescreen</PresentationFormat>
  <Paragraphs>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Elephant</vt:lpstr>
      <vt:lpstr>Times New Roman</vt:lpstr>
      <vt:lpstr>Wingdings</vt:lpstr>
      <vt:lpstr>Office Theme</vt:lpstr>
      <vt:lpstr>Comprehensive Analysis to identify the Reader-Preferred Novels</vt:lpstr>
      <vt:lpstr>Contents :</vt:lpstr>
      <vt:lpstr>Introduction :</vt:lpstr>
      <vt:lpstr>Tools (Libraries) Used :</vt:lpstr>
      <vt:lpstr>Website for Web-Scraping :</vt:lpstr>
      <vt:lpstr>Raw data from website:</vt:lpstr>
      <vt:lpstr>Data Cleaning Steps :</vt:lpstr>
      <vt:lpstr>Cleaned Dataframe :</vt:lpstr>
      <vt:lpstr>Distribution of Genre in the dataset</vt:lpstr>
      <vt:lpstr>PowerPoint Presentation</vt:lpstr>
      <vt:lpstr>Distribution of Average_Rating:</vt:lpstr>
      <vt:lpstr>Heatmap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 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Analysis to identify the Reader-Preferred Novels</dc:title>
  <dc:creator>Dawa Phuti Lepcha</dc:creator>
  <cp:lastModifiedBy>Dawa Phuti Lepcha</cp:lastModifiedBy>
  <cp:revision>6</cp:revision>
  <dcterms:created xsi:type="dcterms:W3CDTF">2023-08-31T12:31:00Z</dcterms:created>
  <dcterms:modified xsi:type="dcterms:W3CDTF">2024-05-23T14:13:10Z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2023-08-31T05:30:00Z</vt:filetime>
  </property>
  <property fmtid="{D5CDD505-2E9C-101B-9397-08002B2CF9AE}" pid="5" name="ICV">
    <vt:lpwstr>0C1C52BCDD15463588B828281B303677_12</vt:lpwstr>
  </property>
  <property fmtid="{D5CDD505-2E9C-101B-9397-08002B2CF9AE}" pid="6" name="KSOProductBuildVer">
    <vt:lpwstr>1033-12.2.0.13412</vt:lpwstr>
  </property>
</Properties>
</file>