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60" r:id="rId3"/>
    <p:sldId id="261" r:id="rId4"/>
    <p:sldId id="275" r:id="rId5"/>
    <p:sldId id="262" r:id="rId6"/>
    <p:sldId id="263" r:id="rId7"/>
    <p:sldId id="264" r:id="rId8"/>
    <p:sldId id="277" r:id="rId9"/>
    <p:sldId id="276" r:id="rId10"/>
    <p:sldId id="279" r:id="rId11"/>
    <p:sldId id="278" r:id="rId12"/>
    <p:sldId id="280" r:id="rId13"/>
    <p:sldId id="281" r:id="rId14"/>
    <p:sldId id="282" r:id="rId15"/>
    <p:sldId id="283" r:id="rId16"/>
    <p:sldId id="285" r:id="rId17"/>
    <p:sldId id="274" r:id="rId18"/>
    <p:sldId id="286" r:id="rId19"/>
    <p:sldId id="271" r:id="rId20"/>
    <p:sldId id="284" r:id="rId21"/>
    <p:sldId id="273" r:id="rId22"/>
    <p:sldId id="272" r:id="rId23"/>
    <p:sldId id="287" r:id="rId24"/>
  </p:sldIdLst>
  <p:sldSz cx="12192000" cy="6858000"/>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9920" cy="481727"/>
          </a:xfrm>
          <a:prstGeom prst="rect">
            <a:avLst/>
          </a:prstGeom>
          <a:noFill/>
          <a:ln>
            <a:noFill/>
          </a:ln>
        </p:spPr>
        <p:txBody>
          <a:bodyPr spcFirstLastPara="1" wrap="square" lIns="96645" tIns="48309" rIns="96645" bIns="48309"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143587" y="0"/>
            <a:ext cx="3169920" cy="481727"/>
          </a:xfrm>
          <a:prstGeom prst="rect">
            <a:avLst/>
          </a:prstGeom>
          <a:noFill/>
          <a:ln>
            <a:noFill/>
          </a:ln>
        </p:spPr>
        <p:txBody>
          <a:bodyPr spcFirstLastPara="1" wrap="square" lIns="96645" tIns="48309" rIns="96645" bIns="48309"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520" y="4620577"/>
            <a:ext cx="5852160" cy="3780473"/>
          </a:xfrm>
          <a:prstGeom prst="rect">
            <a:avLst/>
          </a:prstGeom>
          <a:noFill/>
          <a:ln>
            <a:noFill/>
          </a:ln>
        </p:spPr>
        <p:txBody>
          <a:bodyPr spcFirstLastPara="1" wrap="square" lIns="96645" tIns="48309" rIns="96645" bIns="48309"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19474"/>
            <a:ext cx="3169920" cy="481726"/>
          </a:xfrm>
          <a:prstGeom prst="rect">
            <a:avLst/>
          </a:prstGeom>
          <a:noFill/>
          <a:ln>
            <a:noFill/>
          </a:ln>
        </p:spPr>
        <p:txBody>
          <a:bodyPr spcFirstLastPara="1" wrap="square" lIns="96645" tIns="48309" rIns="96645" bIns="48309"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143587" y="9119474"/>
            <a:ext cx="3169920" cy="481726"/>
          </a:xfrm>
          <a:prstGeom prst="rect">
            <a:avLst/>
          </a:prstGeom>
          <a:noFill/>
          <a:ln>
            <a:noFill/>
          </a:ln>
        </p:spPr>
        <p:txBody>
          <a:bodyPr spcFirstLastPara="1" wrap="square" lIns="96645" tIns="48309" rIns="96645" bIns="48309" anchor="b" anchorCtr="0">
            <a:noAutofit/>
          </a:bodyPr>
          <a:lstStyle/>
          <a:p>
            <a:pPr algn="r"/>
            <a:fld id="{00000000-1234-1234-1234-123412341234}" type="slidenum">
              <a:rPr lang="en-IN" sz="1300" smtClean="0">
                <a:solidFill>
                  <a:schemeClr val="dk1"/>
                </a:solidFill>
                <a:latin typeface="Calibri"/>
                <a:ea typeface="Calibri"/>
                <a:cs typeface="Calibri"/>
                <a:sym typeface="Calibri"/>
              </a:rPr>
              <a:pPr algn="r"/>
              <a:t>‹#›</a:t>
            </a:fld>
            <a:endParaRPr lang="en-IN" sz="130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731520" y="4620577"/>
            <a:ext cx="5852160" cy="3780473"/>
          </a:xfrm>
          <a:prstGeom prst="rect">
            <a:avLst/>
          </a:prstGeom>
          <a:noFill/>
          <a:ln>
            <a:noFill/>
          </a:ln>
        </p:spPr>
        <p:txBody>
          <a:bodyPr spcFirstLastPara="1" wrap="square" lIns="96645" tIns="48309" rIns="96645" bIns="48309" anchor="t" anchorCtr="0">
            <a:noAutofit/>
          </a:bodyPr>
          <a:lstStyle/>
          <a:p>
            <a:pPr marL="0" indent="0">
              <a:buClr>
                <a:schemeClr val="dk1"/>
              </a:buClr>
            </a:pPr>
            <a:endParaRPr/>
          </a:p>
        </p:txBody>
      </p:sp>
      <p:sp>
        <p:nvSpPr>
          <p:cNvPr id="96" name="Google Shape;96;p1: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102" name="Google Shape;102;p3: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9941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102" name="Google Shape;102;p3: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0626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102" name="Google Shape;102;p3: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1129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102" name="Google Shape;102;p3: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2732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dirty="0"/>
          </a:p>
        </p:txBody>
      </p:sp>
      <p:sp>
        <p:nvSpPr>
          <p:cNvPr id="102" name="Google Shape;102;p3: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569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102" name="Google Shape;102;p3: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5941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102" name="Google Shape;102;p3: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4359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102" name="Google Shape;102;p3: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6844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102" name="Google Shape;102;p3: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9371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102" name="Google Shape;102;p3: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40305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juhibhojani/house-price/data"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12192"/>
            <a:ext cx="12190815" cy="6694098"/>
          </a:xfrm>
          <a:prstGeom prst="rect">
            <a:avLst/>
          </a:prstGeom>
          <a:noFill/>
          <a:ln>
            <a:noFill/>
          </a:ln>
        </p:spPr>
      </p:pic>
      <p:sp>
        <p:nvSpPr>
          <p:cNvPr id="2" name="Google Shape;99;p1">
            <a:extLst>
              <a:ext uri="{FF2B5EF4-FFF2-40B4-BE49-F238E27FC236}">
                <a16:creationId xmlns:a16="http://schemas.microsoft.com/office/drawing/2014/main" id="{709E72E5-C42F-57A4-9D9D-2E1275DB0B46}"/>
              </a:ext>
            </a:extLst>
          </p:cNvPr>
          <p:cNvSpPr txBox="1"/>
          <p:nvPr/>
        </p:nvSpPr>
        <p:spPr>
          <a:xfrm>
            <a:off x="1567835" y="3708655"/>
            <a:ext cx="9283667"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dirty="0">
                <a:solidFill>
                  <a:srgbClr val="FF0000"/>
                </a:solidFill>
                <a:latin typeface="Times New Roman" panose="02020603050405020304" pitchFamily="18" charset="0"/>
                <a:ea typeface="Calibri"/>
                <a:cs typeface="Times New Roman" panose="02020603050405020304" pitchFamily="18" charset="0"/>
                <a:sym typeface="Calibri"/>
              </a:rPr>
              <a:t>PRICE PREDICTION FOR APARTMENTS</a:t>
            </a:r>
            <a:endParaRPr lang="en-US" sz="28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405449-40B3-74BB-3E39-EE88F46BD8C4}"/>
              </a:ext>
            </a:extLst>
          </p:cNvPr>
          <p:cNvPicPr>
            <a:picLocks noChangeAspect="1"/>
          </p:cNvPicPr>
          <p:nvPr/>
        </p:nvPicPr>
        <p:blipFill>
          <a:blip r:embed="rId2"/>
          <a:stretch>
            <a:fillRect/>
          </a:stretch>
        </p:blipFill>
        <p:spPr>
          <a:xfrm>
            <a:off x="172278" y="123601"/>
            <a:ext cx="11887200" cy="6621756"/>
          </a:xfrm>
          <a:prstGeom prst="rect">
            <a:avLst/>
          </a:prstGeom>
        </p:spPr>
      </p:pic>
    </p:spTree>
    <p:extLst>
      <p:ext uri="{BB962C8B-B14F-4D97-AF65-F5344CB8AC3E}">
        <p14:creationId xmlns:p14="http://schemas.microsoft.com/office/powerpoint/2010/main" val="3473124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76764F-43F2-48CD-1FE6-154BFB43A284}"/>
              </a:ext>
            </a:extLst>
          </p:cNvPr>
          <p:cNvPicPr>
            <a:picLocks noChangeAspect="1"/>
          </p:cNvPicPr>
          <p:nvPr/>
        </p:nvPicPr>
        <p:blipFill>
          <a:blip r:embed="rId2"/>
          <a:stretch>
            <a:fillRect/>
          </a:stretch>
        </p:blipFill>
        <p:spPr>
          <a:xfrm>
            <a:off x="134661" y="121298"/>
            <a:ext cx="11929821" cy="6650430"/>
          </a:xfrm>
          <a:prstGeom prst="rect">
            <a:avLst/>
          </a:prstGeom>
        </p:spPr>
      </p:pic>
    </p:spTree>
    <p:extLst>
      <p:ext uri="{BB962C8B-B14F-4D97-AF65-F5344CB8AC3E}">
        <p14:creationId xmlns:p14="http://schemas.microsoft.com/office/powerpoint/2010/main" val="160311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35A85C-CABC-54E8-3A1A-475AE2110D86}"/>
              </a:ext>
            </a:extLst>
          </p:cNvPr>
          <p:cNvPicPr>
            <a:picLocks noChangeAspect="1"/>
          </p:cNvPicPr>
          <p:nvPr/>
        </p:nvPicPr>
        <p:blipFill>
          <a:blip r:embed="rId2"/>
          <a:stretch>
            <a:fillRect/>
          </a:stretch>
        </p:blipFill>
        <p:spPr>
          <a:xfrm>
            <a:off x="216016" y="139958"/>
            <a:ext cx="11975984" cy="6632483"/>
          </a:xfrm>
          <a:prstGeom prst="rect">
            <a:avLst/>
          </a:prstGeom>
        </p:spPr>
      </p:pic>
    </p:spTree>
    <p:extLst>
      <p:ext uri="{BB962C8B-B14F-4D97-AF65-F5344CB8AC3E}">
        <p14:creationId xmlns:p14="http://schemas.microsoft.com/office/powerpoint/2010/main" val="3176678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CF851A-552F-EC0E-46AB-F70EABB3860F}"/>
              </a:ext>
            </a:extLst>
          </p:cNvPr>
          <p:cNvPicPr>
            <a:picLocks noChangeAspect="1"/>
          </p:cNvPicPr>
          <p:nvPr/>
        </p:nvPicPr>
        <p:blipFill>
          <a:blip r:embed="rId2"/>
          <a:stretch>
            <a:fillRect/>
          </a:stretch>
        </p:blipFill>
        <p:spPr>
          <a:xfrm>
            <a:off x="111967" y="79447"/>
            <a:ext cx="11989837" cy="6711292"/>
          </a:xfrm>
          <a:prstGeom prst="rect">
            <a:avLst/>
          </a:prstGeom>
        </p:spPr>
      </p:pic>
    </p:spTree>
    <p:extLst>
      <p:ext uri="{BB962C8B-B14F-4D97-AF65-F5344CB8AC3E}">
        <p14:creationId xmlns:p14="http://schemas.microsoft.com/office/powerpoint/2010/main" val="2637466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C3C51B-44EB-4A95-526F-7E071AD7E858}"/>
              </a:ext>
            </a:extLst>
          </p:cNvPr>
          <p:cNvPicPr>
            <a:picLocks noChangeAspect="1"/>
          </p:cNvPicPr>
          <p:nvPr/>
        </p:nvPicPr>
        <p:blipFill>
          <a:blip r:embed="rId2"/>
          <a:stretch>
            <a:fillRect/>
          </a:stretch>
        </p:blipFill>
        <p:spPr>
          <a:xfrm>
            <a:off x="149290" y="108170"/>
            <a:ext cx="11924522" cy="6659027"/>
          </a:xfrm>
          <a:prstGeom prst="rect">
            <a:avLst/>
          </a:prstGeom>
        </p:spPr>
      </p:pic>
    </p:spTree>
    <p:extLst>
      <p:ext uri="{BB962C8B-B14F-4D97-AF65-F5344CB8AC3E}">
        <p14:creationId xmlns:p14="http://schemas.microsoft.com/office/powerpoint/2010/main" val="1674254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BA80FC-25C2-FE2B-1E04-121D679B700D}"/>
              </a:ext>
            </a:extLst>
          </p:cNvPr>
          <p:cNvPicPr>
            <a:picLocks noChangeAspect="1"/>
          </p:cNvPicPr>
          <p:nvPr/>
        </p:nvPicPr>
        <p:blipFill>
          <a:blip r:embed="rId2"/>
          <a:stretch>
            <a:fillRect/>
          </a:stretch>
        </p:blipFill>
        <p:spPr>
          <a:xfrm>
            <a:off x="177282" y="100591"/>
            <a:ext cx="11868538" cy="6674307"/>
          </a:xfrm>
          <a:prstGeom prst="rect">
            <a:avLst/>
          </a:prstGeom>
        </p:spPr>
      </p:pic>
    </p:spTree>
    <p:extLst>
      <p:ext uri="{BB962C8B-B14F-4D97-AF65-F5344CB8AC3E}">
        <p14:creationId xmlns:p14="http://schemas.microsoft.com/office/powerpoint/2010/main" val="4060260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B47188-F44B-57F3-98ED-4482590CD511}"/>
              </a:ext>
            </a:extLst>
          </p:cNvPr>
          <p:cNvPicPr>
            <a:picLocks noChangeAspect="1"/>
          </p:cNvPicPr>
          <p:nvPr/>
        </p:nvPicPr>
        <p:blipFill>
          <a:blip r:embed="rId2"/>
          <a:stretch>
            <a:fillRect/>
          </a:stretch>
        </p:blipFill>
        <p:spPr>
          <a:xfrm>
            <a:off x="174811" y="1150372"/>
            <a:ext cx="7162164" cy="5030788"/>
          </a:xfrm>
          <a:prstGeom prst="rect">
            <a:avLst/>
          </a:prstGeom>
        </p:spPr>
      </p:pic>
      <p:sp>
        <p:nvSpPr>
          <p:cNvPr id="7" name="Title 6">
            <a:extLst>
              <a:ext uri="{FF2B5EF4-FFF2-40B4-BE49-F238E27FC236}">
                <a16:creationId xmlns:a16="http://schemas.microsoft.com/office/drawing/2014/main" id="{EE6DC596-B98D-8017-0BCC-04536C5C3118}"/>
              </a:ext>
            </a:extLst>
          </p:cNvPr>
          <p:cNvSpPr>
            <a:spLocks noGrp="1"/>
          </p:cNvSpPr>
          <p:nvPr>
            <p:ph type="title"/>
          </p:nvPr>
        </p:nvSpPr>
        <p:spPr>
          <a:xfrm>
            <a:off x="838200" y="365125"/>
            <a:ext cx="6964680" cy="634445"/>
          </a:xfrm>
        </p:spPr>
        <p:txBody>
          <a:bodyPr>
            <a:normAutofit fontScale="90000"/>
          </a:bodyPr>
          <a:lstStyle/>
          <a:p>
            <a:r>
              <a:rPr lang="en-IN" dirty="0" err="1"/>
              <a:t>Heatplot</a:t>
            </a:r>
            <a:endParaRPr lang="en-IN" dirty="0"/>
          </a:p>
        </p:txBody>
      </p:sp>
      <p:sp>
        <p:nvSpPr>
          <p:cNvPr id="5" name="Text Placeholder 4">
            <a:extLst>
              <a:ext uri="{FF2B5EF4-FFF2-40B4-BE49-F238E27FC236}">
                <a16:creationId xmlns:a16="http://schemas.microsoft.com/office/drawing/2014/main" id="{2D088503-8D26-C18A-747C-830FA32B2D8D}"/>
              </a:ext>
            </a:extLst>
          </p:cNvPr>
          <p:cNvSpPr>
            <a:spLocks noGrp="1"/>
          </p:cNvSpPr>
          <p:nvPr>
            <p:ph type="body" idx="4294967295"/>
          </p:nvPr>
        </p:nvSpPr>
        <p:spPr>
          <a:xfrm>
            <a:off x="7559040" y="1341120"/>
            <a:ext cx="4458149" cy="3828288"/>
          </a:xfrm>
        </p:spPr>
        <p:txBody>
          <a:bodyPr>
            <a:normAutofit/>
          </a:bodyPr>
          <a:lstStyle/>
          <a:p>
            <a:pPr marL="50800" indent="0" algn="l">
              <a:buNone/>
            </a:pPr>
            <a:r>
              <a:rPr lang="en-US" sz="1600" dirty="0">
                <a:solidFill>
                  <a:srgbClr val="212121"/>
                </a:solidFill>
                <a:highlight>
                  <a:srgbClr val="FFFFFF"/>
                </a:highlight>
                <a:latin typeface="Times New Roman" panose="02020603050405020304" pitchFamily="18" charset="0"/>
                <a:cs typeface="Times New Roman" panose="02020603050405020304" pitchFamily="18" charset="0"/>
              </a:rPr>
              <a:t>W</a:t>
            </a:r>
            <a:r>
              <a:rPr lang="en-US" sz="1600" b="0" i="0" dirty="0">
                <a:solidFill>
                  <a:srgbClr val="212121"/>
                </a:solidFill>
                <a:effectLst/>
                <a:highlight>
                  <a:srgbClr val="FFFFFF"/>
                </a:highlight>
                <a:latin typeface="Times New Roman" panose="02020603050405020304" pitchFamily="18" charset="0"/>
                <a:cs typeface="Times New Roman" panose="02020603050405020304" pitchFamily="18" charset="0"/>
              </a:rPr>
              <a:t>e can observe that,</a:t>
            </a:r>
          </a:p>
          <a:p>
            <a:r>
              <a:rPr lang="en-US" sz="1600" b="0" i="0" dirty="0">
                <a:solidFill>
                  <a:srgbClr val="212121"/>
                </a:solidFill>
                <a:effectLst/>
                <a:highlight>
                  <a:srgbClr val="FFFFFF"/>
                </a:highlight>
                <a:latin typeface="Times New Roman" panose="02020603050405020304" pitchFamily="18" charset="0"/>
                <a:cs typeface="Times New Roman" panose="02020603050405020304" pitchFamily="18" charset="0"/>
              </a:rPr>
              <a:t>Bathroom and BHK has the highest correlation of 0.82, which means that the flats with more number of rooms has more number of bathroom.</a:t>
            </a:r>
          </a:p>
          <a:p>
            <a:r>
              <a:rPr lang="en-US" sz="1600" b="0" i="0" dirty="0">
                <a:solidFill>
                  <a:srgbClr val="212121"/>
                </a:solidFill>
                <a:effectLst/>
                <a:highlight>
                  <a:srgbClr val="FFFFFF"/>
                </a:highlight>
                <a:latin typeface="Times New Roman" panose="02020603050405020304" pitchFamily="18" charset="0"/>
                <a:cs typeface="Times New Roman" panose="02020603050405020304" pitchFamily="18" charset="0"/>
              </a:rPr>
              <a:t>Area has a good correlation with bathroom, BHK and amount, which means that if the area of the flat is more, the number of bathroom, BHK and amount is also high.</a:t>
            </a:r>
          </a:p>
          <a:p>
            <a:r>
              <a:rPr lang="en-US" sz="1600" b="0" i="0" dirty="0">
                <a:solidFill>
                  <a:srgbClr val="212121"/>
                </a:solidFill>
                <a:effectLst/>
                <a:highlight>
                  <a:srgbClr val="FFFFFF"/>
                </a:highlight>
                <a:latin typeface="Times New Roman" panose="02020603050405020304" pitchFamily="18" charset="0"/>
                <a:cs typeface="Times New Roman" panose="02020603050405020304" pitchFamily="18" charset="0"/>
              </a:rPr>
              <a:t>Total Floor and Sale Floor also has a good correlation of 0.74.</a:t>
            </a:r>
          </a:p>
          <a:p>
            <a:r>
              <a:rPr lang="en-US" sz="1600" b="0" i="0" dirty="0">
                <a:solidFill>
                  <a:srgbClr val="212121"/>
                </a:solidFill>
                <a:effectLst/>
                <a:highlight>
                  <a:srgbClr val="FFFFFF"/>
                </a:highlight>
                <a:latin typeface="Times New Roman" panose="02020603050405020304" pitchFamily="18" charset="0"/>
                <a:cs typeface="Times New Roman" panose="02020603050405020304" pitchFamily="18" charset="0"/>
              </a:rPr>
              <a:t>Even bathroom and BHK has some correlation with Amount.</a:t>
            </a:r>
          </a:p>
          <a:p>
            <a:endParaRPr lang="en-IN" dirty="0"/>
          </a:p>
        </p:txBody>
      </p:sp>
    </p:spTree>
    <p:extLst>
      <p:ext uri="{BB962C8B-B14F-4D97-AF65-F5344CB8AC3E}">
        <p14:creationId xmlns:p14="http://schemas.microsoft.com/office/powerpoint/2010/main" val="3204330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9" name="Google Shape;111;p4">
            <a:extLst>
              <a:ext uri="{FF2B5EF4-FFF2-40B4-BE49-F238E27FC236}">
                <a16:creationId xmlns:a16="http://schemas.microsoft.com/office/drawing/2014/main" id="{50D6CDD8-D50E-874B-A54A-163245A8DFD5}"/>
              </a:ext>
            </a:extLst>
          </p:cNvPr>
          <p:cNvSpPr txBox="1">
            <a:spLocks/>
          </p:cNvSpPr>
          <p:nvPr/>
        </p:nvSpPr>
        <p:spPr>
          <a:xfrm>
            <a:off x="795655" y="5311589"/>
            <a:ext cx="7850803" cy="95940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lgn="just">
              <a:buNone/>
            </a:pPr>
            <a:r>
              <a:rPr lang="en-US" sz="1600" b="0" i="0" dirty="0">
                <a:solidFill>
                  <a:srgbClr val="212121"/>
                </a:solidFill>
                <a:effectLst/>
                <a:highlight>
                  <a:srgbClr val="FFFFFF"/>
                </a:highlight>
                <a:latin typeface="Times New Roman" panose="02020603050405020304" pitchFamily="18" charset="0"/>
                <a:cs typeface="Times New Roman" panose="02020603050405020304" pitchFamily="18" charset="0"/>
              </a:rPr>
              <a:t>From the above wordcloud, we can see that the words like "attractive"," immaculate" "reasonable, "affordable", "ideal choice", and "proximity", etc. have been used.</a:t>
            </a:r>
            <a:endParaRPr lang="en-US" sz="1600" b="1"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85C0250-3332-4A59-24F3-35021DC95BDC}"/>
              </a:ext>
            </a:extLst>
          </p:cNvPr>
          <p:cNvPicPr>
            <a:picLocks noChangeAspect="1"/>
          </p:cNvPicPr>
          <p:nvPr/>
        </p:nvPicPr>
        <p:blipFill>
          <a:blip r:embed="rId3"/>
          <a:stretch>
            <a:fillRect/>
          </a:stretch>
        </p:blipFill>
        <p:spPr>
          <a:xfrm>
            <a:off x="995082" y="1072896"/>
            <a:ext cx="8789317" cy="4133088"/>
          </a:xfrm>
          <a:prstGeom prst="rect">
            <a:avLst/>
          </a:prstGeom>
        </p:spPr>
      </p:pic>
      <p:sp>
        <p:nvSpPr>
          <p:cNvPr id="4" name="Title 3">
            <a:extLst>
              <a:ext uri="{FF2B5EF4-FFF2-40B4-BE49-F238E27FC236}">
                <a16:creationId xmlns:a16="http://schemas.microsoft.com/office/drawing/2014/main" id="{35769FDA-BE12-F82E-6DA6-515673670069}"/>
              </a:ext>
            </a:extLst>
          </p:cNvPr>
          <p:cNvSpPr>
            <a:spLocks noGrp="1"/>
          </p:cNvSpPr>
          <p:nvPr>
            <p:ph type="title"/>
          </p:nvPr>
        </p:nvSpPr>
        <p:spPr>
          <a:xfrm>
            <a:off x="995082" y="170689"/>
            <a:ext cx="10358718" cy="796602"/>
          </a:xfrm>
        </p:spPr>
        <p:txBody>
          <a:bodyPr>
            <a:normAutofit/>
          </a:bodyPr>
          <a:lstStyle/>
          <a:p>
            <a:r>
              <a:rPr lang="en-IN" dirty="0" err="1"/>
              <a:t>WordCloud</a:t>
            </a:r>
            <a:endParaRPr lang="en-IN" dirty="0"/>
          </a:p>
        </p:txBody>
      </p:sp>
    </p:spTree>
    <p:extLst>
      <p:ext uri="{BB962C8B-B14F-4D97-AF65-F5344CB8AC3E}">
        <p14:creationId xmlns:p14="http://schemas.microsoft.com/office/powerpoint/2010/main" val="3149232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D54E37-C97D-962F-0804-00EC8AE9AE85}"/>
              </a:ext>
            </a:extLst>
          </p:cNvPr>
          <p:cNvPicPr>
            <a:picLocks noChangeAspect="1"/>
          </p:cNvPicPr>
          <p:nvPr/>
        </p:nvPicPr>
        <p:blipFill>
          <a:blip r:embed="rId2"/>
          <a:stretch>
            <a:fillRect/>
          </a:stretch>
        </p:blipFill>
        <p:spPr>
          <a:xfrm>
            <a:off x="524436" y="1194816"/>
            <a:ext cx="5183188" cy="4591755"/>
          </a:xfrm>
          <a:prstGeom prst="rect">
            <a:avLst/>
          </a:prstGeom>
        </p:spPr>
      </p:pic>
      <p:pic>
        <p:nvPicPr>
          <p:cNvPr id="5" name="Picture 4">
            <a:extLst>
              <a:ext uri="{FF2B5EF4-FFF2-40B4-BE49-F238E27FC236}">
                <a16:creationId xmlns:a16="http://schemas.microsoft.com/office/drawing/2014/main" id="{8582B70C-FC71-5C8A-B21D-D1D6DA38A93B}"/>
              </a:ext>
            </a:extLst>
          </p:cNvPr>
          <p:cNvPicPr>
            <a:picLocks noChangeAspect="1"/>
          </p:cNvPicPr>
          <p:nvPr/>
        </p:nvPicPr>
        <p:blipFill>
          <a:blip r:embed="rId3"/>
          <a:stretch>
            <a:fillRect/>
          </a:stretch>
        </p:blipFill>
        <p:spPr>
          <a:xfrm>
            <a:off x="5580530" y="1194816"/>
            <a:ext cx="5492234" cy="4591755"/>
          </a:xfrm>
          <a:prstGeom prst="rect">
            <a:avLst/>
          </a:prstGeom>
        </p:spPr>
      </p:pic>
      <p:sp>
        <p:nvSpPr>
          <p:cNvPr id="11" name="Title 10">
            <a:extLst>
              <a:ext uri="{FF2B5EF4-FFF2-40B4-BE49-F238E27FC236}">
                <a16:creationId xmlns:a16="http://schemas.microsoft.com/office/drawing/2014/main" id="{AE31DD04-126C-F613-12A3-9E742FC737CE}"/>
              </a:ext>
            </a:extLst>
          </p:cNvPr>
          <p:cNvSpPr>
            <a:spLocks noGrp="1"/>
          </p:cNvSpPr>
          <p:nvPr>
            <p:ph type="title"/>
          </p:nvPr>
        </p:nvSpPr>
        <p:spPr>
          <a:xfrm>
            <a:off x="838200" y="365126"/>
            <a:ext cx="10515600" cy="561466"/>
          </a:xfrm>
        </p:spPr>
        <p:txBody>
          <a:bodyPr>
            <a:normAutofit fontScale="90000"/>
          </a:bodyPr>
          <a:lstStyle/>
          <a:p>
            <a:r>
              <a:rPr lang="en-IN" dirty="0"/>
              <a:t>Important features</a:t>
            </a:r>
          </a:p>
        </p:txBody>
      </p:sp>
      <p:sp>
        <p:nvSpPr>
          <p:cNvPr id="8" name="Text Placeholder 7">
            <a:extLst>
              <a:ext uri="{FF2B5EF4-FFF2-40B4-BE49-F238E27FC236}">
                <a16:creationId xmlns:a16="http://schemas.microsoft.com/office/drawing/2014/main" id="{957A0B03-4F03-D77C-7531-8B755E6EED89}"/>
              </a:ext>
            </a:extLst>
          </p:cNvPr>
          <p:cNvSpPr>
            <a:spLocks noGrp="1"/>
          </p:cNvSpPr>
          <p:nvPr>
            <p:ph type="body" idx="4294967295"/>
          </p:nvPr>
        </p:nvSpPr>
        <p:spPr>
          <a:xfrm>
            <a:off x="0" y="5730875"/>
            <a:ext cx="5157788" cy="762000"/>
          </a:xfrm>
        </p:spPr>
        <p:txBody>
          <a:bodyPr>
            <a:normAutofit/>
          </a:bodyPr>
          <a:lstStyle/>
          <a:p>
            <a:r>
              <a:rPr lang="en-US" sz="1600" b="0" i="0" dirty="0">
                <a:solidFill>
                  <a:srgbClr val="212121"/>
                </a:solidFill>
                <a:effectLst/>
                <a:highlight>
                  <a:srgbClr val="FFFFFF"/>
                </a:highlight>
                <a:latin typeface="Times New Roman" panose="02020603050405020304" pitchFamily="18" charset="0"/>
                <a:cs typeface="Times New Roman" panose="02020603050405020304" pitchFamily="18" charset="0"/>
              </a:rPr>
              <a:t>From the above table we could see that "Area", "Location", "Total Floor" are important features.</a:t>
            </a:r>
            <a:endParaRPr lang="en-IN" sz="1600" dirty="0">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a16="http://schemas.microsoft.com/office/drawing/2014/main" id="{80D76253-7C53-6D83-6ED7-0FF31BF25790}"/>
              </a:ext>
            </a:extLst>
          </p:cNvPr>
          <p:cNvSpPr>
            <a:spLocks noGrp="1"/>
          </p:cNvSpPr>
          <p:nvPr>
            <p:ph type="body" idx="4294967295"/>
          </p:nvPr>
        </p:nvSpPr>
        <p:spPr>
          <a:xfrm>
            <a:off x="5961889" y="5668963"/>
            <a:ext cx="5533617" cy="823912"/>
          </a:xfrm>
        </p:spPr>
        <p:txBody>
          <a:bodyPr/>
          <a:lstStyle/>
          <a:p>
            <a:r>
              <a:rPr lang="en-US" sz="1600" b="0" dirty="0">
                <a:solidFill>
                  <a:srgbClr val="000000"/>
                </a:solidFill>
                <a:effectLst/>
                <a:highlight>
                  <a:srgbClr val="F7F7F7"/>
                </a:highlight>
                <a:latin typeface="Times New Roman" panose="02020603050405020304" pitchFamily="18" charset="0"/>
                <a:cs typeface="Times New Roman" panose="02020603050405020304" pitchFamily="18" charset="0"/>
              </a:rPr>
              <a:t>We can see that "Area", "Bathroom" and "Total Floors" have higher importance.</a:t>
            </a:r>
          </a:p>
          <a:p>
            <a:endParaRPr lang="en-IN" dirty="0"/>
          </a:p>
        </p:txBody>
      </p:sp>
    </p:spTree>
    <p:extLst>
      <p:ext uri="{BB962C8B-B14F-4D97-AF65-F5344CB8AC3E}">
        <p14:creationId xmlns:p14="http://schemas.microsoft.com/office/powerpoint/2010/main" val="2525459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8" name="Google Shape;110;p4">
            <a:extLst>
              <a:ext uri="{FF2B5EF4-FFF2-40B4-BE49-F238E27FC236}">
                <a16:creationId xmlns:a16="http://schemas.microsoft.com/office/drawing/2014/main" id="{23D29C40-1803-70AF-890D-C92C33BEB9FA}"/>
              </a:ext>
            </a:extLst>
          </p:cNvPr>
          <p:cNvSpPr txBox="1">
            <a:spLocks/>
          </p:cNvSpPr>
          <p:nvPr/>
        </p:nvSpPr>
        <p:spPr>
          <a:xfrm>
            <a:off x="395084" y="469642"/>
            <a:ext cx="10515600" cy="46674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US" sz="3200" b="1" u="sng" dirty="0">
                <a:solidFill>
                  <a:srgbClr val="FF0000"/>
                </a:solidFill>
                <a:latin typeface="Times New Roman" panose="02020603050405020304" pitchFamily="18" charset="0"/>
                <a:cs typeface="Times New Roman" panose="02020603050405020304" pitchFamily="18" charset="0"/>
              </a:rPr>
              <a:t>Model Building</a:t>
            </a:r>
            <a:endParaRPr lang="en-IN" sz="3200" b="1" u="sng" dirty="0">
              <a:solidFill>
                <a:srgbClr val="FF0000"/>
              </a:solidFill>
              <a:latin typeface="Times New Roman" panose="02020603050405020304" pitchFamily="18" charset="0"/>
              <a:cs typeface="Times New Roman" panose="02020603050405020304" pitchFamily="18" charset="0"/>
            </a:endParaRPr>
          </a:p>
        </p:txBody>
      </p:sp>
      <p:sp>
        <p:nvSpPr>
          <p:cNvPr id="19" name="Google Shape;111;p4">
            <a:extLst>
              <a:ext uri="{FF2B5EF4-FFF2-40B4-BE49-F238E27FC236}">
                <a16:creationId xmlns:a16="http://schemas.microsoft.com/office/drawing/2014/main" id="{50D6CDD8-D50E-874B-A54A-163245A8DFD5}"/>
              </a:ext>
            </a:extLst>
          </p:cNvPr>
          <p:cNvSpPr txBox="1">
            <a:spLocks/>
          </p:cNvSpPr>
          <p:nvPr/>
        </p:nvSpPr>
        <p:spPr>
          <a:xfrm>
            <a:off x="587872" y="1101077"/>
            <a:ext cx="11016255" cy="83529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Splitting the dataset into training and testing sets (85:15 Ratio) to train the models on a subset of the data and evaluate their performance on unseen data.</a:t>
            </a:r>
          </a:p>
        </p:txBody>
      </p:sp>
      <p:graphicFrame>
        <p:nvGraphicFramePr>
          <p:cNvPr id="2" name="Table 1">
            <a:extLst>
              <a:ext uri="{FF2B5EF4-FFF2-40B4-BE49-F238E27FC236}">
                <a16:creationId xmlns:a16="http://schemas.microsoft.com/office/drawing/2014/main" id="{3E3B2139-82BD-1EF3-B354-F172DA07C0C1}"/>
              </a:ext>
            </a:extLst>
          </p:cNvPr>
          <p:cNvGraphicFramePr>
            <a:graphicFrameLocks noGrp="1"/>
          </p:cNvGraphicFramePr>
          <p:nvPr>
            <p:extLst>
              <p:ext uri="{D42A27DB-BD31-4B8C-83A1-F6EECF244321}">
                <p14:modId xmlns:p14="http://schemas.microsoft.com/office/powerpoint/2010/main" val="4055788204"/>
              </p:ext>
            </p:extLst>
          </p:nvPr>
        </p:nvGraphicFramePr>
        <p:xfrm>
          <a:off x="1707004" y="2101071"/>
          <a:ext cx="5097208" cy="3963547"/>
        </p:xfrm>
        <a:graphic>
          <a:graphicData uri="http://schemas.openxmlformats.org/drawingml/2006/table">
            <a:tbl>
              <a:tblPr bandRow="1">
                <a:tableStyleId>{5C22544A-7EE6-4342-B048-85BDC9FD1C3A}</a:tableStyleId>
              </a:tblPr>
              <a:tblGrid>
                <a:gridCol w="780446">
                  <a:extLst>
                    <a:ext uri="{9D8B030D-6E8A-4147-A177-3AD203B41FA5}">
                      <a16:colId xmlns:a16="http://schemas.microsoft.com/office/drawing/2014/main" val="538294535"/>
                    </a:ext>
                  </a:extLst>
                </a:gridCol>
                <a:gridCol w="1746917">
                  <a:extLst>
                    <a:ext uri="{9D8B030D-6E8A-4147-A177-3AD203B41FA5}">
                      <a16:colId xmlns:a16="http://schemas.microsoft.com/office/drawing/2014/main" val="2600100337"/>
                    </a:ext>
                  </a:extLst>
                </a:gridCol>
                <a:gridCol w="2569845">
                  <a:extLst>
                    <a:ext uri="{9D8B030D-6E8A-4147-A177-3AD203B41FA5}">
                      <a16:colId xmlns:a16="http://schemas.microsoft.com/office/drawing/2014/main" val="709641134"/>
                    </a:ext>
                  </a:extLst>
                </a:gridCol>
              </a:tblGrid>
              <a:tr h="320107">
                <a:tc>
                  <a:txBody>
                    <a:bodyPr/>
                    <a:lstStyle/>
                    <a:p>
                      <a:pPr>
                        <a:lnSpc>
                          <a:spcPct val="107000"/>
                        </a:lnSpc>
                        <a:spcAft>
                          <a:spcPts val="800"/>
                        </a:spcAft>
                      </a:pPr>
                      <a:r>
                        <a:rPr lang="en-IN" sz="1200" b="1">
                          <a:effectLst/>
                          <a:latin typeface="Times New Roman" panose="02020603050405020304" pitchFamily="18" charset="0"/>
                          <a:ea typeface="Calibri" panose="020F0502020204030204" pitchFamily="34" charset="0"/>
                        </a:rPr>
                        <a:t>S No</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b="1" dirty="0">
                          <a:effectLst/>
                          <a:latin typeface="Times New Roman" panose="02020603050405020304" pitchFamily="18" charset="0"/>
                          <a:ea typeface="Calibri" panose="020F0502020204030204" pitchFamily="34" charset="0"/>
                        </a:rPr>
                        <a:t>Type of Problem</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b="1">
                          <a:effectLst/>
                          <a:latin typeface="Times New Roman" panose="02020603050405020304" pitchFamily="18" charset="0"/>
                          <a:ea typeface="Calibri" panose="020F0502020204030204" pitchFamily="34" charset="0"/>
                        </a:rPr>
                        <a:t>Algorithm Name</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820821681"/>
                  </a:ext>
                </a:extLst>
              </a:tr>
              <a:tr h="303620">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1</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Regression</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KNeighborsRegressor</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784194446"/>
                  </a:ext>
                </a:extLst>
              </a:tr>
              <a:tr h="303620">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2</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Regression</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LinearRegression</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761901930"/>
                  </a:ext>
                </a:extLst>
              </a:tr>
              <a:tr h="303620">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3</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Regression</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SVR</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555317472"/>
                  </a:ext>
                </a:extLst>
              </a:tr>
              <a:tr h="303620">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4</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Regression</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RANSACRegressor</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272089692"/>
                  </a:ext>
                </a:extLst>
              </a:tr>
              <a:tr h="303620">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5</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Regression</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rPr>
                        <a:t>DecisionTreeRegressor</a:t>
                      </a:r>
                      <a:endParaRPr lang="en-IN"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101614717"/>
                  </a:ext>
                </a:extLst>
              </a:tr>
              <a:tr h="303620">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6</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Regression</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GradientBoostingRegressor</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20492812"/>
                  </a:ext>
                </a:extLst>
              </a:tr>
              <a:tr h="303620">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7</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Regression</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TheilSenRegressor</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067955866"/>
                  </a:ext>
                </a:extLst>
              </a:tr>
              <a:tr h="303620">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8</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Regression</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HuberRegressor</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561340853"/>
                  </a:ext>
                </a:extLst>
              </a:tr>
              <a:tr h="303620">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9  </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Regression</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RandomForestRegressor</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956971919"/>
                  </a:ext>
                </a:extLst>
              </a:tr>
              <a:tr h="303620">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10</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Regression</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Ridge</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965380258"/>
                  </a:ext>
                </a:extLst>
              </a:tr>
              <a:tr h="303620">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11</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Regression</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Lasso</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972119987"/>
                  </a:ext>
                </a:extLst>
              </a:tr>
              <a:tr h="303620">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12</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rPr>
                        <a:t>Regression</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rPr>
                        <a:t>ElasticNet</a:t>
                      </a:r>
                      <a:endParaRPr lang="en-IN"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044044146"/>
                  </a:ext>
                </a:extLst>
              </a:tr>
            </a:tbl>
          </a:graphicData>
        </a:graphic>
      </p:graphicFrame>
    </p:spTree>
    <p:extLst>
      <p:ext uri="{BB962C8B-B14F-4D97-AF65-F5344CB8AC3E}">
        <p14:creationId xmlns:p14="http://schemas.microsoft.com/office/powerpoint/2010/main" val="540089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8" name="Google Shape;110;p4">
            <a:extLst>
              <a:ext uri="{FF2B5EF4-FFF2-40B4-BE49-F238E27FC236}">
                <a16:creationId xmlns:a16="http://schemas.microsoft.com/office/drawing/2014/main" id="{23D29C40-1803-70AF-890D-C92C33BEB9FA}"/>
              </a:ext>
            </a:extLst>
          </p:cNvPr>
          <p:cNvSpPr txBox="1">
            <a:spLocks/>
          </p:cNvSpPr>
          <p:nvPr/>
        </p:nvSpPr>
        <p:spPr>
          <a:xfrm>
            <a:off x="809974" y="469642"/>
            <a:ext cx="10100709" cy="46674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IN" sz="3200" b="1" u="sng" dirty="0">
                <a:solidFill>
                  <a:srgbClr val="FF0000"/>
                </a:solidFill>
                <a:latin typeface="Times New Roman" panose="02020603050405020304" pitchFamily="18" charset="0"/>
                <a:cs typeface="Times New Roman" panose="02020603050405020304" pitchFamily="18" charset="0"/>
              </a:rPr>
              <a:t>Problem Statement </a:t>
            </a:r>
          </a:p>
        </p:txBody>
      </p:sp>
      <p:sp>
        <p:nvSpPr>
          <p:cNvPr id="19" name="Google Shape;111;p4">
            <a:extLst>
              <a:ext uri="{FF2B5EF4-FFF2-40B4-BE49-F238E27FC236}">
                <a16:creationId xmlns:a16="http://schemas.microsoft.com/office/drawing/2014/main" id="{50D6CDD8-D50E-874B-A54A-163245A8DFD5}"/>
              </a:ext>
            </a:extLst>
          </p:cNvPr>
          <p:cNvSpPr txBox="1">
            <a:spLocks/>
          </p:cNvSpPr>
          <p:nvPr/>
        </p:nvSpPr>
        <p:spPr>
          <a:xfrm>
            <a:off x="737118" y="1315681"/>
            <a:ext cx="10867009" cy="12689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lnSpc>
                <a:spcPct val="107000"/>
              </a:lnSpc>
              <a:spcAft>
                <a:spcPts val="800"/>
              </a:spcAft>
              <a:buNone/>
            </a:pPr>
            <a:r>
              <a:rPr lang="en-US" sz="1600" b="0" i="0" dirty="0">
                <a:solidFill>
                  <a:srgbClr val="212121"/>
                </a:solidFill>
                <a:effectLst/>
                <a:highlight>
                  <a:srgbClr val="FFFFFF"/>
                </a:highlight>
                <a:latin typeface="Times New Roman" panose="02020603050405020304" pitchFamily="18" charset="0"/>
                <a:cs typeface="Times New Roman" panose="02020603050405020304" pitchFamily="18" charset="0"/>
              </a:rPr>
              <a:t>Buying or selling an apartment is a big decision, and knowing the right price can make a huge difference. It's well known that house prices depend on many factors such as location, size, number of rooms, nearby facilities, etc. Therefore, buyers, sellers, and investors make better choices if house prices are predicted accurately.</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 Placeholder 6">
            <a:extLst>
              <a:ext uri="{FF2B5EF4-FFF2-40B4-BE49-F238E27FC236}">
                <a16:creationId xmlns:a16="http://schemas.microsoft.com/office/drawing/2014/main" id="{FECCCC4F-416A-5DCF-E38E-C61A65290872}"/>
              </a:ext>
            </a:extLst>
          </p:cNvPr>
          <p:cNvSpPr>
            <a:spLocks noGrp="1"/>
          </p:cNvSpPr>
          <p:nvPr>
            <p:ph type="body" idx="3"/>
          </p:nvPr>
        </p:nvSpPr>
        <p:spPr>
          <a:xfrm>
            <a:off x="561235" y="2752531"/>
            <a:ext cx="10794153" cy="481934"/>
          </a:xfrm>
        </p:spPr>
        <p:txBody>
          <a:bodyPr>
            <a:noAutofit/>
          </a:bodyPr>
          <a:lstStyle/>
          <a:p>
            <a:r>
              <a:rPr lang="en-IN" sz="3200" u="sng" dirty="0">
                <a:solidFill>
                  <a:srgbClr val="FF0000"/>
                </a:solidFill>
                <a:latin typeface="Times New Roman" panose="02020603050405020304" pitchFamily="18" charset="0"/>
                <a:cs typeface="Times New Roman" panose="02020603050405020304" pitchFamily="18" charset="0"/>
              </a:rPr>
              <a:t>Objective</a:t>
            </a:r>
            <a:endParaRPr lang="en-IN" sz="3200" b="1" u="sng" dirty="0">
              <a:solidFill>
                <a:srgbClr val="FF0000"/>
              </a:solidFill>
              <a:latin typeface="Times New Roman" panose="02020603050405020304" pitchFamily="18" charset="0"/>
              <a:cs typeface="Times New Roman" panose="02020603050405020304" pitchFamily="18" charset="0"/>
            </a:endParaRPr>
          </a:p>
        </p:txBody>
      </p:sp>
      <p:sp>
        <p:nvSpPr>
          <p:cNvPr id="9" name="Rectangle 1">
            <a:extLst>
              <a:ext uri="{FF2B5EF4-FFF2-40B4-BE49-F238E27FC236}">
                <a16:creationId xmlns:a16="http://schemas.microsoft.com/office/drawing/2014/main" id="{2777D123-1178-57E4-DD53-D9B580524A24}"/>
              </a:ext>
            </a:extLst>
          </p:cNvPr>
          <p:cNvSpPr>
            <a:spLocks noGrp="1" noChangeArrowheads="1"/>
          </p:cNvSpPr>
          <p:nvPr>
            <p:ph type="body" idx="4"/>
          </p:nvPr>
        </p:nvSpPr>
        <p:spPr bwMode="auto">
          <a:xfrm>
            <a:off x="895739" y="3429000"/>
            <a:ext cx="1023754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The objective is to develop a predictive model that estimates the prices of apartments based on a set of features such as size, location, number of BHK, society, etc.</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8288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FCCE4-FF5F-474A-B6DD-37E35C1D9C3E}"/>
              </a:ext>
            </a:extLst>
          </p:cNvPr>
          <p:cNvSpPr>
            <a:spLocks noGrp="1"/>
          </p:cNvSpPr>
          <p:nvPr>
            <p:ph type="title"/>
          </p:nvPr>
        </p:nvSpPr>
        <p:spPr>
          <a:xfrm>
            <a:off x="831850" y="314563"/>
            <a:ext cx="10515600" cy="770525"/>
          </a:xfrm>
        </p:spPr>
        <p:txBody>
          <a:bodyPr>
            <a:normAutofit/>
          </a:bodyPr>
          <a:lstStyle/>
          <a:p>
            <a:pPr>
              <a:buClr>
                <a:srgbClr val="FF0000"/>
              </a:buClr>
              <a:buSzPts val="4400"/>
            </a:pPr>
            <a:r>
              <a:rPr lang="en-US" sz="3200" b="1" u="sng" dirty="0">
                <a:solidFill>
                  <a:srgbClr val="FF0000"/>
                </a:solidFill>
                <a:latin typeface="Times New Roman" panose="02020603050405020304" pitchFamily="18" charset="0"/>
                <a:cs typeface="Times New Roman" panose="02020603050405020304" pitchFamily="18" charset="0"/>
              </a:rPr>
              <a:t>Model Training</a:t>
            </a:r>
            <a:endParaRPr lang="en-IN" sz="3200" b="1"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DBE33DF0-0D95-D95B-BEC6-331D6C126602}"/>
              </a:ext>
            </a:extLst>
          </p:cNvPr>
          <p:cNvGraphicFramePr>
            <a:graphicFrameLocks noGrp="1"/>
          </p:cNvGraphicFramePr>
          <p:nvPr>
            <p:extLst>
              <p:ext uri="{D42A27DB-BD31-4B8C-83A1-F6EECF244321}">
                <p14:modId xmlns:p14="http://schemas.microsoft.com/office/powerpoint/2010/main" val="1278175190"/>
              </p:ext>
            </p:extLst>
          </p:nvPr>
        </p:nvGraphicFramePr>
        <p:xfrm>
          <a:off x="968188" y="1385047"/>
          <a:ext cx="8780927" cy="4851475"/>
        </p:xfrm>
        <a:graphic>
          <a:graphicData uri="http://schemas.openxmlformats.org/drawingml/2006/table">
            <a:tbl>
              <a:tblPr firstRow="1" bandRow="1">
                <a:tableStyleId>{5C22544A-7EE6-4342-B048-85BDC9FD1C3A}</a:tableStyleId>
              </a:tblPr>
              <a:tblGrid>
                <a:gridCol w="477786">
                  <a:extLst>
                    <a:ext uri="{9D8B030D-6E8A-4147-A177-3AD203B41FA5}">
                      <a16:colId xmlns:a16="http://schemas.microsoft.com/office/drawing/2014/main" val="3472067011"/>
                    </a:ext>
                  </a:extLst>
                </a:gridCol>
                <a:gridCol w="2031051">
                  <a:extLst>
                    <a:ext uri="{9D8B030D-6E8A-4147-A177-3AD203B41FA5}">
                      <a16:colId xmlns:a16="http://schemas.microsoft.com/office/drawing/2014/main" val="1711048895"/>
                    </a:ext>
                  </a:extLst>
                </a:gridCol>
                <a:gridCol w="1254418">
                  <a:extLst>
                    <a:ext uri="{9D8B030D-6E8A-4147-A177-3AD203B41FA5}">
                      <a16:colId xmlns:a16="http://schemas.microsoft.com/office/drawing/2014/main" val="1733822441"/>
                    </a:ext>
                  </a:extLst>
                </a:gridCol>
                <a:gridCol w="1254418">
                  <a:extLst>
                    <a:ext uri="{9D8B030D-6E8A-4147-A177-3AD203B41FA5}">
                      <a16:colId xmlns:a16="http://schemas.microsoft.com/office/drawing/2014/main" val="970693297"/>
                    </a:ext>
                  </a:extLst>
                </a:gridCol>
                <a:gridCol w="1254418">
                  <a:extLst>
                    <a:ext uri="{9D8B030D-6E8A-4147-A177-3AD203B41FA5}">
                      <a16:colId xmlns:a16="http://schemas.microsoft.com/office/drawing/2014/main" val="1289030483"/>
                    </a:ext>
                  </a:extLst>
                </a:gridCol>
                <a:gridCol w="1254418">
                  <a:extLst>
                    <a:ext uri="{9D8B030D-6E8A-4147-A177-3AD203B41FA5}">
                      <a16:colId xmlns:a16="http://schemas.microsoft.com/office/drawing/2014/main" val="285184971"/>
                    </a:ext>
                  </a:extLst>
                </a:gridCol>
                <a:gridCol w="1254418">
                  <a:extLst>
                    <a:ext uri="{9D8B030D-6E8A-4147-A177-3AD203B41FA5}">
                      <a16:colId xmlns:a16="http://schemas.microsoft.com/office/drawing/2014/main" val="1047919718"/>
                    </a:ext>
                  </a:extLst>
                </a:gridCol>
              </a:tblGrid>
              <a:tr h="356542">
                <a:tc>
                  <a:txBody>
                    <a:bodyPr/>
                    <a:lstStyle/>
                    <a:p>
                      <a:pPr algn="l">
                        <a:lnSpc>
                          <a:spcPct val="107000"/>
                        </a:lnSpc>
                        <a:spcAft>
                          <a:spcPts val="800"/>
                        </a:spcAft>
                      </a:pPr>
                      <a:r>
                        <a:rPr lang="en-IN" sz="1200" b="1" dirty="0">
                          <a:effectLst/>
                          <a:latin typeface="Times New Roman" panose="02020603050405020304" pitchFamily="18" charset="0"/>
                          <a:ea typeface="Calibri" panose="020F0502020204030204" pitchFamily="34" charset="0"/>
                        </a:rPr>
                        <a:t>S No</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b="1">
                          <a:effectLst/>
                          <a:latin typeface="Times New Roman" panose="02020603050405020304" pitchFamily="18" charset="0"/>
                          <a:ea typeface="Calibri" panose="020F0502020204030204" pitchFamily="34" charset="0"/>
                        </a:rPr>
                        <a:t>Algorithm Name</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b="1">
                          <a:effectLst/>
                          <a:latin typeface="Times New Roman" panose="02020603050405020304" pitchFamily="18" charset="0"/>
                          <a:ea typeface="Calibri" panose="020F0502020204030204" pitchFamily="34" charset="0"/>
                        </a:rPr>
                        <a:t>Mean  Squared Error</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b="1">
                          <a:effectLst/>
                          <a:latin typeface="Times New Roman" panose="02020603050405020304" pitchFamily="18" charset="0"/>
                          <a:ea typeface="Calibri" panose="020F0502020204030204" pitchFamily="34" charset="0"/>
                        </a:rPr>
                        <a:t>Mean Absolute Error</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b="1">
                          <a:effectLst/>
                          <a:latin typeface="Times New Roman" panose="02020603050405020304" pitchFamily="18" charset="0"/>
                          <a:ea typeface="Calibri" panose="020F0502020204030204" pitchFamily="34" charset="0"/>
                        </a:rPr>
                        <a:t>Root Mean Squared Error</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b="1">
                          <a:effectLst/>
                          <a:latin typeface="Times New Roman" panose="02020603050405020304" pitchFamily="18" charset="0"/>
                          <a:ea typeface="Calibri" panose="020F0502020204030204" pitchFamily="34" charset="0"/>
                        </a:rPr>
                        <a:t>r-squared Error</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b="1">
                          <a:effectLst/>
                          <a:latin typeface="Times New Roman" panose="02020603050405020304" pitchFamily="18" charset="0"/>
                          <a:ea typeface="Calibri" panose="020F0502020204030204" pitchFamily="34" charset="0"/>
                        </a:rPr>
                        <a:t>Adjusted r-squared </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182593466"/>
                  </a:ext>
                </a:extLst>
              </a:tr>
              <a:tr h="293217">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1</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DecisionTreeRegressor</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2.383506</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0.130467</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1.543861</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0.999892</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dirty="0">
                          <a:effectLst/>
                          <a:highlight>
                            <a:srgbClr val="FFFF00"/>
                          </a:highlight>
                          <a:latin typeface="Times New Roman" panose="02020603050405020304" pitchFamily="18" charset="0"/>
                          <a:ea typeface="Calibri" panose="020F0502020204030204" pitchFamily="34" charset="0"/>
                        </a:rPr>
                        <a:t>0.999892</a:t>
                      </a:r>
                      <a:endParaRPr lang="en-IN" sz="1100" dirty="0">
                        <a:effectLst/>
                        <a:highlight>
                          <a:srgbClr val="FFFF00"/>
                        </a:highligh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089011378"/>
                  </a:ext>
                </a:extLst>
              </a:tr>
              <a:tr h="451414">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2</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KNeighborsRegressor</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4987.383825</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25.241719</a:t>
                      </a:r>
                      <a:endParaRPr lang="en-IN" sz="1100">
                        <a:effectLst/>
                        <a:latin typeface="Calibri" panose="020F0502020204030204" pitchFamily="34" charset="0"/>
                        <a:ea typeface="Calibri" panose="020F0502020204030204" pitchFamily="34" charset="0"/>
                      </a:endParaRPr>
                    </a:p>
                    <a:p>
                      <a:pPr algn="l">
                        <a:lnSpc>
                          <a:spcPct val="107000"/>
                        </a:lnSpc>
                        <a:spcAft>
                          <a:spcPts val="800"/>
                        </a:spcAft>
                      </a:pPr>
                      <a:r>
                        <a:rPr lang="en-IN" sz="1200">
                          <a:effectLst/>
                          <a:latin typeface="Times New Roman" panose="02020603050405020304" pitchFamily="18" charset="0"/>
                          <a:ea typeface="Calibri" panose="020F0502020204030204" pitchFamily="34" charset="0"/>
                        </a:rPr>
                        <a:t> </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70.621412</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0.774589</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dirty="0">
                          <a:effectLst/>
                          <a:highlight>
                            <a:srgbClr val="FFFF00"/>
                          </a:highlight>
                          <a:latin typeface="Times New Roman" panose="02020603050405020304" pitchFamily="18" charset="0"/>
                          <a:ea typeface="Calibri" panose="020F0502020204030204" pitchFamily="34" charset="0"/>
                        </a:rPr>
                        <a:t>0.774237</a:t>
                      </a:r>
                      <a:endParaRPr lang="en-IN" sz="1100" dirty="0">
                        <a:effectLst/>
                        <a:highlight>
                          <a:srgbClr val="FFFF00"/>
                        </a:highligh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859281983"/>
                  </a:ext>
                </a:extLst>
              </a:tr>
              <a:tr h="293217">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3</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SVR</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18327.461727</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48.400631</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135.378956</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0.171668</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0.170374</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399026547"/>
                  </a:ext>
                </a:extLst>
              </a:tr>
              <a:tr h="264420">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4</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LinearRegression</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12415.385237</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51.247661</a:t>
                      </a:r>
                      <a:endParaRPr lang="en-IN" sz="1100">
                        <a:effectLst/>
                        <a:latin typeface="Calibri" panose="020F0502020204030204" pitchFamily="34" charset="0"/>
                        <a:ea typeface="Calibri" panose="020F0502020204030204" pitchFamily="34" charset="0"/>
                      </a:endParaRPr>
                    </a:p>
                    <a:p>
                      <a:pPr algn="l">
                        <a:lnSpc>
                          <a:spcPct val="107000"/>
                        </a:lnSpc>
                        <a:spcAft>
                          <a:spcPts val="800"/>
                        </a:spcAft>
                      </a:pPr>
                      <a:r>
                        <a:rPr lang="en-IN" sz="1200">
                          <a:effectLst/>
                          <a:latin typeface="Times New Roman" panose="02020603050405020304" pitchFamily="18" charset="0"/>
                          <a:ea typeface="Calibri" panose="020F0502020204030204" pitchFamily="34" charset="0"/>
                        </a:rPr>
                        <a:t> </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111.424348</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0.438872</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dirty="0">
                          <a:effectLst/>
                          <a:latin typeface="Times New Roman" panose="02020603050405020304" pitchFamily="18" charset="0"/>
                          <a:ea typeface="Calibri" panose="020F0502020204030204" pitchFamily="34" charset="0"/>
                        </a:rPr>
                        <a:t>0.437995</a:t>
                      </a:r>
                      <a:endParaRPr lang="en-IN"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754811310"/>
                  </a:ext>
                </a:extLst>
              </a:tr>
              <a:tr h="293217">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5</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TheilSenRegressor</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dirty="0">
                          <a:effectLst/>
                          <a:latin typeface="Times New Roman" panose="02020603050405020304" pitchFamily="18" charset="0"/>
                          <a:ea typeface="Calibri" panose="020F0502020204030204" pitchFamily="34" charset="0"/>
                        </a:rPr>
                        <a:t>368718.853199</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76.261571</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111.424348</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-15.664690</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-15.690729</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143298938"/>
                  </a:ext>
                </a:extLst>
              </a:tr>
              <a:tr h="293217">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6</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HuberRegressor</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14152.330738</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44.175670</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118.963569</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0.360368</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0.359369</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020758461"/>
                  </a:ext>
                </a:extLst>
              </a:tr>
              <a:tr h="293217">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7</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RANSACRegressor</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55814.273630</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67.626729</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236.250447</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-1.522593</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- 1.526535</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977447596"/>
                  </a:ext>
                </a:extLst>
              </a:tr>
              <a:tr h="293217">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8</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GradientBoostingRegressor</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4984.261242</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32.386188</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70.599301</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0.774730</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dirty="0">
                          <a:effectLst/>
                          <a:highlight>
                            <a:srgbClr val="FFFF00"/>
                          </a:highlight>
                          <a:latin typeface="Times New Roman" panose="02020603050405020304" pitchFamily="18" charset="0"/>
                          <a:ea typeface="Calibri" panose="020F0502020204030204" pitchFamily="34" charset="0"/>
                        </a:rPr>
                        <a:t>0.774378</a:t>
                      </a:r>
                      <a:endParaRPr lang="en-IN" sz="1100" dirty="0">
                        <a:effectLst/>
                        <a:highlight>
                          <a:srgbClr val="FFFF00"/>
                        </a:highligh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655354817"/>
                  </a:ext>
                </a:extLst>
              </a:tr>
              <a:tr h="275561">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9</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RandomForestRegressor</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865.017401</a:t>
                      </a:r>
                      <a:endParaRPr lang="en-IN" sz="1100">
                        <a:effectLst/>
                        <a:latin typeface="Calibri" panose="020F0502020204030204" pitchFamily="34" charset="0"/>
                        <a:ea typeface="Calibri" panose="020F0502020204030204" pitchFamily="34" charset="0"/>
                      </a:endParaRPr>
                    </a:p>
                    <a:p>
                      <a:pPr algn="l">
                        <a:lnSpc>
                          <a:spcPct val="107000"/>
                        </a:lnSpc>
                        <a:spcAft>
                          <a:spcPts val="800"/>
                        </a:spcAft>
                      </a:pPr>
                      <a:r>
                        <a:rPr lang="en-IN" sz="1200">
                          <a:effectLst/>
                          <a:latin typeface="Times New Roman" panose="02020603050405020304" pitchFamily="18" charset="0"/>
                          <a:ea typeface="Calibri" panose="020F0502020204030204" pitchFamily="34" charset="0"/>
                        </a:rPr>
                        <a:t> </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10.034064</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29.411178</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0.960905</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dirty="0">
                          <a:effectLst/>
                          <a:highlight>
                            <a:srgbClr val="FFFF00"/>
                          </a:highlight>
                          <a:latin typeface="Times New Roman" panose="02020603050405020304" pitchFamily="18" charset="0"/>
                          <a:ea typeface="Calibri" panose="020F0502020204030204" pitchFamily="34" charset="0"/>
                        </a:rPr>
                        <a:t>0.960843</a:t>
                      </a:r>
                      <a:endParaRPr lang="en-IN" sz="1100" dirty="0">
                        <a:effectLst/>
                        <a:highlight>
                          <a:srgbClr val="FFFF00"/>
                        </a:highligh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496423246"/>
                  </a:ext>
                </a:extLst>
              </a:tr>
              <a:tr h="213739">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10</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Ridge</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12415.385242</a:t>
                      </a:r>
                      <a:endParaRPr lang="en-IN" sz="1100">
                        <a:effectLst/>
                        <a:latin typeface="Calibri" panose="020F0502020204030204" pitchFamily="34" charset="0"/>
                        <a:ea typeface="Calibri" panose="020F0502020204030204" pitchFamily="34" charset="0"/>
                      </a:endParaRPr>
                    </a:p>
                    <a:p>
                      <a:pPr algn="l">
                        <a:lnSpc>
                          <a:spcPct val="107000"/>
                        </a:lnSpc>
                        <a:spcAft>
                          <a:spcPts val="800"/>
                        </a:spcAft>
                      </a:pPr>
                      <a:r>
                        <a:rPr lang="en-IN" sz="1200">
                          <a:effectLst/>
                          <a:latin typeface="Times New Roman" panose="02020603050405020304" pitchFamily="18" charset="0"/>
                          <a:ea typeface="Calibri" panose="020F0502020204030204" pitchFamily="34" charset="0"/>
                        </a:rPr>
                        <a:t> </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51.247456</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111.424348</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0.438872</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0.437995</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801940785"/>
                  </a:ext>
                </a:extLst>
              </a:tr>
              <a:tr h="223404">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11</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Lasso</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12441.357490</a:t>
                      </a:r>
                      <a:endParaRPr lang="en-IN" sz="1100">
                        <a:effectLst/>
                        <a:latin typeface="Calibri" panose="020F0502020204030204" pitchFamily="34" charset="0"/>
                        <a:ea typeface="Calibri" panose="020F0502020204030204" pitchFamily="34" charset="0"/>
                      </a:endParaRPr>
                    </a:p>
                    <a:p>
                      <a:pPr algn="l">
                        <a:lnSpc>
                          <a:spcPct val="107000"/>
                        </a:lnSpc>
                        <a:spcAft>
                          <a:spcPts val="800"/>
                        </a:spcAft>
                      </a:pPr>
                      <a:r>
                        <a:rPr lang="en-IN" sz="1200">
                          <a:effectLst/>
                          <a:latin typeface="Times New Roman" panose="02020603050405020304" pitchFamily="18" charset="0"/>
                          <a:ea typeface="Calibri" panose="020F0502020204030204" pitchFamily="34" charset="0"/>
                        </a:rPr>
                        <a:t> </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51.064840</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111.540833</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0.437698</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0.436819</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015401589"/>
                  </a:ext>
                </a:extLst>
              </a:tr>
              <a:tr h="293217">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12</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dirty="0">
                          <a:effectLst/>
                          <a:latin typeface="Times New Roman" panose="02020603050405020304" pitchFamily="18" charset="0"/>
                          <a:ea typeface="Calibri" panose="020F0502020204030204" pitchFamily="34" charset="0"/>
                        </a:rPr>
                        <a:t>ElasticNet</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12998.748277</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49.840567</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114.012053</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ea typeface="Calibri" panose="020F0502020204030204" pitchFamily="34" charset="0"/>
                        </a:rPr>
                        <a:t>0.412506</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1200" dirty="0">
                          <a:effectLst/>
                          <a:latin typeface="Times New Roman" panose="02020603050405020304" pitchFamily="18" charset="0"/>
                          <a:ea typeface="Calibri" panose="020F0502020204030204" pitchFamily="34" charset="0"/>
                        </a:rPr>
                        <a:t>0.411588</a:t>
                      </a:r>
                      <a:endParaRPr lang="en-IN"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144464016"/>
                  </a:ext>
                </a:extLst>
              </a:tr>
            </a:tbl>
          </a:graphicData>
        </a:graphic>
      </p:graphicFrame>
    </p:spTree>
    <p:extLst>
      <p:ext uri="{BB962C8B-B14F-4D97-AF65-F5344CB8AC3E}">
        <p14:creationId xmlns:p14="http://schemas.microsoft.com/office/powerpoint/2010/main" val="3122998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8" name="Google Shape;110;p4">
            <a:extLst>
              <a:ext uri="{FF2B5EF4-FFF2-40B4-BE49-F238E27FC236}">
                <a16:creationId xmlns:a16="http://schemas.microsoft.com/office/drawing/2014/main" id="{23D29C40-1803-70AF-890D-C92C33BEB9FA}"/>
              </a:ext>
            </a:extLst>
          </p:cNvPr>
          <p:cNvSpPr txBox="1">
            <a:spLocks/>
          </p:cNvSpPr>
          <p:nvPr/>
        </p:nvSpPr>
        <p:spPr>
          <a:xfrm>
            <a:off x="395084" y="469642"/>
            <a:ext cx="10515600" cy="46674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US" sz="3200" b="1" u="sng" dirty="0">
                <a:solidFill>
                  <a:srgbClr val="FF0000"/>
                </a:solidFill>
                <a:latin typeface="Times New Roman" panose="02020603050405020304" pitchFamily="18" charset="0"/>
                <a:cs typeface="Times New Roman" panose="02020603050405020304" pitchFamily="18" charset="0"/>
              </a:rPr>
              <a:t>Model Evaluation</a:t>
            </a:r>
            <a:endParaRPr lang="en-IN" sz="3200" b="1"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017DA004-3028-4CA3-A46D-049EDB9E7288}"/>
              </a:ext>
            </a:extLst>
          </p:cNvPr>
          <p:cNvGraphicFramePr>
            <a:graphicFrameLocks noGrp="1"/>
          </p:cNvGraphicFramePr>
          <p:nvPr>
            <p:extLst>
              <p:ext uri="{D42A27DB-BD31-4B8C-83A1-F6EECF244321}">
                <p14:modId xmlns:p14="http://schemas.microsoft.com/office/powerpoint/2010/main" val="3958649293"/>
              </p:ext>
            </p:extLst>
          </p:nvPr>
        </p:nvGraphicFramePr>
        <p:xfrm>
          <a:off x="712694" y="1376370"/>
          <a:ext cx="10502153" cy="3814195"/>
        </p:xfrm>
        <a:graphic>
          <a:graphicData uri="http://schemas.openxmlformats.org/drawingml/2006/table">
            <a:tbl>
              <a:tblPr bandRow="1">
                <a:tableStyleId>{5C22544A-7EE6-4342-B048-85BDC9FD1C3A}</a:tableStyleId>
              </a:tblPr>
              <a:tblGrid>
                <a:gridCol w="470647">
                  <a:extLst>
                    <a:ext uri="{9D8B030D-6E8A-4147-A177-3AD203B41FA5}">
                      <a16:colId xmlns:a16="http://schemas.microsoft.com/office/drawing/2014/main" val="4265606130"/>
                    </a:ext>
                  </a:extLst>
                </a:gridCol>
                <a:gridCol w="1882588">
                  <a:extLst>
                    <a:ext uri="{9D8B030D-6E8A-4147-A177-3AD203B41FA5}">
                      <a16:colId xmlns:a16="http://schemas.microsoft.com/office/drawing/2014/main" val="3331594124"/>
                    </a:ext>
                  </a:extLst>
                </a:gridCol>
                <a:gridCol w="1008530">
                  <a:extLst>
                    <a:ext uri="{9D8B030D-6E8A-4147-A177-3AD203B41FA5}">
                      <a16:colId xmlns:a16="http://schemas.microsoft.com/office/drawing/2014/main" val="2019487084"/>
                    </a:ext>
                  </a:extLst>
                </a:gridCol>
                <a:gridCol w="1223682">
                  <a:extLst>
                    <a:ext uri="{9D8B030D-6E8A-4147-A177-3AD203B41FA5}">
                      <a16:colId xmlns:a16="http://schemas.microsoft.com/office/drawing/2014/main" val="808979195"/>
                    </a:ext>
                  </a:extLst>
                </a:gridCol>
                <a:gridCol w="1333820">
                  <a:extLst>
                    <a:ext uri="{9D8B030D-6E8A-4147-A177-3AD203B41FA5}">
                      <a16:colId xmlns:a16="http://schemas.microsoft.com/office/drawing/2014/main" val="3288308545"/>
                    </a:ext>
                  </a:extLst>
                </a:gridCol>
                <a:gridCol w="1116105">
                  <a:extLst>
                    <a:ext uri="{9D8B030D-6E8A-4147-A177-3AD203B41FA5}">
                      <a16:colId xmlns:a16="http://schemas.microsoft.com/office/drawing/2014/main" val="1069992174"/>
                    </a:ext>
                  </a:extLst>
                </a:gridCol>
                <a:gridCol w="1223683">
                  <a:extLst>
                    <a:ext uri="{9D8B030D-6E8A-4147-A177-3AD203B41FA5}">
                      <a16:colId xmlns:a16="http://schemas.microsoft.com/office/drawing/2014/main" val="3044381192"/>
                    </a:ext>
                  </a:extLst>
                </a:gridCol>
                <a:gridCol w="1156447">
                  <a:extLst>
                    <a:ext uri="{9D8B030D-6E8A-4147-A177-3AD203B41FA5}">
                      <a16:colId xmlns:a16="http://schemas.microsoft.com/office/drawing/2014/main" val="467552096"/>
                    </a:ext>
                  </a:extLst>
                </a:gridCol>
                <a:gridCol w="1086651">
                  <a:extLst>
                    <a:ext uri="{9D8B030D-6E8A-4147-A177-3AD203B41FA5}">
                      <a16:colId xmlns:a16="http://schemas.microsoft.com/office/drawing/2014/main" val="3172502658"/>
                    </a:ext>
                  </a:extLst>
                </a:gridCol>
              </a:tblGrid>
              <a:tr h="652503">
                <a:tc>
                  <a:txBody>
                    <a:bodyPr/>
                    <a:lstStyle/>
                    <a:p>
                      <a:pPr>
                        <a:lnSpc>
                          <a:spcPct val="107000"/>
                        </a:lnSpc>
                        <a:spcAft>
                          <a:spcPts val="800"/>
                        </a:spcAft>
                      </a:pPr>
                      <a:r>
                        <a:rPr lang="en-IN" sz="1200" b="1">
                          <a:effectLst/>
                          <a:latin typeface="Times New Roman" panose="02020603050405020304" pitchFamily="18" charset="0"/>
                          <a:ea typeface="Calibri" panose="020F0502020204030204" pitchFamily="34" charset="0"/>
                        </a:rPr>
                        <a:t>S No</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b="1">
                          <a:effectLst/>
                          <a:latin typeface="Times New Roman" panose="02020603050405020304" pitchFamily="18" charset="0"/>
                          <a:ea typeface="Calibri" panose="020F0502020204030204" pitchFamily="34" charset="0"/>
                        </a:rPr>
                        <a:t>Algorithm Name</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b="1">
                          <a:effectLst/>
                          <a:latin typeface="Times New Roman" panose="02020603050405020304" pitchFamily="18" charset="0"/>
                          <a:ea typeface="Calibri" panose="020F0502020204030204" pitchFamily="34" charset="0"/>
                        </a:rPr>
                        <a:t>Training Time</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b="1">
                          <a:effectLst/>
                          <a:latin typeface="Times New Roman" panose="02020603050405020304" pitchFamily="18" charset="0"/>
                          <a:ea typeface="Calibri" panose="020F0502020204030204" pitchFamily="34" charset="0"/>
                        </a:rPr>
                        <a:t>Predicting Time</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b="1">
                          <a:effectLst/>
                          <a:latin typeface="Times New Roman" panose="02020603050405020304" pitchFamily="18" charset="0"/>
                          <a:ea typeface="Calibri" panose="020F0502020204030204" pitchFamily="34" charset="0"/>
                        </a:rPr>
                        <a:t>Mean  Squared Error</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b="1">
                          <a:effectLst/>
                          <a:latin typeface="Times New Roman" panose="02020603050405020304" pitchFamily="18" charset="0"/>
                          <a:ea typeface="Calibri" panose="020F0502020204030204" pitchFamily="34" charset="0"/>
                        </a:rPr>
                        <a:t>Mean Absolute Error</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b="1">
                          <a:effectLst/>
                          <a:latin typeface="Times New Roman" panose="02020603050405020304" pitchFamily="18" charset="0"/>
                          <a:ea typeface="Calibri" panose="020F0502020204030204" pitchFamily="34" charset="0"/>
                        </a:rPr>
                        <a:t>Root Mean Squared Error</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b="1">
                          <a:effectLst/>
                          <a:latin typeface="Times New Roman" panose="02020603050405020304" pitchFamily="18" charset="0"/>
                          <a:ea typeface="Calibri" panose="020F0502020204030204" pitchFamily="34" charset="0"/>
                        </a:rPr>
                        <a:t>r-squared Error</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b="1">
                          <a:effectLst/>
                          <a:latin typeface="Times New Roman" panose="02020603050405020304" pitchFamily="18" charset="0"/>
                          <a:ea typeface="Calibri" panose="020F0502020204030204" pitchFamily="34" charset="0"/>
                        </a:rPr>
                        <a:t>Adjusted r-squared</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338343991"/>
                  </a:ext>
                </a:extLst>
              </a:tr>
              <a:tr h="337938">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1</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rPr>
                        <a:t>DecisionTreeRegressor</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0.582244</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0.027884</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8459.977702</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35.436810</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91.978137</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0.604592</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dirty="0">
                          <a:effectLst/>
                          <a:highlight>
                            <a:srgbClr val="FFFF00"/>
                          </a:highlight>
                          <a:latin typeface="Times New Roman" panose="02020603050405020304" pitchFamily="18" charset="0"/>
                          <a:ea typeface="Calibri" panose="020F0502020204030204" pitchFamily="34" charset="0"/>
                        </a:rPr>
                        <a:t>0.603974</a:t>
                      </a:r>
                      <a:endParaRPr lang="en-IN" sz="1100" dirty="0">
                        <a:effectLst/>
                        <a:highlight>
                          <a:srgbClr val="FFFF00"/>
                        </a:highligh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011589647"/>
                  </a:ext>
                </a:extLst>
              </a:tr>
              <a:tr h="337938">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2</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KNeighborsRegressor</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0.192670</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dirty="0">
                          <a:effectLst/>
                          <a:highlight>
                            <a:srgbClr val="FFFF00"/>
                          </a:highlight>
                          <a:latin typeface="Times New Roman" panose="02020603050405020304" pitchFamily="18" charset="0"/>
                          <a:ea typeface="Calibri" panose="020F0502020204030204" pitchFamily="34" charset="0"/>
                        </a:rPr>
                        <a:t>1.818614</a:t>
                      </a:r>
                      <a:endParaRPr lang="en-IN" sz="1100" dirty="0">
                        <a:effectLst/>
                        <a:highlight>
                          <a:srgbClr val="FFFF00"/>
                        </a:highligh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6883.298237</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30.810188</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82.965645</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0.678284</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dirty="0">
                          <a:effectLst/>
                          <a:highlight>
                            <a:srgbClr val="FFFF00"/>
                          </a:highlight>
                          <a:latin typeface="Times New Roman" panose="02020603050405020304" pitchFamily="18" charset="0"/>
                          <a:ea typeface="Calibri" panose="020F0502020204030204" pitchFamily="34" charset="0"/>
                        </a:rPr>
                        <a:t>0.677781</a:t>
                      </a:r>
                      <a:endParaRPr lang="en-IN" sz="1100" dirty="0">
                        <a:effectLst/>
                        <a:highlight>
                          <a:srgbClr val="FFFF00"/>
                        </a:highligh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458626840"/>
                  </a:ext>
                </a:extLst>
              </a:tr>
              <a:tr h="343323">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3</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LinearRegression</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0.065665</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0.004901</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12801.388275</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51.397729</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113.143220</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0.401680</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rPr>
                        <a:t>0.400745</a:t>
                      </a:r>
                      <a:endParaRPr lang="en-IN"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169321020"/>
                  </a:ext>
                </a:extLst>
              </a:tr>
              <a:tr h="343956">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4</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HuberRegressor</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3.776718</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0.002660</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14098.006126</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44.182237</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118.735025</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0.341077</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0.340048</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566105055"/>
                  </a:ext>
                </a:extLst>
              </a:tr>
              <a:tr h="300963">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5</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GradientBoostingRegressor</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6.611134</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dirty="0">
                          <a:effectLst/>
                          <a:highlight>
                            <a:srgbClr val="FFFF00"/>
                          </a:highlight>
                          <a:latin typeface="Times New Roman" panose="02020603050405020304" pitchFamily="18" charset="0"/>
                          <a:ea typeface="Calibri" panose="020F0502020204030204" pitchFamily="34" charset="0"/>
                        </a:rPr>
                        <a:t>0.014052</a:t>
                      </a:r>
                      <a:endParaRPr lang="en-IN" sz="1100" dirty="0">
                        <a:effectLst/>
                        <a:highlight>
                          <a:srgbClr val="FFFF00"/>
                        </a:highligh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7085.551404</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33.875289</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84.175717</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0.668830</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dirty="0">
                          <a:effectLst/>
                          <a:highlight>
                            <a:srgbClr val="FFFF00"/>
                          </a:highlight>
                          <a:latin typeface="Times New Roman" panose="02020603050405020304" pitchFamily="18" charset="0"/>
                          <a:ea typeface="Calibri" panose="020F0502020204030204" pitchFamily="34" charset="0"/>
                        </a:rPr>
                        <a:t>0.668313</a:t>
                      </a:r>
                      <a:endParaRPr lang="en-IN" sz="1100" dirty="0">
                        <a:effectLst/>
                        <a:highlight>
                          <a:srgbClr val="FFFF00"/>
                        </a:highligh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133855154"/>
                  </a:ext>
                </a:extLst>
              </a:tr>
              <a:tr h="515222">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6</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RandomForestRegressor</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28.774948</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rPr>
                        <a:t>0.385829</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5556.702941</a:t>
                      </a:r>
                      <a:endParaRPr lang="en-IN" sz="1100">
                        <a:effectLst/>
                        <a:latin typeface="Calibri" panose="020F0502020204030204" pitchFamily="34" charset="0"/>
                        <a:ea typeface="Calibri" panose="020F0502020204030204" pitchFamily="34" charset="0"/>
                      </a:endParaRPr>
                    </a:p>
                    <a:p>
                      <a:pPr>
                        <a:lnSpc>
                          <a:spcPct val="107000"/>
                        </a:lnSpc>
                        <a:spcAft>
                          <a:spcPts val="800"/>
                        </a:spcAft>
                      </a:pPr>
                      <a:r>
                        <a:rPr lang="en-IN" sz="1200">
                          <a:effectLst/>
                          <a:latin typeface="Times New Roman" panose="02020603050405020304" pitchFamily="18" charset="0"/>
                          <a:ea typeface="Calibri" panose="020F0502020204030204" pitchFamily="34" charset="0"/>
                        </a:rPr>
                        <a:t> </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27.343809</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74.543296</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rPr>
                        <a:t>0.740287</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dirty="0">
                          <a:effectLst/>
                          <a:highlight>
                            <a:srgbClr val="FFFF00"/>
                          </a:highlight>
                          <a:latin typeface="Times New Roman" panose="02020603050405020304" pitchFamily="18" charset="0"/>
                          <a:ea typeface="Calibri" panose="020F0502020204030204" pitchFamily="34" charset="0"/>
                        </a:rPr>
                        <a:t>0.739881</a:t>
                      </a:r>
                      <a:endParaRPr lang="en-IN" sz="1100" dirty="0">
                        <a:effectLst/>
                        <a:highlight>
                          <a:srgbClr val="FFFF00"/>
                        </a:highligh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829211275"/>
                  </a:ext>
                </a:extLst>
              </a:tr>
              <a:tr h="337938">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7</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Ridge</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0.014071</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0.002679</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12801.366993</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51.397524</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113.143126</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0.401681</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0.400746</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943974691"/>
                  </a:ext>
                </a:extLst>
              </a:tr>
              <a:tr h="322207">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8</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Lasso</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0.038083</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0.004937</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12797.951208</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51.243515</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113.128030</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0.401840</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0.400906</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898398412"/>
                  </a:ext>
                </a:extLst>
              </a:tr>
              <a:tr h="322207">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9</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rPr>
                        <a:t>ElasticNet</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0.027884</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0.003003</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13098.589097</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49.834915</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114.449068</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0.387789</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rPr>
                        <a:t>0.386832</a:t>
                      </a:r>
                      <a:endParaRPr lang="en-IN"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482295789"/>
                  </a:ext>
                </a:extLst>
              </a:tr>
            </a:tbl>
          </a:graphicData>
        </a:graphic>
      </p:graphicFrame>
    </p:spTree>
    <p:extLst>
      <p:ext uri="{BB962C8B-B14F-4D97-AF65-F5344CB8AC3E}">
        <p14:creationId xmlns:p14="http://schemas.microsoft.com/office/powerpoint/2010/main" val="2090983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2" name="Google Shape;110;p4">
            <a:extLst>
              <a:ext uri="{FF2B5EF4-FFF2-40B4-BE49-F238E27FC236}">
                <a16:creationId xmlns:a16="http://schemas.microsoft.com/office/drawing/2014/main" id="{AF4E2CC6-6BEC-E50C-1646-2AB4B8DC9BB3}"/>
              </a:ext>
            </a:extLst>
          </p:cNvPr>
          <p:cNvSpPr txBox="1">
            <a:spLocks/>
          </p:cNvSpPr>
          <p:nvPr/>
        </p:nvSpPr>
        <p:spPr>
          <a:xfrm>
            <a:off x="838197" y="3545633"/>
            <a:ext cx="9789209" cy="108975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US" sz="3200" b="1" u="sng" dirty="0">
                <a:solidFill>
                  <a:srgbClr val="FF0000"/>
                </a:solidFill>
                <a:latin typeface="Times New Roman" panose="02020603050405020304" pitchFamily="18" charset="0"/>
                <a:cs typeface="Times New Roman" panose="02020603050405020304" pitchFamily="18" charset="0"/>
              </a:rPr>
              <a:t>Challenges Faced</a:t>
            </a:r>
            <a:endParaRPr lang="en-IN" sz="3200" b="1" u="sng" dirty="0">
              <a:solidFill>
                <a:srgbClr val="FF0000"/>
              </a:solidFill>
              <a:latin typeface="Times New Roman" panose="02020603050405020304" pitchFamily="18" charset="0"/>
              <a:cs typeface="Times New Roman" panose="02020603050405020304" pitchFamily="18" charset="0"/>
            </a:endParaRPr>
          </a:p>
        </p:txBody>
      </p:sp>
      <p:sp>
        <p:nvSpPr>
          <p:cNvPr id="6" name="Google Shape;111;p4">
            <a:extLst>
              <a:ext uri="{FF2B5EF4-FFF2-40B4-BE49-F238E27FC236}">
                <a16:creationId xmlns:a16="http://schemas.microsoft.com/office/drawing/2014/main" id="{DAA4B292-BEE5-1B84-870C-1150EA65F3A9}"/>
              </a:ext>
            </a:extLst>
          </p:cNvPr>
          <p:cNvSpPr txBox="1">
            <a:spLocks/>
          </p:cNvSpPr>
          <p:nvPr/>
        </p:nvSpPr>
        <p:spPr>
          <a:xfrm>
            <a:off x="838197" y="1260540"/>
            <a:ext cx="10765929" cy="181903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rPr>
              <a:t>The best-fit model with less prediction time was Gradient Boosting regression with max_depth=5, min_samples_leaf=5, min_samples_split=6, learning_rate=0.2, loss=” huber”, and alpha=0.75. </a:t>
            </a:r>
          </a:p>
          <a:p>
            <a:pPr>
              <a:lnSpc>
                <a:spcPct val="107000"/>
              </a:lnSpc>
              <a:spcAft>
                <a:spcPts val="800"/>
              </a:spcAft>
            </a:pPr>
            <a:r>
              <a:rPr lang="en-IN" sz="1800" dirty="0">
                <a:effectLst/>
                <a:latin typeface="Times New Roman" panose="02020603050405020304" pitchFamily="18" charset="0"/>
                <a:ea typeface="Calibri" panose="020F0502020204030204" pitchFamily="34" charset="0"/>
              </a:rPr>
              <a:t>This model had the adjusted r-square equal to 0.742769 for training and 0.669193 for testing.</a:t>
            </a:r>
          </a:p>
          <a:p>
            <a:pPr>
              <a:lnSpc>
                <a:spcPct val="107000"/>
              </a:lnSpc>
              <a:spcAft>
                <a:spcPts val="800"/>
              </a:spcAft>
            </a:pPr>
            <a:r>
              <a:rPr lang="en-IN" sz="1800" dirty="0">
                <a:latin typeface="Times New Roman" panose="02020603050405020304" pitchFamily="18" charset="0"/>
                <a:ea typeface="Calibri" panose="020F0502020204030204" pitchFamily="34" charset="0"/>
              </a:rPr>
              <a:t>This is the model used for deployment.</a:t>
            </a:r>
          </a:p>
          <a:p>
            <a:pPr>
              <a:lnSpc>
                <a:spcPct val="107000"/>
              </a:lnSpc>
              <a:spcAft>
                <a:spcPts val="800"/>
              </a:spcAft>
            </a:pPr>
            <a:endParaRPr lang="en-IN" sz="1800" dirty="0">
              <a:effectLst/>
              <a:latin typeface="Calibri" panose="020F0502020204030204" pitchFamily="34" charset="0"/>
              <a:ea typeface="Calibri" panose="020F0502020204030204" pitchFamily="34" charset="0"/>
            </a:endParaRPr>
          </a:p>
        </p:txBody>
      </p:sp>
      <p:sp>
        <p:nvSpPr>
          <p:cNvPr id="7" name="Google Shape;110;p4">
            <a:extLst>
              <a:ext uri="{FF2B5EF4-FFF2-40B4-BE49-F238E27FC236}">
                <a16:creationId xmlns:a16="http://schemas.microsoft.com/office/drawing/2014/main" id="{16253FCB-B1DC-7068-4B24-45E27DDFB439}"/>
              </a:ext>
            </a:extLst>
          </p:cNvPr>
          <p:cNvSpPr txBox="1">
            <a:spLocks/>
          </p:cNvSpPr>
          <p:nvPr/>
        </p:nvSpPr>
        <p:spPr>
          <a:xfrm>
            <a:off x="838198" y="670985"/>
            <a:ext cx="10515600" cy="46674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US" sz="3200" b="1" u="sng" dirty="0">
                <a:solidFill>
                  <a:srgbClr val="FF0000"/>
                </a:solidFill>
                <a:latin typeface="Times New Roman" panose="02020603050405020304" pitchFamily="18" charset="0"/>
                <a:cs typeface="Times New Roman" panose="02020603050405020304" pitchFamily="18" charset="0"/>
              </a:rPr>
              <a:t>Conclusion</a:t>
            </a:r>
            <a:endParaRPr lang="en-IN" sz="3200" b="1" u="sng" dirty="0">
              <a:solidFill>
                <a:srgbClr val="FF0000"/>
              </a:solidFill>
              <a:latin typeface="Times New Roman" panose="02020603050405020304" pitchFamily="18" charset="0"/>
              <a:cs typeface="Times New Roman" panose="02020603050405020304" pitchFamily="18" charset="0"/>
            </a:endParaRPr>
          </a:p>
        </p:txBody>
      </p:sp>
      <p:sp>
        <p:nvSpPr>
          <p:cNvPr id="8" name="Google Shape;111;p4">
            <a:extLst>
              <a:ext uri="{FF2B5EF4-FFF2-40B4-BE49-F238E27FC236}">
                <a16:creationId xmlns:a16="http://schemas.microsoft.com/office/drawing/2014/main" id="{2F53E23A-8A31-7467-D579-43FDD50FC28B}"/>
              </a:ext>
            </a:extLst>
          </p:cNvPr>
          <p:cNvSpPr txBox="1">
            <a:spLocks/>
          </p:cNvSpPr>
          <p:nvPr/>
        </p:nvSpPr>
        <p:spPr>
          <a:xfrm>
            <a:off x="838197" y="4469363"/>
            <a:ext cx="9963915" cy="87144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rPr>
              <a:t>There was a lot of cleaning required for this dataset. And using cross-validations to find the best fit took a lot of time.</a:t>
            </a:r>
            <a:endParaRPr lang="en-IN"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537266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39BF-127A-FFB2-7E1A-7AB0CE27C04D}"/>
              </a:ext>
            </a:extLst>
          </p:cNvPr>
          <p:cNvSpPr>
            <a:spLocks noGrp="1"/>
          </p:cNvSpPr>
          <p:nvPr>
            <p:ph type="ctrTitle"/>
          </p:nvPr>
        </p:nvSpPr>
        <p:spPr>
          <a:xfrm>
            <a:off x="578498" y="410546"/>
            <a:ext cx="2581469" cy="597159"/>
          </a:xfrm>
        </p:spPr>
        <p:txBody>
          <a:bodyPr>
            <a:normAutofit/>
          </a:bodyPr>
          <a:lstStyle/>
          <a:p>
            <a:pPr algn="l"/>
            <a:r>
              <a:rPr lang="en-IN" sz="3200" b="1" u="sng" dirty="0">
                <a:solidFill>
                  <a:srgbClr val="FF0000"/>
                </a:solidFill>
                <a:latin typeface="Times New Roman" panose="02020603050405020304" pitchFamily="18" charset="0"/>
                <a:cs typeface="Times New Roman" panose="02020603050405020304" pitchFamily="18" charset="0"/>
              </a:rPr>
              <a:t>Deployment</a:t>
            </a:r>
          </a:p>
        </p:txBody>
      </p:sp>
      <p:pic>
        <p:nvPicPr>
          <p:cNvPr id="5" name="Picture 4">
            <a:extLst>
              <a:ext uri="{FF2B5EF4-FFF2-40B4-BE49-F238E27FC236}">
                <a16:creationId xmlns:a16="http://schemas.microsoft.com/office/drawing/2014/main" id="{50E32813-25F5-D73C-953B-13096DE10283}"/>
              </a:ext>
            </a:extLst>
          </p:cNvPr>
          <p:cNvPicPr>
            <a:picLocks noChangeAspect="1"/>
          </p:cNvPicPr>
          <p:nvPr/>
        </p:nvPicPr>
        <p:blipFill>
          <a:blip r:embed="rId2"/>
          <a:stretch>
            <a:fillRect/>
          </a:stretch>
        </p:blipFill>
        <p:spPr>
          <a:xfrm>
            <a:off x="578498" y="1194318"/>
            <a:ext cx="5654351" cy="4655977"/>
          </a:xfrm>
          <a:prstGeom prst="rect">
            <a:avLst/>
          </a:prstGeom>
        </p:spPr>
      </p:pic>
      <p:pic>
        <p:nvPicPr>
          <p:cNvPr id="7" name="Picture 6">
            <a:extLst>
              <a:ext uri="{FF2B5EF4-FFF2-40B4-BE49-F238E27FC236}">
                <a16:creationId xmlns:a16="http://schemas.microsoft.com/office/drawing/2014/main" id="{3706A210-6586-4C52-7F10-384A14FE7E2D}"/>
              </a:ext>
            </a:extLst>
          </p:cNvPr>
          <p:cNvPicPr>
            <a:picLocks noChangeAspect="1"/>
          </p:cNvPicPr>
          <p:nvPr/>
        </p:nvPicPr>
        <p:blipFill>
          <a:blip r:embed="rId3"/>
          <a:stretch>
            <a:fillRect/>
          </a:stretch>
        </p:blipFill>
        <p:spPr>
          <a:xfrm>
            <a:off x="6304383" y="1194318"/>
            <a:ext cx="5309119" cy="4655977"/>
          </a:xfrm>
          <a:prstGeom prst="rect">
            <a:avLst/>
          </a:prstGeom>
        </p:spPr>
      </p:pic>
    </p:spTree>
    <p:extLst>
      <p:ext uri="{BB962C8B-B14F-4D97-AF65-F5344CB8AC3E}">
        <p14:creationId xmlns:p14="http://schemas.microsoft.com/office/powerpoint/2010/main" val="1357758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8" name="Google Shape;110;p4">
            <a:extLst>
              <a:ext uri="{FF2B5EF4-FFF2-40B4-BE49-F238E27FC236}">
                <a16:creationId xmlns:a16="http://schemas.microsoft.com/office/drawing/2014/main" id="{23D29C40-1803-70AF-890D-C92C33BEB9FA}"/>
              </a:ext>
            </a:extLst>
          </p:cNvPr>
          <p:cNvSpPr txBox="1">
            <a:spLocks/>
          </p:cNvSpPr>
          <p:nvPr/>
        </p:nvSpPr>
        <p:spPr>
          <a:xfrm>
            <a:off x="395084" y="266700"/>
            <a:ext cx="10515600" cy="48484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IN" sz="3200" b="1" u="sng" dirty="0">
                <a:solidFill>
                  <a:srgbClr val="FF0000"/>
                </a:solidFill>
                <a:latin typeface="Times New Roman" panose="02020603050405020304" pitchFamily="18" charset="0"/>
                <a:cs typeface="Times New Roman" panose="02020603050405020304" pitchFamily="18" charset="0"/>
              </a:rPr>
              <a:t>Data Overview </a:t>
            </a:r>
          </a:p>
        </p:txBody>
      </p:sp>
      <p:sp>
        <p:nvSpPr>
          <p:cNvPr id="19" name="Google Shape;111;p4">
            <a:extLst>
              <a:ext uri="{FF2B5EF4-FFF2-40B4-BE49-F238E27FC236}">
                <a16:creationId xmlns:a16="http://schemas.microsoft.com/office/drawing/2014/main" id="{50D6CDD8-D50E-874B-A54A-163245A8DFD5}"/>
              </a:ext>
            </a:extLst>
          </p:cNvPr>
          <p:cNvSpPr txBox="1">
            <a:spLocks/>
          </p:cNvSpPr>
          <p:nvPr/>
        </p:nvSpPr>
        <p:spPr>
          <a:xfrm>
            <a:off x="261257" y="901462"/>
            <a:ext cx="8182947" cy="571422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lvl="0" indent="0">
              <a:lnSpc>
                <a:spcPct val="107000"/>
              </a:lnSpc>
              <a:spcAft>
                <a:spcPts val="800"/>
              </a:spcAft>
              <a:buSzPts val="1200"/>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dataset was taken from the Kaggle. It was originally scraped from the “MagicBricks” website. Dataset link: </a:t>
            </a:r>
            <a:r>
              <a:rPr lang="en-IN" sz="16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tooltip="https://www.kaggle.com/datasets/juhibhojani/house-price/data&#10;&#10;(https://www.kaggle.com/datasets/juhibhojani/house-price/data)"/>
              </a:rPr>
              <a:t>https://www.kaggle.com/datasets/juhibhojani/house-price/data</a:t>
            </a:r>
            <a:endParaRPr lang="en-US" sz="1600" b="1" dirty="0">
              <a:solidFill>
                <a:schemeClr val="tx1"/>
              </a:solidFill>
              <a:latin typeface="Times New Roman" panose="02020603050405020304" pitchFamily="18" charset="0"/>
              <a:cs typeface="Times New Roman" panose="02020603050405020304" pitchFamily="18" charset="0"/>
            </a:endParaRPr>
          </a:p>
          <a:p>
            <a:pPr marL="114300" indent="0" algn="just">
              <a:buNone/>
            </a:pPr>
            <a:r>
              <a:rPr lang="en-US" sz="1600" b="1" dirty="0">
                <a:solidFill>
                  <a:schemeClr val="tx1"/>
                </a:solidFill>
                <a:latin typeface="Times New Roman" panose="02020603050405020304" pitchFamily="18" charset="0"/>
                <a:cs typeface="Times New Roman" panose="02020603050405020304" pitchFamily="18" charset="0"/>
              </a:rPr>
              <a:t>The dataset includes the following features:</a:t>
            </a:r>
          </a:p>
          <a:p>
            <a:pPr algn="just">
              <a:buFont typeface="Arial" panose="020B0604020202020204" pitchFamily="34" charset="0"/>
              <a:buChar char="•"/>
            </a:pPr>
            <a:r>
              <a:rPr lang="en-IN" sz="1600" b="1" dirty="0">
                <a:solidFill>
                  <a:srgbClr val="21212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Description</a:t>
            </a:r>
            <a:r>
              <a:rPr lang="en-IN" sz="1600" dirty="0">
                <a:solidFill>
                  <a:srgbClr val="21212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It is a test-based column, it describes the apartment in a paragraph.</a:t>
            </a:r>
            <a:endParaRPr lang="en-IN" sz="16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r>
              <a:rPr lang="en-IN" sz="1600" b="1" dirty="0">
                <a:solidFill>
                  <a:srgbClr val="21212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Location</a:t>
            </a:r>
            <a:r>
              <a:rPr lang="en-IN" sz="1600" dirty="0">
                <a:solidFill>
                  <a:srgbClr val="21212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It gives the city where the apartment is located.</a:t>
            </a:r>
            <a:endParaRPr lang="en-IN" sz="16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r>
              <a:rPr lang="en-IN" sz="1600" b="1" dirty="0">
                <a:solidFill>
                  <a:srgbClr val="21212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Transaction</a:t>
            </a:r>
            <a:r>
              <a:rPr lang="en-IN" sz="1600" dirty="0">
                <a:solidFill>
                  <a:srgbClr val="21212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 categorical feature that gives the different transaction types. It has three categories in the dataset: Resale, New Property, and Other, where Other consists of all the other Transaction types since they are in the minority.</a:t>
            </a:r>
            <a:endParaRPr lang="en-IN" sz="16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r>
              <a:rPr lang="en-IN" sz="1600" b="1" dirty="0">
                <a:solidFill>
                  <a:srgbClr val="21212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Furnishing</a:t>
            </a:r>
            <a:r>
              <a:rPr lang="en-IN" sz="1600" dirty="0">
                <a:solidFill>
                  <a:srgbClr val="21212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It gives the type of furnishing of the apartment. Unfurnished, Furnished or Semi-Furnished.</a:t>
            </a:r>
            <a:endParaRPr lang="en-IN" sz="16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r>
              <a:rPr lang="en-IN" sz="1600" b="1" dirty="0">
                <a:solidFill>
                  <a:srgbClr val="21212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Facing</a:t>
            </a:r>
            <a:r>
              <a:rPr lang="en-IN" sz="1600" dirty="0">
                <a:solidFill>
                  <a:srgbClr val="21212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It gives the direction where the flat is facing. It is also a categorical column.</a:t>
            </a:r>
            <a:endParaRPr lang="en-IN" sz="16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r>
              <a:rPr lang="en-IN" sz="1600" b="1" dirty="0">
                <a:solidFill>
                  <a:srgbClr val="21212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Overlooking</a:t>
            </a:r>
            <a:r>
              <a:rPr lang="en-IN" sz="1600" dirty="0">
                <a:solidFill>
                  <a:srgbClr val="21212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It gives the overlook that the flat provides. It is also a categorical column.</a:t>
            </a:r>
            <a:endParaRPr lang="en-IN" sz="16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r>
              <a:rPr lang="en-IN" sz="1600" b="1" dirty="0">
                <a:solidFill>
                  <a:srgbClr val="21212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Society</a:t>
            </a:r>
            <a:r>
              <a:rPr lang="en-IN" sz="1600" dirty="0">
                <a:solidFill>
                  <a:srgbClr val="21212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Every apartment is either a part of society/community or is not a part of society. This feature provides the name of the Society the flat belongs to. If the flat is not a part of society, then it is a Standalone Building.</a:t>
            </a:r>
          </a:p>
          <a:p>
            <a:pPr algn="just">
              <a:buFont typeface="Arial" panose="020B0604020202020204" pitchFamily="34" charset="0"/>
              <a:buChar char="•"/>
            </a:pPr>
            <a:r>
              <a:rPr lang="en-IN" sz="1600" b="1" dirty="0">
                <a:solidFill>
                  <a:srgbClr val="212121"/>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B</a:t>
            </a:r>
            <a:r>
              <a:rPr lang="en-IN" sz="1600" b="1" dirty="0">
                <a:solidFill>
                  <a:srgbClr val="21212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athroom</a:t>
            </a:r>
            <a:r>
              <a:rPr lang="en-IN" sz="1600" dirty="0">
                <a:solidFill>
                  <a:srgbClr val="21212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It gives the count of Bathroom in the flat up to 10</a:t>
            </a:r>
            <a:r>
              <a:rPr lang="en-IN" sz="1600" dirty="0">
                <a:solidFill>
                  <a:srgbClr val="212121"/>
                </a:solidFill>
                <a:highlight>
                  <a:srgbClr val="FFFFFF"/>
                </a:highligh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solidFill>
                <a:srgbClr val="21212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480F1B3B-010D-DFCE-B8CD-1AAC5A5FFD7A}"/>
              </a:ext>
            </a:extLst>
          </p:cNvPr>
          <p:cNvGraphicFramePr>
            <a:graphicFrameLocks noGrp="1"/>
          </p:cNvGraphicFramePr>
          <p:nvPr>
            <p:extLst>
              <p:ext uri="{D42A27DB-BD31-4B8C-83A1-F6EECF244321}">
                <p14:modId xmlns:p14="http://schemas.microsoft.com/office/powerpoint/2010/main" val="3907487023"/>
              </p:ext>
            </p:extLst>
          </p:nvPr>
        </p:nvGraphicFramePr>
        <p:xfrm>
          <a:off x="8736215" y="596900"/>
          <a:ext cx="3060701" cy="5553527"/>
        </p:xfrm>
        <a:graphic>
          <a:graphicData uri="http://schemas.openxmlformats.org/drawingml/2006/table">
            <a:tbl>
              <a:tblPr bandRow="1">
                <a:tableStyleId>{5C22544A-7EE6-4342-B048-85BDC9FD1C3A}</a:tableStyleId>
              </a:tblPr>
              <a:tblGrid>
                <a:gridCol w="408407">
                  <a:extLst>
                    <a:ext uri="{9D8B030D-6E8A-4147-A177-3AD203B41FA5}">
                      <a16:colId xmlns:a16="http://schemas.microsoft.com/office/drawing/2014/main" val="908544295"/>
                    </a:ext>
                  </a:extLst>
                </a:gridCol>
                <a:gridCol w="1500959">
                  <a:extLst>
                    <a:ext uri="{9D8B030D-6E8A-4147-A177-3AD203B41FA5}">
                      <a16:colId xmlns:a16="http://schemas.microsoft.com/office/drawing/2014/main" val="879175475"/>
                    </a:ext>
                  </a:extLst>
                </a:gridCol>
                <a:gridCol w="1151335">
                  <a:extLst>
                    <a:ext uri="{9D8B030D-6E8A-4147-A177-3AD203B41FA5}">
                      <a16:colId xmlns:a16="http://schemas.microsoft.com/office/drawing/2014/main" val="1674746755"/>
                    </a:ext>
                  </a:extLst>
                </a:gridCol>
              </a:tblGrid>
              <a:tr h="378198">
                <a:tc>
                  <a:txBody>
                    <a:bodyPr/>
                    <a:lstStyle/>
                    <a:p>
                      <a:pPr>
                        <a:lnSpc>
                          <a:spcPct val="107000"/>
                        </a:lnSpc>
                        <a:spcAft>
                          <a:spcPts val="800"/>
                        </a:spcAft>
                      </a:pPr>
                      <a:r>
                        <a:rPr lang="en-IN" sz="1200" b="1">
                          <a:effectLst/>
                          <a:latin typeface="Times New Roman" panose="02020603050405020304" pitchFamily="18" charset="0"/>
                          <a:ea typeface="Calibri" panose="020F0502020204030204" pitchFamily="34" charset="0"/>
                        </a:rPr>
                        <a:t>S No</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b="1" dirty="0">
                          <a:effectLst/>
                          <a:latin typeface="Times New Roman" panose="02020603050405020304" pitchFamily="18" charset="0"/>
                          <a:ea typeface="Calibri" panose="020F0502020204030204" pitchFamily="34" charset="0"/>
                        </a:rPr>
                        <a:t>Feature Name</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b="1" dirty="0">
                          <a:effectLst/>
                          <a:latin typeface="Times New Roman" panose="02020603050405020304" pitchFamily="18" charset="0"/>
                          <a:ea typeface="Calibri" panose="020F0502020204030204" pitchFamily="34" charset="0"/>
                        </a:rPr>
                        <a:t>Data Type</a:t>
                      </a:r>
                      <a:endParaRPr lang="en-IN"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150827022"/>
                  </a:ext>
                </a:extLst>
              </a:tr>
              <a:tr h="303482">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1</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Description</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Object</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506814432"/>
                  </a:ext>
                </a:extLst>
              </a:tr>
              <a:tr h="318654">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2</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Location</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Object</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052927293"/>
                  </a:ext>
                </a:extLst>
              </a:tr>
              <a:tr h="303482">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3</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Transaction</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Object</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223196685"/>
                  </a:ext>
                </a:extLst>
              </a:tr>
              <a:tr h="288309">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4</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Furnishing</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Object</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145867751"/>
                  </a:ext>
                </a:extLst>
              </a:tr>
              <a:tr h="332893">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5</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Facing</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Object</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643573326"/>
                  </a:ext>
                </a:extLst>
              </a:tr>
              <a:tr h="299969">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6</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Overlooking</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Object</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618006105"/>
                  </a:ext>
                </a:extLst>
              </a:tr>
              <a:tr h="318654">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7</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Society</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Object</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065147158"/>
                  </a:ext>
                </a:extLst>
              </a:tr>
              <a:tr h="273133">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8</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Bathroom</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Int64</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434096445"/>
                  </a:ext>
                </a:extLst>
              </a:tr>
              <a:tr h="288309">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9</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Balcony</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Int64</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22520958"/>
                  </a:ext>
                </a:extLst>
              </a:tr>
              <a:tr h="288309">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10</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Ownership</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Object</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66913945"/>
                  </a:ext>
                </a:extLst>
              </a:tr>
              <a:tr h="256475">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11</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BHK</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Int64</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765072619"/>
                  </a:ext>
                </a:extLst>
              </a:tr>
              <a:tr h="307484">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12</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Amount</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Float64</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573621628"/>
                  </a:ext>
                </a:extLst>
              </a:tr>
              <a:tr h="317425">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13</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Area</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Float64</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493886976"/>
                  </a:ext>
                </a:extLst>
              </a:tr>
              <a:tr h="307484">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14</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Type of Car Parking</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Object</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452959277"/>
                  </a:ext>
                </a:extLst>
              </a:tr>
              <a:tr h="329951">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15</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rPr>
                        <a:t>No of Car Parking</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Int64</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110403530"/>
                  </a:ext>
                </a:extLst>
              </a:tr>
              <a:tr h="324966">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16</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Sale Floor</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Int64</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528391349"/>
                  </a:ext>
                </a:extLst>
              </a:tr>
              <a:tr h="312722">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rPr>
                        <a:t>17</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rPr>
                        <a:t>Total Floors</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rPr>
                        <a:t>Int64</a:t>
                      </a:r>
                      <a:endParaRPr lang="en-IN"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089643640"/>
                  </a:ext>
                </a:extLst>
              </a:tr>
            </a:tbl>
          </a:graphicData>
        </a:graphic>
      </p:graphicFrame>
    </p:spTree>
    <p:extLst>
      <p:ext uri="{BB962C8B-B14F-4D97-AF65-F5344CB8AC3E}">
        <p14:creationId xmlns:p14="http://schemas.microsoft.com/office/powerpoint/2010/main" val="2065338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8" name="Google Shape;110;p4">
            <a:extLst>
              <a:ext uri="{FF2B5EF4-FFF2-40B4-BE49-F238E27FC236}">
                <a16:creationId xmlns:a16="http://schemas.microsoft.com/office/drawing/2014/main" id="{23D29C40-1803-70AF-890D-C92C33BEB9FA}"/>
              </a:ext>
            </a:extLst>
          </p:cNvPr>
          <p:cNvSpPr txBox="1">
            <a:spLocks/>
          </p:cNvSpPr>
          <p:nvPr/>
        </p:nvSpPr>
        <p:spPr>
          <a:xfrm>
            <a:off x="395084" y="266700"/>
            <a:ext cx="10515600" cy="48484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IN" sz="2800" b="1" u="sng" dirty="0">
                <a:solidFill>
                  <a:srgbClr val="FF0000"/>
                </a:solidFill>
                <a:latin typeface="Times New Roman" panose="02020603050405020304" pitchFamily="18" charset="0"/>
                <a:cs typeface="Times New Roman" panose="02020603050405020304" pitchFamily="18" charset="0"/>
              </a:rPr>
              <a:t>Data Overview Cont. </a:t>
            </a:r>
          </a:p>
        </p:txBody>
      </p:sp>
      <p:sp>
        <p:nvSpPr>
          <p:cNvPr id="19" name="Google Shape;111;p4">
            <a:extLst>
              <a:ext uri="{FF2B5EF4-FFF2-40B4-BE49-F238E27FC236}">
                <a16:creationId xmlns:a16="http://schemas.microsoft.com/office/drawing/2014/main" id="{50D6CDD8-D50E-874B-A54A-163245A8DFD5}"/>
              </a:ext>
            </a:extLst>
          </p:cNvPr>
          <p:cNvSpPr txBox="1">
            <a:spLocks/>
          </p:cNvSpPr>
          <p:nvPr/>
        </p:nvSpPr>
        <p:spPr>
          <a:xfrm>
            <a:off x="251926" y="895738"/>
            <a:ext cx="11544989" cy="550506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85750" lvl="0" indent="-285750">
              <a:lnSpc>
                <a:spcPct val="107000"/>
              </a:lnSpc>
              <a:spcAft>
                <a:spcPts val="800"/>
              </a:spcAft>
              <a:buFont typeface="Arial" panose="020B0604020202020204" pitchFamily="34" charset="0"/>
              <a:buChar char="•"/>
              <a:tabLst>
                <a:tab pos="457200" algn="l"/>
              </a:tabLst>
            </a:pPr>
            <a:r>
              <a:rPr lang="en-IN" sz="1600" b="1" dirty="0">
                <a:solidFill>
                  <a:srgbClr val="21212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Balcony</a:t>
            </a:r>
            <a:r>
              <a:rPr lang="en-IN" sz="1600" dirty="0">
                <a:solidFill>
                  <a:srgbClr val="21212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It gives the count of Balcony in the flat up to 10.</a:t>
            </a:r>
            <a:endParaRPr lang="en-IN" sz="16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 typeface="Arial" panose="020B0604020202020204" pitchFamily="34" charset="0"/>
              <a:buChar char="•"/>
              <a:tabLst>
                <a:tab pos="457200" algn="l"/>
              </a:tabLst>
            </a:pPr>
            <a:r>
              <a:rPr lang="en-IN" sz="1600" b="1" dirty="0">
                <a:solidFill>
                  <a:srgbClr val="21212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Ownership</a:t>
            </a:r>
            <a:r>
              <a:rPr lang="en-IN" sz="1600" dirty="0">
                <a:solidFill>
                  <a:srgbClr val="21212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It gives the ownership types for the flats. They are Freehold, Leasehold, Co-operative Society, and Power of Attorney.</a:t>
            </a:r>
            <a:endParaRPr lang="en-IN" sz="1600" dirty="0">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nSpc>
                <a:spcPct val="107000"/>
              </a:lnSpc>
              <a:spcAft>
                <a:spcPts val="800"/>
              </a:spcAft>
              <a:buFont typeface="Arial" panose="020B0604020202020204" pitchFamily="34" charset="0"/>
              <a:buChar char="•"/>
              <a:tabLst>
                <a:tab pos="457200" algn="l"/>
              </a:tabLst>
            </a:pPr>
            <a:r>
              <a:rPr lang="en-IN" sz="1600" b="1" dirty="0">
                <a:solidFill>
                  <a:srgbClr val="21212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BHK</a:t>
            </a:r>
            <a:r>
              <a:rPr lang="en-IN" sz="1600" dirty="0">
                <a:solidFill>
                  <a:srgbClr val="21212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It gives the count of BHK in the flat up to 10.</a:t>
            </a:r>
            <a:endParaRPr lang="en-IN" sz="16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 typeface="Arial" panose="020B0604020202020204" pitchFamily="34" charset="0"/>
              <a:buChar char="•"/>
              <a:tabLst>
                <a:tab pos="457200" algn="l"/>
              </a:tabLst>
            </a:pPr>
            <a:r>
              <a:rPr lang="en-IN" sz="1600" b="1" dirty="0">
                <a:solidFill>
                  <a:srgbClr val="21212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Amount</a:t>
            </a:r>
            <a:r>
              <a:rPr lang="en-IN" sz="1600" dirty="0">
                <a:solidFill>
                  <a:srgbClr val="21212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It gives the price of the flat to buy. It is in Lakhs.</a:t>
            </a:r>
            <a:endParaRPr lang="en-IN" sz="1600" dirty="0">
              <a:solidFill>
                <a:srgbClr val="212121"/>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nSpc>
                <a:spcPct val="107000"/>
              </a:lnSpc>
              <a:spcAft>
                <a:spcPts val="800"/>
              </a:spcAft>
              <a:buFont typeface="Arial" panose="020B0604020202020204" pitchFamily="34" charset="0"/>
              <a:buChar char="•"/>
              <a:tabLst>
                <a:tab pos="457200" algn="l"/>
              </a:tabLst>
            </a:pPr>
            <a:r>
              <a:rPr lang="en-IN" sz="16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solidFill>
                  <a:srgbClr val="21212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Area</a:t>
            </a:r>
            <a:r>
              <a:rPr lang="en-IN" sz="1600" dirty="0">
                <a:solidFill>
                  <a:srgbClr val="21212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It gives the area that the flat covers.</a:t>
            </a:r>
            <a:endParaRPr lang="en-IN" sz="1600" dirty="0">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600" b="1" dirty="0">
                <a:solidFill>
                  <a:srgbClr val="21212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Type of Car Parking</a:t>
            </a:r>
            <a:r>
              <a:rPr lang="en-IN" sz="1600" dirty="0">
                <a:solidFill>
                  <a:srgbClr val="21212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It gives the type of Car Parking spot the flat provides. Either Open or Covered. If not provided, then it is represented by “Not_Available”.</a:t>
            </a:r>
            <a:endParaRPr lang="en-IN" sz="1600" dirty="0">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600" b="1" dirty="0">
                <a:solidFill>
                  <a:srgbClr val="21212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No of Car Parking</a:t>
            </a:r>
            <a:r>
              <a:rPr lang="en-IN" sz="1600" dirty="0">
                <a:solidFill>
                  <a:srgbClr val="21212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It gives the count of Car Parking spots provided by the flat.</a:t>
            </a:r>
            <a:endParaRPr lang="en-IN" sz="1600" dirty="0">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600" b="1" dirty="0">
                <a:solidFill>
                  <a:srgbClr val="21212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Sale Floor</a:t>
            </a:r>
            <a:r>
              <a:rPr lang="en-IN" sz="1600" dirty="0">
                <a:solidFill>
                  <a:srgbClr val="21212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It gives the floor number that is being sold. Here, -2 means lower basement, -1 means upper basement, 0 means Ground floor and other values start from 1 up to 200.</a:t>
            </a:r>
            <a:endParaRPr lang="en-IN" sz="1600" dirty="0">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600" b="1" dirty="0">
                <a:solidFill>
                  <a:srgbClr val="21212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Total Floors</a:t>
            </a:r>
            <a:r>
              <a:rPr lang="en-IN" sz="1600" dirty="0">
                <a:solidFill>
                  <a:srgbClr val="21212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It gives the total number of floors in the building in which a flat is being bought.</a:t>
            </a:r>
            <a:endParaRPr lang="en-IN" sz="1600" dirty="0">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43732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8" name="Google Shape;110;p4">
            <a:extLst>
              <a:ext uri="{FF2B5EF4-FFF2-40B4-BE49-F238E27FC236}">
                <a16:creationId xmlns:a16="http://schemas.microsoft.com/office/drawing/2014/main" id="{23D29C40-1803-70AF-890D-C92C33BEB9FA}"/>
              </a:ext>
            </a:extLst>
          </p:cNvPr>
          <p:cNvSpPr txBox="1">
            <a:spLocks/>
          </p:cNvSpPr>
          <p:nvPr/>
        </p:nvSpPr>
        <p:spPr>
          <a:xfrm>
            <a:off x="841248" y="469642"/>
            <a:ext cx="10069436" cy="46674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US" sz="3200" b="1" u="sng" dirty="0">
                <a:solidFill>
                  <a:srgbClr val="FF0000"/>
                </a:solidFill>
                <a:latin typeface="Times New Roman" panose="02020603050405020304" pitchFamily="18" charset="0"/>
                <a:cs typeface="Times New Roman" panose="02020603050405020304" pitchFamily="18" charset="0"/>
              </a:rPr>
              <a:t>Pre-Processing</a:t>
            </a:r>
            <a:endParaRPr lang="en-IN" sz="3200" b="1" u="sng" dirty="0">
              <a:solidFill>
                <a:srgbClr val="FF0000"/>
              </a:solidFill>
              <a:latin typeface="Times New Roman" panose="02020603050405020304" pitchFamily="18" charset="0"/>
              <a:cs typeface="Times New Roman" panose="02020603050405020304" pitchFamily="18" charset="0"/>
            </a:endParaRPr>
          </a:p>
        </p:txBody>
      </p:sp>
      <p:sp>
        <p:nvSpPr>
          <p:cNvPr id="19" name="Google Shape;111;p4">
            <a:extLst>
              <a:ext uri="{FF2B5EF4-FFF2-40B4-BE49-F238E27FC236}">
                <a16:creationId xmlns:a16="http://schemas.microsoft.com/office/drawing/2014/main" id="{50D6CDD8-D50E-874B-A54A-163245A8DFD5}"/>
              </a:ext>
            </a:extLst>
          </p:cNvPr>
          <p:cNvSpPr txBox="1">
            <a:spLocks/>
          </p:cNvSpPr>
          <p:nvPr/>
        </p:nvSpPr>
        <p:spPr>
          <a:xfrm>
            <a:off x="587872" y="1315679"/>
            <a:ext cx="11016255" cy="473988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lgn="just">
              <a:buNone/>
            </a:pPr>
            <a:r>
              <a:rPr lang="en-US" sz="1600" b="1" dirty="0">
                <a:solidFill>
                  <a:schemeClr val="tx1"/>
                </a:solidFill>
                <a:latin typeface="Times New Roman" panose="02020603050405020304" pitchFamily="18" charset="0"/>
                <a:cs typeface="Times New Roman" panose="02020603050405020304" pitchFamily="18" charset="0"/>
              </a:rPr>
              <a:t>For the project, the following preprocessing steps were performed:</a:t>
            </a:r>
          </a:p>
          <a:p>
            <a:pPr marL="114300" indent="0" algn="just">
              <a:buNone/>
            </a:pPr>
            <a:endParaRPr lang="en-US" sz="1600" b="1" dirty="0">
              <a:solidFill>
                <a:schemeClr val="tx1"/>
              </a:solidFill>
              <a:latin typeface="Times New Roman" panose="02020603050405020304" pitchFamily="18" charset="0"/>
              <a:cs typeface="Times New Roman" panose="02020603050405020304" pitchFamily="18" charset="0"/>
            </a:endParaRPr>
          </a:p>
          <a:p>
            <a:pPr indent="-396000" algn="just">
              <a:spcAft>
                <a:spcPts val="600"/>
              </a:spcAft>
            </a:pPr>
            <a:r>
              <a:rPr lang="en-US" sz="1600" b="1" dirty="0">
                <a:solidFill>
                  <a:schemeClr val="tx1"/>
                </a:solidFill>
                <a:latin typeface="Times New Roman" panose="02020603050405020304" pitchFamily="18" charset="0"/>
                <a:cs typeface="Times New Roman" panose="02020603050405020304" pitchFamily="18" charset="0"/>
              </a:rPr>
              <a:t>Handling the duplicates: </a:t>
            </a:r>
            <a:r>
              <a:rPr lang="en-US" sz="1600" dirty="0">
                <a:solidFill>
                  <a:schemeClr val="tx1"/>
                </a:solidFill>
                <a:latin typeface="Times New Roman" panose="02020603050405020304" pitchFamily="18" charset="0"/>
                <a:cs typeface="Times New Roman" panose="02020603050405020304" pitchFamily="18" charset="0"/>
              </a:rPr>
              <a:t>Dropped the duplicates, there were almost 64% of duplicates. </a:t>
            </a:r>
          </a:p>
          <a:p>
            <a:pPr indent="-396000" algn="just">
              <a:spcAft>
                <a:spcPts val="600"/>
              </a:spcAft>
            </a:pPr>
            <a:r>
              <a:rPr lang="en-US" sz="1600" b="1" dirty="0">
                <a:solidFill>
                  <a:schemeClr val="tx1"/>
                </a:solidFill>
                <a:latin typeface="Times New Roman" panose="02020603050405020304" pitchFamily="18" charset="0"/>
                <a:cs typeface="Times New Roman" panose="02020603050405020304" pitchFamily="18" charset="0"/>
              </a:rPr>
              <a:t>Non-Essential Features</a:t>
            </a:r>
            <a:r>
              <a:rPr lang="en-US" sz="1600" dirty="0">
                <a:solidFill>
                  <a:schemeClr val="tx1"/>
                </a:solidFill>
                <a:latin typeface="Times New Roman" panose="02020603050405020304" pitchFamily="18" charset="0"/>
                <a:cs typeface="Times New Roman" panose="02020603050405020304" pitchFamily="18" charset="0"/>
              </a:rPr>
              <a:t>: Removed features that did not give any information.</a:t>
            </a:r>
          </a:p>
          <a:p>
            <a:pPr indent="-396000" algn="just">
              <a:spcAft>
                <a:spcPts val="600"/>
              </a:spcAft>
            </a:pPr>
            <a:r>
              <a:rPr lang="en-US" sz="1600" b="1" dirty="0">
                <a:solidFill>
                  <a:schemeClr val="tx1"/>
                </a:solidFill>
                <a:latin typeface="Times New Roman" panose="02020603050405020304" pitchFamily="18" charset="0"/>
                <a:cs typeface="Times New Roman" panose="02020603050405020304" pitchFamily="18" charset="0"/>
              </a:rPr>
              <a:t>Handling Corrupted data: </a:t>
            </a:r>
            <a:r>
              <a:rPr lang="en-US" sz="1600" dirty="0">
                <a:solidFill>
                  <a:schemeClr val="tx1"/>
                </a:solidFill>
                <a:latin typeface="Times New Roman" panose="02020603050405020304" pitchFamily="18" charset="0"/>
                <a:cs typeface="Times New Roman" panose="02020603050405020304" pitchFamily="18" charset="0"/>
              </a:rPr>
              <a:t>There were a lot of corrupted data that needed to be cleaned.</a:t>
            </a:r>
          </a:p>
          <a:p>
            <a:pPr indent="-396000" algn="just">
              <a:spcAft>
                <a:spcPts val="600"/>
              </a:spcAft>
            </a:pPr>
            <a:r>
              <a:rPr lang="en-US" sz="1600" b="1" dirty="0">
                <a:solidFill>
                  <a:schemeClr val="tx1"/>
                </a:solidFill>
                <a:latin typeface="Times New Roman" panose="02020603050405020304" pitchFamily="18" charset="0"/>
                <a:cs typeface="Times New Roman" panose="02020603050405020304" pitchFamily="18" charset="0"/>
              </a:rPr>
              <a:t>Handling Missing Values: </a:t>
            </a:r>
            <a:r>
              <a:rPr lang="en-IN" sz="1600" dirty="0">
                <a:effectLst/>
                <a:latin typeface="Times New Roman" panose="02020603050405020304" pitchFamily="18" charset="0"/>
                <a:ea typeface="Calibri" panose="020F0502020204030204" pitchFamily="34" charset="0"/>
              </a:rPr>
              <a:t>Dropped the missing values to maintain the integrity of core values, as the dataset was large enough.</a:t>
            </a:r>
            <a:endParaRPr lang="en-US" sz="1600" dirty="0">
              <a:solidFill>
                <a:schemeClr val="tx1"/>
              </a:solidFill>
              <a:latin typeface="Times New Roman" panose="02020603050405020304" pitchFamily="18" charset="0"/>
              <a:cs typeface="Times New Roman" panose="02020603050405020304" pitchFamily="18" charset="0"/>
            </a:endParaRPr>
          </a:p>
          <a:p>
            <a:pPr indent="-396000" algn="just">
              <a:spcAft>
                <a:spcPts val="600"/>
              </a:spcAft>
            </a:pPr>
            <a:r>
              <a:rPr lang="en-US" sz="1600" b="1" dirty="0">
                <a:solidFill>
                  <a:schemeClr val="tx1"/>
                </a:solidFill>
                <a:latin typeface="Times New Roman" panose="02020603050405020304" pitchFamily="18" charset="0"/>
                <a:cs typeface="Times New Roman" panose="02020603050405020304" pitchFamily="18" charset="0"/>
              </a:rPr>
              <a:t>Handling outliers: </a:t>
            </a:r>
            <a:r>
              <a:rPr lang="en-US" sz="1600" dirty="0">
                <a:solidFill>
                  <a:schemeClr val="tx1"/>
                </a:solidFill>
                <a:latin typeface="Times New Roman" panose="02020603050405020304" pitchFamily="18" charset="0"/>
                <a:cs typeface="Times New Roman" panose="02020603050405020304" pitchFamily="18" charset="0"/>
              </a:rPr>
              <a:t>Almost all the numerical columns had outliers. Removed 4 extreme outliers of target column, and imputed the outlier of the “Area” column.</a:t>
            </a:r>
          </a:p>
          <a:p>
            <a:pPr indent="-396000" algn="just">
              <a:spcAft>
                <a:spcPts val="600"/>
              </a:spcAft>
            </a:pPr>
            <a:r>
              <a:rPr lang="en-US" sz="1600" b="1" dirty="0">
                <a:solidFill>
                  <a:schemeClr val="tx1"/>
                </a:solidFill>
                <a:latin typeface="Times New Roman" panose="02020603050405020304" pitchFamily="18" charset="0"/>
                <a:cs typeface="Times New Roman" panose="02020603050405020304" pitchFamily="18" charset="0"/>
              </a:rPr>
              <a:t>OrdinalEncoder &amp; RobustScaler: </a:t>
            </a:r>
            <a:r>
              <a:rPr lang="en-US" sz="1600" dirty="0">
                <a:solidFill>
                  <a:schemeClr val="tx1"/>
                </a:solidFill>
                <a:latin typeface="Times New Roman" panose="02020603050405020304" pitchFamily="18" charset="0"/>
                <a:cs typeface="Times New Roman" panose="02020603050405020304" pitchFamily="18" charset="0"/>
              </a:rPr>
              <a:t>OrdinalEncoder was used to encode categorical columns and RobustScaler was used to scale numerical features.</a:t>
            </a:r>
          </a:p>
        </p:txBody>
      </p:sp>
    </p:spTree>
    <p:extLst>
      <p:ext uri="{BB962C8B-B14F-4D97-AF65-F5344CB8AC3E}">
        <p14:creationId xmlns:p14="http://schemas.microsoft.com/office/powerpoint/2010/main" val="1862111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8" name="Google Shape;110;p4">
            <a:extLst>
              <a:ext uri="{FF2B5EF4-FFF2-40B4-BE49-F238E27FC236}">
                <a16:creationId xmlns:a16="http://schemas.microsoft.com/office/drawing/2014/main" id="{23D29C40-1803-70AF-890D-C92C33BEB9FA}"/>
              </a:ext>
            </a:extLst>
          </p:cNvPr>
          <p:cNvSpPr txBox="1">
            <a:spLocks/>
          </p:cNvSpPr>
          <p:nvPr/>
        </p:nvSpPr>
        <p:spPr>
          <a:xfrm>
            <a:off x="395084" y="469642"/>
            <a:ext cx="10515600" cy="46674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IN" sz="4000" b="1" u="sng" dirty="0">
                <a:solidFill>
                  <a:srgbClr val="FF0000"/>
                </a:solidFill>
                <a:latin typeface="Times New Roman" panose="02020603050405020304" pitchFamily="18" charset="0"/>
                <a:cs typeface="Times New Roman" panose="02020603050405020304" pitchFamily="18" charset="0"/>
              </a:rPr>
              <a:t>Exploratory Data Analysis (EDA)</a:t>
            </a:r>
          </a:p>
        </p:txBody>
      </p:sp>
      <p:pic>
        <p:nvPicPr>
          <p:cNvPr id="5" name="Picture 4">
            <a:extLst>
              <a:ext uri="{FF2B5EF4-FFF2-40B4-BE49-F238E27FC236}">
                <a16:creationId xmlns:a16="http://schemas.microsoft.com/office/drawing/2014/main" id="{0F98B040-4513-E152-532E-E59639D1A95C}"/>
              </a:ext>
            </a:extLst>
          </p:cNvPr>
          <p:cNvPicPr>
            <a:picLocks noChangeAspect="1"/>
          </p:cNvPicPr>
          <p:nvPr/>
        </p:nvPicPr>
        <p:blipFill>
          <a:blip r:embed="rId3"/>
          <a:stretch>
            <a:fillRect/>
          </a:stretch>
        </p:blipFill>
        <p:spPr>
          <a:xfrm>
            <a:off x="395084" y="357078"/>
            <a:ext cx="11401832" cy="5904022"/>
          </a:xfrm>
          <a:prstGeom prst="rect">
            <a:avLst/>
          </a:prstGeom>
        </p:spPr>
      </p:pic>
    </p:spTree>
    <p:extLst>
      <p:ext uri="{BB962C8B-B14F-4D97-AF65-F5344CB8AC3E}">
        <p14:creationId xmlns:p14="http://schemas.microsoft.com/office/powerpoint/2010/main" val="425804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8" name="Google Shape;110;p4">
            <a:extLst>
              <a:ext uri="{FF2B5EF4-FFF2-40B4-BE49-F238E27FC236}">
                <a16:creationId xmlns:a16="http://schemas.microsoft.com/office/drawing/2014/main" id="{23D29C40-1803-70AF-890D-C92C33BEB9FA}"/>
              </a:ext>
            </a:extLst>
          </p:cNvPr>
          <p:cNvSpPr txBox="1">
            <a:spLocks/>
          </p:cNvSpPr>
          <p:nvPr/>
        </p:nvSpPr>
        <p:spPr>
          <a:xfrm>
            <a:off x="227133" y="305932"/>
            <a:ext cx="10515600" cy="46674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IN" sz="4000" b="1" u="sng" dirty="0">
                <a:solidFill>
                  <a:srgbClr val="FF0000"/>
                </a:solidFill>
                <a:latin typeface="Times New Roman" panose="02020603050405020304" pitchFamily="18" charset="0"/>
                <a:cs typeface="Times New Roman" panose="02020603050405020304" pitchFamily="18" charset="0"/>
              </a:rPr>
              <a:t>EDA (Cont.):</a:t>
            </a:r>
          </a:p>
        </p:txBody>
      </p:sp>
      <p:pic>
        <p:nvPicPr>
          <p:cNvPr id="6" name="Picture 5">
            <a:extLst>
              <a:ext uri="{FF2B5EF4-FFF2-40B4-BE49-F238E27FC236}">
                <a16:creationId xmlns:a16="http://schemas.microsoft.com/office/drawing/2014/main" id="{967F6C1F-D9D8-7B6E-5205-30FACF475D02}"/>
              </a:ext>
            </a:extLst>
          </p:cNvPr>
          <p:cNvPicPr>
            <a:picLocks noChangeAspect="1"/>
          </p:cNvPicPr>
          <p:nvPr/>
        </p:nvPicPr>
        <p:blipFill>
          <a:blip r:embed="rId3"/>
          <a:stretch>
            <a:fillRect/>
          </a:stretch>
        </p:blipFill>
        <p:spPr>
          <a:xfrm>
            <a:off x="127000" y="165100"/>
            <a:ext cx="11938000" cy="6540500"/>
          </a:xfrm>
          <a:prstGeom prst="rect">
            <a:avLst/>
          </a:prstGeom>
        </p:spPr>
      </p:pic>
    </p:spTree>
    <p:extLst>
      <p:ext uri="{BB962C8B-B14F-4D97-AF65-F5344CB8AC3E}">
        <p14:creationId xmlns:p14="http://schemas.microsoft.com/office/powerpoint/2010/main" val="989179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2CF70B-11A5-938B-4C24-DF7BC069CE0E}"/>
              </a:ext>
            </a:extLst>
          </p:cNvPr>
          <p:cNvPicPr>
            <a:picLocks noChangeAspect="1"/>
          </p:cNvPicPr>
          <p:nvPr/>
        </p:nvPicPr>
        <p:blipFill>
          <a:blip r:embed="rId2"/>
          <a:stretch>
            <a:fillRect/>
          </a:stretch>
        </p:blipFill>
        <p:spPr>
          <a:xfrm>
            <a:off x="279400" y="231464"/>
            <a:ext cx="11811000" cy="6492814"/>
          </a:xfrm>
          <a:prstGeom prst="rect">
            <a:avLst/>
          </a:prstGeom>
        </p:spPr>
      </p:pic>
    </p:spTree>
    <p:extLst>
      <p:ext uri="{BB962C8B-B14F-4D97-AF65-F5344CB8AC3E}">
        <p14:creationId xmlns:p14="http://schemas.microsoft.com/office/powerpoint/2010/main" val="1980966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39D326-D50B-3863-B0E3-C5928791D399}"/>
              </a:ext>
            </a:extLst>
          </p:cNvPr>
          <p:cNvPicPr>
            <a:picLocks noChangeAspect="1"/>
          </p:cNvPicPr>
          <p:nvPr/>
        </p:nvPicPr>
        <p:blipFill>
          <a:blip r:embed="rId2"/>
          <a:stretch>
            <a:fillRect/>
          </a:stretch>
        </p:blipFill>
        <p:spPr>
          <a:xfrm>
            <a:off x="254000" y="158950"/>
            <a:ext cx="11811000" cy="6559350"/>
          </a:xfrm>
          <a:prstGeom prst="rect">
            <a:avLst/>
          </a:prstGeom>
        </p:spPr>
      </p:pic>
    </p:spTree>
    <p:extLst>
      <p:ext uri="{BB962C8B-B14F-4D97-AF65-F5344CB8AC3E}">
        <p14:creationId xmlns:p14="http://schemas.microsoft.com/office/powerpoint/2010/main" val="148715870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834</TotalTime>
  <Words>1320</Words>
  <Application>Microsoft Office PowerPoint</Application>
  <PresentationFormat>Widescreen</PresentationFormat>
  <Paragraphs>339</Paragraphs>
  <Slides>23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Heatplot</vt:lpstr>
      <vt:lpstr>WordCloud</vt:lpstr>
      <vt:lpstr>Important features</vt:lpstr>
      <vt:lpstr>PowerPoint Presentation</vt:lpstr>
      <vt:lpstr>Model Training</vt:lpstr>
      <vt:lpstr>PowerPoint Presentation</vt:lpstr>
      <vt:lpstr>PowerPoint Presentation</vt:lpstr>
      <vt:lpstr>Deployment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Dawa Phuti Lepcha</cp:lastModifiedBy>
  <cp:revision>43</cp:revision>
  <cp:lastPrinted>2024-04-26T20:01:12Z</cp:lastPrinted>
  <dcterms:created xsi:type="dcterms:W3CDTF">2021-02-16T05:19:01Z</dcterms:created>
  <dcterms:modified xsi:type="dcterms:W3CDTF">2024-06-22T20:16:51Z</dcterms:modified>
</cp:coreProperties>
</file>