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4"/>
  </p:sldMasterIdLst>
  <p:notesMasterIdLst>
    <p:notesMasterId r:id="rId21"/>
  </p:notesMasterIdLst>
  <p:handoutMasterIdLst>
    <p:handoutMasterId r:id="rId22"/>
  </p:handoutMasterIdLst>
  <p:sldIdLst>
    <p:sldId id="316" r:id="rId5"/>
    <p:sldId id="305" r:id="rId6"/>
    <p:sldId id="317" r:id="rId7"/>
    <p:sldId id="318" r:id="rId8"/>
    <p:sldId id="306" r:id="rId9"/>
    <p:sldId id="307" r:id="rId10"/>
    <p:sldId id="310" r:id="rId11"/>
    <p:sldId id="311" r:id="rId12"/>
    <p:sldId id="319" r:id="rId13"/>
    <p:sldId id="312" r:id="rId14"/>
    <p:sldId id="320" r:id="rId15"/>
    <p:sldId id="321" r:id="rId16"/>
    <p:sldId id="322" r:id="rId17"/>
    <p:sldId id="313" r:id="rId18"/>
    <p:sldId id="314" r:id="rId19"/>
    <p:sldId id="323" r:id="rId20"/>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68"/>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3A012-3121-1949-925A-25660477A3A1}" type="datetimeFigureOut">
              <a:rPr lang="nl-NL" smtClean="0"/>
              <a:t>22-6-2021</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BC550C-A10E-5946-9FBC-97939084284B}" type="slidenum">
              <a:rPr lang="nl-NL" smtClean="0"/>
              <a:t>‹nr.›</a:t>
            </a:fld>
            <a:endParaRPr lang="nl-NL"/>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AC40A-7D1E-40CC-BB75-A88A2373C1F4}" type="datetimeFigureOut">
              <a:rPr lang="nl-BE" smtClean="0"/>
              <a:t>22/06/2021</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491D2-4611-45C8-AFF7-383544106F77}" type="slidenum">
              <a:rPr lang="nl-BE" smtClean="0"/>
              <a:t>‹nr.›</a:t>
            </a:fld>
            <a:endParaRPr lang="nl-BE"/>
          </a:p>
        </p:txBody>
      </p:sp>
    </p:spTree>
    <p:extLst>
      <p:ext uri="{BB962C8B-B14F-4D97-AF65-F5344CB8AC3E}">
        <p14:creationId xmlns:p14="http://schemas.microsoft.com/office/powerpoint/2010/main" val="232219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lvl1pPr>
              <a:defRPr>
                <a:solidFill>
                  <a:srgbClr val="FFFFFF"/>
                </a:solidFill>
              </a:defRPr>
            </a:lvl1pPr>
          </a:lstStyle>
          <a:p>
            <a:r>
              <a:rPr lang="nl-NL"/>
              <a:t>Klik om de stijl te bewerken</a:t>
            </a:r>
          </a:p>
        </p:txBody>
      </p:sp>
      <p:sp>
        <p:nvSpPr>
          <p:cNvPr id="3" name="Subtitel 2"/>
          <p:cNvSpPr>
            <a:spLocks noGrp="1"/>
          </p:cNvSpPr>
          <p:nvPr>
            <p:ph type="subTitle" idx="1"/>
          </p:nvPr>
        </p:nvSpPr>
        <p:spPr>
          <a:xfrm>
            <a:off x="685800" y="2914650"/>
            <a:ext cx="70866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22-6-2021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185074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9069B796-D4A1-F947-9FA4-88288656469B}" type="datetimeFigureOut">
              <a:rPr lang="nl-NL" smtClean="0"/>
              <a:t>22-6-2021</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165831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069B796-D4A1-F947-9FA4-88288656469B}" type="datetimeFigureOut">
              <a:rPr lang="nl-NL" smtClean="0"/>
              <a:t>22-6-2021</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340987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069B796-D4A1-F947-9FA4-88288656469B}" type="datetimeFigureOut">
              <a:rPr lang="nl-NL" smtClean="0"/>
              <a:t>22-6-2021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2521227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9069B796-D4A1-F947-9FA4-88288656469B}" type="datetimeFigureOut">
              <a:rPr lang="nl-NL" smtClean="0"/>
              <a:t>22-6-2021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211596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22-6-2021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683083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05979"/>
            <a:ext cx="2057400" cy="4388644"/>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05979"/>
            <a:ext cx="6019800" cy="4388644"/>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22-6-2021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8753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nl-NL"/>
              <a:t>Klik om de stijl te bewerken</a:t>
            </a:r>
          </a:p>
        </p:txBody>
      </p:sp>
      <p:sp>
        <p:nvSpPr>
          <p:cNvPr id="3" name="Subtitel 2"/>
          <p:cNvSpPr>
            <a:spLocks noGrp="1"/>
          </p:cNvSpPr>
          <p:nvPr>
            <p:ph type="subTitle" idx="1"/>
          </p:nvPr>
        </p:nvSpPr>
        <p:spPr>
          <a:xfrm>
            <a:off x="685800" y="2914650"/>
            <a:ext cx="70866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22-6-2021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32447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10" name="Tijdelijke aanduiding voor datum 9"/>
          <p:cNvSpPr>
            <a:spLocks noGrp="1"/>
          </p:cNvSpPr>
          <p:nvPr>
            <p:ph type="dt" sz="half" idx="10"/>
          </p:nvPr>
        </p:nvSpPr>
        <p:spPr/>
        <p:txBody>
          <a:bodyPr/>
          <a:lstStyle/>
          <a:p>
            <a:fld id="{9069B796-D4A1-F947-9FA4-88288656469B}" type="datetimeFigureOut">
              <a:rPr lang="nl-NL" smtClean="0"/>
              <a:pPr/>
              <a:t>22-6-2021</a:t>
            </a:fld>
            <a:endParaRPr lang="nl-NL"/>
          </a:p>
        </p:txBody>
      </p:sp>
      <p:sp>
        <p:nvSpPr>
          <p:cNvPr id="11" name="Tijdelijke aanduiding voor voettekst 10"/>
          <p:cNvSpPr>
            <a:spLocks noGrp="1"/>
          </p:cNvSpPr>
          <p:nvPr>
            <p:ph type="ftr" sz="quarter" idx="11"/>
          </p:nvPr>
        </p:nvSpPr>
        <p:spPr/>
        <p:txBody>
          <a:bodyPr/>
          <a:lstStyle/>
          <a:p>
            <a:endParaRPr lang="nl-NL"/>
          </a:p>
        </p:txBody>
      </p:sp>
      <p:sp>
        <p:nvSpPr>
          <p:cNvPr id="12" name="Tijdelijke aanduiding voor dianummer 11"/>
          <p:cNvSpPr>
            <a:spLocks noGrp="1"/>
          </p:cNvSpPr>
          <p:nvPr>
            <p:ph type="sldNum" sz="quarter" idx="12"/>
          </p:nvPr>
        </p:nvSpPr>
        <p:spPr/>
        <p:txBody>
          <a:bodyPr/>
          <a:lstStyle/>
          <a:p>
            <a:fld id="{26D8BCDC-9EF3-324C-9A1A-77C789016D7D}" type="slidenum">
              <a:rPr lang="nl-NL" smtClean="0"/>
              <a:pPr/>
              <a:t>‹nr.›</a:t>
            </a:fld>
            <a:endParaRPr lang="nl-NL"/>
          </a:p>
        </p:txBody>
      </p:sp>
    </p:spTree>
    <p:extLst>
      <p:ext uri="{BB962C8B-B14F-4D97-AF65-F5344CB8AC3E}">
        <p14:creationId xmlns:p14="http://schemas.microsoft.com/office/powerpoint/2010/main" val="257128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a:xfrm>
            <a:off x="457200" y="1200151"/>
            <a:ext cx="8229600" cy="3394472"/>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22-6-2021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179798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bject rood 2">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10" name="Titel 9"/>
          <p:cNvSpPr>
            <a:spLocks noGrp="1"/>
          </p:cNvSpPr>
          <p:nvPr>
            <p:ph type="title"/>
          </p:nvPr>
        </p:nvSpPr>
        <p:spPr/>
        <p:txBody>
          <a:bodyPr/>
          <a:lstStyle>
            <a:lvl1pPr>
              <a:defRPr>
                <a:solidFill>
                  <a:schemeClr val="bg1"/>
                </a:solidFill>
              </a:defRPr>
            </a:lvl1pPr>
          </a:lstStyle>
          <a:p>
            <a:r>
              <a:rPr lang="nl-NL"/>
              <a:t>Klik om de stijl te bewerken</a:t>
            </a:r>
            <a:endParaRPr lang="nl-BE"/>
          </a:p>
        </p:txBody>
      </p:sp>
      <p:sp>
        <p:nvSpPr>
          <p:cNvPr id="11" name="Tijdelijke aanduiding voor datum 10"/>
          <p:cNvSpPr>
            <a:spLocks noGrp="1"/>
          </p:cNvSpPr>
          <p:nvPr>
            <p:ph type="dt" sz="half" idx="10"/>
          </p:nvPr>
        </p:nvSpPr>
        <p:spPr/>
        <p:txBody>
          <a:bodyPr/>
          <a:lstStyle/>
          <a:p>
            <a:fld id="{9069B796-D4A1-F947-9FA4-88288656469B}" type="datetimeFigureOut">
              <a:rPr lang="nl-NL" smtClean="0"/>
              <a:pPr/>
              <a:t>22-6-2021</a:t>
            </a:fld>
            <a:endParaRPr lang="nl-NL"/>
          </a:p>
        </p:txBody>
      </p:sp>
      <p:sp>
        <p:nvSpPr>
          <p:cNvPr id="12" name="Tijdelijke aanduiding voor voettekst 11"/>
          <p:cNvSpPr>
            <a:spLocks noGrp="1"/>
          </p:cNvSpPr>
          <p:nvPr>
            <p:ph type="ftr" sz="quarter" idx="11"/>
          </p:nvPr>
        </p:nvSpPr>
        <p:spPr/>
        <p:txBody>
          <a:bodyPr/>
          <a:lstStyle/>
          <a:p>
            <a:endParaRPr lang="nl-NL"/>
          </a:p>
        </p:txBody>
      </p:sp>
      <p:sp>
        <p:nvSpPr>
          <p:cNvPr id="13" name="Tijdelijke aanduiding voor dianummer 12"/>
          <p:cNvSpPr>
            <a:spLocks noGrp="1"/>
          </p:cNvSpPr>
          <p:nvPr>
            <p:ph type="sldNum" sz="quarter" idx="12"/>
          </p:nvPr>
        </p:nvSpPr>
        <p:spPr/>
        <p:txBody>
          <a:bodyPr/>
          <a:lstStyle/>
          <a:p>
            <a:fld id="{26D8BCDC-9EF3-324C-9A1A-77C789016D7D}" type="slidenum">
              <a:rPr lang="nl-NL" smtClean="0"/>
              <a:pPr/>
              <a:t>‹nr.›</a:t>
            </a:fld>
            <a:endParaRPr lang="nl-NL"/>
          </a:p>
        </p:txBody>
      </p:sp>
    </p:spTree>
    <p:extLst>
      <p:ext uri="{BB962C8B-B14F-4D97-AF65-F5344CB8AC3E}">
        <p14:creationId xmlns:p14="http://schemas.microsoft.com/office/powerpoint/2010/main" val="140202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22-6-2021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84010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9069B796-D4A1-F947-9FA4-88288656469B}" type="datetimeFigureOut">
              <a:rPr lang="nl-NL" smtClean="0"/>
              <a:t>22-6-2021</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211978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9069B796-D4A1-F947-9FA4-88288656469B}" type="datetimeFigureOut">
              <a:rPr lang="nl-NL" smtClean="0"/>
              <a:t>22-6-2021</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244354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9069B796-D4A1-F947-9FA4-88288656469B}" type="datetimeFigureOut">
              <a:rPr lang="nl-NL" smtClean="0"/>
              <a:t>22-6-2021</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26D8BCDC-9EF3-324C-9A1A-77C789016D7D}" type="slidenum">
              <a:rPr lang="nl-NL" smtClean="0"/>
              <a:t>‹nr.›</a:t>
            </a:fld>
            <a:endParaRPr lang="nl-NL"/>
          </a:p>
        </p:txBody>
      </p:sp>
    </p:spTree>
    <p:extLst>
      <p:ext uri="{BB962C8B-B14F-4D97-AF65-F5344CB8AC3E}">
        <p14:creationId xmlns:p14="http://schemas.microsoft.com/office/powerpoint/2010/main" val="74082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05979"/>
            <a:ext cx="8229600" cy="857250"/>
          </a:xfrm>
          <a:prstGeom prst="rect">
            <a:avLst/>
          </a:prstGeom>
        </p:spPr>
        <p:txBody>
          <a:bodyPr vert="horz" lIns="91440" tIns="45720" rIns="91440" bIns="45720" rtlCol="0" anchor="t">
            <a:normAutofit/>
          </a:bodyPr>
          <a:lstStyle/>
          <a:p>
            <a:r>
              <a:rPr lang="nl-BE"/>
              <a:t>Titelstijl van model bewerken</a:t>
            </a:r>
            <a:endParaRPr lang="nl-NL"/>
          </a:p>
        </p:txBody>
      </p:sp>
      <p:sp>
        <p:nvSpPr>
          <p:cNvPr id="3" name="Tijdelijke aanduiding vo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04457" y="4827879"/>
            <a:ext cx="14478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069B796-D4A1-F947-9FA4-88288656469B}" type="datetimeFigureOut">
              <a:rPr lang="nl-NL" smtClean="0"/>
              <a:pPr/>
              <a:t>22-6-2021</a:t>
            </a:fld>
            <a:endParaRPr lang="nl-NL"/>
          </a:p>
        </p:txBody>
      </p:sp>
      <p:sp>
        <p:nvSpPr>
          <p:cNvPr id="5" name="Tijdelijke aanduiding voor voettekst 4"/>
          <p:cNvSpPr>
            <a:spLocks noGrp="1"/>
          </p:cNvSpPr>
          <p:nvPr>
            <p:ph type="ftr" sz="quarter" idx="3"/>
          </p:nvPr>
        </p:nvSpPr>
        <p:spPr>
          <a:xfrm>
            <a:off x="2537691" y="4827879"/>
            <a:ext cx="2895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445655" y="4828313"/>
            <a:ext cx="483754"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6D8BCDC-9EF3-324C-9A1A-77C789016D7D}" type="slidenum">
              <a:rPr lang="nl-NL" smtClean="0"/>
              <a:pPr/>
              <a:t>‹nr.›</a:t>
            </a:fld>
            <a:endParaRPr lang="nl-NL"/>
          </a:p>
        </p:txBody>
      </p:sp>
    </p:spTree>
    <p:extLst>
      <p:ext uri="{BB962C8B-B14F-4D97-AF65-F5344CB8AC3E}">
        <p14:creationId xmlns:p14="http://schemas.microsoft.com/office/powerpoint/2010/main" val="2371195189"/>
      </p:ext>
    </p:extLst>
  </p:cSld>
  <p:clrMap bg1="lt1" tx1="dk1" bg2="lt2" tx2="dk2" accent1="accent1" accent2="accent2" accent3="accent3" accent4="accent4" accent5="accent5" accent6="accent6" hlink="hlink" folHlink="folHlink"/>
  <p:sldLayoutIdLst>
    <p:sldLayoutId id="2147483844" r:id="rId1"/>
    <p:sldLayoutId id="2147483830" r:id="rId2"/>
    <p:sldLayoutId id="2147483841" r:id="rId3"/>
    <p:sldLayoutId id="2147483831" r:id="rId4"/>
    <p:sldLayoutId id="2147483842" r:id="rId5"/>
    <p:sldLayoutId id="2147483843"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vives.be/"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hyperlink" Target="https://toledo.kuleuven.b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youtube.com/watch?v=pkvaTUl5F-Y"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err="1">
                <a:latin typeface="Comic Sans MS" panose="030F0702030302020204" pitchFamily="66" charset="0"/>
              </a:rPr>
              <a:t>Applicatielaag</a:t>
            </a:r>
            <a:endParaRPr lang="nl-BE" dirty="0">
              <a:latin typeface="Comic Sans MS" panose="030F0702030302020204" pitchFamily="66" charset="0"/>
            </a:endParaRPr>
          </a:p>
        </p:txBody>
      </p:sp>
      <p:sp>
        <p:nvSpPr>
          <p:cNvPr id="5" name="Ondertitel 4"/>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358072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normAutofit/>
          </a:bodyPr>
          <a:lstStyle/>
          <a:p>
            <a:r>
              <a:rPr lang="nl-BE" sz="2000" dirty="0">
                <a:latin typeface="Comic Sans MS" panose="030F0702030302020204" pitchFamily="66" charset="0"/>
              </a:rPr>
              <a:t>HTTP (hypertext transfer protocol) – p92 - (in detail 2</a:t>
            </a:r>
            <a:r>
              <a:rPr lang="nl-BE" sz="2000" baseline="30000" dirty="0">
                <a:latin typeface="Comic Sans MS" panose="030F0702030302020204" pitchFamily="66" charset="0"/>
              </a:rPr>
              <a:t>de</a:t>
            </a:r>
            <a:r>
              <a:rPr lang="nl-BE" sz="2000" dirty="0">
                <a:latin typeface="Comic Sans MS" panose="030F0702030302020204" pitchFamily="66" charset="0"/>
              </a:rPr>
              <a:t> jaar)</a:t>
            </a:r>
          </a:p>
          <a:p>
            <a:pPr lvl="1"/>
            <a:r>
              <a:rPr lang="nl-BE" sz="1800" dirty="0">
                <a:latin typeface="Comic Sans MS" panose="030F0702030302020204" pitchFamily="66" charset="0"/>
              </a:rPr>
              <a:t>Communicatie tussen een webserver en </a:t>
            </a:r>
            <a:r>
              <a:rPr lang="nl-BE" sz="1800" dirty="0" err="1">
                <a:latin typeface="Comic Sans MS" panose="030F0702030302020204" pitchFamily="66" charset="0"/>
              </a:rPr>
              <a:t>webclient</a:t>
            </a:r>
            <a:endParaRPr lang="nl-BE" sz="1800" dirty="0">
              <a:latin typeface="Comic Sans MS" panose="030F0702030302020204" pitchFamily="66" charset="0"/>
            </a:endParaRPr>
          </a:p>
          <a:p>
            <a:pPr lvl="1"/>
            <a:r>
              <a:rPr lang="nl-BE" sz="1800" dirty="0">
                <a:latin typeface="Comic Sans MS" panose="030F0702030302020204" pitchFamily="66" charset="0"/>
              </a:rPr>
              <a:t>Via TCP poort 80</a:t>
            </a:r>
          </a:p>
          <a:p>
            <a:pPr lvl="1"/>
            <a:r>
              <a:rPr lang="nl-BE" sz="1800" dirty="0">
                <a:latin typeface="Comic Sans MS" panose="030F0702030302020204" pitchFamily="66" charset="0"/>
              </a:rPr>
              <a:t>Er wordt gewerkt via een URL (</a:t>
            </a:r>
            <a:r>
              <a:rPr lang="nl-BE" sz="1800" dirty="0" err="1">
                <a:latin typeface="Comic Sans MS" panose="030F0702030302020204" pitchFamily="66" charset="0"/>
              </a:rPr>
              <a:t>bvb</a:t>
            </a:r>
            <a:r>
              <a:rPr lang="nl-BE" sz="1800" dirty="0">
                <a:latin typeface="Comic Sans MS" panose="030F0702030302020204" pitchFamily="66" charset="0"/>
              </a:rPr>
              <a:t>: </a:t>
            </a:r>
            <a:r>
              <a:rPr lang="nl-BE" sz="1800" dirty="0">
                <a:latin typeface="Comic Sans MS" panose="030F0702030302020204" pitchFamily="66" charset="0"/>
                <a:hlinkClick r:id="rId2"/>
              </a:rPr>
              <a:t>http://www.vives.be</a:t>
            </a:r>
            <a:r>
              <a:rPr lang="nl-BE" sz="1800" dirty="0">
                <a:latin typeface="Comic Sans MS" panose="030F0702030302020204" pitchFamily="66" charset="0"/>
              </a:rPr>
              <a:t>)</a:t>
            </a:r>
          </a:p>
          <a:p>
            <a:pPr lvl="1"/>
            <a:r>
              <a:rPr lang="nl-BE" sz="1800" dirty="0">
                <a:latin typeface="Comic Sans MS" panose="030F0702030302020204" pitchFamily="66" charset="0"/>
              </a:rPr>
              <a:t>Niet veilig (leesbaar verstuurd)</a:t>
            </a:r>
          </a:p>
          <a:p>
            <a:pPr lvl="1"/>
            <a:r>
              <a:rPr lang="nl-BE" sz="1800" dirty="0">
                <a:latin typeface="Comic Sans MS" panose="030F0702030302020204" pitchFamily="66" charset="0"/>
              </a:rPr>
              <a:t>Non-persistente en persistente verbindingen (bij HTTP)</a:t>
            </a:r>
          </a:p>
          <a:p>
            <a:pPr lvl="2"/>
            <a:r>
              <a:rPr lang="nl-BE" sz="1600" dirty="0">
                <a:latin typeface="Comic Sans MS" panose="030F0702030302020204" pitchFamily="66" charset="0"/>
              </a:rPr>
              <a:t>Per object op de webpagina één nieuwe </a:t>
            </a:r>
            <a:r>
              <a:rPr lang="nl-BE" sz="1600" dirty="0" err="1">
                <a:latin typeface="Comic Sans MS" panose="030F0702030302020204" pitchFamily="66" charset="0"/>
              </a:rPr>
              <a:t>tcp</a:t>
            </a:r>
            <a:r>
              <a:rPr lang="nl-BE" sz="1600" dirty="0">
                <a:latin typeface="Comic Sans MS" panose="030F0702030302020204" pitchFamily="66" charset="0"/>
              </a:rPr>
              <a:t> connectie</a:t>
            </a:r>
            <a:br>
              <a:rPr lang="nl-BE" sz="1600" dirty="0">
                <a:latin typeface="Comic Sans MS" panose="030F0702030302020204" pitchFamily="66" charset="0"/>
              </a:rPr>
            </a:br>
            <a:r>
              <a:rPr lang="nl-BE" sz="1600" dirty="0">
                <a:latin typeface="Comic Sans MS" panose="030F0702030302020204" pitchFamily="66" charset="0"/>
              </a:rPr>
              <a:t>=&gt; non-persistente verbinding</a:t>
            </a:r>
          </a:p>
          <a:p>
            <a:pPr lvl="2"/>
            <a:r>
              <a:rPr lang="nl-BE" sz="1600" dirty="0">
                <a:latin typeface="Comic Sans MS" panose="030F0702030302020204" pitchFamily="66" charset="0"/>
              </a:rPr>
              <a:t>Alle objecten van een webpagina over één </a:t>
            </a:r>
            <a:r>
              <a:rPr lang="nl-BE" sz="1600" dirty="0" err="1">
                <a:latin typeface="Comic Sans MS" panose="030F0702030302020204" pitchFamily="66" charset="0"/>
              </a:rPr>
              <a:t>tcp</a:t>
            </a:r>
            <a:r>
              <a:rPr lang="nl-BE" sz="1600" dirty="0">
                <a:latin typeface="Comic Sans MS" panose="030F0702030302020204" pitchFamily="66" charset="0"/>
              </a:rPr>
              <a:t> connectie</a:t>
            </a:r>
            <a:br>
              <a:rPr lang="nl-BE" sz="1600" dirty="0">
                <a:latin typeface="Comic Sans MS" panose="030F0702030302020204" pitchFamily="66" charset="0"/>
              </a:rPr>
            </a:br>
            <a:r>
              <a:rPr lang="nl-BE" sz="1600" dirty="0">
                <a:latin typeface="Comic Sans MS" panose="030F0702030302020204" pitchFamily="66" charset="0"/>
              </a:rPr>
              <a:t>=&gt; persistente verbinding</a:t>
            </a:r>
          </a:p>
          <a:p>
            <a:pPr lvl="1"/>
            <a:endParaRPr lang="nl-BE" sz="1800" dirty="0">
              <a:latin typeface="Comic Sans MS" panose="030F0702030302020204" pitchFamily="66" charset="0"/>
            </a:endParaRPr>
          </a:p>
        </p:txBody>
      </p:sp>
    </p:spTree>
    <p:extLst>
      <p:ext uri="{BB962C8B-B14F-4D97-AF65-F5344CB8AC3E}">
        <p14:creationId xmlns:p14="http://schemas.microsoft.com/office/powerpoint/2010/main" val="110379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normAutofit/>
          </a:bodyPr>
          <a:lstStyle/>
          <a:p>
            <a:pPr lvl="1"/>
            <a:r>
              <a:rPr lang="nl-BE" sz="1800" dirty="0">
                <a:latin typeface="Comic Sans MS" panose="030F0702030302020204" pitchFamily="66" charset="0"/>
              </a:rPr>
              <a:t>HTTP verzoek en</a:t>
            </a:r>
          </a:p>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lvl="1"/>
            <a:r>
              <a:rPr lang="nl-BE" sz="1800" dirty="0">
                <a:latin typeface="Comic Sans MS" panose="030F0702030302020204" pitchFamily="66" charset="0"/>
              </a:rPr>
              <a:t>HTTP antwoord</a:t>
            </a:r>
          </a:p>
        </p:txBody>
      </p:sp>
      <p:pic>
        <p:nvPicPr>
          <p:cNvPr id="5" name="Afbeelding 4"/>
          <p:cNvPicPr>
            <a:picLocks noChangeAspect="1"/>
          </p:cNvPicPr>
          <p:nvPr/>
        </p:nvPicPr>
        <p:blipFill>
          <a:blip r:embed="rId2"/>
          <a:stretch>
            <a:fillRect/>
          </a:stretch>
        </p:blipFill>
        <p:spPr>
          <a:xfrm>
            <a:off x="5903844" y="1305910"/>
            <a:ext cx="2530059" cy="2231329"/>
          </a:xfrm>
          <a:prstGeom prst="rect">
            <a:avLst/>
          </a:prstGeom>
        </p:spPr>
      </p:pic>
      <p:pic>
        <p:nvPicPr>
          <p:cNvPr id="6" name="Afbeelding 5"/>
          <p:cNvPicPr>
            <a:picLocks noChangeAspect="1"/>
          </p:cNvPicPr>
          <p:nvPr/>
        </p:nvPicPr>
        <p:blipFill>
          <a:blip r:embed="rId3"/>
          <a:stretch>
            <a:fillRect/>
          </a:stretch>
        </p:blipFill>
        <p:spPr>
          <a:xfrm>
            <a:off x="1216715" y="1538441"/>
            <a:ext cx="3408294" cy="1113601"/>
          </a:xfrm>
          <a:prstGeom prst="rect">
            <a:avLst/>
          </a:prstGeom>
        </p:spPr>
      </p:pic>
      <p:pic>
        <p:nvPicPr>
          <p:cNvPr id="7" name="Afbeelding 6"/>
          <p:cNvPicPr>
            <a:picLocks noChangeAspect="1"/>
          </p:cNvPicPr>
          <p:nvPr/>
        </p:nvPicPr>
        <p:blipFill>
          <a:blip r:embed="rId4"/>
          <a:stretch>
            <a:fillRect/>
          </a:stretch>
        </p:blipFill>
        <p:spPr>
          <a:xfrm>
            <a:off x="1188104" y="3214255"/>
            <a:ext cx="4462843" cy="1612231"/>
          </a:xfrm>
          <a:prstGeom prst="rect">
            <a:avLst/>
          </a:prstGeom>
        </p:spPr>
      </p:pic>
      <p:sp>
        <p:nvSpPr>
          <p:cNvPr id="8" name="Rechthoek 7"/>
          <p:cNvSpPr/>
          <p:nvPr/>
        </p:nvSpPr>
        <p:spPr>
          <a:xfrm>
            <a:off x="1216715" y="2175165"/>
            <a:ext cx="2467389" cy="18643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Rechthoek 8"/>
          <p:cNvSpPr/>
          <p:nvPr/>
        </p:nvSpPr>
        <p:spPr>
          <a:xfrm>
            <a:off x="1284695" y="3659296"/>
            <a:ext cx="2467389" cy="17751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0" name="Rechthoek 9"/>
          <p:cNvSpPr/>
          <p:nvPr/>
        </p:nvSpPr>
        <p:spPr>
          <a:xfrm>
            <a:off x="1270841" y="3836812"/>
            <a:ext cx="3906982" cy="175777"/>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2489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normAutofit/>
          </a:bodyPr>
          <a:lstStyle/>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lvl="1"/>
            <a:endParaRPr lang="nl-BE" sz="1800" dirty="0">
              <a:latin typeface="Comic Sans MS" panose="030F0702030302020204" pitchFamily="66" charset="0"/>
            </a:endParaRPr>
          </a:p>
          <a:p>
            <a:pPr marL="857250" lvl="2" indent="0">
              <a:buNone/>
            </a:pPr>
            <a:r>
              <a:rPr lang="nl-BE" sz="1600" dirty="0">
                <a:latin typeface="Comic Sans MS" panose="030F0702030302020204" pitchFamily="66" charset="0"/>
                <a:hlinkClick r:id="rId2"/>
              </a:rPr>
              <a:t>https://en.wikipedia.org/wiki/List_of_HTTP_status_codes</a:t>
            </a:r>
            <a:endParaRPr lang="nl-BE" sz="1600" dirty="0">
              <a:latin typeface="Comic Sans MS" panose="030F0702030302020204" pitchFamily="66" charset="0"/>
            </a:endParaRPr>
          </a:p>
          <a:p>
            <a:pPr lvl="1"/>
            <a:r>
              <a:rPr lang="nl-BE" sz="1800" dirty="0">
                <a:latin typeface="Comic Sans MS" panose="030F0702030302020204" pitchFamily="66" charset="0"/>
              </a:rPr>
              <a:t>Cookies – interactie gebruikers en http-servers</a:t>
            </a:r>
          </a:p>
          <a:p>
            <a:pPr lvl="2"/>
            <a:r>
              <a:rPr lang="nl-BE" sz="1600" dirty="0">
                <a:latin typeface="Comic Sans MS" panose="030F0702030302020204" pitchFamily="66" charset="0"/>
              </a:rPr>
              <a:t>De http-server houdt geen status informatie bij</a:t>
            </a:r>
          </a:p>
          <a:p>
            <a:pPr lvl="2"/>
            <a:r>
              <a:rPr lang="nl-BE" sz="1600" dirty="0">
                <a:latin typeface="Comic Sans MS" panose="030F0702030302020204" pitchFamily="66" charset="0"/>
              </a:rPr>
              <a:t>Content aanbieden op basis van identiteit -&gt; cookies gebruiken</a:t>
            </a:r>
          </a:p>
          <a:p>
            <a:pPr marL="914400" lvl="2" indent="0">
              <a:buNone/>
            </a:pPr>
            <a:endParaRPr lang="nl-BE" sz="1800" dirty="0">
              <a:latin typeface="Comic Sans MS" panose="030F0702030302020204" pitchFamily="66" charset="0"/>
            </a:endParaRPr>
          </a:p>
          <a:p>
            <a:pPr lvl="2"/>
            <a:endParaRPr lang="nl-BE" sz="1800" dirty="0">
              <a:latin typeface="Comic Sans MS" panose="030F0702030302020204" pitchFamily="66" charset="0"/>
            </a:endParaRPr>
          </a:p>
        </p:txBody>
      </p:sp>
      <p:pic>
        <p:nvPicPr>
          <p:cNvPr id="4" name="Afbeelding 3"/>
          <p:cNvPicPr>
            <a:picLocks noChangeAspect="1"/>
          </p:cNvPicPr>
          <p:nvPr/>
        </p:nvPicPr>
        <p:blipFill>
          <a:blip r:embed="rId3"/>
          <a:stretch>
            <a:fillRect/>
          </a:stretch>
        </p:blipFill>
        <p:spPr>
          <a:xfrm>
            <a:off x="1270516" y="728712"/>
            <a:ext cx="5559571" cy="2508134"/>
          </a:xfrm>
          <a:prstGeom prst="rect">
            <a:avLst/>
          </a:prstGeom>
        </p:spPr>
      </p:pic>
    </p:spTree>
    <p:extLst>
      <p:ext uri="{BB962C8B-B14F-4D97-AF65-F5344CB8AC3E}">
        <p14:creationId xmlns:p14="http://schemas.microsoft.com/office/powerpoint/2010/main" val="178514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normAutofit/>
          </a:bodyPr>
          <a:lstStyle/>
          <a:p>
            <a:pPr lvl="1"/>
            <a:r>
              <a:rPr lang="nl-BE" sz="1800" dirty="0">
                <a:latin typeface="Comic Sans MS" panose="030F0702030302020204" pitchFamily="66" charset="0"/>
              </a:rPr>
              <a:t>De </a:t>
            </a:r>
            <a:r>
              <a:rPr lang="nl-BE" sz="1800" dirty="0" err="1">
                <a:latin typeface="Comic Sans MS" panose="030F0702030302020204" pitchFamily="66" charset="0"/>
              </a:rPr>
              <a:t>conditional</a:t>
            </a:r>
            <a:r>
              <a:rPr lang="nl-BE" sz="1800" dirty="0">
                <a:latin typeface="Comic Sans MS" panose="030F0702030302020204" pitchFamily="66" charset="0"/>
              </a:rPr>
              <a:t> GET</a:t>
            </a:r>
          </a:p>
          <a:p>
            <a:pPr lvl="2"/>
            <a:r>
              <a:rPr lang="nl-BE" sz="1800" dirty="0">
                <a:latin typeface="Comic Sans MS" panose="030F0702030302020204" pitchFamily="66" charset="0"/>
              </a:rPr>
              <a:t>De tijdelijke internetfiles / cache up </a:t>
            </a:r>
            <a:r>
              <a:rPr lang="nl-BE" sz="1800" dirty="0" err="1">
                <a:latin typeface="Comic Sans MS" panose="030F0702030302020204" pitchFamily="66" charset="0"/>
              </a:rPr>
              <a:t>to</a:t>
            </a:r>
            <a:r>
              <a:rPr lang="nl-BE" sz="1800" dirty="0">
                <a:latin typeface="Comic Sans MS" panose="030F0702030302020204" pitchFamily="66" charset="0"/>
              </a:rPr>
              <a:t> date houden</a:t>
            </a:r>
          </a:p>
          <a:p>
            <a:pPr lvl="2"/>
            <a:endParaRPr lang="nl-BE" sz="1800" dirty="0">
              <a:latin typeface="Comic Sans MS" panose="030F0702030302020204" pitchFamily="66" charset="0"/>
            </a:endParaRPr>
          </a:p>
          <a:p>
            <a:pPr lvl="2"/>
            <a:endParaRPr lang="nl-BE" sz="1800" dirty="0">
              <a:latin typeface="Comic Sans MS" panose="030F0702030302020204" pitchFamily="66" charset="0"/>
            </a:endParaRPr>
          </a:p>
          <a:p>
            <a:pPr lvl="2"/>
            <a:endParaRPr lang="nl-BE" sz="1800" dirty="0">
              <a:latin typeface="Comic Sans MS" panose="030F0702030302020204" pitchFamily="66" charset="0"/>
            </a:endParaRPr>
          </a:p>
          <a:p>
            <a:pPr lvl="2"/>
            <a:endParaRPr lang="nl-BE" sz="1800" dirty="0">
              <a:latin typeface="Comic Sans MS" panose="030F0702030302020204" pitchFamily="66" charset="0"/>
            </a:endParaRPr>
          </a:p>
          <a:p>
            <a:pPr lvl="2"/>
            <a:endParaRPr lang="nl-BE" sz="1800" dirty="0">
              <a:latin typeface="Comic Sans MS" panose="030F0702030302020204" pitchFamily="66" charset="0"/>
            </a:endParaRPr>
          </a:p>
          <a:p>
            <a:pPr lvl="8"/>
            <a:r>
              <a:rPr lang="nl-BE" sz="1400" dirty="0">
                <a:latin typeface="Comic Sans MS" panose="030F0702030302020204" pitchFamily="66" charset="0"/>
              </a:rPr>
              <a:t>                       Webpagina uit de cache</a:t>
            </a:r>
          </a:p>
          <a:p>
            <a:pPr lvl="2"/>
            <a:endParaRPr lang="nl-BE" sz="1800" dirty="0">
              <a:latin typeface="Comic Sans MS" panose="030F0702030302020204" pitchFamily="66" charset="0"/>
            </a:endParaRPr>
          </a:p>
          <a:p>
            <a:pPr lvl="2"/>
            <a:endParaRPr lang="nl-BE" sz="1800" dirty="0">
              <a:latin typeface="Comic Sans MS" panose="030F0702030302020204" pitchFamily="66" charset="0"/>
            </a:endParaRPr>
          </a:p>
        </p:txBody>
      </p:sp>
      <p:pic>
        <p:nvPicPr>
          <p:cNvPr id="5" name="Afbeelding 4"/>
          <p:cNvPicPr>
            <a:picLocks noChangeAspect="1"/>
          </p:cNvPicPr>
          <p:nvPr/>
        </p:nvPicPr>
        <p:blipFill>
          <a:blip r:embed="rId2"/>
          <a:stretch>
            <a:fillRect/>
          </a:stretch>
        </p:blipFill>
        <p:spPr>
          <a:xfrm>
            <a:off x="216476" y="1869374"/>
            <a:ext cx="4470279" cy="1505669"/>
          </a:xfrm>
          <a:prstGeom prst="rect">
            <a:avLst/>
          </a:prstGeom>
        </p:spPr>
      </p:pic>
      <p:pic>
        <p:nvPicPr>
          <p:cNvPr id="6" name="Afbeelding 5"/>
          <p:cNvPicPr>
            <a:picLocks noChangeAspect="1"/>
          </p:cNvPicPr>
          <p:nvPr/>
        </p:nvPicPr>
        <p:blipFill rotWithShape="1">
          <a:blip r:embed="rId3"/>
          <a:srcRect l="-15556" t="-1172" r="32667" b="1172"/>
          <a:stretch/>
        </p:blipFill>
        <p:spPr>
          <a:xfrm>
            <a:off x="4357255" y="1902369"/>
            <a:ext cx="4429536" cy="1182169"/>
          </a:xfrm>
          <a:prstGeom prst="rect">
            <a:avLst/>
          </a:prstGeom>
        </p:spPr>
      </p:pic>
      <p:pic>
        <p:nvPicPr>
          <p:cNvPr id="7" name="Afbeelding 6"/>
          <p:cNvPicPr>
            <a:picLocks noChangeAspect="1"/>
          </p:cNvPicPr>
          <p:nvPr/>
        </p:nvPicPr>
        <p:blipFill>
          <a:blip r:embed="rId4"/>
          <a:stretch>
            <a:fillRect/>
          </a:stretch>
        </p:blipFill>
        <p:spPr>
          <a:xfrm>
            <a:off x="216476" y="3355308"/>
            <a:ext cx="5193290" cy="1472220"/>
          </a:xfrm>
          <a:prstGeom prst="rect">
            <a:avLst/>
          </a:prstGeom>
        </p:spPr>
      </p:pic>
      <p:cxnSp>
        <p:nvCxnSpPr>
          <p:cNvPr id="9" name="Rechte verbindingslijn met pijl 8"/>
          <p:cNvCxnSpPr/>
          <p:nvPr/>
        </p:nvCxnSpPr>
        <p:spPr>
          <a:xfrm>
            <a:off x="3109070" y="2618744"/>
            <a:ext cx="2467385" cy="69038"/>
          </a:xfrm>
          <a:prstGeom prst="straightConnector1">
            <a:avLst/>
          </a:prstGeom>
          <a:ln w="41275">
            <a:tailEnd type="triangle"/>
          </a:ln>
        </p:spPr>
        <p:style>
          <a:lnRef idx="2">
            <a:schemeClr val="accent1"/>
          </a:lnRef>
          <a:fillRef idx="0">
            <a:schemeClr val="accent1"/>
          </a:fillRef>
          <a:effectRef idx="1">
            <a:schemeClr val="accent1"/>
          </a:effectRef>
          <a:fontRef idx="minor">
            <a:schemeClr val="tx1"/>
          </a:fontRef>
        </p:style>
      </p:cxnSp>
      <p:cxnSp>
        <p:nvCxnSpPr>
          <p:cNvPr id="12" name="Rechte verbindingslijn met pijl 11"/>
          <p:cNvCxnSpPr/>
          <p:nvPr/>
        </p:nvCxnSpPr>
        <p:spPr>
          <a:xfrm flipH="1">
            <a:off x="2514601" y="2808398"/>
            <a:ext cx="2895165" cy="994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Rechte verbindingslijn met pijl 13"/>
          <p:cNvCxnSpPr/>
          <p:nvPr/>
        </p:nvCxnSpPr>
        <p:spPr>
          <a:xfrm flipV="1">
            <a:off x="2701636" y="3639449"/>
            <a:ext cx="2854038" cy="188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344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normAutofit lnSpcReduction="10000"/>
          </a:bodyPr>
          <a:lstStyle/>
          <a:p>
            <a:r>
              <a:rPr lang="nl-BE" sz="2200" dirty="0">
                <a:latin typeface="Comic Sans MS" panose="030F0702030302020204" pitchFamily="66" charset="0"/>
              </a:rPr>
              <a:t>HTTPS (hypertext transport protocol secure)</a:t>
            </a:r>
          </a:p>
          <a:p>
            <a:pPr lvl="1"/>
            <a:r>
              <a:rPr lang="nl-BE" sz="1800" dirty="0">
                <a:latin typeface="Comic Sans MS" panose="030F0702030302020204" pitchFamily="66" charset="0"/>
              </a:rPr>
              <a:t>Via TCP poort 443</a:t>
            </a:r>
          </a:p>
          <a:p>
            <a:pPr lvl="1"/>
            <a:r>
              <a:rPr lang="nl-BE" sz="1800" dirty="0">
                <a:latin typeface="Comic Sans MS" panose="030F0702030302020204" pitchFamily="66" charset="0"/>
              </a:rPr>
              <a:t>Er wordt gewerkt via een URL (</a:t>
            </a:r>
            <a:r>
              <a:rPr lang="nl-BE" sz="1800" dirty="0" err="1">
                <a:latin typeface="Comic Sans MS" panose="030F0702030302020204" pitchFamily="66" charset="0"/>
              </a:rPr>
              <a:t>bvb</a:t>
            </a:r>
            <a:r>
              <a:rPr lang="nl-BE" sz="1800" dirty="0">
                <a:latin typeface="Comic Sans MS" panose="030F0702030302020204" pitchFamily="66" charset="0"/>
              </a:rPr>
              <a:t>: </a:t>
            </a:r>
            <a:r>
              <a:rPr lang="nl-BE" sz="1800" dirty="0">
                <a:latin typeface="Comic Sans MS" panose="030F0702030302020204" pitchFamily="66" charset="0"/>
                <a:hlinkClick r:id="rId2"/>
              </a:rPr>
              <a:t>https://toledo.kuleuven.be</a:t>
            </a:r>
            <a:r>
              <a:rPr lang="nl-BE" sz="1800" dirty="0">
                <a:latin typeface="Comic Sans MS" panose="030F0702030302020204" pitchFamily="66" charset="0"/>
              </a:rPr>
              <a:t>)</a:t>
            </a:r>
          </a:p>
          <a:p>
            <a:pPr lvl="1"/>
            <a:r>
              <a:rPr lang="nl-BE" sz="1800" dirty="0">
                <a:latin typeface="Comic Sans MS" panose="030F0702030302020204" pitchFamily="66" charset="0"/>
              </a:rPr>
              <a:t>De data wordt versleuteld</a:t>
            </a:r>
          </a:p>
          <a:p>
            <a:r>
              <a:rPr lang="nl-BE" sz="2000" dirty="0">
                <a:latin typeface="Comic Sans MS" panose="030F0702030302020204" pitchFamily="66" charset="0"/>
              </a:rPr>
              <a:t>FTP (file transfer protocol) – extra notities in de les</a:t>
            </a:r>
          </a:p>
          <a:p>
            <a:pPr lvl="1"/>
            <a:r>
              <a:rPr lang="nl-BE" sz="1800" dirty="0">
                <a:latin typeface="Comic Sans MS" panose="030F0702030302020204" pitchFamily="66" charset="0"/>
              </a:rPr>
              <a:t>Via TCP poort 21 (besturingskanaal)</a:t>
            </a:r>
          </a:p>
          <a:p>
            <a:pPr lvl="1"/>
            <a:r>
              <a:rPr lang="nl-BE" sz="1800" dirty="0">
                <a:latin typeface="Comic Sans MS" panose="030F0702030302020204" pitchFamily="66" charset="0"/>
              </a:rPr>
              <a:t>Actieve FTP via poort 20 (datakanaal) </a:t>
            </a:r>
          </a:p>
          <a:p>
            <a:pPr lvl="1"/>
            <a:r>
              <a:rPr lang="nl-BE" sz="1800" dirty="0">
                <a:latin typeface="Comic Sans MS" panose="030F0702030302020204" pitchFamily="66" charset="0"/>
              </a:rPr>
              <a:t>Passieve FTP via poort &gt; 1023 (datakanaal)</a:t>
            </a:r>
          </a:p>
          <a:p>
            <a:pPr lvl="1"/>
            <a:r>
              <a:rPr lang="nl-BE" sz="1800" dirty="0">
                <a:latin typeface="Comic Sans MS" panose="030F0702030302020204" pitchFamily="66" charset="0"/>
              </a:rPr>
              <a:t>Uitwisselen van bestanden</a:t>
            </a:r>
          </a:p>
          <a:p>
            <a:pPr lvl="1"/>
            <a:r>
              <a:rPr lang="nl-BE" sz="1800" dirty="0">
                <a:latin typeface="Comic Sans MS" panose="030F0702030302020204" pitchFamily="66" charset="0"/>
              </a:rPr>
              <a:t>Niet veilig (leesbaar verstuurd)</a:t>
            </a:r>
          </a:p>
          <a:p>
            <a:pPr lvl="1"/>
            <a:endParaRPr lang="nl-BE" sz="1800" dirty="0">
              <a:latin typeface="Comic Sans MS" panose="030F0702030302020204" pitchFamily="66" charset="0"/>
            </a:endParaRPr>
          </a:p>
          <a:p>
            <a:pPr lvl="1"/>
            <a:endParaRPr lang="nl-BE" dirty="0"/>
          </a:p>
          <a:p>
            <a:endParaRPr lang="nl-BE" dirty="0"/>
          </a:p>
        </p:txBody>
      </p:sp>
    </p:spTree>
    <p:extLst>
      <p:ext uri="{BB962C8B-B14F-4D97-AF65-F5344CB8AC3E}">
        <p14:creationId xmlns:p14="http://schemas.microsoft.com/office/powerpoint/2010/main" val="201632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normAutofit/>
          </a:bodyPr>
          <a:lstStyle/>
          <a:p>
            <a:r>
              <a:rPr lang="nl-BE" sz="2000" dirty="0">
                <a:latin typeface="Comic Sans MS" panose="030F0702030302020204" pitchFamily="66" charset="0"/>
              </a:rPr>
              <a:t>E-mail – p110</a:t>
            </a:r>
          </a:p>
          <a:p>
            <a:pPr lvl="1"/>
            <a:r>
              <a:rPr lang="nl-BE" sz="1800" dirty="0">
                <a:latin typeface="Comic Sans MS" panose="030F0702030302020204" pitchFamily="66" charset="0"/>
              </a:rPr>
              <a:t>SMTP (</a:t>
            </a:r>
            <a:r>
              <a:rPr lang="nl-BE" sz="1800" dirty="0" err="1">
                <a:latin typeface="Comic Sans MS" panose="030F0702030302020204" pitchFamily="66" charset="0"/>
              </a:rPr>
              <a:t>simple</a:t>
            </a:r>
            <a:r>
              <a:rPr lang="nl-BE" sz="1800" dirty="0">
                <a:latin typeface="Comic Sans MS" panose="030F0702030302020204" pitchFamily="66" charset="0"/>
              </a:rPr>
              <a:t> mail transfer protocol)</a:t>
            </a:r>
          </a:p>
          <a:p>
            <a:pPr lvl="2"/>
            <a:r>
              <a:rPr lang="nl-BE" sz="1600" dirty="0">
                <a:latin typeface="Comic Sans MS" panose="030F0702030302020204" pitchFamily="66" charset="0"/>
              </a:rPr>
              <a:t>Versturen van e-mail</a:t>
            </a:r>
          </a:p>
          <a:p>
            <a:pPr lvl="2"/>
            <a:r>
              <a:rPr lang="nl-BE" sz="1600" dirty="0">
                <a:latin typeface="Comic Sans MS" panose="030F0702030302020204" pitchFamily="66" charset="0"/>
              </a:rPr>
              <a:t>Via TCP poort 25</a:t>
            </a:r>
          </a:p>
          <a:p>
            <a:pPr lvl="1"/>
            <a:r>
              <a:rPr lang="nl-BE" sz="1800" dirty="0">
                <a:latin typeface="Comic Sans MS" panose="030F0702030302020204" pitchFamily="66" charset="0"/>
              </a:rPr>
              <a:t>POP3 (post office protocol versie 3)</a:t>
            </a:r>
          </a:p>
          <a:p>
            <a:pPr lvl="2"/>
            <a:r>
              <a:rPr lang="nl-BE" sz="1600" dirty="0">
                <a:latin typeface="Comic Sans MS" panose="030F0702030302020204" pitchFamily="66" charset="0"/>
              </a:rPr>
              <a:t>Ontvangen via e-mail</a:t>
            </a:r>
          </a:p>
          <a:p>
            <a:pPr lvl="2"/>
            <a:r>
              <a:rPr lang="nl-BE" sz="1600" dirty="0">
                <a:latin typeface="Comic Sans MS" panose="030F0702030302020204" pitchFamily="66" charset="0"/>
              </a:rPr>
              <a:t>Via TCP poort 110</a:t>
            </a:r>
          </a:p>
          <a:p>
            <a:pPr lvl="1"/>
            <a:r>
              <a:rPr lang="nl-BE" sz="1600" dirty="0">
                <a:latin typeface="Comic Sans MS" panose="030F0702030302020204" pitchFamily="66" charset="0"/>
              </a:rPr>
              <a:t>IMAP (internet mail access protocol)</a:t>
            </a:r>
          </a:p>
          <a:p>
            <a:pPr lvl="2"/>
            <a:r>
              <a:rPr lang="nl-BE" sz="1600" dirty="0">
                <a:latin typeface="Comic Sans MS" panose="030F0702030302020204" pitchFamily="66" charset="0"/>
              </a:rPr>
              <a:t>Ontvangen van e-mail</a:t>
            </a:r>
          </a:p>
          <a:p>
            <a:pPr lvl="2"/>
            <a:r>
              <a:rPr lang="nl-BE" sz="1600" dirty="0">
                <a:latin typeface="Comic Sans MS" panose="030F0702030302020204" pitchFamily="66" charset="0"/>
              </a:rPr>
              <a:t>Via TCP poort 143</a:t>
            </a:r>
          </a:p>
        </p:txBody>
      </p:sp>
    </p:spTree>
    <p:extLst>
      <p:ext uri="{BB962C8B-B14F-4D97-AF65-F5344CB8AC3E}">
        <p14:creationId xmlns:p14="http://schemas.microsoft.com/office/powerpoint/2010/main" val="123380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lstStyle/>
          <a:p>
            <a:pPr lvl="1"/>
            <a:r>
              <a:rPr lang="nl-BE" sz="1800" dirty="0">
                <a:latin typeface="Comic Sans MS" panose="030F0702030302020204" pitchFamily="66" charset="0"/>
              </a:rPr>
              <a:t>Werking van e-mail – extra notities in les</a:t>
            </a:r>
          </a:p>
          <a:p>
            <a:pPr lvl="1"/>
            <a:endParaRPr lang="nl-BE" sz="1600" dirty="0">
              <a:latin typeface="Comic Sans MS" panose="030F0702030302020204" pitchFamily="66" charset="0"/>
            </a:endParaRPr>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27" y="1856162"/>
            <a:ext cx="7308112" cy="1912274"/>
          </a:xfrm>
          <a:prstGeom prst="rect">
            <a:avLst/>
          </a:prstGeom>
        </p:spPr>
      </p:pic>
    </p:spTree>
    <p:extLst>
      <p:ext uri="{BB962C8B-B14F-4D97-AF65-F5344CB8AC3E}">
        <p14:creationId xmlns:p14="http://schemas.microsoft.com/office/powerpoint/2010/main" val="228120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r>
              <a:rPr lang="nl-BE" dirty="0">
                <a:solidFill>
                  <a:schemeClr val="accent2"/>
                </a:solidFill>
                <a:latin typeface="Comic Sans MS" panose="030F0702030302020204" pitchFamily="66" charset="0"/>
              </a:rPr>
              <a:t> – H2</a:t>
            </a:r>
            <a:endParaRPr lang="nl-BE" dirty="0"/>
          </a:p>
        </p:txBody>
      </p:sp>
      <p:sp>
        <p:nvSpPr>
          <p:cNvPr id="3" name="Tijdelijke aanduiding voor inhoud 2"/>
          <p:cNvSpPr>
            <a:spLocks noGrp="1"/>
          </p:cNvSpPr>
          <p:nvPr>
            <p:ph sz="quarter" idx="1"/>
          </p:nvPr>
        </p:nvSpPr>
        <p:spPr/>
        <p:txBody>
          <a:bodyPr>
            <a:normAutofit/>
          </a:bodyPr>
          <a:lstStyle/>
          <a:p>
            <a:r>
              <a:rPr lang="nl-BE" sz="2000" dirty="0">
                <a:latin typeface="Comic Sans MS" panose="030F0702030302020204" pitchFamily="66" charset="0"/>
              </a:rPr>
              <a:t>Structuren van netwerkapplicaties</a:t>
            </a:r>
          </a:p>
          <a:p>
            <a:pPr lvl="1"/>
            <a:r>
              <a:rPr lang="nl-BE" sz="1800" dirty="0">
                <a:latin typeface="Comic Sans MS" panose="030F0702030302020204" pitchFamily="66" charset="0"/>
              </a:rPr>
              <a:t>Client-server</a:t>
            </a:r>
          </a:p>
          <a:p>
            <a:pPr lvl="1"/>
            <a:r>
              <a:rPr lang="nl-BE" sz="1800" dirty="0">
                <a:latin typeface="Comic Sans MS" panose="030F0702030302020204" pitchFamily="66" charset="0"/>
              </a:rPr>
              <a:t>Peer-</a:t>
            </a:r>
            <a:r>
              <a:rPr lang="nl-BE" sz="1800" dirty="0" err="1">
                <a:latin typeface="Comic Sans MS" panose="030F0702030302020204" pitchFamily="66" charset="0"/>
              </a:rPr>
              <a:t>to</a:t>
            </a:r>
            <a:r>
              <a:rPr lang="nl-BE" sz="1800" dirty="0">
                <a:latin typeface="Comic Sans MS" panose="030F0702030302020204" pitchFamily="66" charset="0"/>
              </a:rPr>
              <a:t>-peer</a:t>
            </a:r>
          </a:p>
          <a:p>
            <a:endParaRPr lang="nl-BE" dirty="0">
              <a:latin typeface="Comic Sans MS" panose="030F0702030302020204" pitchFamily="66" charset="0"/>
            </a:endParaRPr>
          </a:p>
          <a:p>
            <a:pPr lvl="1"/>
            <a:endParaRPr lang="nl-BE" dirty="0">
              <a:latin typeface="Comic Sans MS" panose="030F0702030302020204" pitchFamily="66" charset="0"/>
            </a:endParaRPr>
          </a:p>
          <a:p>
            <a:pPr lvl="1"/>
            <a:endParaRPr lang="nl-BE" dirty="0">
              <a:latin typeface="Comic Sans MS" panose="030F0702030302020204" pitchFamily="66" charset="0"/>
            </a:endParaRPr>
          </a:p>
          <a:p>
            <a:pPr lvl="1"/>
            <a:endParaRPr lang="nl-BE" dirty="0">
              <a:latin typeface="Comic Sans MS" panose="030F0702030302020204" pitchFamily="66" charset="0"/>
            </a:endParaRPr>
          </a:p>
          <a:p>
            <a:pPr lvl="1"/>
            <a:endParaRPr lang="nl-BE" dirty="0">
              <a:latin typeface="Comic Sans MS" panose="030F0702030302020204" pitchFamily="66" charset="0"/>
            </a:endParaRPr>
          </a:p>
          <a:p>
            <a:pPr lvl="1"/>
            <a:endParaRPr lang="nl-BE" dirty="0">
              <a:latin typeface="Comic Sans MS" panose="030F0702030302020204" pitchFamily="66" charset="0"/>
            </a:endParaRPr>
          </a:p>
        </p:txBody>
      </p:sp>
      <p:pic>
        <p:nvPicPr>
          <p:cNvPr id="6" name="Afbeelding 5"/>
          <p:cNvPicPr>
            <a:picLocks noChangeAspect="1"/>
          </p:cNvPicPr>
          <p:nvPr/>
        </p:nvPicPr>
        <p:blipFill rotWithShape="1">
          <a:blip r:embed="rId2">
            <a:extLst>
              <a:ext uri="{28A0092B-C50C-407E-A947-70E740481C1C}">
                <a14:useLocalDpi xmlns:a14="http://schemas.microsoft.com/office/drawing/2010/main" val="0"/>
              </a:ext>
            </a:extLst>
          </a:blip>
          <a:srcRect r="2483"/>
          <a:stretch/>
        </p:blipFill>
        <p:spPr>
          <a:xfrm>
            <a:off x="5034517" y="307854"/>
            <a:ext cx="4081770" cy="4222169"/>
          </a:xfrm>
          <a:prstGeom prst="rect">
            <a:avLst/>
          </a:prstGeom>
        </p:spPr>
      </p:pic>
      <p:cxnSp>
        <p:nvCxnSpPr>
          <p:cNvPr id="8" name="Rechte verbindingslijn met pijl 7"/>
          <p:cNvCxnSpPr/>
          <p:nvPr/>
        </p:nvCxnSpPr>
        <p:spPr>
          <a:xfrm>
            <a:off x="7295322" y="477078"/>
            <a:ext cx="890899" cy="31341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903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normAutofit/>
          </a:bodyPr>
          <a:lstStyle/>
          <a:p>
            <a:r>
              <a:rPr lang="nl-BE" sz="2000" dirty="0">
                <a:latin typeface="Comic Sans MS" panose="030F0702030302020204" pitchFamily="66" charset="0"/>
              </a:rPr>
              <a:t>Client-server model</a:t>
            </a:r>
          </a:p>
          <a:p>
            <a:pPr lvl="1"/>
            <a:r>
              <a:rPr lang="nl-BE" sz="1800" dirty="0">
                <a:latin typeface="Comic Sans MS" panose="030F0702030302020204" pitchFamily="66" charset="0"/>
              </a:rPr>
              <a:t>Kenmerken van server software</a:t>
            </a:r>
          </a:p>
          <a:p>
            <a:pPr lvl="2"/>
            <a:r>
              <a:rPr lang="nl-BE" sz="1600" dirty="0">
                <a:latin typeface="Comic Sans MS" panose="030F0702030302020204" pitchFamily="66" charset="0"/>
              </a:rPr>
              <a:t>Is een applicatie dat één bepaalde dienst levert maar verschillende </a:t>
            </a:r>
            <a:r>
              <a:rPr lang="nl-BE" sz="1600" dirty="0" err="1">
                <a:latin typeface="Comic Sans MS" panose="030F0702030302020204" pitchFamily="66" charset="0"/>
              </a:rPr>
              <a:t>clients</a:t>
            </a:r>
            <a:r>
              <a:rPr lang="nl-BE" sz="1600" dirty="0">
                <a:latin typeface="Comic Sans MS" panose="030F0702030302020204" pitchFamily="66" charset="0"/>
              </a:rPr>
              <a:t> kan afhandelen</a:t>
            </a:r>
          </a:p>
          <a:p>
            <a:pPr lvl="2"/>
            <a:r>
              <a:rPr lang="nl-BE" sz="1600" dirty="0">
                <a:latin typeface="Comic Sans MS" panose="030F0702030302020204" pitchFamily="66" charset="0"/>
              </a:rPr>
              <a:t>Wordt automatisch geactiveerd wanneer een systeem opstart en blijft actief tijdens vele sessies</a:t>
            </a:r>
          </a:p>
          <a:p>
            <a:pPr lvl="2"/>
            <a:r>
              <a:rPr lang="nl-BE" sz="1600" dirty="0">
                <a:latin typeface="Comic Sans MS" panose="030F0702030302020204" pitchFamily="66" charset="0"/>
              </a:rPr>
              <a:t>Draait meestal op een server</a:t>
            </a:r>
          </a:p>
          <a:p>
            <a:pPr lvl="2"/>
            <a:r>
              <a:rPr lang="nl-BE" sz="1600" dirty="0">
                <a:latin typeface="Comic Sans MS" panose="030F0702030302020204" pitchFamily="66" charset="0"/>
              </a:rPr>
              <a:t>Kan meerdere </a:t>
            </a:r>
            <a:r>
              <a:rPr lang="nl-BE" sz="1600" dirty="0" err="1">
                <a:latin typeface="Comic Sans MS" panose="030F0702030302020204" pitchFamily="66" charset="0"/>
              </a:rPr>
              <a:t>clients</a:t>
            </a:r>
            <a:r>
              <a:rPr lang="nl-BE" sz="1600" dirty="0">
                <a:latin typeface="Comic Sans MS" panose="030F0702030302020204" pitchFamily="66" charset="0"/>
              </a:rPr>
              <a:t> op hetzelfde moment bedienen</a:t>
            </a:r>
          </a:p>
          <a:p>
            <a:pPr lvl="1"/>
            <a:r>
              <a:rPr lang="nl-BE" sz="1800" dirty="0">
                <a:latin typeface="Comic Sans MS" panose="030F0702030302020204" pitchFamily="66" charset="0"/>
              </a:rPr>
              <a:t>Voorbeelden van server software</a:t>
            </a:r>
          </a:p>
          <a:p>
            <a:pPr lvl="2"/>
            <a:r>
              <a:rPr lang="nl-BE" sz="1600" dirty="0" err="1">
                <a:latin typeface="Comic Sans MS" panose="030F0702030302020204" pitchFamily="66" charset="0"/>
              </a:rPr>
              <a:t>Web-server</a:t>
            </a:r>
            <a:r>
              <a:rPr lang="nl-BE" sz="1600" dirty="0">
                <a:latin typeface="Comic Sans MS" panose="030F0702030302020204" pitchFamily="66" charset="0"/>
              </a:rPr>
              <a:t> (</a:t>
            </a:r>
            <a:r>
              <a:rPr lang="nl-BE" sz="1600" dirty="0" err="1">
                <a:latin typeface="Comic Sans MS" panose="030F0702030302020204" pitchFamily="66" charset="0"/>
              </a:rPr>
              <a:t>tcp</a:t>
            </a:r>
            <a:r>
              <a:rPr lang="nl-BE" sz="1600" dirty="0">
                <a:latin typeface="Comic Sans MS" panose="030F0702030302020204" pitchFamily="66" charset="0"/>
              </a:rPr>
              <a:t> – 80), ftp-server, (</a:t>
            </a:r>
            <a:r>
              <a:rPr lang="nl-BE" sz="1600" dirty="0" err="1">
                <a:latin typeface="Comic Sans MS" panose="030F0702030302020204" pitchFamily="66" charset="0"/>
              </a:rPr>
              <a:t>tcp</a:t>
            </a:r>
            <a:r>
              <a:rPr lang="nl-BE" sz="1600" dirty="0">
                <a:latin typeface="Comic Sans MS" panose="030F0702030302020204" pitchFamily="66" charset="0"/>
              </a:rPr>
              <a:t> – 20 en 21),  …</a:t>
            </a:r>
          </a:p>
        </p:txBody>
      </p:sp>
    </p:spTree>
    <p:extLst>
      <p:ext uri="{BB962C8B-B14F-4D97-AF65-F5344CB8AC3E}">
        <p14:creationId xmlns:p14="http://schemas.microsoft.com/office/powerpoint/2010/main" val="9883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normAutofit/>
          </a:bodyPr>
          <a:lstStyle/>
          <a:p>
            <a:pPr lvl="1"/>
            <a:r>
              <a:rPr lang="nl-BE" sz="1800" dirty="0">
                <a:latin typeface="Comic Sans MS" panose="030F0702030302020204" pitchFamily="66" charset="0"/>
              </a:rPr>
              <a:t>Kenmerken van </a:t>
            </a:r>
            <a:r>
              <a:rPr lang="nl-BE" sz="1800" dirty="0" err="1">
                <a:latin typeface="Comic Sans MS" panose="030F0702030302020204" pitchFamily="66" charset="0"/>
              </a:rPr>
              <a:t>client</a:t>
            </a:r>
            <a:r>
              <a:rPr lang="nl-BE" sz="1800" dirty="0">
                <a:latin typeface="Comic Sans MS" panose="030F0702030302020204" pitchFamily="66" charset="0"/>
              </a:rPr>
              <a:t> software</a:t>
            </a:r>
          </a:p>
          <a:p>
            <a:pPr lvl="2"/>
            <a:r>
              <a:rPr lang="nl-BE" sz="1600" dirty="0">
                <a:latin typeface="Comic Sans MS" panose="030F0702030302020204" pitchFamily="66" charset="0"/>
              </a:rPr>
              <a:t>Wordt direct door de gebruiker opgestart en voor slechts één sessie</a:t>
            </a:r>
          </a:p>
          <a:p>
            <a:pPr lvl="2"/>
            <a:r>
              <a:rPr lang="nl-BE" sz="1600" dirty="0">
                <a:latin typeface="Comic Sans MS" panose="030F0702030302020204" pitchFamily="66" charset="0"/>
              </a:rPr>
              <a:t>Draait lokaal op de computer van de gebruiker</a:t>
            </a:r>
          </a:p>
          <a:p>
            <a:pPr lvl="2"/>
            <a:r>
              <a:rPr lang="nl-BE" sz="1600" dirty="0">
                <a:latin typeface="Comic Sans MS" panose="030F0702030302020204" pitchFamily="66" charset="0"/>
              </a:rPr>
              <a:t>Maakt actief contact met een server</a:t>
            </a:r>
          </a:p>
          <a:p>
            <a:pPr lvl="1"/>
            <a:r>
              <a:rPr lang="nl-BE" sz="1800" dirty="0">
                <a:latin typeface="Comic Sans MS" panose="030F0702030302020204" pitchFamily="66" charset="0"/>
              </a:rPr>
              <a:t>Voorbeelden van </a:t>
            </a:r>
            <a:r>
              <a:rPr lang="nl-BE" sz="1800" dirty="0" err="1">
                <a:latin typeface="Comic Sans MS" panose="030F0702030302020204" pitchFamily="66" charset="0"/>
              </a:rPr>
              <a:t>client</a:t>
            </a:r>
            <a:r>
              <a:rPr lang="nl-BE" sz="1800" dirty="0">
                <a:latin typeface="Comic Sans MS" panose="030F0702030302020204" pitchFamily="66" charset="0"/>
              </a:rPr>
              <a:t> software</a:t>
            </a:r>
          </a:p>
          <a:p>
            <a:pPr lvl="2"/>
            <a:r>
              <a:rPr lang="nl-BE" sz="1800" dirty="0">
                <a:latin typeface="Comic Sans MS" panose="030F0702030302020204" pitchFamily="66" charset="0"/>
              </a:rPr>
              <a:t>Firefox, </a:t>
            </a:r>
            <a:r>
              <a:rPr lang="nl-BE" sz="1800" dirty="0" err="1">
                <a:latin typeface="Comic Sans MS" panose="030F0702030302020204" pitchFamily="66" charset="0"/>
              </a:rPr>
              <a:t>FileZilla</a:t>
            </a:r>
            <a:r>
              <a:rPr lang="nl-BE" sz="1800" dirty="0">
                <a:latin typeface="Comic Sans MS" panose="030F0702030302020204" pitchFamily="66" charset="0"/>
              </a:rPr>
              <a:t>, </a:t>
            </a:r>
            <a:r>
              <a:rPr lang="nl-BE" sz="1800" dirty="0" err="1">
                <a:latin typeface="Comic Sans MS" panose="030F0702030302020204" pitchFamily="66" charset="0"/>
              </a:rPr>
              <a:t>Putty</a:t>
            </a:r>
            <a:r>
              <a:rPr lang="nl-BE" sz="1800" dirty="0">
                <a:latin typeface="Comic Sans MS" panose="030F0702030302020204" pitchFamily="66" charset="0"/>
              </a:rPr>
              <a:t>, …</a:t>
            </a:r>
          </a:p>
          <a:p>
            <a:pPr lvl="1"/>
            <a:endParaRPr lang="nl-BE" dirty="0">
              <a:latin typeface="Comic Sans MS" panose="030F0702030302020204" pitchFamily="66" charset="0"/>
            </a:endParaRPr>
          </a:p>
          <a:p>
            <a:pPr lvl="1"/>
            <a:endParaRPr lang="nl-BE" dirty="0"/>
          </a:p>
          <a:p>
            <a:endParaRPr lang="nl-BE" dirty="0"/>
          </a:p>
        </p:txBody>
      </p:sp>
    </p:spTree>
    <p:extLst>
      <p:ext uri="{BB962C8B-B14F-4D97-AF65-F5344CB8AC3E}">
        <p14:creationId xmlns:p14="http://schemas.microsoft.com/office/powerpoint/2010/main" val="185820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p:txBody>
          <a:bodyPr/>
          <a:lstStyle/>
          <a:p>
            <a:pPr lvl="1"/>
            <a:r>
              <a:rPr lang="nl-BE" sz="1800" dirty="0">
                <a:latin typeface="Comic Sans MS" panose="030F0702030302020204" pitchFamily="66" charset="0"/>
              </a:rPr>
              <a:t>Schema Client Server model</a:t>
            </a:r>
          </a:p>
          <a:p>
            <a:pPr lvl="2"/>
            <a:r>
              <a:rPr lang="nl-BE" sz="1600" dirty="0">
                <a:latin typeface="Comic Sans MS" panose="030F0702030302020204" pitchFamily="66" charset="0"/>
              </a:rPr>
              <a:t>Op 1 computer kunnen meerdere </a:t>
            </a:r>
            <a:r>
              <a:rPr lang="nl-BE" sz="1600" dirty="0" err="1">
                <a:latin typeface="Comic Sans MS" panose="030F0702030302020204" pitchFamily="66" charset="0"/>
              </a:rPr>
              <a:t>clients</a:t>
            </a:r>
            <a:r>
              <a:rPr lang="nl-BE" sz="1600" dirty="0">
                <a:latin typeface="Comic Sans MS" panose="030F0702030302020204" pitchFamily="66" charset="0"/>
              </a:rPr>
              <a:t> / servers actief zijn</a:t>
            </a:r>
          </a:p>
          <a:p>
            <a:pPr lvl="2"/>
            <a:r>
              <a:rPr lang="nl-BE" sz="1600" dirty="0">
                <a:latin typeface="Comic Sans MS" panose="030F0702030302020204" pitchFamily="66" charset="0"/>
              </a:rPr>
              <a:t>Hoe eenduidige communicatie verwezenlijken (via poorten/sockets)</a:t>
            </a:r>
          </a:p>
          <a:p>
            <a:pPr lvl="1"/>
            <a:endParaRPr lang="nl-BE" dirty="0">
              <a:latin typeface="Comic Sans MS" panose="030F0702030302020204" pitchFamily="66" charset="0"/>
            </a:endParaRPr>
          </a:p>
        </p:txBody>
      </p:sp>
      <p:pic>
        <p:nvPicPr>
          <p:cNvPr id="4" name="Afbeelding 3"/>
          <p:cNvPicPr>
            <a:picLocks noChangeAspect="1"/>
          </p:cNvPicPr>
          <p:nvPr/>
        </p:nvPicPr>
        <p:blipFill>
          <a:blip r:embed="rId2"/>
          <a:stretch>
            <a:fillRect/>
          </a:stretch>
        </p:blipFill>
        <p:spPr>
          <a:xfrm>
            <a:off x="1198801" y="2388446"/>
            <a:ext cx="3885714" cy="2000000"/>
          </a:xfrm>
          <a:prstGeom prst="rect">
            <a:avLst/>
          </a:prstGeom>
        </p:spPr>
      </p:pic>
      <p:pic>
        <p:nvPicPr>
          <p:cNvPr id="5" name="Afbeelding 4"/>
          <p:cNvPicPr>
            <a:picLocks noChangeAspect="1"/>
          </p:cNvPicPr>
          <p:nvPr/>
        </p:nvPicPr>
        <p:blipFill>
          <a:blip r:embed="rId3"/>
          <a:stretch>
            <a:fillRect/>
          </a:stretch>
        </p:blipFill>
        <p:spPr>
          <a:xfrm>
            <a:off x="5424840" y="2588446"/>
            <a:ext cx="2142857" cy="1599999"/>
          </a:xfrm>
          <a:prstGeom prst="rect">
            <a:avLst/>
          </a:prstGeom>
        </p:spPr>
      </p:pic>
    </p:spTree>
    <p:extLst>
      <p:ext uri="{BB962C8B-B14F-4D97-AF65-F5344CB8AC3E}">
        <p14:creationId xmlns:p14="http://schemas.microsoft.com/office/powerpoint/2010/main" val="37693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sz="quarter" idx="1"/>
          </p:nvPr>
        </p:nvSpPr>
        <p:spPr>
          <a:xfrm>
            <a:off x="483704" y="1200151"/>
            <a:ext cx="8229600" cy="3394472"/>
          </a:xfrm>
        </p:spPr>
        <p:txBody>
          <a:bodyPr/>
          <a:lstStyle/>
          <a:p>
            <a:pPr lvl="1"/>
            <a:r>
              <a:rPr lang="nl-BE" sz="1800" dirty="0">
                <a:latin typeface="Comic Sans MS" panose="030F0702030302020204" pitchFamily="66" charset="0"/>
              </a:rPr>
              <a:t>Voorbeeld van eenduidige communicatie</a:t>
            </a:r>
          </a:p>
          <a:p>
            <a:endParaRPr lang="nl-BE" dirty="0">
              <a:latin typeface="Comic Sans MS" panose="030F0702030302020204" pitchFamily="66" charset="0"/>
            </a:endParaRPr>
          </a:p>
        </p:txBody>
      </p:sp>
      <p:pic>
        <p:nvPicPr>
          <p:cNvPr id="4" name="Afbeelding 3"/>
          <p:cNvPicPr>
            <a:picLocks noChangeAspect="1"/>
          </p:cNvPicPr>
          <p:nvPr/>
        </p:nvPicPr>
        <p:blipFill>
          <a:blip r:embed="rId2"/>
          <a:stretch>
            <a:fillRect/>
          </a:stretch>
        </p:blipFill>
        <p:spPr>
          <a:xfrm>
            <a:off x="5467421" y="2129280"/>
            <a:ext cx="3327765" cy="1660841"/>
          </a:xfrm>
          <a:prstGeom prst="rect">
            <a:avLst/>
          </a:prstGeom>
        </p:spPr>
      </p:pic>
      <p:pic>
        <p:nvPicPr>
          <p:cNvPr id="5" name="Afbeelding 4"/>
          <p:cNvPicPr>
            <a:picLocks noChangeAspect="1"/>
          </p:cNvPicPr>
          <p:nvPr/>
        </p:nvPicPr>
        <p:blipFill>
          <a:blip r:embed="rId3"/>
          <a:stretch>
            <a:fillRect/>
          </a:stretch>
        </p:blipFill>
        <p:spPr>
          <a:xfrm>
            <a:off x="899570" y="1759168"/>
            <a:ext cx="4567851" cy="2514658"/>
          </a:xfrm>
          <a:prstGeom prst="rect">
            <a:avLst/>
          </a:prstGeom>
        </p:spPr>
      </p:pic>
    </p:spTree>
    <p:extLst>
      <p:ext uri="{BB962C8B-B14F-4D97-AF65-F5344CB8AC3E}">
        <p14:creationId xmlns:p14="http://schemas.microsoft.com/office/powerpoint/2010/main" val="235513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BE" dirty="0" err="1">
                <a:solidFill>
                  <a:schemeClr val="accent2"/>
                </a:solidFill>
                <a:latin typeface="Comic Sans MS" panose="030F0702030302020204" pitchFamily="66" charset="0"/>
              </a:rPr>
              <a:t>Applicatielaag</a:t>
            </a:r>
            <a:endParaRPr lang="nl-BE" dirty="0">
              <a:solidFill>
                <a:schemeClr val="accent2"/>
              </a:solidFill>
              <a:latin typeface="Comic Sans MS" panose="030F0702030302020204" pitchFamily="66" charset="0"/>
            </a:endParaRPr>
          </a:p>
        </p:txBody>
      </p:sp>
      <p:sp>
        <p:nvSpPr>
          <p:cNvPr id="3" name="Tijdelijke aanduiding voor inhoud 2"/>
          <p:cNvSpPr>
            <a:spLocks noGrp="1"/>
          </p:cNvSpPr>
          <p:nvPr>
            <p:ph sz="quarter" idx="1"/>
          </p:nvPr>
        </p:nvSpPr>
        <p:spPr/>
        <p:txBody>
          <a:bodyPr>
            <a:normAutofit/>
          </a:bodyPr>
          <a:lstStyle/>
          <a:p>
            <a:r>
              <a:rPr lang="nl-BE" sz="2000" dirty="0">
                <a:latin typeface="Comic Sans MS" panose="030F0702030302020204" pitchFamily="66" charset="0"/>
              </a:rPr>
              <a:t>DNS (domain name system) – p120 – (in detail 2</a:t>
            </a:r>
            <a:r>
              <a:rPr lang="nl-BE" sz="2000" baseline="30000" dirty="0">
                <a:latin typeface="Comic Sans MS" panose="030F0702030302020204" pitchFamily="66" charset="0"/>
              </a:rPr>
              <a:t>de</a:t>
            </a:r>
            <a:r>
              <a:rPr lang="nl-BE" sz="2000" dirty="0">
                <a:latin typeface="Comic Sans MS" panose="030F0702030302020204" pitchFamily="66" charset="0"/>
              </a:rPr>
              <a:t> jaar)</a:t>
            </a:r>
          </a:p>
          <a:p>
            <a:pPr lvl="1"/>
            <a:r>
              <a:rPr lang="nl-BE" sz="1800" dirty="0">
                <a:latin typeface="Comic Sans MS" panose="030F0702030302020204" pitchFamily="66" charset="0"/>
              </a:rPr>
              <a:t>Koppelen van IP adressen aan </a:t>
            </a:r>
            <a:r>
              <a:rPr lang="nl-BE" sz="1800" dirty="0" err="1">
                <a:latin typeface="Comic Sans MS" panose="030F0702030302020204" pitchFamily="66" charset="0"/>
              </a:rPr>
              <a:t>FQDN’s</a:t>
            </a:r>
            <a:r>
              <a:rPr lang="nl-BE" sz="1800" dirty="0">
                <a:latin typeface="Comic Sans MS" panose="030F0702030302020204" pitchFamily="66" charset="0"/>
              </a:rPr>
              <a:t> (</a:t>
            </a:r>
            <a:r>
              <a:rPr lang="nl-BE" sz="1800" dirty="0" err="1">
                <a:latin typeface="Comic Sans MS" panose="030F0702030302020204" pitchFamily="66" charset="0"/>
              </a:rPr>
              <a:t>Fully</a:t>
            </a:r>
            <a:r>
              <a:rPr lang="nl-BE" sz="1800" dirty="0">
                <a:latin typeface="Comic Sans MS" panose="030F0702030302020204" pitchFamily="66" charset="0"/>
              </a:rPr>
              <a:t> </a:t>
            </a:r>
            <a:r>
              <a:rPr lang="nl-BE" sz="1800" dirty="0" err="1">
                <a:latin typeface="Comic Sans MS" panose="030F0702030302020204" pitchFamily="66" charset="0"/>
              </a:rPr>
              <a:t>Qualified</a:t>
            </a:r>
            <a:r>
              <a:rPr lang="nl-BE" sz="1800" dirty="0">
                <a:latin typeface="Comic Sans MS" panose="030F0702030302020204" pitchFamily="66" charset="0"/>
              </a:rPr>
              <a:t> Domain Name) en omgekeerd</a:t>
            </a:r>
          </a:p>
          <a:p>
            <a:pPr lvl="1"/>
            <a:r>
              <a:rPr lang="nl-BE" sz="1800" dirty="0">
                <a:latin typeface="Comic Sans MS" panose="030F0702030302020204" pitchFamily="66" charset="0"/>
              </a:rPr>
              <a:t>Gedistribueerde en hiërarchische database</a:t>
            </a:r>
          </a:p>
          <a:p>
            <a:pPr lvl="1"/>
            <a:r>
              <a:rPr lang="nl-BE" sz="1800" dirty="0">
                <a:latin typeface="Comic Sans MS" panose="030F0702030302020204" pitchFamily="66" charset="0"/>
              </a:rPr>
              <a:t>Opbouw van de Domain name </a:t>
            </a:r>
            <a:r>
              <a:rPr lang="nl-BE" sz="1800" dirty="0" err="1">
                <a:latin typeface="Comic Sans MS" panose="030F0702030302020204" pitchFamily="66" charset="0"/>
              </a:rPr>
              <a:t>space</a:t>
            </a:r>
            <a:r>
              <a:rPr lang="nl-BE" sz="1800" dirty="0">
                <a:latin typeface="Comic Sans MS" panose="030F0702030302020204" pitchFamily="66" charset="0"/>
              </a:rPr>
              <a:t> (hiërarchische structuur)</a:t>
            </a:r>
          </a:p>
          <a:p>
            <a:pPr lvl="1"/>
            <a:r>
              <a:rPr lang="nl-BE" sz="1800" dirty="0">
                <a:latin typeface="Comic Sans MS" panose="030F0702030302020204" pitchFamily="66" charset="0"/>
              </a:rPr>
              <a:t>Dns-verzoeken en antwoorden gebeuren via UDP poort 53</a:t>
            </a:r>
          </a:p>
          <a:p>
            <a:pPr lvl="8"/>
            <a:endParaRPr lang="nl-BE" sz="1400" dirty="0">
              <a:latin typeface="Comic Sans MS" panose="030F0702030302020204" pitchFamily="66" charset="0"/>
            </a:endParaRPr>
          </a:p>
          <a:p>
            <a:pPr lvl="7"/>
            <a:r>
              <a:rPr lang="nl-BE" sz="1400" dirty="0">
                <a:solidFill>
                  <a:srgbClr val="FF0000"/>
                </a:solidFill>
                <a:latin typeface="Comic Sans MS" panose="030F0702030302020204" pitchFamily="66" charset="0"/>
              </a:rPr>
              <a:t>Root domain			Root servers</a:t>
            </a:r>
          </a:p>
          <a:p>
            <a:pPr lvl="7"/>
            <a:r>
              <a:rPr lang="nl-BE" sz="1400" dirty="0">
                <a:solidFill>
                  <a:srgbClr val="FF0000"/>
                </a:solidFill>
                <a:latin typeface="Comic Sans MS" panose="030F0702030302020204" pitchFamily="66" charset="0"/>
              </a:rPr>
              <a:t>Top-level domain		TLD servers</a:t>
            </a:r>
          </a:p>
          <a:p>
            <a:pPr lvl="7"/>
            <a:r>
              <a:rPr lang="nl-BE" sz="1400" dirty="0">
                <a:solidFill>
                  <a:srgbClr val="FF0000"/>
                </a:solidFill>
                <a:latin typeface="Comic Sans MS" panose="030F0702030302020204" pitchFamily="66" charset="0"/>
              </a:rPr>
              <a:t>Second-level domain	SLD of </a:t>
            </a:r>
            <a:r>
              <a:rPr lang="nl-BE" sz="1400" dirty="0" err="1">
                <a:solidFill>
                  <a:srgbClr val="FF0000"/>
                </a:solidFill>
                <a:latin typeface="Comic Sans MS" panose="030F0702030302020204" pitchFamily="66" charset="0"/>
              </a:rPr>
              <a:t>authoritative</a:t>
            </a:r>
            <a:r>
              <a:rPr lang="nl-BE" sz="1400" dirty="0">
                <a:solidFill>
                  <a:srgbClr val="FF0000"/>
                </a:solidFill>
                <a:latin typeface="Comic Sans MS" panose="030F0702030302020204" pitchFamily="66" charset="0"/>
              </a:rPr>
              <a:t> servers</a:t>
            </a:r>
          </a:p>
          <a:p>
            <a:pPr lvl="7"/>
            <a:r>
              <a:rPr lang="nl-BE" sz="1400" dirty="0" err="1">
                <a:solidFill>
                  <a:srgbClr val="FF0000"/>
                </a:solidFill>
                <a:latin typeface="Comic Sans MS" panose="030F0702030302020204" pitchFamily="66" charset="0"/>
              </a:rPr>
              <a:t>Hosts</a:t>
            </a:r>
            <a:r>
              <a:rPr lang="nl-BE" sz="1400" dirty="0">
                <a:solidFill>
                  <a:srgbClr val="FF0000"/>
                </a:solidFill>
                <a:latin typeface="Comic Sans MS" panose="030F0702030302020204" pitchFamily="66" charset="0"/>
              </a:rPr>
              <a:t> of </a:t>
            </a:r>
            <a:r>
              <a:rPr lang="nl-BE" sz="1400" dirty="0" err="1">
                <a:solidFill>
                  <a:srgbClr val="FF0000"/>
                </a:solidFill>
                <a:latin typeface="Comic Sans MS" panose="030F0702030302020204" pitchFamily="66" charset="0"/>
              </a:rPr>
              <a:t>subdomain</a:t>
            </a:r>
            <a:endParaRPr lang="nl-BE" sz="1400" dirty="0">
              <a:solidFill>
                <a:srgbClr val="FF0000"/>
              </a:solidFill>
              <a:latin typeface="Comic Sans MS" panose="030F0702030302020204" pitchFamily="66" charset="0"/>
            </a:endParaRPr>
          </a:p>
        </p:txBody>
      </p:sp>
      <p:pic>
        <p:nvPicPr>
          <p:cNvPr id="4" name="Afbeelding 3"/>
          <p:cNvPicPr>
            <a:picLocks noChangeAspect="1"/>
          </p:cNvPicPr>
          <p:nvPr/>
        </p:nvPicPr>
        <p:blipFill>
          <a:blip r:embed="rId2"/>
          <a:stretch>
            <a:fillRect/>
          </a:stretch>
        </p:blipFill>
        <p:spPr>
          <a:xfrm>
            <a:off x="960669" y="3195965"/>
            <a:ext cx="2409202" cy="1601840"/>
          </a:xfrm>
          <a:prstGeom prst="rect">
            <a:avLst/>
          </a:prstGeom>
        </p:spPr>
      </p:pic>
    </p:spTree>
    <p:extLst>
      <p:ext uri="{BB962C8B-B14F-4D97-AF65-F5344CB8AC3E}">
        <p14:creationId xmlns:p14="http://schemas.microsoft.com/office/powerpoint/2010/main" val="160653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99052"/>
            <a:ext cx="8229600" cy="857250"/>
          </a:xfrm>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idx="1"/>
          </p:nvPr>
        </p:nvSpPr>
        <p:spPr/>
        <p:txBody>
          <a:bodyPr>
            <a:normAutofit/>
          </a:bodyPr>
          <a:lstStyle/>
          <a:p>
            <a:pPr lvl="1"/>
            <a:r>
              <a:rPr lang="nl-BE" sz="1800" dirty="0">
                <a:latin typeface="Comic Sans MS" panose="030F0702030302020204" pitchFamily="66" charset="0"/>
              </a:rPr>
              <a:t>Werking van het dns protocol</a:t>
            </a:r>
          </a:p>
          <a:p>
            <a:pPr lvl="2"/>
            <a:r>
              <a:rPr lang="nl-BE" sz="1600" dirty="0">
                <a:latin typeface="Comic Sans MS" panose="030F0702030302020204" pitchFamily="66" charset="0"/>
              </a:rPr>
              <a:t>Recursief zoeken (1 en 8)</a:t>
            </a:r>
          </a:p>
          <a:p>
            <a:pPr lvl="2"/>
            <a:r>
              <a:rPr lang="nl-BE" sz="1600" dirty="0">
                <a:latin typeface="Comic Sans MS" panose="030F0702030302020204" pitchFamily="66" charset="0"/>
              </a:rPr>
              <a:t>Iteratief zoeken (2 tot 7)</a:t>
            </a:r>
          </a:p>
          <a:p>
            <a:pPr marL="514350" lvl="1" indent="0">
              <a:buNone/>
            </a:pPr>
            <a:endParaRPr lang="nl-BE" sz="1600" dirty="0">
              <a:latin typeface="Comic Sans MS" panose="030F0702030302020204" pitchFamily="66" charset="0"/>
            </a:endParaRPr>
          </a:p>
          <a:p>
            <a:pPr marL="514350" lvl="1" indent="0">
              <a:buNone/>
            </a:pPr>
            <a:endParaRPr lang="nl-BE" sz="1600" dirty="0">
              <a:latin typeface="Comic Sans MS" panose="030F0702030302020204" pitchFamily="66" charset="0"/>
            </a:endParaRPr>
          </a:p>
          <a:p>
            <a:pPr marL="514350" lvl="1" indent="0">
              <a:buNone/>
            </a:pPr>
            <a:endParaRPr lang="nl-BE" sz="1600" dirty="0">
              <a:latin typeface="Comic Sans MS" panose="030F0702030302020204" pitchFamily="66" charset="0"/>
            </a:endParaRPr>
          </a:p>
          <a:p>
            <a:pPr marL="514350" lvl="1" indent="0">
              <a:buNone/>
            </a:pPr>
            <a:endParaRPr lang="nl-BE" sz="1600" dirty="0">
              <a:latin typeface="Comic Sans MS" panose="030F0702030302020204" pitchFamily="66" charset="0"/>
            </a:endParaRPr>
          </a:p>
          <a:p>
            <a:pPr marL="514350" lvl="1" indent="0">
              <a:buNone/>
            </a:pPr>
            <a:endParaRPr lang="nl-BE" sz="1600" dirty="0">
              <a:latin typeface="Comic Sans MS" panose="030F0702030302020204" pitchFamily="66" charset="0"/>
            </a:endParaRPr>
          </a:p>
          <a:p>
            <a:pPr marL="514350" lvl="1" indent="0">
              <a:buNone/>
            </a:pPr>
            <a:endParaRPr lang="nl-BE" sz="1600" dirty="0">
              <a:latin typeface="Comic Sans MS" panose="030F0702030302020204" pitchFamily="66" charset="0"/>
            </a:endParaRPr>
          </a:p>
          <a:p>
            <a:pPr marL="114300" indent="0">
              <a:buNone/>
            </a:pPr>
            <a:r>
              <a:rPr lang="nl-BE" sz="1600" dirty="0">
                <a:latin typeface="Comic Sans MS" panose="030F0702030302020204" pitchFamily="66" charset="0"/>
                <a:hlinkClick r:id="rId2"/>
              </a:rPr>
              <a:t>https://www.youtube.com/watch?v=pkvaTUl5F-Y</a:t>
            </a:r>
            <a:endParaRPr lang="nl-BE" sz="1600" dirty="0">
              <a:latin typeface="Comic Sans MS" panose="030F0702030302020204" pitchFamily="66" charset="0"/>
            </a:endParaRPr>
          </a:p>
          <a:p>
            <a:pPr marL="114300" indent="0">
              <a:buNone/>
            </a:pPr>
            <a:endParaRPr lang="nl-BE" sz="1600" dirty="0">
              <a:latin typeface="Comic Sans MS" panose="030F0702030302020204" pitchFamily="66" charset="0"/>
            </a:endParaRPr>
          </a:p>
          <a:p>
            <a:pPr lvl="2">
              <a:buFont typeface="+mj-lt"/>
              <a:buAutoNum type="arabicPeriod"/>
            </a:pPr>
            <a:endParaRPr lang="en-US" sz="1200" dirty="0">
              <a:latin typeface="Comic Sans MS" panose="030F0702030302020204" pitchFamily="66" charset="0"/>
            </a:endParaRPr>
          </a:p>
          <a:p>
            <a:pPr lvl="2">
              <a:buFont typeface="+mj-lt"/>
              <a:buAutoNum type="arabicPeriod"/>
            </a:pPr>
            <a:endParaRPr lang="en-US" sz="1200" dirty="0">
              <a:latin typeface="Comic Sans MS" panose="030F0702030302020204" pitchFamily="66" charset="0"/>
            </a:endParaRPr>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512" y="284233"/>
            <a:ext cx="3116447" cy="4310390"/>
          </a:xfrm>
          <a:prstGeom prst="rect">
            <a:avLst/>
          </a:prstGeom>
        </p:spPr>
      </p:pic>
    </p:spTree>
    <p:extLst>
      <p:ext uri="{BB962C8B-B14F-4D97-AF65-F5344CB8AC3E}">
        <p14:creationId xmlns:p14="http://schemas.microsoft.com/office/powerpoint/2010/main" val="345181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99052"/>
            <a:ext cx="8229600" cy="857250"/>
          </a:xfrm>
        </p:spPr>
        <p:txBody>
          <a:bodyPr/>
          <a:lstStyle/>
          <a:p>
            <a:r>
              <a:rPr lang="nl-BE" dirty="0" err="1">
                <a:solidFill>
                  <a:schemeClr val="accent2"/>
                </a:solidFill>
                <a:latin typeface="Comic Sans MS" panose="030F0702030302020204" pitchFamily="66" charset="0"/>
              </a:rPr>
              <a:t>Applicatielaag</a:t>
            </a:r>
            <a:endParaRPr lang="nl-BE" dirty="0"/>
          </a:p>
        </p:txBody>
      </p:sp>
      <p:sp>
        <p:nvSpPr>
          <p:cNvPr id="3" name="Tijdelijke aanduiding voor inhoud 2"/>
          <p:cNvSpPr>
            <a:spLocks noGrp="1"/>
          </p:cNvSpPr>
          <p:nvPr>
            <p:ph idx="1"/>
          </p:nvPr>
        </p:nvSpPr>
        <p:spPr/>
        <p:txBody>
          <a:bodyPr>
            <a:normAutofit/>
          </a:bodyPr>
          <a:lstStyle/>
          <a:p>
            <a:pPr lvl="1"/>
            <a:r>
              <a:rPr lang="nl-BE" sz="1800" dirty="0">
                <a:latin typeface="Comic Sans MS" panose="030F0702030302020204" pitchFamily="66" charset="0"/>
              </a:rPr>
              <a:t>Een aantal DNS-records</a:t>
            </a:r>
          </a:p>
          <a:p>
            <a:pPr lvl="2"/>
            <a:r>
              <a:rPr lang="en-US" sz="1600" dirty="0">
                <a:latin typeface="Comic Sans MS" panose="030F0702030302020204" pitchFamily="66" charset="0"/>
              </a:rPr>
              <a:t>SOA record</a:t>
            </a:r>
          </a:p>
          <a:p>
            <a:pPr lvl="3"/>
            <a:r>
              <a:rPr lang="en-US" sz="1600" dirty="0">
                <a:latin typeface="Comic Sans MS" panose="030F0702030302020204" pitchFamily="66" charset="0"/>
              </a:rPr>
              <a:t>Start of </a:t>
            </a:r>
            <a:r>
              <a:rPr lang="en-US" sz="1600" dirty="0" err="1">
                <a:latin typeface="Comic Sans MS" panose="030F0702030302020204" pitchFamily="66" charset="0"/>
              </a:rPr>
              <a:t>autority</a:t>
            </a:r>
            <a:endParaRPr lang="en-US" sz="1600" dirty="0">
              <a:latin typeface="Comic Sans MS" panose="030F0702030302020204" pitchFamily="66" charset="0"/>
            </a:endParaRPr>
          </a:p>
          <a:p>
            <a:pPr lvl="3"/>
            <a:r>
              <a:rPr lang="en-US" sz="1600" dirty="0">
                <a:latin typeface="Comic Sans MS" panose="030F0702030302020204" pitchFamily="66" charset="0"/>
              </a:rPr>
              <a:t> </a:t>
            </a:r>
            <a:r>
              <a:rPr lang="en-US" sz="1600" dirty="0" err="1">
                <a:latin typeface="Comic Sans MS" panose="030F0702030302020204" pitchFamily="66" charset="0"/>
              </a:rPr>
              <a:t>bevat</a:t>
            </a:r>
            <a:r>
              <a:rPr lang="en-US" sz="1600" dirty="0">
                <a:latin typeface="Comic Sans MS" panose="030F0702030302020204" pitchFamily="66" charset="0"/>
              </a:rPr>
              <a:t> </a:t>
            </a:r>
            <a:r>
              <a:rPr lang="en-US" sz="1600" dirty="0" err="1">
                <a:latin typeface="Comic Sans MS" panose="030F0702030302020204" pitchFamily="66" charset="0"/>
              </a:rPr>
              <a:t>een</a:t>
            </a:r>
            <a:r>
              <a:rPr lang="en-US" sz="1600" dirty="0">
                <a:latin typeface="Comic Sans MS" panose="030F0702030302020204" pitchFamily="66" charset="0"/>
              </a:rPr>
              <a:t> TTL </a:t>
            </a:r>
            <a:r>
              <a:rPr lang="en-US" sz="1600" dirty="0" err="1">
                <a:latin typeface="Comic Sans MS" panose="030F0702030302020204" pitchFamily="66" charset="0"/>
              </a:rPr>
              <a:t>waarde</a:t>
            </a:r>
            <a:r>
              <a:rPr lang="en-US" sz="1600" dirty="0">
                <a:latin typeface="Comic Sans MS" panose="030F0702030302020204" pitchFamily="66" charset="0"/>
              </a:rPr>
              <a:t> (</a:t>
            </a:r>
            <a:r>
              <a:rPr lang="en-US" sz="1600" dirty="0" err="1">
                <a:latin typeface="Comic Sans MS" panose="030F0702030302020204" pitchFamily="66" charset="0"/>
              </a:rPr>
              <a:t>verschillend</a:t>
            </a:r>
            <a:r>
              <a:rPr lang="en-US" sz="1600" dirty="0">
                <a:latin typeface="Comic Sans MS" panose="030F0702030302020204" pitchFamily="66" charset="0"/>
              </a:rPr>
              <a:t> van TTL </a:t>
            </a:r>
            <a:r>
              <a:rPr lang="en-US" sz="1600" dirty="0" err="1">
                <a:latin typeface="Comic Sans MS" panose="030F0702030302020204" pitchFamily="66" charset="0"/>
              </a:rPr>
              <a:t>bij</a:t>
            </a:r>
            <a:r>
              <a:rPr lang="en-US" sz="1600" dirty="0">
                <a:latin typeface="Comic Sans MS" panose="030F0702030302020204" pitchFamily="66" charset="0"/>
              </a:rPr>
              <a:t> IPv4 datagram)</a:t>
            </a:r>
          </a:p>
          <a:p>
            <a:pPr lvl="2"/>
            <a:r>
              <a:rPr lang="en-US" sz="1600" dirty="0">
                <a:latin typeface="Comic Sans MS" panose="030F0702030302020204" pitchFamily="66" charset="0"/>
              </a:rPr>
              <a:t>NS record</a:t>
            </a:r>
          </a:p>
          <a:p>
            <a:pPr lvl="2"/>
            <a:r>
              <a:rPr lang="en-US" sz="1600" dirty="0">
                <a:latin typeface="Comic Sans MS" panose="030F0702030302020204" pitchFamily="66" charset="0"/>
              </a:rPr>
              <a:t>A </a:t>
            </a:r>
            <a:r>
              <a:rPr lang="en-US" sz="1600" dirty="0" err="1">
                <a:latin typeface="Comic Sans MS" panose="030F0702030302020204" pitchFamily="66" charset="0"/>
              </a:rPr>
              <a:t>en</a:t>
            </a:r>
            <a:r>
              <a:rPr lang="en-US" sz="1600" dirty="0">
                <a:latin typeface="Comic Sans MS" panose="030F0702030302020204" pitchFamily="66" charset="0"/>
              </a:rPr>
              <a:t> AAAA records</a:t>
            </a:r>
          </a:p>
          <a:p>
            <a:pPr lvl="2"/>
            <a:r>
              <a:rPr lang="en-US" sz="1600" dirty="0">
                <a:latin typeface="Comic Sans MS" panose="030F0702030302020204" pitchFamily="66" charset="0"/>
              </a:rPr>
              <a:t>CNAME record</a:t>
            </a:r>
          </a:p>
          <a:p>
            <a:pPr lvl="2"/>
            <a:r>
              <a:rPr lang="en-US" sz="1600" dirty="0">
                <a:latin typeface="Comic Sans MS" panose="030F0702030302020204" pitchFamily="66" charset="0"/>
              </a:rPr>
              <a:t>MX record</a:t>
            </a:r>
          </a:p>
          <a:p>
            <a:pPr lvl="2">
              <a:buFont typeface="+mj-lt"/>
              <a:buAutoNum type="arabicPeriod"/>
            </a:pPr>
            <a:endParaRPr lang="en-US" sz="1200" dirty="0">
              <a:latin typeface="Comic Sans MS" panose="030F0702030302020204" pitchFamily="66" charset="0"/>
            </a:endParaRPr>
          </a:p>
        </p:txBody>
      </p:sp>
    </p:spTree>
    <p:extLst>
      <p:ext uri="{BB962C8B-B14F-4D97-AF65-F5344CB8AC3E}">
        <p14:creationId xmlns:p14="http://schemas.microsoft.com/office/powerpoint/2010/main" val="3055349783"/>
      </p:ext>
    </p:extLst>
  </p:cSld>
  <p:clrMapOvr>
    <a:masterClrMapping/>
  </p:clrMapOvr>
</p:sld>
</file>

<file path=ppt/theme/theme1.xml><?xml version="1.0" encoding="utf-8"?>
<a:theme xmlns:a="http://schemas.openxmlformats.org/drawingml/2006/main" name="VIVES sjabloon presentatie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d4feee8-4b25-40f5-9cc8-67902be7b937">
      <Value>171</Value>
      <Value>86</Value>
      <Value>36</Value>
    </TaxCatchAll>
    <j962f05bf0a046dbaae94ac923c4f4bc xmlns="9c238dfc-f202-46e7-a03d-47a7467a6778">
      <Terms xmlns="http://schemas.microsoft.com/office/infopath/2007/PartnerControls">
        <TermInfo xmlns="http://schemas.microsoft.com/office/infopath/2007/PartnerControls">
          <TermName xmlns="http://schemas.microsoft.com/office/infopath/2007/PartnerControls">Kortrijk</TermName>
          <TermId xmlns="http://schemas.microsoft.com/office/infopath/2007/PartnerControls">106e7c59-dba4-40a7-b3ae-a8889e009f56</TermId>
        </TermInfo>
      </Terms>
    </j962f05bf0a046dbaae94ac923c4f4bc>
    <j3d0447eb3b945ae9822adb076cc8c7a xmlns="9c238dfc-f202-46e7-a03d-47a7467a6778">
      <Terms xmlns="http://schemas.microsoft.com/office/infopath/2007/PartnerControls">
        <TermInfo xmlns="http://schemas.microsoft.com/office/infopath/2007/PartnerControls">
          <TermName xmlns="http://schemas.microsoft.com/office/infopath/2007/PartnerControls">2015-16</TermName>
          <TermId xmlns="http://schemas.microsoft.com/office/infopath/2007/PartnerControls">230d1214-ad05-4f94-800c-1f8e9a1fb0d6</TermId>
        </TermInfo>
      </Terms>
    </j3d0447eb3b945ae9822adb076cc8c7a>
    <Thema xmlns="9c238dfc-f202-46e7-a03d-47a7467a6778">presentatie</Thema>
    <b823154e1fff4131b135fe99223ff2bf xmlns="9c238dfc-f202-46e7-a03d-47a7467a6778">
      <Terms xmlns="http://schemas.microsoft.com/office/infopath/2007/PartnerControls">
        <TermInfo xmlns="http://schemas.microsoft.com/office/infopath/2007/PartnerControls">
          <TermName xmlns="http://schemas.microsoft.com/office/infopath/2007/PartnerControls">ALD</TermName>
          <TermId xmlns="http://schemas.microsoft.com/office/infopath/2007/PartnerControls">25ad5fdb-4330-4286-8c71-4eb0fce613f1</TermId>
        </TermInfo>
      </Terms>
    </b823154e1fff4131b135fe99223ff2bf>
    <SharedWithUsers xmlns="20b73af9-1f6f-48e5-ae80-2b53c7432046">
      <UserInfo>
        <DisplayName>Ann Vuylsteke</DisplayName>
        <AccountId>858</AccountId>
        <AccountType/>
      </UserInfo>
    </SharedWithUsers>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CE26249216B94B90A2E5B512BB5790" ma:contentTypeVersion="20" ma:contentTypeDescription="Een nieuw document maken." ma:contentTypeScope="" ma:versionID="96a46787020a1ea5a1d16977397c4126">
  <xsd:schema xmlns:xsd="http://www.w3.org/2001/XMLSchema" xmlns:xs="http://www.w3.org/2001/XMLSchema" xmlns:p="http://schemas.microsoft.com/office/2006/metadata/properties" xmlns:ns1="http://schemas.microsoft.com/sharepoint/v3" xmlns:ns2="9c238dfc-f202-46e7-a03d-47a7467a6778" xmlns:ns3="8d4feee8-4b25-40f5-9cc8-67902be7b937" xmlns:ns4="20b73af9-1f6f-48e5-ae80-2b53c7432046" targetNamespace="http://schemas.microsoft.com/office/2006/metadata/properties" ma:root="true" ma:fieldsID="0668263233692ee8648809898036c03c" ns1:_="" ns2:_="" ns3:_="" ns4:_="">
    <xsd:import namespace="http://schemas.microsoft.com/sharepoint/v3"/>
    <xsd:import namespace="9c238dfc-f202-46e7-a03d-47a7467a6778"/>
    <xsd:import namespace="8d4feee8-4b25-40f5-9cc8-67902be7b937"/>
    <xsd:import namespace="20b73af9-1f6f-48e5-ae80-2b53c7432046"/>
    <xsd:element name="properties">
      <xsd:complexType>
        <xsd:sequence>
          <xsd:element name="documentManagement">
            <xsd:complexType>
              <xsd:all>
                <xsd:element ref="ns2:Thema"/>
                <xsd:element ref="ns2:b823154e1fff4131b135fe99223ff2bf" minOccurs="0"/>
                <xsd:element ref="ns3:TaxCatchAll" minOccurs="0"/>
                <xsd:element ref="ns2:j962f05bf0a046dbaae94ac923c4f4bc" minOccurs="0"/>
                <xsd:element ref="ns2:j3d0447eb3b945ae9822adb076cc8c7a" minOccurs="0"/>
                <xsd:element ref="ns4:SharedWithUsers" minOccurs="0"/>
                <xsd:element ref="ns4:SharedWithDetails" minOccurs="0"/>
                <xsd:element ref="ns1:PublishingStartDate" minOccurs="0"/>
                <xsd:element ref="ns1:PublishingExpirationDate"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8" nillable="true" ma:displayName="Begindatum van de planning" ma:description="Geplande begindatum is een sitekolom die door de publicatiefunctie gemaakt wordt. Het wordt gebruikt om een specifieke datum en tijd op te geven waarop de pagina voor het eerst verschijnt voor sitebezoekers." ma:internalName="PublishingStartDate">
      <xsd:simpleType>
        <xsd:restriction base="dms:Unknown"/>
      </xsd:simpleType>
    </xsd:element>
    <xsd:element name="PublishingExpirationDate" ma:index="19" nillable="true" ma:displayName="Einddatum van de planning" ma:description="Geplande einddatum is een sitekolom die door de publicatiefunctie gemaakt wordt. Het wordt gebruikt om een specifieke datum en tijd op te geven waarop de pagina niet langer verschijnt voor sitebezoeke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238dfc-f202-46e7-a03d-47a7467a6778" elementFormDefault="qualified">
    <xsd:import namespace="http://schemas.microsoft.com/office/2006/documentManagement/types"/>
    <xsd:import namespace="http://schemas.microsoft.com/office/infopath/2007/PartnerControls"/>
    <xsd:element name="Thema" ma:index="8" ma:displayName="Thema" ma:default="Kies een thema" ma:format="Dropdown" ma:internalName="Thema">
      <xsd:simpleType>
        <xsd:union memberTypes="dms:Text">
          <xsd:simpleType>
            <xsd:restriction base="dms:Choice">
              <xsd:enumeration value="Kies een thema"/>
              <xsd:enumeration value="aanbod"/>
              <xsd:enumeration value="aanvraag gadgets"/>
              <xsd:enumeration value="academische kalender"/>
              <xsd:enumeration value="app VIVES events"/>
              <xsd:enumeration value="contactgegevens MO"/>
              <xsd:enumeration value="data 2018-2019"/>
              <xsd:enumeration value="eindwerken cover"/>
              <xsd:enumeration value="e-mailadressen"/>
              <xsd:enumeration value="foto"/>
              <xsd:enumeration value="handleidingen"/>
              <xsd:enumeration value="hbo5"/>
              <xsd:enumeration value="huisstijl"/>
              <xsd:enumeration value="info voor drukwerk"/>
              <xsd:enumeration value="infomomenten"/>
              <xsd:enumeration value="logo"/>
              <xsd:enumeration value="marketingsbeleidsplan"/>
              <xsd:enumeration value="plannen campus"/>
              <xsd:enumeration value="presentatie"/>
              <xsd:enumeration value="seminaries en opleidingen"/>
              <xsd:enumeration value="SID Oost-Vlaanderen"/>
              <xsd:enumeration value="SID West-Vlaanderen"/>
              <xsd:enumeration value="sociale media"/>
              <xsd:enumeration value="studiegebieden events"/>
              <xsd:enumeration value="visitekaarten"/>
              <xsd:enumeration value="filmmateriaal promo"/>
              <xsd:enumeration value="kerst en nieuwjaar"/>
            </xsd:restriction>
          </xsd:simpleType>
        </xsd:union>
      </xsd:simpleType>
    </xsd:element>
    <xsd:element name="b823154e1fff4131b135fe99223ff2bf" ma:index="10" nillable="true" ma:taxonomy="true" ma:internalName="b823154e1fff4131b135fe99223ff2bf" ma:taxonomyFieldName="Studiegebied" ma:displayName="Studiegebied" ma:readOnly="false" ma:default="" ma:fieldId="{b823154e-1fff-4131-b135-fe99223ff2bf}" ma:taxonomyMulti="true" ma:sspId="0460a840-b235-4d39-b436-fe20d012a4a5" ma:termSetId="2a1ef9a5-e56a-452c-a2b6-45f4039ff9cd" ma:anchorId="00000000-0000-0000-0000-000000000000" ma:open="false" ma:isKeyword="false">
      <xsd:complexType>
        <xsd:sequence>
          <xsd:element ref="pc:Terms" minOccurs="0" maxOccurs="1"/>
        </xsd:sequence>
      </xsd:complexType>
    </xsd:element>
    <xsd:element name="j962f05bf0a046dbaae94ac923c4f4bc" ma:index="13" nillable="true" ma:taxonomy="true" ma:internalName="j962f05bf0a046dbaae94ac923c4f4bc" ma:taxonomyFieldName="Campus" ma:displayName="Campus" ma:readOnly="false" ma:default="" ma:fieldId="{3962f05b-f0a0-46db-aae9-4ac923c4f4bc}" ma:taxonomyMulti="true" ma:sspId="0460a840-b235-4d39-b436-fe20d012a4a5" ma:termSetId="420d6c76-75cc-4e24-bfba-b417d4782f4d" ma:anchorId="00000000-0000-0000-0000-000000000000" ma:open="false" ma:isKeyword="false">
      <xsd:complexType>
        <xsd:sequence>
          <xsd:element ref="pc:Terms" minOccurs="0" maxOccurs="1"/>
        </xsd:sequence>
      </xsd:complexType>
    </xsd:element>
    <xsd:element name="j3d0447eb3b945ae9822adb076cc8c7a" ma:index="15" nillable="true" ma:taxonomy="true" ma:internalName="j3d0447eb3b945ae9822adb076cc8c7a" ma:taxonomyFieldName="Academiejaar" ma:displayName="Academiejaar" ma:default="" ma:fieldId="{33d0447e-b3b9-45ae-9822-adb076cc8c7a}" ma:sspId="0460a840-b235-4d39-b436-fe20d012a4a5" ma:termSetId="fbfa3643-bacd-49ef-b363-e2f98cd42411" ma:anchorId="00000000-0000-0000-0000-000000000000" ma:open="false" ma:isKeyword="false">
      <xsd:complexType>
        <xsd:sequence>
          <xsd:element ref="pc:Terms" minOccurs="0" maxOccurs="1"/>
        </xsd:sequence>
      </xsd:complexType>
    </xsd:element>
    <xsd:element name="MediaServiceMetadata" ma:index="22" nillable="true" ma:displayName="MediaServiceMetadata" ma:description="" ma:hidden="true" ma:internalName="MediaServiceMetadata" ma:readOnly="true">
      <xsd:simpleType>
        <xsd:restriction base="dms:Note"/>
      </xsd:simpleType>
    </xsd:element>
    <xsd:element name="MediaServiceFastMetadata" ma:index="23" nillable="true" ma:displayName="MediaServiceFastMetadata" ma:description="" ma:hidden="true" ma:internalName="MediaServiceFastMetadata" ma:readOnly="true">
      <xsd:simpleType>
        <xsd:restriction base="dms:Note"/>
      </xsd:simpleType>
    </xsd:element>
    <xsd:element name="MediaServiceDateTaken" ma:index="24" nillable="true" ma:displayName="MediaServiceDateTaken" ma:description="" ma:hidden="true" ma:internalName="MediaServiceDateTaken" ma:readOnly="true">
      <xsd:simpleType>
        <xsd:restriction base="dms:Text"/>
      </xsd:simpleType>
    </xsd:element>
    <xsd:element name="MediaServiceAutoTags" ma:index="25" nillable="true" ma:displayName="MediaServiceAutoTags" ma:description="" ma:internalName="MediaServiceAutoTags" ma:readOnly="true">
      <xsd:simpleType>
        <xsd:restriction base="dms:Text"/>
      </xsd:simpleType>
    </xsd:element>
    <xsd:element name="MediaServiceOCR" ma:index="26"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4feee8-4b25-40f5-9cc8-67902be7b937"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d1d42441-87d6-49b5-987b-019a3e32091d}" ma:internalName="TaxCatchAll" ma:showField="CatchAllData" ma:web="8d4feee8-4b25-40f5-9cc8-67902be7b937">
      <xsd:complexType>
        <xsd:complexContent>
          <xsd:extension base="dms:MultiChoiceLookup">
            <xsd:sequence>
              <xsd:element name="Value" type="dms:Lookup" maxOccurs="unbounded" minOccurs="0" nillable="true"/>
            </xsd:sequence>
          </xsd:extension>
        </xsd:complexContent>
      </xsd:complexType>
    </xsd:element>
    <xsd:element name="LastSharedByUser" ma:index="20" nillable="true" ma:displayName="Laatst gedeeld, per gebruiker" ma:description="" ma:internalName="LastSharedByUser" ma:readOnly="true">
      <xsd:simpleType>
        <xsd:restriction base="dms:Note">
          <xsd:maxLength value="255"/>
        </xsd:restriction>
      </xsd:simpleType>
    </xsd:element>
    <xsd:element name="LastSharedByTime" ma:index="21"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0b73af9-1f6f-48e5-ae80-2b53c7432046" elementFormDefault="qualified">
    <xsd:import namespace="http://schemas.microsoft.com/office/2006/documentManagement/types"/>
    <xsd:import namespace="http://schemas.microsoft.com/office/infopath/2007/PartnerControls"/>
    <xsd:element name="SharedWithUsers" ma:index="16"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42DE75-9EEF-4701-BE8A-0331C6F08ABE}">
  <ds:schemaRefs>
    <ds:schemaRef ds:uri="20b73af9-1f6f-48e5-ae80-2b53c7432046"/>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8d4feee8-4b25-40f5-9cc8-67902be7b937"/>
    <ds:schemaRef ds:uri="http://www.w3.org/XML/1998/namespace"/>
    <ds:schemaRef ds:uri="9c238dfc-f202-46e7-a03d-47a7467a6778"/>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271B2FEA-35BE-4F83-A2B8-6BEF233E31C0}">
  <ds:schemaRefs>
    <ds:schemaRef ds:uri="http://schemas.microsoft.com/sharepoint/v3/contenttype/forms"/>
  </ds:schemaRefs>
</ds:datastoreItem>
</file>

<file path=customXml/itemProps3.xml><?xml version="1.0" encoding="utf-8"?>
<ds:datastoreItem xmlns:ds="http://schemas.openxmlformats.org/officeDocument/2006/customXml" ds:itemID="{A9102AF3-3204-4233-BA84-ACDA2B07B2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238dfc-f202-46e7-a03d-47a7467a6778"/>
    <ds:schemaRef ds:uri="8d4feee8-4b25-40f5-9cc8-67902be7b937"/>
    <ds:schemaRef ds:uri="20b73af9-1f6f-48e5-ae80-2b53c74320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2732</TotalTime>
  <Words>532</Words>
  <Application>Microsoft Office PowerPoint</Application>
  <PresentationFormat>Diavoorstelling (16:9)</PresentationFormat>
  <Paragraphs>125</Paragraphs>
  <Slides>16</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16</vt:i4>
      </vt:variant>
    </vt:vector>
  </HeadingPairs>
  <TitlesOfParts>
    <vt:vector size="20" baseType="lpstr">
      <vt:lpstr>Arial</vt:lpstr>
      <vt:lpstr>Calibri</vt:lpstr>
      <vt:lpstr>Comic Sans MS</vt:lpstr>
      <vt:lpstr>VIVES sjabloon presentatie 2013</vt:lpstr>
      <vt:lpstr>Applicatielaag</vt:lpstr>
      <vt:lpstr>Applicatielaag – H2</vt:lpstr>
      <vt:lpstr>Applicatielaag</vt:lpstr>
      <vt:lpstr>Applicatielaag</vt:lpstr>
      <vt:lpstr>Applicatielaag</vt:lpstr>
      <vt:lpstr>Applicatielaag</vt:lpstr>
      <vt:lpstr>Applicatielaag</vt:lpstr>
      <vt:lpstr>Applicatielaag</vt:lpstr>
      <vt:lpstr>Applicatielaag</vt:lpstr>
      <vt:lpstr>Applicatielaag</vt:lpstr>
      <vt:lpstr>Applicatielaag</vt:lpstr>
      <vt:lpstr>Applicatielaag</vt:lpstr>
      <vt:lpstr>Applicatielaag</vt:lpstr>
      <vt:lpstr>Applicatielaag</vt:lpstr>
      <vt:lpstr>Applicatielaag</vt:lpstr>
      <vt:lpstr>Applicatielaag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gebruiker</dc:creator>
  <cp:lastModifiedBy>Wim Candaele</cp:lastModifiedBy>
  <cp:revision>232</cp:revision>
  <dcterms:modified xsi:type="dcterms:W3CDTF">2021-06-22T06:18:33Z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0x01010075CE26249216B94B90A2E5B512BB5790</vt:lpwstr>
  </property>
  <property fmtid="{D5CDD505-2E9C-101B-9397-08002B2CF9AE}" pid="3" name="URL">
    <vt:lpwstr/>
  </property>
  <property fmtid="{D5CDD505-2E9C-101B-9397-08002B2CF9AE}" pid="4" name="Trefwoord">
    <vt:lpwstr/>
  </property>
  <property fmtid="{D5CDD505-2E9C-101B-9397-08002B2CF9AE}" pid="5" name="Departement">
    <vt:lpwstr/>
  </property>
  <property fmtid="{D5CDD505-2E9C-101B-9397-08002B2CF9AE}" pid="6" name="Studiegebied">
    <vt:lpwstr>171;#ALD|25ad5fdb-4330-4286-8c71-4eb0fce613f1</vt:lpwstr>
  </property>
  <property fmtid="{D5CDD505-2E9C-101B-9397-08002B2CF9AE}" pid="7" name="Academiejaar">
    <vt:lpwstr>86;#2015-16|230d1214-ad05-4f94-800c-1f8e9a1fb0d6</vt:lpwstr>
  </property>
  <property fmtid="{D5CDD505-2E9C-101B-9397-08002B2CF9AE}" pid="8" name="Campus">
    <vt:lpwstr>36;#Kortrijk|106e7c59-dba4-40a7-b3ae-a8889e009f56</vt:lpwstr>
  </property>
</Properties>
</file>