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6" r:id="rId11"/>
    <p:sldId id="263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2736215"/>
            <a:ext cx="9799320" cy="1085850"/>
          </a:xfrm>
        </p:spPr>
        <p:txBody>
          <a:bodyPr/>
          <a:p>
            <a:r>
              <a:rPr lang="zh-CN" altLang="zh-CN"/>
              <a:t>机器学习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543290" y="5647055"/>
            <a:ext cx="2713990" cy="654050"/>
          </a:xfrm>
        </p:spPr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40" y="189300"/>
            <a:ext cx="10969200" cy="705600"/>
          </a:xfrm>
        </p:spPr>
        <p:txBody>
          <a:bodyPr/>
          <a:p>
            <a:r>
              <a:rPr lang="zh-CN" altLang="en-US"/>
              <a:t>结果预测</a:t>
            </a:r>
            <a:r>
              <a:rPr lang="en-US" altLang="zh-CN"/>
              <a:t>(</a:t>
            </a:r>
            <a:r>
              <a:rPr lang="zh-CN" altLang="en-US"/>
              <a:t>代码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870" y="894715"/>
            <a:ext cx="116655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min_price =15000</a:t>
            </a:r>
            <a:r>
              <a:rPr lang="en-US" altLang="zh-CN"/>
              <a:t>;</a:t>
            </a:r>
            <a:r>
              <a:rPr lang="zh-CN" altLang="en-US"/>
              <a:t>max_price=17500</a:t>
            </a:r>
            <a:r>
              <a:rPr lang="en-US" altLang="zh-CN"/>
              <a:t>;</a:t>
            </a:r>
            <a:r>
              <a:rPr lang="zh-CN" altLang="en-US"/>
              <a:t>min_year=2015</a:t>
            </a:r>
            <a:r>
              <a:rPr lang="en-US" altLang="zh-CN"/>
              <a:t>;</a:t>
            </a:r>
            <a:r>
              <a:rPr lang="zh-CN" altLang="en-US"/>
              <a:t>max_year=2017</a:t>
            </a:r>
            <a:endParaRPr lang="zh-CN" altLang="en-US"/>
          </a:p>
          <a:p>
            <a:r>
              <a:rPr lang="zh-CN" altLang="en-US"/>
              <a:t>print('价格:' , min_price , '~' , max_price)</a:t>
            </a:r>
            <a:endParaRPr lang="zh-CN" altLang="en-US"/>
          </a:p>
          <a:p>
            <a:r>
              <a:rPr lang="zh-CN" altLang="en-US"/>
              <a:t>print('年份:' , min_year , '~' , max_year)</a:t>
            </a:r>
            <a:endParaRPr lang="zh-CN" altLang="en-US"/>
          </a:p>
          <a:p>
            <a:r>
              <a:rPr lang="zh-CN" altLang="en-US"/>
              <a:t>print('适合的车有:')</a:t>
            </a:r>
            <a:endParaRPr lang="zh-CN" altLang="en-US"/>
          </a:p>
          <a:p>
            <a:r>
              <a:rPr lang="zh-CN" altLang="en-US"/>
              <a:t>print('   车型   ','年份 ','价格',' 变速器   ','里程','燃油类型','  税 ','油耗','发动机尺寸')</a:t>
            </a:r>
            <a:endParaRPr lang="zh-CN" altLang="en-US"/>
          </a:p>
          <a:p>
            <a:r>
              <a:rPr lang="zh-CN" altLang="en-US"/>
              <a:t>ii=0</a:t>
            </a:r>
            <a:endParaRPr lang="zh-CN" altLang="en-US"/>
          </a:p>
          <a:p>
            <a:r>
              <a:rPr lang="zh-CN" altLang="en-US"/>
              <a:t>for model in result.iterrows():#按行遍历</a:t>
            </a:r>
            <a:endParaRPr lang="zh-CN" altLang="en-US"/>
          </a:p>
          <a:p>
            <a:r>
              <a:rPr lang="zh-CN" altLang="en-US"/>
              <a:t>    if (min_price &lt;= result.at[ii,'price'] and result.at[ii,'price'] &lt;= max_price and </a:t>
            </a:r>
            <a:endParaRPr lang="zh-CN" altLang="en-US"/>
          </a:p>
          <a:p>
            <a:r>
              <a:rPr lang="zh-CN" altLang="en-US"/>
              <a:t>           min_year &lt;= result.at[ii,'year'] and result.at[ii,'year'] &lt;= max_year):</a:t>
            </a:r>
            <a:endParaRPr lang="zh-CN" altLang="en-US"/>
          </a:p>
          <a:p>
            <a:r>
              <a:rPr lang="zh-CN" altLang="en-US"/>
              <a:t>        i = result.at[ii,'聚类结果']</a:t>
            </a:r>
            <a:endParaRPr lang="zh-CN" altLang="en-US"/>
          </a:p>
          <a:p>
            <a:r>
              <a:rPr lang="zh-CN" altLang="en-US"/>
              <a:t>        ls=-1</a:t>
            </a:r>
            <a:endParaRPr lang="zh-CN" altLang="en-US"/>
          </a:p>
          <a:p>
            <a:r>
              <a:rPr lang="zh-CN" altLang="en-US"/>
              <a:t>        for model in result.iterrows():</a:t>
            </a:r>
            <a:endParaRPr lang="zh-CN" altLang="en-US"/>
          </a:p>
          <a:p>
            <a:r>
              <a:rPr lang="zh-CN" altLang="en-US"/>
              <a:t>            ls+=1</a:t>
            </a:r>
            <a:endParaRPr lang="zh-CN" altLang="en-US"/>
          </a:p>
          <a:p>
            <a:r>
              <a:rPr lang="zh-CN" altLang="en-US"/>
              <a:t>            if(result.at[ls,'聚类结果'] == i and min_price &lt;= result.at[ls,'price'] and </a:t>
            </a:r>
            <a:endParaRPr lang="zh-CN" altLang="en-US"/>
          </a:p>
          <a:p>
            <a:r>
              <a:rPr lang="zh-CN" altLang="en-US"/>
              <a:t>               result.at[ls,'price'] &lt;= max_price and min_year &lt;= result.at[ls,'year'] and</a:t>
            </a:r>
            <a:endParaRPr lang="zh-CN" altLang="en-US"/>
          </a:p>
          <a:p>
            <a:r>
              <a:rPr lang="zh-CN" altLang="en-US"/>
              <a:t>               result.at[ls,'year'] &lt;= max_year):</a:t>
            </a:r>
            <a:endParaRPr lang="zh-CN" altLang="en-US"/>
          </a:p>
          <a:p>
            <a:r>
              <a:rPr lang="zh-CN" altLang="en-US"/>
              <a:t>                print('%-10s'%result.at[ls,'model'],result.at[ls,'year'],'%5s'%result.at[ls,'price'],</a:t>
            </a:r>
            <a:endParaRPr lang="zh-CN" altLang="en-US"/>
          </a:p>
          <a:p>
            <a:r>
              <a:rPr lang="zh-CN" altLang="en-US"/>
              <a:t>                      '%-9s'%result.at[ls,'transmission'],'%6s'%result.at[ls,'mileage'],'%-8s'%result.at[ls,'fuelType'],</a:t>
            </a:r>
            <a:endParaRPr lang="zh-CN" altLang="en-US"/>
          </a:p>
          <a:p>
            <a:r>
              <a:rPr lang="zh-CN" altLang="en-US"/>
              <a:t>                      '%5s'%result.at[ls,'mpg'],'%3s'%result.at[ls,'tax'],'   ',result.at[ls,'engineSize'])</a:t>
            </a:r>
            <a:endParaRPr lang="zh-CN" altLang="en-US"/>
          </a:p>
          <a:p>
            <a:r>
              <a:rPr lang="zh-CN" altLang="en-US"/>
              <a:t>        break</a:t>
            </a:r>
            <a:endParaRPr lang="zh-CN" altLang="en-US"/>
          </a:p>
          <a:p>
            <a:r>
              <a:rPr lang="zh-CN" altLang="en-US"/>
              <a:t>    ii+=1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结果预测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018665"/>
            <a:ext cx="5191125" cy="325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330" y="15455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73520" y="1913890"/>
            <a:ext cx="5191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成果：在满足价格和年份的条件下，推测出用户可能喜欢的车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条件过于苛刻导致预测过于死板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因为分类数较小，所以车型总类多，用户选择多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因为数据总量大，所以结果数会较多，但整体占比约百分一，从占比来看还是较为理想的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40" y="189300"/>
            <a:ext cx="10969200" cy="705600"/>
          </a:xfrm>
        </p:spPr>
        <p:txBody>
          <a:bodyPr/>
          <a:p>
            <a:r>
              <a:rPr lang="zh-CN" altLang="en-US"/>
              <a:t>结果预测</a:t>
            </a:r>
            <a:r>
              <a:rPr lang="en-US" altLang="zh-CN"/>
              <a:t>(</a:t>
            </a:r>
            <a:r>
              <a:rPr lang="zh-CN" altLang="en-US"/>
              <a:t>代码</a:t>
            </a:r>
            <a:r>
              <a:rPr lang="en-US" altLang="zh-CN"/>
              <a:t>#</a:t>
            </a:r>
            <a:r>
              <a:rPr lang="zh-CN" altLang="en-US"/>
              <a:t>当前</a:t>
            </a:r>
            <a:r>
              <a:rPr lang="zh-CN" altLang="en-US">
                <a:sym typeface="+mn-ea"/>
              </a:rPr>
              <a:t>n_clusters</a:t>
            </a:r>
            <a:r>
              <a:rPr lang="en-US" altLang="zh-CN">
                <a:sym typeface="+mn-ea"/>
              </a:rPr>
              <a:t>=100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870" y="1149985"/>
            <a:ext cx="116655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min_price =15000</a:t>
            </a:r>
            <a:r>
              <a:rPr lang="en-US" altLang="zh-CN"/>
              <a:t>;</a:t>
            </a:r>
            <a:r>
              <a:rPr lang="zh-CN" altLang="en-US"/>
              <a:t>max_price=</a:t>
            </a:r>
            <a:r>
              <a:rPr lang="en-US" altLang="zh-CN"/>
              <a:t>200</a:t>
            </a:r>
            <a:r>
              <a:rPr lang="zh-CN" altLang="en-US"/>
              <a:t>00</a:t>
            </a:r>
            <a:r>
              <a:rPr lang="en-US" altLang="zh-CN"/>
              <a:t>;</a:t>
            </a:r>
            <a:r>
              <a:rPr lang="zh-CN" altLang="en-US"/>
              <a:t>min_year=2015</a:t>
            </a:r>
            <a:r>
              <a:rPr lang="en-US" altLang="zh-CN"/>
              <a:t>;</a:t>
            </a:r>
            <a:r>
              <a:rPr lang="zh-CN" altLang="en-US"/>
              <a:t>max_year=2017</a:t>
            </a:r>
            <a:endParaRPr lang="zh-CN" altLang="en-US"/>
          </a:p>
          <a:p>
            <a:r>
              <a:rPr lang="zh-CN" altLang="en-US"/>
              <a:t>print('价格:' , min_price , '~' , max_price)</a:t>
            </a:r>
            <a:endParaRPr lang="zh-CN" altLang="en-US"/>
          </a:p>
          <a:p>
            <a:r>
              <a:rPr lang="zh-CN" altLang="en-US"/>
              <a:t>print('年份:' , min_year , '~' , max_year)</a:t>
            </a:r>
            <a:endParaRPr lang="zh-CN" altLang="en-US"/>
          </a:p>
          <a:p>
            <a:r>
              <a:rPr lang="zh-CN" altLang="en-US"/>
              <a:t>print('适合的车有:')</a:t>
            </a:r>
            <a:endParaRPr lang="zh-CN" altLang="en-US"/>
          </a:p>
          <a:p>
            <a:r>
              <a:rPr lang="zh-CN" altLang="en-US"/>
              <a:t>print('   车型   ','年份 ','价格',' 变速器   ','里程','燃油类型',' 税  ','油耗','发动机尺寸')</a:t>
            </a:r>
            <a:endParaRPr lang="zh-CN" altLang="en-US"/>
          </a:p>
          <a:p>
            <a:r>
              <a:rPr lang="zh-CN" altLang="en-US"/>
              <a:t>ii=0</a:t>
            </a:r>
            <a:endParaRPr lang="zh-CN" altLang="en-US"/>
          </a:p>
          <a:p>
            <a:r>
              <a:rPr lang="zh-CN" altLang="en-US"/>
              <a:t>for model in result.iterrows():#按行遍历</a:t>
            </a:r>
            <a:endParaRPr lang="zh-CN" altLang="en-US"/>
          </a:p>
          <a:p>
            <a:r>
              <a:rPr lang="zh-CN" altLang="en-US"/>
              <a:t>    if (min_price &lt;= result.at[ii,'price'] and result.at[ii,'price'] &lt;= max_price and </a:t>
            </a:r>
            <a:endParaRPr lang="zh-CN" altLang="en-US"/>
          </a:p>
          <a:p>
            <a:r>
              <a:rPr lang="zh-CN" altLang="en-US"/>
              <a:t>           min_year &lt;= result.at[ii,'year'] and result.at[ii,'year'] &lt;= max_year):</a:t>
            </a:r>
            <a:endParaRPr lang="zh-CN" altLang="en-US"/>
          </a:p>
          <a:p>
            <a:r>
              <a:rPr lang="zh-CN" altLang="en-US"/>
              <a:t>        i = result.at[ii,'聚类结果']</a:t>
            </a:r>
            <a:endParaRPr lang="zh-CN" altLang="en-US"/>
          </a:p>
          <a:p>
            <a:r>
              <a:rPr lang="zh-CN" altLang="en-US"/>
              <a:t>        ls=-1</a:t>
            </a:r>
            <a:endParaRPr lang="zh-CN" altLang="en-US"/>
          </a:p>
          <a:p>
            <a:r>
              <a:rPr lang="zh-CN" altLang="en-US"/>
              <a:t>        for model in result.iterrows():</a:t>
            </a:r>
            <a:endParaRPr lang="zh-CN" altLang="en-US"/>
          </a:p>
          <a:p>
            <a:r>
              <a:rPr lang="zh-CN" altLang="en-US"/>
              <a:t>            ls+=1</a:t>
            </a:r>
            <a:endParaRPr lang="zh-CN" altLang="en-US"/>
          </a:p>
          <a:p>
            <a:r>
              <a:rPr lang="zh-CN" altLang="en-US"/>
              <a:t>            if(result.at[ls,'聚类结果'] == i):</a:t>
            </a:r>
            <a:endParaRPr lang="zh-CN" altLang="en-US"/>
          </a:p>
          <a:p>
            <a:r>
              <a:rPr lang="zh-CN" altLang="en-US"/>
              <a:t>                print('%-10s'%result.at[ls,'model'],result.at[ls,'year'],'%5s'%result.at[ls,'price'],</a:t>
            </a:r>
            <a:endParaRPr lang="zh-CN" altLang="en-US"/>
          </a:p>
          <a:p>
            <a:r>
              <a:rPr lang="zh-CN" altLang="en-US"/>
              <a:t>                      '%-9s'%result.at[ls,'transmission'],'%6s'%result.at[ls,'mileage'],'%-8s'%result.at[ls,'fuelType'],</a:t>
            </a:r>
            <a:endParaRPr lang="zh-CN" altLang="en-US"/>
          </a:p>
          <a:p>
            <a:r>
              <a:rPr lang="zh-CN" altLang="en-US"/>
              <a:t>                      '%5s'%result.at[ls,'mpg'],'%3s'%result.at[ls,'tax'],'   ',result.at[ls,'engineSize'])</a:t>
            </a:r>
            <a:endParaRPr lang="zh-CN" altLang="en-US"/>
          </a:p>
          <a:p>
            <a:r>
              <a:rPr lang="zh-CN" altLang="en-US"/>
              <a:t>        break</a:t>
            </a:r>
            <a:endParaRPr lang="zh-CN" altLang="en-US"/>
          </a:p>
          <a:p>
            <a:r>
              <a:rPr lang="zh-CN" altLang="en-US"/>
              <a:t>    ii+=1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结果预测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330" y="145732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5925" y="1913890"/>
            <a:ext cx="4599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成果：推测出用户可能喜欢的车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会出现因某条件优异而无关条件推荐，例如价格低，发动机尺寸大等，</a:t>
            </a:r>
            <a:r>
              <a:rPr lang="zh-CN" altLang="en-US">
                <a:sym typeface="+mn-ea"/>
              </a:rPr>
              <a:t>使得预测不会过于死板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因为模型训练中使用了包含</a:t>
            </a:r>
            <a:r>
              <a:rPr lang="en-US" altLang="zh-CN"/>
              <a:t>One-Hat</a:t>
            </a:r>
            <a:r>
              <a:rPr lang="zh-CN" altLang="en-US"/>
              <a:t>编码后的数据，车型几乎为固定车型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因为总数据量大，所以采用n_clusters</a:t>
            </a:r>
            <a:r>
              <a:rPr lang="en-US" altLang="zh-CN"/>
              <a:t> =100</a:t>
            </a:r>
            <a:r>
              <a:rPr lang="zh-CN" altLang="en-US"/>
              <a:t>能做到精确推荐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968500"/>
            <a:ext cx="5181600" cy="3248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模型极限测试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3615" y="3846195"/>
            <a:ext cx="243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KNeighborsRegressor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6000" y="38461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KNeighborsClassifier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86570" y="3846195"/>
            <a:ext cx="110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KMeans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4662805"/>
            <a:ext cx="634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结论：未出现意料之外的节点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0" y="1786890"/>
            <a:ext cx="3115945" cy="2037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90" y="1786890"/>
            <a:ext cx="3396615" cy="21424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30" y="1787525"/>
            <a:ext cx="3351530" cy="21418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n_clusters极限测试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1290" y="2305050"/>
            <a:ext cx="4599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结论：当前</a:t>
            </a:r>
            <a:r>
              <a:rPr lang="zh-CN" altLang="en-US">
                <a:sym typeface="+mn-ea"/>
              </a:rPr>
              <a:t>n_clusters</a:t>
            </a:r>
            <a:r>
              <a:rPr lang="en-US" altLang="zh-CN">
                <a:sym typeface="+mn-ea"/>
              </a:rPr>
              <a:t>=500</a:t>
            </a:r>
            <a:r>
              <a:rPr lang="zh-CN" altLang="en-US">
                <a:sym typeface="+mn-ea"/>
              </a:rPr>
              <a:t>，分类太多，推荐太少，</a:t>
            </a:r>
            <a:r>
              <a:rPr lang="zh-CN" altLang="en-US"/>
              <a:t>没啥用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1866900"/>
            <a:ext cx="5257800" cy="396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330" y="5027295"/>
            <a:ext cx="459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综上所述：方法一符合数据分析选择，方法二略微脱离数据分析选择，但实际情况中两种方法均可采用，各有优缺点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2314575"/>
            <a:ext cx="5191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方法一：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 b="1"/>
              <a:t>条件过于苛刻</a:t>
            </a:r>
            <a:r>
              <a:rPr lang="zh-CN" altLang="en-US"/>
              <a:t>导致预测过于死板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因为分类数较小，所以</a:t>
            </a:r>
            <a:r>
              <a:rPr lang="zh-CN" altLang="en-US" b="1"/>
              <a:t>车型总类多</a:t>
            </a:r>
            <a:r>
              <a:rPr lang="zh-CN" altLang="en-US"/>
              <a:t>，用户选择多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因为数据总量大，所以结果数会较多，但整体占比约百分一，从占比来看还是较为理想的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3680" y="1899285"/>
            <a:ext cx="4599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方法二：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会出现因某条件优异而无关条件推荐，例如价格低，发动机尺寸大等，使得</a:t>
            </a:r>
            <a:r>
              <a:rPr lang="zh-CN" altLang="en-US" b="1"/>
              <a:t>预测不会过于死板</a:t>
            </a:r>
            <a:endParaRPr lang="zh-CN" altLang="en-US" b="1"/>
          </a:p>
          <a:p>
            <a:r>
              <a:rPr lang="en-US" altLang="zh-CN"/>
              <a:t>#</a:t>
            </a:r>
            <a:r>
              <a:rPr lang="zh-CN" altLang="en-US"/>
              <a:t>因为模型训练中使用了包含</a:t>
            </a:r>
            <a:r>
              <a:rPr lang="en-US" altLang="zh-CN"/>
              <a:t>One-Hat</a:t>
            </a:r>
            <a:r>
              <a:rPr lang="zh-CN" altLang="en-US"/>
              <a:t>编码后的数据，车型几乎为</a:t>
            </a:r>
            <a:r>
              <a:rPr lang="zh-CN" altLang="en-US" b="1"/>
              <a:t>固定车型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因为总数据量大，所以采用n_clusters</a:t>
            </a:r>
            <a:r>
              <a:rPr lang="en-US" altLang="zh-CN"/>
              <a:t> =100</a:t>
            </a:r>
            <a:r>
              <a:rPr lang="zh-CN" altLang="en-US"/>
              <a:t>能做到</a:t>
            </a:r>
            <a:r>
              <a:rPr lang="zh-CN" altLang="en-US" b="1"/>
              <a:t>精确推荐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主题：二手汽车推荐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1830" y="2000250"/>
            <a:ext cx="6219825" cy="4239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53162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初始数据：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07325" y="2000250"/>
            <a:ext cx="361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数据总计：</a:t>
            </a:r>
            <a:r>
              <a:rPr lang="en-US" altLang="zh-CN"/>
              <a:t>10780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07325" y="3054985"/>
            <a:ext cx="2878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数据类型：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           </a:t>
            </a:r>
            <a:r>
              <a:rPr lang="en-US" altLang="zh-CN"/>
              <a:t>   </a:t>
            </a:r>
            <a:r>
              <a:rPr lang="zh-CN" altLang="en-US"/>
              <a:t> object</a:t>
            </a:r>
            <a:endParaRPr lang="zh-CN" altLang="en-US"/>
          </a:p>
          <a:p>
            <a:r>
              <a:rPr lang="zh-CN" altLang="en-US"/>
              <a:t>year             </a:t>
            </a:r>
            <a:r>
              <a:rPr lang="en-US" altLang="zh-CN"/>
              <a:t>   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price            </a:t>
            </a:r>
            <a:r>
              <a:rPr lang="en-US" altLang="zh-CN"/>
              <a:t>    </a:t>
            </a:r>
            <a:r>
              <a:rPr lang="zh-CN" altLang="en-US"/>
              <a:t> int64</a:t>
            </a:r>
            <a:endParaRPr lang="zh-CN" altLang="en-US"/>
          </a:p>
          <a:p>
            <a:r>
              <a:rPr lang="zh-CN" altLang="en-US"/>
              <a:t>transmission    object</a:t>
            </a:r>
            <a:endParaRPr lang="zh-CN" altLang="en-US"/>
          </a:p>
          <a:p>
            <a:r>
              <a:rPr lang="zh-CN" altLang="en-US"/>
              <a:t>mileage           </a:t>
            </a:r>
            <a:r>
              <a:rPr lang="en-US" altLang="zh-CN"/>
              <a:t>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fuelType        </a:t>
            </a:r>
            <a:r>
              <a:rPr lang="en-US" altLang="zh-CN"/>
              <a:t>  </a:t>
            </a:r>
            <a:r>
              <a:rPr lang="zh-CN" altLang="en-US"/>
              <a:t> object</a:t>
            </a:r>
            <a:endParaRPr lang="zh-CN" altLang="en-US"/>
          </a:p>
          <a:p>
            <a:r>
              <a:rPr lang="zh-CN" altLang="en-US"/>
              <a:t>tax               </a:t>
            </a:r>
            <a:r>
              <a:rPr lang="en-US" altLang="zh-CN"/>
              <a:t>    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mpg             </a:t>
            </a:r>
            <a:r>
              <a:rPr lang="en-US" altLang="zh-CN"/>
              <a:t>     </a:t>
            </a:r>
            <a:r>
              <a:rPr lang="zh-CN" altLang="en-US"/>
              <a:t>float64</a:t>
            </a:r>
            <a:endParaRPr lang="zh-CN" altLang="en-US"/>
          </a:p>
          <a:p>
            <a:r>
              <a:rPr lang="zh-CN" altLang="en-US"/>
              <a:t>engineSize     </a:t>
            </a:r>
            <a:r>
              <a:rPr lang="en-US" altLang="zh-CN"/>
              <a:t>  </a:t>
            </a:r>
            <a:r>
              <a:rPr lang="zh-CN" altLang="en-US"/>
              <a:t>float64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90" y="608400"/>
            <a:ext cx="10969200" cy="705600"/>
          </a:xfrm>
        </p:spPr>
        <p:txBody>
          <a:bodyPr/>
          <a:p>
            <a:r>
              <a:rPr lang="zh-CN" altLang="en-US"/>
              <a:t>数字数据</a:t>
            </a:r>
            <a:r>
              <a:rPr lang="en-US" altLang="zh-CN"/>
              <a:t>0-1</a:t>
            </a:r>
            <a:r>
              <a:rPr lang="zh-CN" altLang="en-US"/>
              <a:t>标准化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2105" y="2172335"/>
            <a:ext cx="3762375" cy="2981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220" y="1649730"/>
            <a:ext cx="168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数字数据</a:t>
            </a:r>
            <a:r>
              <a:rPr lang="en-US" altLang="zh-CN"/>
              <a:t>(b)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172335"/>
            <a:ext cx="2962275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3360" y="1649730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处理后：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220" y="5455285"/>
            <a:ext cx="7808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i in ['year', 'mileage', 'tax', 'mpg','engineSize']:</a:t>
            </a:r>
            <a:endParaRPr lang="zh-CN" altLang="en-US"/>
          </a:p>
          <a:p>
            <a:r>
              <a:rPr lang="zh-CN" altLang="en-US"/>
              <a:t>    array = (a[i]-min(a[i]))/(max(a[i])-min(a[i]))#将对应的i列的数据0-1标准化</a:t>
            </a:r>
            <a:endParaRPr lang="zh-CN" altLang="en-US"/>
          </a:p>
          <a:p>
            <a:r>
              <a:rPr lang="zh-CN" altLang="en-US"/>
              <a:t>    b = pd.concat([b, array], axis=1)#将标准化后的array与b连接起来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其它数据one-hot编码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265045"/>
            <a:ext cx="8750300" cy="2842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598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编码后</a:t>
            </a:r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5281930"/>
            <a:ext cx="9471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col in ['model', 'transmission','fuelType']:</a:t>
            </a:r>
            <a:endParaRPr lang="zh-CN" altLang="en-US"/>
          </a:p>
          <a:p>
            <a:r>
              <a:rPr lang="zh-CN" altLang="en-US"/>
              <a:t>    col_encoded = pd.get_dummies(data_copy[col], prefix=col+'_')</a:t>
            </a:r>
            <a:endParaRPr lang="zh-CN" altLang="en-US"/>
          </a:p>
          <a:p>
            <a:r>
              <a:rPr lang="zh-CN" altLang="en-US"/>
              <a:t>    car_onehot_encoded = pd.concat([car_onehot_encoded, col_encoded], axis=1)</a:t>
            </a:r>
            <a:endParaRPr lang="zh-CN" altLang="en-US"/>
          </a:p>
          <a:p>
            <a:r>
              <a:rPr lang="zh-CN" altLang="en-US"/>
              <a:t>car_onehot_encoded = car_onehot_encoded.astype('int64')# 数据类型转换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(KNeighborsRegressor)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99325" y="2880995"/>
            <a:ext cx="387667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0245" y="2121535"/>
            <a:ext cx="54286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 = pd.DataFrame(data_copy)</a:t>
            </a:r>
            <a:endParaRPr lang="zh-CN" altLang="en-US"/>
          </a:p>
          <a:p>
            <a:r>
              <a:rPr lang="zh-CN" altLang="en-US"/>
              <a:t>y = car_data["price"]</a:t>
            </a:r>
            <a:endParaRPr lang="zh-CN" altLang="en-US"/>
          </a:p>
          <a:p>
            <a:r>
              <a:rPr lang="zh-CN" altLang="en-US"/>
              <a:t>score = []</a:t>
            </a:r>
            <a:endParaRPr lang="zh-CN" altLang="en-US"/>
          </a:p>
          <a:p>
            <a:r>
              <a:rPr lang="zh-CN" altLang="en-US"/>
              <a:t>alphas = []#损失</a:t>
            </a:r>
            <a:endParaRPr lang="zh-CN" altLang="en-US"/>
          </a:p>
          <a:p>
            <a:r>
              <a:rPr lang="zh-CN" altLang="en-US"/>
              <a:t>for alpha in range(1,100,1):</a:t>
            </a:r>
            <a:endParaRPr lang="zh-CN" altLang="en-US"/>
          </a:p>
          <a:p>
            <a:r>
              <a:rPr lang="zh-CN" altLang="en-US"/>
              <a:t>    alphas.append(alpha)</a:t>
            </a:r>
            <a:endParaRPr lang="zh-CN" altLang="en-US"/>
          </a:p>
          <a:p>
            <a:r>
              <a:rPr lang="zh-CN" altLang="en-US"/>
              <a:t>    rdg = KNeighborsRegressor(alpha)</a:t>
            </a:r>
            <a:endParaRPr lang="zh-CN" altLang="en-US"/>
          </a:p>
          <a:p>
            <a:r>
              <a:rPr lang="zh-CN" altLang="en-US"/>
              <a:t>    sc = np.sqrt( -cross_val_score(rdg,X,y,scoring = 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	          </a:t>
            </a:r>
            <a:r>
              <a:rPr lang="zh-CN" altLang="en-US"/>
              <a:t>"neg_mean_squared_error", cv = 5,</a:t>
            </a:r>
            <a:endParaRPr lang="zh-CN" altLang="en-US"/>
          </a:p>
          <a:p>
            <a:r>
              <a:rPr lang="en-US" altLang="zh-CN"/>
              <a:t>                          </a:t>
            </a:r>
            <a:r>
              <a:rPr lang="zh-CN" altLang="en-US"/>
              <a:t>n_jobs=-1))#scoring=负均方误差</a:t>
            </a:r>
            <a:endParaRPr lang="zh-CN" altLang="en-US"/>
          </a:p>
          <a:p>
            <a:r>
              <a:rPr lang="zh-CN" altLang="en-US"/>
              <a:t>    score.append(sc.mean())</a:t>
            </a:r>
            <a:endParaRPr lang="zh-CN" altLang="en-US"/>
          </a:p>
          <a:p>
            <a:r>
              <a:rPr lang="zh-CN" altLang="en-US"/>
              <a:t>plt.plot(alphas,score)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0245" y="156591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10170" y="232918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(KNeighborsClassifier)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1857375"/>
            <a:ext cx="68033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k_range = range(1,31)</a:t>
            </a:r>
            <a:endParaRPr lang="zh-CN" altLang="en-US"/>
          </a:p>
          <a:p>
            <a:r>
              <a:rPr lang="zh-CN" altLang="en-US"/>
              <a:t>cv_scores = []#用来放每个模型的结果值</a:t>
            </a:r>
            <a:endParaRPr lang="zh-CN" altLang="en-US"/>
          </a:p>
          <a:p>
            <a:r>
              <a:rPr lang="zh-CN" altLang="en-US"/>
              <a:t>X = pd.DataFrame(data_copy)</a:t>
            </a:r>
            <a:endParaRPr lang="zh-CN" altLang="en-US"/>
          </a:p>
          <a:p>
            <a:r>
              <a:rPr lang="zh-CN" altLang="en-US"/>
              <a:t>y = car_data["price"]</a:t>
            </a:r>
            <a:endParaRPr lang="zh-CN" altLang="en-US"/>
          </a:p>
          <a:p>
            <a:r>
              <a:rPr lang="zh-CN" altLang="en-US"/>
              <a:t>for n in k_range:</a:t>
            </a:r>
            <a:endParaRPr lang="zh-CN" altLang="en-US"/>
          </a:p>
          <a:p>
            <a:r>
              <a:rPr lang="zh-CN" altLang="en-US"/>
              <a:t>    knn = KNeighborsClassifier(n)#knn模型</a:t>
            </a:r>
            <a:endParaRPr lang="zh-CN" altLang="en-US"/>
          </a:p>
          <a:p>
            <a:r>
              <a:rPr lang="zh-CN" altLang="en-US"/>
              <a:t>    scores1 = cross_val_score(knn,X,y,cv=10,scoring='accuracy'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		     </a:t>
            </a:r>
            <a:r>
              <a:rPr lang="zh-CN" altLang="en-US"/>
              <a:t>,n_jobs=-1)#scoring=精确</a:t>
            </a:r>
            <a:endParaRPr lang="zh-CN" altLang="en-US"/>
          </a:p>
          <a:p>
            <a:r>
              <a:rPr lang="zh-CN" altLang="en-US"/>
              <a:t>    cv_scores.append(scores1.mean())</a:t>
            </a:r>
            <a:endParaRPr lang="zh-CN" altLang="en-US"/>
          </a:p>
          <a:p>
            <a:r>
              <a:rPr lang="zh-CN" altLang="en-US"/>
              <a:t>plt.plot(k_range,cv_scores)</a:t>
            </a:r>
            <a:endParaRPr lang="zh-CN" altLang="en-US"/>
          </a:p>
          <a:p>
            <a:r>
              <a:rPr lang="zh-CN" altLang="en-US"/>
              <a:t>plt.xlabel('K')</a:t>
            </a:r>
            <a:endParaRPr lang="zh-CN" altLang="en-US"/>
          </a:p>
          <a:p>
            <a:r>
              <a:rPr lang="zh-CN" altLang="en-US"/>
              <a:t>plt.ylabel('Accuracy') #通过图像选择最好的参数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  <a:p>
            <a:r>
              <a:rPr lang="zh-CN" altLang="en-US"/>
              <a:t>best_knn = KNeighborsClassifier(n_neighbors=3) best_knn.fit(X,y) #训练模型</a:t>
            </a:r>
            <a:endParaRPr lang="zh-CN" altLang="en-US"/>
          </a:p>
          <a:p>
            <a:r>
              <a:rPr lang="zh-CN" altLang="en-US"/>
              <a:t>print(best_knn.score(X,y))#得出结果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48907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31735" y="21932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绘图与结果：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6345" y="2988945"/>
            <a:ext cx="3990975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(KMeans)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2202180"/>
            <a:ext cx="6803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SSE = []#簇内误方差</a:t>
            </a:r>
            <a:endParaRPr lang="zh-CN" altLang="en-US"/>
          </a:p>
          <a:p>
            <a:r>
              <a:rPr lang="zh-CN" altLang="en-US"/>
              <a:t>for i in range(1, 11):</a:t>
            </a:r>
            <a:endParaRPr lang="zh-CN" altLang="en-US"/>
          </a:p>
          <a:p>
            <a:r>
              <a:rPr lang="zh-CN" altLang="en-US"/>
              <a:t>    kmeans = KMeans(n_clusters=i)</a:t>
            </a:r>
            <a:endParaRPr lang="zh-CN" altLang="en-US"/>
          </a:p>
          <a:p>
            <a:r>
              <a:rPr lang="zh-CN" altLang="en-US"/>
              <a:t>    kmeans.fit(data_copy)</a:t>
            </a:r>
            <a:endParaRPr lang="zh-CN" altLang="en-US"/>
          </a:p>
          <a:p>
            <a:r>
              <a:rPr lang="zh-CN" altLang="en-US"/>
              <a:t>    #计算KMeans算法SSE</a:t>
            </a:r>
            <a:endParaRPr lang="zh-CN" altLang="en-US"/>
          </a:p>
          <a:p>
            <a:r>
              <a:rPr lang="zh-CN" altLang="en-US"/>
              <a:t>    SSE.append(kmeans.inertia_)</a:t>
            </a:r>
            <a:endParaRPr lang="zh-CN" altLang="en-US"/>
          </a:p>
          <a:p>
            <a:r>
              <a:rPr lang="zh-CN" altLang="en-US"/>
              <a:t>x = range(1, 11)</a:t>
            </a:r>
            <a:endParaRPr lang="zh-CN" altLang="en-US"/>
          </a:p>
          <a:p>
            <a:r>
              <a:rPr lang="zh-CN" altLang="en-US"/>
              <a:t>plt.plot(x, SSE, marker="o")</a:t>
            </a:r>
            <a:endParaRPr lang="zh-CN" altLang="en-US"/>
          </a:p>
          <a:p>
            <a:r>
              <a:rPr lang="zh-CN" altLang="en-US"/>
              <a:t>plt.xlabel('K')</a:t>
            </a:r>
            <a:endParaRPr lang="zh-CN" altLang="en-US"/>
          </a:p>
          <a:p>
            <a:r>
              <a:rPr lang="zh-CN" altLang="en-US"/>
              <a:t>plt.ylabel('SSE')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70751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54395" y="170751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4845" y="2302510"/>
            <a:ext cx="4010025" cy="2619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55775"/>
            <a:ext cx="3009900" cy="194500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755775"/>
            <a:ext cx="3199765" cy="209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220" y="1764665"/>
            <a:ext cx="3272790" cy="2081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3615" y="3846195"/>
            <a:ext cx="243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KNeighborsRegressor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6000" y="38461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KNeighborsClassifier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04680" y="3846195"/>
            <a:ext cx="110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KMeans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8330" y="5200015"/>
            <a:ext cx="6347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结论：结合实际并综合以上三图，最优</a:t>
            </a:r>
            <a:r>
              <a:rPr lang="en-US" altLang="zh-CN"/>
              <a:t> </a:t>
            </a:r>
            <a:r>
              <a:rPr lang="zh-CN" altLang="en-US"/>
              <a:t>n_clusters</a:t>
            </a:r>
            <a:r>
              <a:rPr lang="en-US" altLang="zh-CN"/>
              <a:t>=3</a:t>
            </a:r>
            <a:endParaRPr lang="en-US" altLang="zh-CN"/>
          </a:p>
          <a:p>
            <a:r>
              <a:rPr lang="zh-CN" altLang="en-US"/>
              <a:t>#n_clusters值越大，种类越多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理论最优为</a:t>
            </a:r>
            <a:r>
              <a:rPr lang="en-US" altLang="zh-CN"/>
              <a:t>1</a:t>
            </a:r>
            <a:r>
              <a:rPr lang="zh-CN" altLang="en-US"/>
              <a:t>，但从实际出发，总类别分为</a:t>
            </a:r>
            <a:r>
              <a:rPr lang="en-US" altLang="zh-CN"/>
              <a:t>1</a:t>
            </a:r>
            <a:r>
              <a:rPr lang="zh-CN" altLang="en-US"/>
              <a:t>类等于没分类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9510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kmeans训练模型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1753235"/>
            <a:ext cx="6775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kmeans = KMeans(n_clusters=3)</a:t>
            </a:r>
            <a:endParaRPr lang="zh-CN" altLang="en-US"/>
          </a:p>
          <a:p>
            <a:r>
              <a:rPr lang="zh-CN" altLang="en-US"/>
              <a:t>kmeans.fit(data_copy) </a:t>
            </a:r>
            <a:endParaRPr lang="zh-CN" altLang="en-US"/>
          </a:p>
          <a:p>
            <a:r>
              <a:rPr lang="zh-CN" altLang="en-US"/>
              <a:t>predict_y = kmeans.predict(data_copy)</a:t>
            </a:r>
            <a:endParaRPr lang="zh-CN" altLang="en-US"/>
          </a:p>
          <a:p>
            <a:r>
              <a:rPr lang="zh-CN" altLang="en-US"/>
              <a:t>result = pd.concat((car_data,pd.DataFrame(predict_y)),axis=1)</a:t>
            </a:r>
            <a:endParaRPr lang="zh-CN" altLang="en-US"/>
          </a:p>
          <a:p>
            <a:r>
              <a:rPr lang="zh-CN" altLang="en-US"/>
              <a:t>result.rename({0:u'聚类结果'},axis=1,inplace=True)</a:t>
            </a:r>
            <a:endParaRPr lang="zh-CN" altLang="en-US"/>
          </a:p>
          <a:p>
            <a:r>
              <a:rPr lang="zh-CN" altLang="en-US"/>
              <a:t>result.to_csv("car_data_result.csv", index= False)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34493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3758565"/>
            <a:ext cx="5546090" cy="2773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1099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COMMONDATA" val="eyJoZGlkIjoiMDhjNmU5YjMyNzZhNDcyYTE1YmRiZmM0ZDBmMjgzMT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4992</Words>
  <Application>WPS 演示</Application>
  <PresentationFormat>宽屏</PresentationFormat>
  <Paragraphs>216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机器学习期末作业演示</vt:lpstr>
      <vt:lpstr>主题：二手汽车推荐</vt:lpstr>
      <vt:lpstr>数字数据0-1标准化</vt:lpstr>
      <vt:lpstr>其它数据one-hot编码</vt:lpstr>
      <vt:lpstr>数据分析(KNeighborsRegressor)</vt:lpstr>
      <vt:lpstr>数据分析(KNeighborsClassifier)</vt:lpstr>
      <vt:lpstr>数据分析(KMeans)</vt:lpstr>
      <vt:lpstr>综合分析</vt:lpstr>
      <vt:lpstr>kmeans训练模型</vt:lpstr>
      <vt:lpstr>结果预测(代码)</vt:lpstr>
      <vt:lpstr>结果预测</vt:lpstr>
      <vt:lpstr>结果预测(代码#当前n_clusters=100)</vt:lpstr>
      <vt:lpstr>结果预测</vt:lpstr>
      <vt:lpstr>模型极限测试</vt:lpstr>
      <vt:lpstr>n_clusters极限测试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呆呆万物</cp:lastModifiedBy>
  <cp:revision>185</cp:revision>
  <dcterms:created xsi:type="dcterms:W3CDTF">2019-06-19T02:08:00Z</dcterms:created>
  <dcterms:modified xsi:type="dcterms:W3CDTF">2022-05-13T10:44:21Z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BA7C844B188F4B7692FB6B2A7E078317</vt:lpwstr>
  </property>
</Properties>
</file>