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Lst>
  <p:sldSz cy="5143500" cx="9144000"/>
  <p:notesSz cx="6858000" cy="9144000"/>
  <p:embeddedFontLst>
    <p:embeddedFont>
      <p:font typeface="Roboto Slab"/>
      <p:regular r:id="rId163"/>
      <p:bold r:id="rId164"/>
    </p:embeddedFont>
    <p:embeddedFont>
      <p:font typeface="Roboto"/>
      <p:regular r:id="rId165"/>
      <p:bold r:id="rId166"/>
      <p:italic r:id="rId167"/>
      <p:boldItalic r:id="rId168"/>
    </p:embeddedFont>
    <p:embeddedFont>
      <p:font typeface="Roboto Medium"/>
      <p:regular r:id="rId169"/>
      <p:bold r:id="rId170"/>
      <p:italic r:id="rId171"/>
      <p:boldItalic r:id="rId172"/>
    </p:embeddedFont>
    <p:embeddedFont>
      <p:font typeface="PT Sans Narrow"/>
      <p:regular r:id="rId173"/>
      <p:bold r:id="rId174"/>
    </p:embeddedFont>
    <p:embeddedFont>
      <p:font typeface="Open Sans"/>
      <p:regular r:id="rId175"/>
      <p:bold r:id="rId176"/>
      <p:italic r:id="rId177"/>
      <p:boldItalic r:id="rId1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176" Type="http://schemas.openxmlformats.org/officeDocument/2006/relationships/font" Target="fonts/OpenSans-bold.fntdata"/><Relationship Id="rId36" Type="http://schemas.openxmlformats.org/officeDocument/2006/relationships/slide" Target="slides/slide31.xml"/><Relationship Id="rId175" Type="http://schemas.openxmlformats.org/officeDocument/2006/relationships/font" Target="fonts/OpenSans-regular.fntdata"/><Relationship Id="rId39" Type="http://schemas.openxmlformats.org/officeDocument/2006/relationships/slide" Target="slides/slide34.xml"/><Relationship Id="rId174" Type="http://schemas.openxmlformats.org/officeDocument/2006/relationships/font" Target="fonts/PTSansNarrow-bold.fntdata"/><Relationship Id="rId38" Type="http://schemas.openxmlformats.org/officeDocument/2006/relationships/slide" Target="slides/slide33.xml"/><Relationship Id="rId173" Type="http://schemas.openxmlformats.org/officeDocument/2006/relationships/font" Target="fonts/PTSansNarrow-regular.fntdata"/><Relationship Id="rId178" Type="http://schemas.openxmlformats.org/officeDocument/2006/relationships/font" Target="fonts/OpenSans-boldItalic.fntdata"/><Relationship Id="rId177" Type="http://schemas.openxmlformats.org/officeDocument/2006/relationships/font" Target="fonts/Open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RobotoMedium-boldItalic.fntdata"/><Relationship Id="rId65" Type="http://schemas.openxmlformats.org/officeDocument/2006/relationships/slide" Target="slides/slide60.xml"/><Relationship Id="rId171" Type="http://schemas.openxmlformats.org/officeDocument/2006/relationships/font" Target="fonts/RobotoMedium-italic.fntdata"/><Relationship Id="rId68" Type="http://schemas.openxmlformats.org/officeDocument/2006/relationships/slide" Target="slides/slide63.xml"/><Relationship Id="rId170" Type="http://schemas.openxmlformats.org/officeDocument/2006/relationships/font" Target="fonts/RobotoMedium-bold.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Roboto-regular.fntdata"/><Relationship Id="rId69" Type="http://schemas.openxmlformats.org/officeDocument/2006/relationships/slide" Target="slides/slide64.xml"/><Relationship Id="rId164" Type="http://schemas.openxmlformats.org/officeDocument/2006/relationships/font" Target="fonts/RobotoSlab-bold.fntdata"/><Relationship Id="rId163" Type="http://schemas.openxmlformats.org/officeDocument/2006/relationships/font" Target="fonts/RobotoSlab-regular.fntdata"/><Relationship Id="rId162" Type="http://schemas.openxmlformats.org/officeDocument/2006/relationships/slide" Target="slides/slide157.xml"/><Relationship Id="rId169" Type="http://schemas.openxmlformats.org/officeDocument/2006/relationships/font" Target="fonts/RobotoMedium-regular.fntdata"/><Relationship Id="rId168" Type="http://schemas.openxmlformats.org/officeDocument/2006/relationships/font" Target="fonts/Roboto-boldItalic.fntdata"/><Relationship Id="rId167" Type="http://schemas.openxmlformats.org/officeDocument/2006/relationships/font" Target="fonts/Roboto-italic.fntdata"/><Relationship Id="rId166" Type="http://schemas.openxmlformats.org/officeDocument/2006/relationships/font" Target="fonts/Roboto-bold.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04b1427b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04b1427b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7f1ee9ccb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f1ee9ccb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7163cbf6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163cbf66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7f1ee9ccb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7f1ee9ccb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7163cbf6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7163cbf6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7f1ee9ccb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7f1ee9ccb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7f2ca372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7f2ca372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7f2ca3728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7f2ca3728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7f2ca3728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7f2ca3728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f2ca3728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f2ca3728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7f2ca3728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7f2ca3728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04b1427b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4b1427b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7f2ca3728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7f2ca3728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8191ff77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8191ff77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8191ff779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191ff779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8191ff779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8191ff779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8191ff779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8191ff779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8191ff779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8191ff779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8191ff77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191ff77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8191ff779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8191ff77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8191ff779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8191ff779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8191ff779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8191ff779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4b1427b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4b1427b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8191ff779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8191ff779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8191ff779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8191ff77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8191ff779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8191ff779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8191ff779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8191ff779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g8191ff77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8191ff77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7f2ca3728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7f2ca3728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g8191ff779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8191ff779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8191ff779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8191ff779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7f2ca3728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7f2ca3728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8191ff779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8191ff779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04b1427b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4b1427b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8191ff779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8191ff779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g8191ff779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8191ff779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8191ff779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8191ff779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Google Shape;938;g8191ff779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8191ff779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8191ff779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8191ff779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8191ff779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8191ff779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8191ff779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8191ff779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8191ff779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8191ff779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8191ff779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8191ff779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8191ff779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8191ff779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4b1427b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4b1427b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8191ff779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8191ff779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8191ff779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8191ff779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8191ff779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8191ff779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g8191ff779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8191ff779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8191ff779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8191ff779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g8191ff779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8191ff779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g81969982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81969982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1" name="Shape 1031"/>
        <p:cNvGrpSpPr/>
        <p:nvPr/>
      </p:nvGrpSpPr>
      <p:grpSpPr>
        <a:xfrm>
          <a:off x="0" y="0"/>
          <a:ext cx="0" cy="0"/>
          <a:chOff x="0" y="0"/>
          <a:chExt cx="0" cy="0"/>
        </a:xfrm>
      </p:grpSpPr>
      <p:sp>
        <p:nvSpPr>
          <p:cNvPr id="1032" name="Google Shape;1032;g8191ff779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8191ff779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7" name="Shape 1037"/>
        <p:cNvGrpSpPr/>
        <p:nvPr/>
      </p:nvGrpSpPr>
      <p:grpSpPr>
        <a:xfrm>
          <a:off x="0" y="0"/>
          <a:ext cx="0" cy="0"/>
          <a:chOff x="0" y="0"/>
          <a:chExt cx="0" cy="0"/>
        </a:xfrm>
      </p:grpSpPr>
      <p:sp>
        <p:nvSpPr>
          <p:cNvPr id="1038" name="Google Shape;1038;g819699827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81969982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819699827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819699827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4b1427b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4b1427b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819699827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819699827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g819699827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819699827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8191ff779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8191ff779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7f3c4ba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7f3c4ba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7f3c4baeb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7f3c4bae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g8191ff779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8191ff779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8191ff779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8191ff779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Google Shape;1092;g8191ff779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8191ff779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04b1427b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4b1427b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4b1427b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4b1427b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04b1427b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04b1427b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04b1427b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04b1427b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4b1427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4b1427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4b1427b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4b1427b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04b1427b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04b1427b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04b1427b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04b1427b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04b1427b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04b1427b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04b1427b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4b1427b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04b1427b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04b1427b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04b1427b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4b1427b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4b1427b8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4b1427b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04b1427b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04b1427b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11189d8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11189d8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4b1427b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4b1427b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04b1427b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4b1427b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11189d89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11189d89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11189d8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11189d8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11189d89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1189d89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11189d8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11189d8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f065e9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f065e9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11189d8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11189d8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11189d89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11189d89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11189d89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11189d89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11189d8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11189d8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4b1427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4b1427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11189d89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11189d89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11189d89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11189d89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11189d89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11189d89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11189d89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11189d89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811189d89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11189d89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11189d89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11189d8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11189d89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11189d89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11189d89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11189d89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811189d89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11189d89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11189d89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11189d89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4b1427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4b1427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11189d89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11189d89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811189d89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11189d89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811189d89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11189d89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11189d89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11189d89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811189d89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11189d89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811189d89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811189d89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811189d89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11189d89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811189d89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11189d89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811189d89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11189d89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811189d89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11189d89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4b1427b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4b1427b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811189d89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11189d89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811189d8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11189d8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811189d89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11189d89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811189d89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11189d89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11189d8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811189d8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811189d89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11189d89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11189d89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811189d89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811189d89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811189d89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11189d89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11189d89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11189d89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11189d89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4b1427b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4b1427b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811189d89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11189d89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811189d89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811189d89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811189d895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811189d89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811189d895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811189d895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811189d89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811189d89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811189d89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811189d89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7f1ee9ccb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f1ee9ccb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7f1ee9ccb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f1ee9ccb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7f1ee9ccb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f1ee9ccb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811189d89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11189d89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4b1427b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4b1427b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811189d8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811189d8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811189d89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811189d89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811189d89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811189d89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811189d89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811189d89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811189d89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811189d89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811189d89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811189d89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7f1ee9cb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f1ee9cb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811189d89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811189d89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811189d8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811189d8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7f1ee9ccb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7f1ee9ccb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4b1427b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04b1427b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7f1ee9ccb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f1ee9ccb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7f1ee9ccb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7f1ee9ccb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7163cbf6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7163cbf6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7163cbf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7163cbf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7f1ee9ccb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7f1ee9ccb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7163cbf6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163cbf6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7163cbf6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7163cbf6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7163cbf6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163cbf6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7f1ee9ccb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7f1ee9ccb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7163cbf6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7163cbf6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985100" y="11552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382063" y="2467600"/>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0" name="Shape 20"/>
        <p:cNvGrpSpPr/>
        <p:nvPr/>
      </p:nvGrpSpPr>
      <p:grpSpPr>
        <a:xfrm>
          <a:off x="0" y="0"/>
          <a:ext cx="0" cy="0"/>
          <a:chOff x="0" y="0"/>
          <a:chExt cx="0" cy="0"/>
        </a:xfrm>
      </p:grpSpPr>
      <p:cxnSp>
        <p:nvCxnSpPr>
          <p:cNvPr id="21" name="Google Shape;21;p4"/>
          <p:cNvCxnSpPr/>
          <p:nvPr/>
        </p:nvCxnSpPr>
        <p:spPr>
          <a:xfrm>
            <a:off x="13750" y="1260275"/>
            <a:ext cx="9217200" cy="0"/>
          </a:xfrm>
          <a:prstGeom prst="straightConnector1">
            <a:avLst/>
          </a:prstGeom>
          <a:noFill/>
          <a:ln cap="flat" cmpd="sng" w="38100">
            <a:solidFill>
              <a:schemeClr val="accent2"/>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666666"/>
              </a:buClr>
              <a:buSzPts val="1800"/>
              <a:buChar char="●"/>
              <a:defRPr>
                <a:solidFill>
                  <a:srgbClr val="666666"/>
                </a:solidFill>
              </a:defRPr>
            </a:lvl1pPr>
            <a:lvl2pPr indent="-317500" lvl="1" marL="914400">
              <a:spcBef>
                <a:spcPts val="1000"/>
              </a:spcBef>
              <a:spcAft>
                <a:spcPts val="0"/>
              </a:spcAft>
              <a:buClr>
                <a:srgbClr val="666666"/>
              </a:buClr>
              <a:buSzPts val="1400"/>
              <a:buChar char="○"/>
              <a:defRPr>
                <a:solidFill>
                  <a:srgbClr val="666666"/>
                </a:solidFill>
              </a:defRPr>
            </a:lvl2pPr>
            <a:lvl3pPr indent="-317500" lvl="2" marL="1371600">
              <a:spcBef>
                <a:spcPts val="1000"/>
              </a:spcBef>
              <a:spcAft>
                <a:spcPts val="0"/>
              </a:spcAft>
              <a:buClr>
                <a:srgbClr val="666666"/>
              </a:buClr>
              <a:buSzPts val="1400"/>
              <a:buChar char="■"/>
              <a:defRPr>
                <a:solidFill>
                  <a:srgbClr val="666666"/>
                </a:solidFill>
              </a:defRPr>
            </a:lvl3pPr>
            <a:lvl4pPr indent="-317500" lvl="3" marL="1828800">
              <a:spcBef>
                <a:spcPts val="1000"/>
              </a:spcBef>
              <a:spcAft>
                <a:spcPts val="0"/>
              </a:spcAft>
              <a:buClr>
                <a:srgbClr val="666666"/>
              </a:buClr>
              <a:buSzPts val="1400"/>
              <a:buChar char="●"/>
              <a:defRPr>
                <a:solidFill>
                  <a:srgbClr val="666666"/>
                </a:solidFill>
              </a:defRPr>
            </a:lvl4pPr>
            <a:lvl5pPr indent="-317500" lvl="4" marL="2286000">
              <a:spcBef>
                <a:spcPts val="1000"/>
              </a:spcBef>
              <a:spcAft>
                <a:spcPts val="0"/>
              </a:spcAft>
              <a:buClr>
                <a:srgbClr val="666666"/>
              </a:buClr>
              <a:buSzPts val="1400"/>
              <a:buChar char="○"/>
              <a:defRPr>
                <a:solidFill>
                  <a:srgbClr val="666666"/>
                </a:solidFill>
              </a:defRPr>
            </a:lvl5pPr>
            <a:lvl6pPr indent="-317500" lvl="5" marL="2743200">
              <a:spcBef>
                <a:spcPts val="1000"/>
              </a:spcBef>
              <a:spcAft>
                <a:spcPts val="0"/>
              </a:spcAft>
              <a:buClr>
                <a:srgbClr val="666666"/>
              </a:buClr>
              <a:buSzPts val="1400"/>
              <a:buChar char="■"/>
              <a:defRPr>
                <a:solidFill>
                  <a:srgbClr val="666666"/>
                </a:solidFill>
              </a:defRPr>
            </a:lvl6pPr>
            <a:lvl7pPr indent="-317500" lvl="6" marL="3200400">
              <a:spcBef>
                <a:spcPts val="1000"/>
              </a:spcBef>
              <a:spcAft>
                <a:spcPts val="0"/>
              </a:spcAft>
              <a:buClr>
                <a:srgbClr val="666666"/>
              </a:buClr>
              <a:buSzPts val="1400"/>
              <a:buChar char="●"/>
              <a:defRPr>
                <a:solidFill>
                  <a:srgbClr val="666666"/>
                </a:solidFill>
              </a:defRPr>
            </a:lvl7pPr>
            <a:lvl8pPr indent="-317500" lvl="7" marL="3657600">
              <a:spcBef>
                <a:spcPts val="1000"/>
              </a:spcBef>
              <a:spcAft>
                <a:spcPts val="0"/>
              </a:spcAft>
              <a:buClr>
                <a:srgbClr val="666666"/>
              </a:buClr>
              <a:buSzPts val="1400"/>
              <a:buChar char="○"/>
              <a:defRPr>
                <a:solidFill>
                  <a:srgbClr val="666666"/>
                </a:solidFill>
              </a:defRPr>
            </a:lvl8pPr>
            <a:lvl9pPr indent="-317500" lvl="8" marL="4114800">
              <a:spcBef>
                <a:spcPts val="1000"/>
              </a:spcBef>
              <a:spcAft>
                <a:spcPts val="1000"/>
              </a:spcAft>
              <a:buClr>
                <a:srgbClr val="666666"/>
              </a:buClr>
              <a:buSzPts val="1400"/>
              <a:buChar char="■"/>
              <a:defRPr>
                <a:solidFill>
                  <a:srgbClr val="666666"/>
                </a:solidFill>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rotWithShape="1">
          <a:blip r:embed="rId2">
            <a:alphaModFix/>
          </a:blip>
          <a:srcRect b="0" l="0" r="46907" t="0"/>
          <a:stretch/>
        </p:blipFill>
        <p:spPr>
          <a:xfrm>
            <a:off x="7850575" y="81625"/>
            <a:ext cx="1170576" cy="986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7" name="Google Shape;37;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6" name="Google Shape;46;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7" name="Google Shape;47;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github.com/aamirpinger/react-fundamental-slides-code/blob/master/CSS-Styling"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github.com/aamirpinger/react-fundamental-slides-code/blob/master/CSS-Styling/InlineStyling.js" TargetMode="External"/><Relationship Id="rId4" Type="http://schemas.openxmlformats.org/officeDocument/2006/relationships/hyperlink" Target="https://facebook.github.io/react/docs/dom-elements.html#all-supported-html-attributes"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github.com/aamirpinger/react-fundamental-slides-code/blob/master/CSS-Styling/style-component-example.js" TargetMode="External"/><Relationship Id="rId4" Type="http://schemas.openxmlformats.org/officeDocument/2006/relationships/hyperlink" Target="https://github.com/aamirpinger/react-fundamental-slides-code/blob/master/CSS-Styling/style-component-example.js"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github.com/aamirpinger/react-fundamental-slides-code/blob/master/CSS-Styling/imgTagExample.js"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s://github.com/aamirpinger/react-fundamental-slides-code/blob/master/componentDidMountExample.j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hyperlink" Target="https://github.com/aamirpinger/react-fundamental-slides-code/blob/master/getDerivedStateFromPropsExample.js" TargetMode="External"/><Relationship Id="rId4" Type="http://schemas.openxmlformats.org/officeDocument/2006/relationships/hyperlink" Target="https://github.com/aamirpinger/react-fundamental-slides-code/blob/master/getDerivedStateFromPropsExample.js"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github.com/aamirpinger/react-fundamental-slides-code/blob/master/shouldComponentUpdateExample.js" TargetMode="External"/><Relationship Id="rId4" Type="http://schemas.openxmlformats.org/officeDocument/2006/relationships/hyperlink" Target="https://github.com/aamirpinger/react-fundamental-slides-code/blob/master/shouldComponentUpdateExample.j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hyperlink" Target="https://github.com/aamirpinger/react-fundamental-slides-code/blob/master/componentDidUpdateExample.js" TargetMode="External"/><Relationship Id="rId4" Type="http://schemas.openxmlformats.org/officeDocument/2006/relationships/hyperlink" Target="https://github.com/aamirpinger/react-fundamental-slides-code/blob/master/componentDidUpdateExample.j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hyperlink" Target="https://github.com/aamirpinger/react-fundamental-slides-code/blob/master/SampleFolderStructure/"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4.png"/><Relationship Id="rId4" Type="http://schemas.openxmlformats.org/officeDocument/2006/relationships/image" Target="../media/image15.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oftchris.github.io/books/react/" TargetMode="External"/><Relationship Id="rId4" Type="http://schemas.openxmlformats.org/officeDocument/2006/relationships/hyperlink" Target="https://softchris.github.io/books/react/" TargetMode="External"/><Relationship Id="rId5" Type="http://schemas.openxmlformats.org/officeDocument/2006/relationships/hyperlink" Target="https://softchris.github.io/books/rea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hyperlink" Target="https://www.w3schools.com/js/js_htmldom.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hyperlink" Target="https://www.w3schools.com/js/js_htmldom.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 Id="rId4" Type="http://schemas.openxmlformats.org/officeDocument/2006/relationships/hyperlink" Target="https://github.com/aamirpinger/react-fundamental-slides-code/blob/master/BasicComponentExample.js" TargetMode="External"/><Relationship Id="rId5" Type="http://schemas.openxmlformats.org/officeDocument/2006/relationships/hyperlink" Target="https://github.com/aamirpinger/react-fundamental-slides-code/blob/master/BasicComponentExample.js" TargetMode="External"/><Relationship Id="rId6" Type="http://schemas.openxmlformats.org/officeDocument/2006/relationships/hyperlink" Target="https://github.com/aamirpinger/react-fundamental-slides-code/blob/master/BasicComponentExample.j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aamirpinger/react-fundamental-slides-code/blob/master/ComponentWithDotMap.j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github.com/aamirpinger/react-fundamental-slides-code/blob/master/BasicComponentExample.j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aamirpinger/react-fundamental-slides-code/blob/master/BasicComponentExample.j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9.png"/><Relationship Id="rId4" Type="http://schemas.openxmlformats.org/officeDocument/2006/relationships/hyperlink" Target="https://github.com/aamirpinger/react-fundamental-slides-code/blob/master/PassingProps.js" TargetMode="External"/><Relationship Id="rId5" Type="http://schemas.openxmlformats.org/officeDocument/2006/relationships/hyperlink" Target="https://github.com/aamirpinger/react-fundamental-slides-code/blob/master/PassingProps.j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4.png"/><Relationship Id="rId4" Type="http://schemas.openxmlformats.org/officeDocument/2006/relationships/hyperlink" Target="https://github.com/aamirpinger/react-fundamental-slides-code/blob/master/PassingPropsAndFunction.js" TargetMode="External"/><Relationship Id="rId5"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3.png"/><Relationship Id="rId4" Type="http://schemas.openxmlformats.org/officeDocument/2006/relationships/hyperlink" Target="https://github.com/aamirpinger/react-fundamental-slides-code/blob/master/PropsToFunctionalComp.js" TargetMode="External"/><Relationship Id="rId5" Type="http://schemas.openxmlformats.org/officeDocument/2006/relationships/hyperlink" Target="https://github.com/aamirpinger/react-fundamental-slides-code/blob/master/PropsToFunctionalComp.js" TargetMode="External"/><Relationship Id="rId6"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5.png"/><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github.com/facebook/prop-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hyperlink" Target="https://github.com/aamirpinger/react-fundamental-slides-code/blob/master/PropTypeExample.js" TargetMode="External"/><Relationship Id="rId6" Type="http://schemas.openxmlformats.org/officeDocument/2006/relationships/hyperlink" Target="https://github.com/aamirpinger/react-fundamental-slides-code/blob/master/PropTypeExample.j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8.png"/><Relationship Id="rId4" Type="http://schemas.openxmlformats.org/officeDocument/2006/relationships/hyperlink" Target="https://github.com/aamirpinger/react-fundamental-slides-code/blob/master/PropTypeExample.j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hyperlink" Target="https://github.com/aamirpinger/react-fundamental-slides-code/blob/master/StateExample.js" TargetMode="External"/><Relationship Id="rId6" Type="http://schemas.openxmlformats.org/officeDocument/2006/relationships/hyperlink" Target="https://github.com/aamirpinger/react-fundamental-slides-code/blob/master/StateExample.j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github.com/aamirpinger/react-fundamental-slides-code/blob/master/DestructuringArray1.js" TargetMode="External"/><Relationship Id="rId4" Type="http://schemas.openxmlformats.org/officeDocument/2006/relationships/hyperlink" Target="https://github.com/aamirpinger/react-fundamental-slides-code/blob/master/DestructuringArray1.j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github.com/aamirpinger/react-fundamental-slides-code/blob/master/DestructuringArray2.js"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2.png"/><Relationship Id="rId4" Type="http://schemas.openxmlformats.org/officeDocument/2006/relationships/hyperlink" Target="https://github.com/aamirpinger/react-fundamental-slides-code/blob/master/DestructureStateAndProps.js" TargetMode="External"/><Relationship Id="rId5" Type="http://schemas.openxmlformats.org/officeDocument/2006/relationships/hyperlink" Target="https://github.com/aamirpinger/react-fundamental-slides-code/blob/master/DestructureStateAndProps.j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github.com/aamirpinger/react-fundamental-slides-code/blob/master/AddCityInState.js" TargetMode="External"/><Relationship Id="rId4" Type="http://schemas.openxmlformats.org/officeDocument/2006/relationships/hyperlink" Target="https://github.com/aamirpinger/react-fundamental-slides-code/blob/master/AddCityInState.js" TargetMode="External"/><Relationship Id="rId5" Type="http://schemas.openxmlformats.org/officeDocument/2006/relationships/hyperlink" Target="https://github.com/aamirpinger/react-fundamental-slides-code/blob/master/RemoveCityFromState.j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github.com/aamirpinger/react-fundamental-slides-code/blob/master/FormExample.j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github.com/aamirpinger/react-fundamental-slides-code/blob/master/ConditionalRendering.j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974500" y="1841325"/>
            <a:ext cx="3195000" cy="88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a:t>
            </a:r>
            <a:endParaRPr/>
          </a:p>
        </p:txBody>
      </p:sp>
      <p:sp>
        <p:nvSpPr>
          <p:cNvPr id="65" name="Google Shape;65;p13"/>
          <p:cNvSpPr txBox="1"/>
          <p:nvPr>
            <p:ph idx="1" type="subTitle"/>
          </p:nvPr>
        </p:nvSpPr>
        <p:spPr>
          <a:xfrm>
            <a:off x="1680300" y="2874550"/>
            <a:ext cx="57834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Prepared by: Aamir Pinger</a:t>
            </a:r>
            <a:endParaRPr/>
          </a:p>
        </p:txBody>
      </p:sp>
      <p:grpSp>
        <p:nvGrpSpPr>
          <p:cNvPr id="66" name="Google Shape;66;p13"/>
          <p:cNvGrpSpPr/>
          <p:nvPr/>
        </p:nvGrpSpPr>
        <p:grpSpPr>
          <a:xfrm>
            <a:off x="953600" y="4157960"/>
            <a:ext cx="3122000" cy="406749"/>
            <a:chOff x="953600" y="4157960"/>
            <a:chExt cx="3122000" cy="406749"/>
          </a:xfrm>
        </p:grpSpPr>
        <p:pic>
          <p:nvPicPr>
            <p:cNvPr id="67" name="Google Shape;67;p13"/>
            <p:cNvPicPr preferRelativeResize="0"/>
            <p:nvPr/>
          </p:nvPicPr>
          <p:blipFill>
            <a:blip r:embed="rId3">
              <a:alphaModFix/>
            </a:blip>
            <a:stretch>
              <a:fillRect/>
            </a:stretch>
          </p:blipFill>
          <p:spPr>
            <a:xfrm>
              <a:off x="953600" y="4157960"/>
              <a:ext cx="406749" cy="406749"/>
            </a:xfrm>
            <a:prstGeom prst="rect">
              <a:avLst/>
            </a:prstGeom>
            <a:noFill/>
            <a:ln>
              <a:noFill/>
            </a:ln>
          </p:spPr>
        </p:pic>
        <p:sp>
          <p:nvSpPr>
            <p:cNvPr id="68" name="Google Shape;68;p13"/>
            <p:cNvSpPr txBox="1"/>
            <p:nvPr/>
          </p:nvSpPr>
          <p:spPr>
            <a:xfrm>
              <a:off x="1267000" y="4199785"/>
              <a:ext cx="28086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Medium"/>
                  <a:ea typeface="Roboto Medium"/>
                  <a:cs typeface="Roboto Medium"/>
                  <a:sym typeface="Roboto Medium"/>
                </a:rPr>
                <a:t>fb.com/</a:t>
              </a:r>
              <a:r>
                <a:rPr b="1" lang="en" sz="1600">
                  <a:solidFill>
                    <a:srgbClr val="FFFFFF"/>
                  </a:solidFill>
                  <a:latin typeface="Roboto"/>
                  <a:ea typeface="Roboto"/>
                  <a:cs typeface="Roboto"/>
                  <a:sym typeface="Roboto"/>
                </a:rPr>
                <a:t>AamirPingerOfficial</a:t>
              </a:r>
              <a:endParaRPr b="1" sz="1600">
                <a:solidFill>
                  <a:srgbClr val="FFFFFF"/>
                </a:solidFill>
                <a:latin typeface="Roboto"/>
                <a:ea typeface="Roboto"/>
                <a:cs typeface="Roboto"/>
                <a:sym typeface="Roboto"/>
              </a:endParaRPr>
            </a:p>
          </p:txBody>
        </p:sp>
      </p:grpSp>
      <p:grpSp>
        <p:nvGrpSpPr>
          <p:cNvPr id="69" name="Google Shape;69;p13"/>
          <p:cNvGrpSpPr/>
          <p:nvPr/>
        </p:nvGrpSpPr>
        <p:grpSpPr>
          <a:xfrm>
            <a:off x="3011000" y="4568068"/>
            <a:ext cx="2873900" cy="406750"/>
            <a:chOff x="953600" y="4568068"/>
            <a:chExt cx="2873900" cy="406750"/>
          </a:xfrm>
        </p:grpSpPr>
        <p:pic>
          <p:nvPicPr>
            <p:cNvPr id="70" name="Google Shape;70;p13"/>
            <p:cNvPicPr preferRelativeResize="0"/>
            <p:nvPr/>
          </p:nvPicPr>
          <p:blipFill>
            <a:blip r:embed="rId4">
              <a:alphaModFix/>
            </a:blip>
            <a:stretch>
              <a:fillRect/>
            </a:stretch>
          </p:blipFill>
          <p:spPr>
            <a:xfrm>
              <a:off x="953600" y="4568068"/>
              <a:ext cx="406750" cy="406750"/>
            </a:xfrm>
            <a:prstGeom prst="rect">
              <a:avLst/>
            </a:prstGeom>
            <a:noFill/>
            <a:ln>
              <a:noFill/>
            </a:ln>
          </p:spPr>
        </p:pic>
        <p:sp>
          <p:nvSpPr>
            <p:cNvPr id="71" name="Google Shape;71;p13"/>
            <p:cNvSpPr txBox="1"/>
            <p:nvPr/>
          </p:nvSpPr>
          <p:spPr>
            <a:xfrm>
              <a:off x="1343200" y="4609900"/>
              <a:ext cx="24843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Medium"/>
                  <a:ea typeface="Roboto Medium"/>
                  <a:cs typeface="Roboto Medium"/>
                  <a:sym typeface="Roboto Medium"/>
                </a:rPr>
                <a:t>github.com/</a:t>
              </a:r>
              <a:r>
                <a:rPr b="1" lang="en" sz="1600">
                  <a:solidFill>
                    <a:srgbClr val="FFFFFF"/>
                  </a:solidFill>
                  <a:latin typeface="Roboto"/>
                  <a:ea typeface="Roboto"/>
                  <a:cs typeface="Roboto"/>
                  <a:sym typeface="Roboto"/>
                </a:rPr>
                <a:t>AamirPinger</a:t>
              </a:r>
              <a:endParaRPr sz="1600">
                <a:solidFill>
                  <a:srgbClr val="FFFFFF"/>
                </a:solidFill>
                <a:latin typeface="Roboto Medium"/>
                <a:ea typeface="Roboto Medium"/>
                <a:cs typeface="Roboto Medium"/>
                <a:sym typeface="Roboto Medium"/>
              </a:endParaRPr>
            </a:p>
          </p:txBody>
        </p:sp>
      </p:grpSp>
      <p:grpSp>
        <p:nvGrpSpPr>
          <p:cNvPr id="72" name="Google Shape;72;p13"/>
          <p:cNvGrpSpPr/>
          <p:nvPr/>
        </p:nvGrpSpPr>
        <p:grpSpPr>
          <a:xfrm>
            <a:off x="5000854" y="4194106"/>
            <a:ext cx="3275950" cy="350075"/>
            <a:chOff x="5486550" y="4194106"/>
            <a:chExt cx="3275950" cy="350075"/>
          </a:xfrm>
        </p:grpSpPr>
        <p:pic>
          <p:nvPicPr>
            <p:cNvPr id="73" name="Google Shape;73;p13"/>
            <p:cNvPicPr preferRelativeResize="0"/>
            <p:nvPr/>
          </p:nvPicPr>
          <p:blipFill>
            <a:blip r:embed="rId5">
              <a:alphaModFix/>
            </a:blip>
            <a:stretch>
              <a:fillRect/>
            </a:stretch>
          </p:blipFill>
          <p:spPr>
            <a:xfrm>
              <a:off x="5486550" y="4194106"/>
              <a:ext cx="350075" cy="350075"/>
            </a:xfrm>
            <a:prstGeom prst="rect">
              <a:avLst/>
            </a:prstGeom>
            <a:noFill/>
            <a:ln>
              <a:noFill/>
            </a:ln>
          </p:spPr>
        </p:pic>
        <p:sp>
          <p:nvSpPr>
            <p:cNvPr id="74" name="Google Shape;74;p13"/>
            <p:cNvSpPr txBox="1"/>
            <p:nvPr/>
          </p:nvSpPr>
          <p:spPr>
            <a:xfrm>
              <a:off x="5839000" y="4207594"/>
              <a:ext cx="2923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Medium"/>
                  <a:ea typeface="Roboto Medium"/>
                  <a:cs typeface="Roboto Medium"/>
                  <a:sym typeface="Roboto Medium"/>
                </a:rPr>
                <a:t>linkedin.com/in/AamirPinger</a:t>
              </a:r>
              <a:endParaRPr sz="1600">
                <a:solidFill>
                  <a:srgbClr val="FFFFFF"/>
                </a:solidFill>
                <a:latin typeface="Roboto Medium"/>
                <a:ea typeface="Roboto Medium"/>
                <a:cs typeface="Roboto Medium"/>
                <a:sym typeface="Roboto Medium"/>
              </a:endParaRPr>
            </a:p>
          </p:txBody>
        </p:sp>
      </p:grpSp>
      <p:pic>
        <p:nvPicPr>
          <p:cNvPr id="75" name="Google Shape;75;p13"/>
          <p:cNvPicPr preferRelativeResize="0"/>
          <p:nvPr/>
        </p:nvPicPr>
        <p:blipFill rotWithShape="1">
          <a:blip r:embed="rId6">
            <a:alphaModFix/>
          </a:blip>
          <a:srcRect b="0" l="0" r="46907" t="0"/>
          <a:stretch/>
        </p:blipFill>
        <p:spPr>
          <a:xfrm>
            <a:off x="3725550" y="646650"/>
            <a:ext cx="1597225" cy="134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27" name="Google Shape;127;p22"/>
          <p:cNvSpPr txBox="1"/>
          <p:nvPr>
            <p:ph idx="1" type="body"/>
          </p:nvPr>
        </p:nvSpPr>
        <p:spPr>
          <a:xfrm>
            <a:off x="247225" y="1452624"/>
            <a:ext cx="8368200" cy="49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look at an a simple JS function example:</a:t>
            </a:r>
            <a:endParaRPr sz="1600">
              <a:solidFill>
                <a:srgbClr val="000000"/>
              </a:solidFill>
              <a:highlight>
                <a:srgbClr val="FFFFFF"/>
              </a:highlight>
              <a:latin typeface="Courier New"/>
              <a:ea typeface="Courier New"/>
              <a:cs typeface="Courier New"/>
              <a:sym typeface="Courier New"/>
            </a:endParaRPr>
          </a:p>
          <a:p>
            <a:pPr indent="0" lvl="0" marL="0" rtl="0" algn="l">
              <a:spcBef>
                <a:spcPts val="1000"/>
              </a:spcBef>
              <a:spcAft>
                <a:spcPts val="1000"/>
              </a:spcAft>
              <a:buNone/>
            </a:pPr>
            <a:r>
              <a:t/>
            </a:r>
            <a:endParaRPr sz="1600"/>
          </a:p>
        </p:txBody>
      </p:sp>
      <p:sp>
        <p:nvSpPr>
          <p:cNvPr id="128" name="Google Shape;128;p22"/>
          <p:cNvSpPr txBox="1"/>
          <p:nvPr/>
        </p:nvSpPr>
        <p:spPr>
          <a:xfrm>
            <a:off x="1764450" y="2412600"/>
            <a:ext cx="5615100" cy="2394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function</a:t>
            </a:r>
            <a:r>
              <a:rPr lang="en" sz="1600">
                <a:highlight>
                  <a:srgbClr val="FFFFFF"/>
                </a:highlight>
                <a:latin typeface="Courier New"/>
                <a:ea typeface="Courier New"/>
                <a:cs typeface="Courier New"/>
                <a:sym typeface="Courier New"/>
              </a:rPr>
              <a:t> getTwitterProfile (username) {</a:t>
            </a:r>
            <a:endParaRPr sz="1600">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return</a:t>
            </a:r>
            <a:r>
              <a:rPr lang="en" sz="1600">
                <a:highlight>
                  <a:srgbClr val="FFFFFF"/>
                </a:highlight>
                <a:latin typeface="Courier New"/>
                <a:ea typeface="Courier New"/>
                <a:cs typeface="Courier New"/>
                <a:sym typeface="Courier New"/>
              </a:rPr>
              <a:t> </a:t>
            </a:r>
            <a:r>
              <a:rPr lang="en" sz="1600">
                <a:solidFill>
                  <a:srgbClr val="A31515"/>
                </a:solidFill>
                <a:highlight>
                  <a:srgbClr val="FFFFFF"/>
                </a:highlight>
                <a:latin typeface="Courier New"/>
                <a:ea typeface="Courier New"/>
                <a:cs typeface="Courier New"/>
                <a:sym typeface="Courier New"/>
              </a:rPr>
              <a:t>'https://twitter.com '</a:t>
            </a:r>
            <a:r>
              <a:rPr lang="en" sz="1600">
                <a:highlight>
                  <a:srgbClr val="FFFFFF"/>
                </a:highlight>
                <a:latin typeface="Courier New"/>
                <a:ea typeface="Courier New"/>
                <a:cs typeface="Courier New"/>
                <a:sym typeface="Courier New"/>
              </a:rPr>
              <a:t> + username</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a:t>
            </a:r>
            <a:endParaRPr/>
          </a:p>
        </p:txBody>
      </p:sp>
      <p:sp>
        <p:nvSpPr>
          <p:cNvPr id="129" name="Google Shape;129;p22"/>
          <p:cNvSpPr txBox="1"/>
          <p:nvPr>
            <p:ph idx="1" type="body"/>
          </p:nvPr>
        </p:nvSpPr>
        <p:spPr>
          <a:xfrm>
            <a:off x="1906200" y="3656575"/>
            <a:ext cx="5331600" cy="806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2"/>
                </a:solidFill>
              </a:rPr>
              <a:t>It’s a very simple function</a:t>
            </a:r>
            <a:endParaRPr sz="3600">
              <a:solidFill>
                <a:schemeClr val="accent2"/>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11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Styling with CSS files</a:t>
            </a:r>
            <a:endParaRPr/>
          </a:p>
        </p:txBody>
      </p:sp>
      <p:sp>
        <p:nvSpPr>
          <p:cNvPr id="747" name="Google Shape;747;p112"/>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CSS styling</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CSS-Styling/</a:t>
            </a:r>
            <a:endParaRPr sz="2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11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Inline Styling</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1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Inline Styling</a:t>
            </a:r>
            <a:endParaRPr/>
          </a:p>
        </p:txBody>
      </p:sp>
      <p:sp>
        <p:nvSpPr>
          <p:cNvPr id="758" name="Google Shape;758;p114"/>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Inline</a:t>
            </a:r>
            <a:r>
              <a:rPr b="1" lang="en" sz="2400">
                <a:solidFill>
                  <a:schemeClr val="accent2"/>
                </a:solidFill>
              </a:rPr>
              <a:t> styling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InlineStyling.js</a:t>
            </a:r>
            <a:endParaRPr sz="2400"/>
          </a:p>
        </p:txBody>
      </p:sp>
      <p:sp>
        <p:nvSpPr>
          <p:cNvPr id="759" name="Google Shape;759;p114"/>
          <p:cNvSpPr txBox="1"/>
          <p:nvPr/>
        </p:nvSpPr>
        <p:spPr>
          <a:xfrm>
            <a:off x="208600" y="2986150"/>
            <a:ext cx="8597700" cy="9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rPr>
              <a:t>List of all supported HTML attributes that can be passed along to the React element</a:t>
            </a:r>
            <a:endParaRPr b="1" sz="1600">
              <a:solidFill>
                <a:schemeClr val="accent2"/>
              </a:solidFill>
            </a:endParaRPr>
          </a:p>
          <a:p>
            <a:pPr indent="0" lvl="0" marL="0" rtl="0" algn="ctr">
              <a:spcBef>
                <a:spcPts val="0"/>
              </a:spcBef>
              <a:spcAft>
                <a:spcPts val="0"/>
              </a:spcAft>
              <a:buNone/>
            </a:pPr>
            <a:r>
              <a:rPr lang="en" sz="1750" u="sng">
                <a:solidFill>
                  <a:schemeClr val="dk2"/>
                </a:solidFill>
                <a:hlinkClick r:id="rId4"/>
              </a:rPr>
              <a:t>https://facebook.github.io/react/docs/dom-elements.html#all-supported-html-attributes</a:t>
            </a:r>
            <a:endParaRPr>
              <a:solidFill>
                <a:schemeClr val="dk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1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Styled Component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Styled Component</a:t>
            </a:r>
            <a:endParaRPr/>
          </a:p>
        </p:txBody>
      </p:sp>
      <p:sp>
        <p:nvSpPr>
          <p:cNvPr id="770" name="Google Shape;770;p11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CSS files have few issues like these are global in scope</a:t>
            </a:r>
            <a:endParaRPr/>
          </a:p>
          <a:p>
            <a:pPr indent="-342900" lvl="0" marL="457200" rtl="0" algn="l">
              <a:spcBef>
                <a:spcPts val="1600"/>
              </a:spcBef>
              <a:spcAft>
                <a:spcPts val="0"/>
              </a:spcAft>
              <a:buSzPts val="1800"/>
              <a:buChar char="●"/>
            </a:pPr>
            <a:r>
              <a:rPr lang="en"/>
              <a:t>Similar class name could cause side effects to other part of website</a:t>
            </a:r>
            <a:endParaRPr/>
          </a:p>
          <a:p>
            <a:pPr indent="-342900" lvl="0" marL="457200" rtl="0" algn="l">
              <a:spcBef>
                <a:spcPts val="1600"/>
              </a:spcBef>
              <a:spcAft>
                <a:spcPts val="0"/>
              </a:spcAft>
              <a:buSzPts val="1800"/>
              <a:buChar char="●"/>
            </a:pPr>
            <a:r>
              <a:rPr lang="en"/>
              <a:t>Inline styling though not recommended to use but it is sometimes required to make small dynamic styling</a:t>
            </a:r>
            <a:endParaRPr/>
          </a:p>
          <a:p>
            <a:pPr indent="-342900" lvl="0" marL="457200" rtl="0" algn="l">
              <a:spcBef>
                <a:spcPts val="1600"/>
              </a:spcBef>
              <a:spcAft>
                <a:spcPts val="0"/>
              </a:spcAft>
              <a:buSzPts val="1800"/>
              <a:buChar char="●"/>
            </a:pPr>
            <a:r>
              <a:rPr lang="en"/>
              <a:t>Styled components is a library that give us solution for above all</a:t>
            </a:r>
            <a:endParaRPr/>
          </a:p>
          <a:p>
            <a:pPr indent="-342900" lvl="0" marL="457200" rtl="0" algn="l">
              <a:spcBef>
                <a:spcPts val="1600"/>
              </a:spcBef>
              <a:spcAft>
                <a:spcPts val="1600"/>
              </a:spcAft>
              <a:buSzPts val="1800"/>
              <a:buChar char="●"/>
            </a:pPr>
            <a:r>
              <a:rPr lang="en"/>
              <a:t>Using style components you don’t need css files, you create styled HTML element in JS files and use them </a:t>
            </a:r>
            <a:r>
              <a:rPr lang="en"/>
              <a:t>wherever</a:t>
            </a:r>
            <a:r>
              <a:rPr lang="en"/>
              <a:t> you need them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Styled Component</a:t>
            </a:r>
            <a:endParaRPr/>
          </a:p>
        </p:txBody>
      </p:sp>
      <p:sp>
        <p:nvSpPr>
          <p:cNvPr id="776" name="Google Shape;776;p117"/>
          <p:cNvSpPr txBox="1"/>
          <p:nvPr>
            <p:ph idx="1" type="body"/>
          </p:nvPr>
        </p:nvSpPr>
        <p:spPr>
          <a:xfrm>
            <a:off x="1541975" y="1573350"/>
            <a:ext cx="59352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Styled Component </a:t>
            </a:r>
            <a:r>
              <a:rPr b="1" lang="en" sz="2400">
                <a:solidFill>
                  <a:schemeClr val="accent2"/>
                </a:solidFill>
              </a:rPr>
              <a:t>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CSS-Styling/</a:t>
            </a:r>
            <a:r>
              <a:rPr lang="en" sz="2400" u="sng">
                <a:solidFill>
                  <a:schemeClr val="dk2"/>
                </a:solidFill>
                <a:latin typeface="Arial"/>
                <a:ea typeface="Arial"/>
                <a:cs typeface="Arial"/>
                <a:sym typeface="Arial"/>
                <a:hlinkClick r:id="rId4"/>
              </a:rPr>
              <a:t>styled-component-example.js</a:t>
            </a:r>
            <a:endParaRPr sz="2400"/>
          </a:p>
        </p:txBody>
      </p:sp>
      <p:sp>
        <p:nvSpPr>
          <p:cNvPr id="777" name="Google Shape;777;p117"/>
          <p:cNvSpPr txBox="1"/>
          <p:nvPr/>
        </p:nvSpPr>
        <p:spPr>
          <a:xfrm>
            <a:off x="1487250" y="36888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npm install </a:t>
            </a:r>
            <a:r>
              <a:rPr b="1" lang="en" sz="1600">
                <a:solidFill>
                  <a:srgbClr val="FFFFFF"/>
                </a:solidFill>
              </a:rPr>
              <a:t>styled-components</a:t>
            </a:r>
            <a:endParaRPr sz="1200">
              <a:solidFill>
                <a:srgbClr val="FFFFFF"/>
              </a:solidFill>
            </a:endParaRPr>
          </a:p>
        </p:txBody>
      </p:sp>
      <p:sp>
        <p:nvSpPr>
          <p:cNvPr id="778" name="Google Shape;778;p117"/>
          <p:cNvSpPr txBox="1"/>
          <p:nvPr/>
        </p:nvSpPr>
        <p:spPr>
          <a:xfrm>
            <a:off x="330888" y="32298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a:t>
            </a:r>
            <a:r>
              <a:rPr b="1" lang="en" sz="1800">
                <a:solidFill>
                  <a:schemeClr val="dk2"/>
                </a:solidFill>
                <a:latin typeface="Roboto"/>
                <a:ea typeface="Roboto"/>
                <a:cs typeface="Roboto"/>
                <a:sym typeface="Roboto"/>
              </a:rPr>
              <a:t>styled-components</a:t>
            </a:r>
            <a:endParaRPr b="1">
              <a:solidFill>
                <a:schemeClr val="dk2"/>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Images in React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Images</a:t>
            </a:r>
            <a:endParaRPr/>
          </a:p>
        </p:txBody>
      </p:sp>
      <p:sp>
        <p:nvSpPr>
          <p:cNvPr id="789" name="Google Shape;789;p11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Rendering images in a react is little different</a:t>
            </a:r>
            <a:endParaRPr/>
          </a:p>
          <a:p>
            <a:pPr indent="-342900" lvl="0" marL="457200" rtl="0" algn="l">
              <a:spcBef>
                <a:spcPts val="0"/>
              </a:spcBef>
              <a:spcAft>
                <a:spcPts val="0"/>
              </a:spcAft>
              <a:buSzPts val="1800"/>
              <a:buChar char="●"/>
            </a:pPr>
            <a:r>
              <a:rPr lang="en"/>
              <a:t>In HTML you write </a:t>
            </a:r>
            <a:endParaRPr/>
          </a:p>
          <a:p>
            <a:pPr indent="0" lvl="0" marL="0" rtl="0" algn="ctr">
              <a:spcBef>
                <a:spcPts val="1000"/>
              </a:spcBef>
              <a:spcAft>
                <a:spcPts val="0"/>
              </a:spcAft>
              <a:buNone/>
            </a:pPr>
            <a:r>
              <a:rPr lang="en" sz="1600">
                <a:solidFill>
                  <a:srgbClr val="0000CD"/>
                </a:solidFill>
                <a:highlight>
                  <a:srgbClr val="FFFFFF"/>
                </a:highlight>
                <a:latin typeface="Courier New"/>
                <a:ea typeface="Courier New"/>
                <a:cs typeface="Courier New"/>
                <a:sym typeface="Courier New"/>
              </a:rPr>
              <a:t>&lt;</a:t>
            </a:r>
            <a:r>
              <a:rPr lang="en" sz="1600">
                <a:solidFill>
                  <a:srgbClr val="A52A2A"/>
                </a:solidFill>
                <a:highlight>
                  <a:srgbClr val="FFFFFF"/>
                </a:highlight>
                <a:latin typeface="Courier New"/>
                <a:ea typeface="Courier New"/>
                <a:cs typeface="Courier New"/>
                <a:sym typeface="Courier New"/>
              </a:rPr>
              <a:t>img</a:t>
            </a:r>
            <a:r>
              <a:rPr lang="en" sz="1600">
                <a:solidFill>
                  <a:srgbClr val="FF0000"/>
                </a:solidFill>
                <a:highlight>
                  <a:srgbClr val="FFFFFF"/>
                </a:highlight>
                <a:latin typeface="Courier New"/>
                <a:ea typeface="Courier New"/>
                <a:cs typeface="Courier New"/>
                <a:sym typeface="Courier New"/>
              </a:rPr>
              <a:t> src</a:t>
            </a:r>
            <a:r>
              <a:rPr lang="en" sz="1600">
                <a:solidFill>
                  <a:srgbClr val="0000CD"/>
                </a:solidFill>
                <a:highlight>
                  <a:srgbClr val="FFFFFF"/>
                </a:highlight>
                <a:latin typeface="Courier New"/>
                <a:ea typeface="Courier New"/>
                <a:cs typeface="Courier New"/>
                <a:sym typeface="Courier New"/>
              </a:rPr>
              <a:t>="smiley.gif"</a:t>
            </a:r>
            <a:r>
              <a:rPr lang="en" sz="1600">
                <a:solidFill>
                  <a:srgbClr val="FF0000"/>
                </a:solidFill>
                <a:highlight>
                  <a:srgbClr val="FFFFFF"/>
                </a:highlight>
                <a:latin typeface="Courier New"/>
                <a:ea typeface="Courier New"/>
                <a:cs typeface="Courier New"/>
                <a:sym typeface="Courier New"/>
              </a:rPr>
              <a:t> alt</a:t>
            </a:r>
            <a:r>
              <a:rPr lang="en" sz="1600">
                <a:solidFill>
                  <a:srgbClr val="0000CD"/>
                </a:solidFill>
                <a:highlight>
                  <a:srgbClr val="FFFFFF"/>
                </a:highlight>
                <a:latin typeface="Courier New"/>
                <a:ea typeface="Courier New"/>
                <a:cs typeface="Courier New"/>
                <a:sym typeface="Courier New"/>
              </a:rPr>
              <a:t>="Smiley face"</a:t>
            </a:r>
            <a:r>
              <a:rPr lang="en" sz="1600">
                <a:solidFill>
                  <a:srgbClr val="FF0000"/>
                </a:solidFill>
                <a:highlight>
                  <a:srgbClr val="FFFFFF"/>
                </a:highlight>
                <a:latin typeface="Courier New"/>
                <a:ea typeface="Courier New"/>
                <a:cs typeface="Courier New"/>
                <a:sym typeface="Courier New"/>
              </a:rPr>
              <a:t> height</a:t>
            </a:r>
            <a:r>
              <a:rPr lang="en" sz="1600">
                <a:solidFill>
                  <a:srgbClr val="0000CD"/>
                </a:solidFill>
                <a:highlight>
                  <a:srgbClr val="FFFFFF"/>
                </a:highlight>
                <a:latin typeface="Courier New"/>
                <a:ea typeface="Courier New"/>
                <a:cs typeface="Courier New"/>
                <a:sym typeface="Courier New"/>
              </a:rPr>
              <a:t>="42"</a:t>
            </a:r>
            <a:r>
              <a:rPr lang="en" sz="1600">
                <a:solidFill>
                  <a:srgbClr val="FF0000"/>
                </a:solidFill>
                <a:highlight>
                  <a:srgbClr val="FFFFFF"/>
                </a:highlight>
                <a:latin typeface="Courier New"/>
                <a:ea typeface="Courier New"/>
                <a:cs typeface="Courier New"/>
                <a:sym typeface="Courier New"/>
              </a:rPr>
              <a:t> width</a:t>
            </a:r>
            <a:r>
              <a:rPr lang="en" sz="1600">
                <a:solidFill>
                  <a:srgbClr val="0000CD"/>
                </a:solidFill>
                <a:highlight>
                  <a:srgbClr val="FFFFFF"/>
                </a:highlight>
                <a:latin typeface="Courier New"/>
                <a:ea typeface="Courier New"/>
                <a:cs typeface="Courier New"/>
                <a:sym typeface="Courier New"/>
              </a:rPr>
              <a:t>="42"&gt;</a:t>
            </a:r>
            <a:endParaRPr sz="1600"/>
          </a:p>
          <a:p>
            <a:pPr indent="-342900" lvl="0" marL="457200" rtl="0" algn="l">
              <a:spcBef>
                <a:spcPts val="1000"/>
              </a:spcBef>
              <a:spcAft>
                <a:spcPts val="0"/>
              </a:spcAft>
              <a:buSzPts val="1800"/>
              <a:buChar char="●"/>
            </a:pPr>
            <a:r>
              <a:rPr lang="en"/>
              <a:t>In React you have to import a file right in a JavaScript module</a:t>
            </a:r>
            <a:endParaRPr/>
          </a:p>
          <a:p>
            <a:pPr indent="-342900" lvl="0" marL="457200" rtl="0" algn="l">
              <a:spcBef>
                <a:spcPts val="1000"/>
              </a:spcBef>
              <a:spcAft>
                <a:spcPts val="0"/>
              </a:spcAft>
              <a:buSzPts val="1800"/>
              <a:buChar char="●"/>
            </a:pPr>
            <a:r>
              <a:rPr lang="en"/>
              <a:t>This tells webpack to include that file in the bundle. During the project star</a:t>
            </a:r>
            <a:endParaRPr/>
          </a:p>
        </p:txBody>
      </p:sp>
      <p:sp>
        <p:nvSpPr>
          <p:cNvPr id="790" name="Google Shape;790;p119"/>
          <p:cNvSpPr txBox="1"/>
          <p:nvPr>
            <p:ph idx="1" type="body"/>
          </p:nvPr>
        </p:nvSpPr>
        <p:spPr>
          <a:xfrm>
            <a:off x="1541975" y="3706950"/>
            <a:ext cx="59352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img tag</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CSS-Styling/imgTagExample.js</a:t>
            </a:r>
            <a:endParaRPr sz="24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12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Lifecycle Events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1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01" name="Google Shape;801;p121"/>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developing in React, every Component follows a cycle from </a:t>
            </a:r>
            <a:endParaRPr/>
          </a:p>
          <a:p>
            <a:pPr indent="-317500" lvl="1" marL="914400" rtl="0" algn="l">
              <a:spcBef>
                <a:spcPts val="1600"/>
              </a:spcBef>
              <a:spcAft>
                <a:spcPts val="0"/>
              </a:spcAft>
              <a:buSzPts val="1400"/>
              <a:buChar char="○"/>
            </a:pPr>
            <a:r>
              <a:rPr lang="en"/>
              <a:t>When it’s created and Mounted on the DOM</a:t>
            </a:r>
            <a:endParaRPr/>
          </a:p>
          <a:p>
            <a:pPr indent="-317500" lvl="1" marL="914400" rtl="0" algn="l">
              <a:spcBef>
                <a:spcPts val="1600"/>
              </a:spcBef>
              <a:spcAft>
                <a:spcPts val="0"/>
              </a:spcAft>
              <a:buSzPts val="1400"/>
              <a:buChar char="○"/>
            </a:pPr>
            <a:r>
              <a:rPr lang="en"/>
              <a:t>Got updated during </a:t>
            </a:r>
            <a:r>
              <a:rPr lang="en"/>
              <a:t>its</a:t>
            </a:r>
            <a:r>
              <a:rPr lang="en"/>
              <a:t> presence on DOM</a:t>
            </a:r>
            <a:endParaRPr/>
          </a:p>
          <a:p>
            <a:pPr indent="-317500" lvl="1" marL="914400" rtl="0" algn="l">
              <a:spcBef>
                <a:spcPts val="1600"/>
              </a:spcBef>
              <a:spcAft>
                <a:spcPts val="0"/>
              </a:spcAft>
              <a:buSzPts val="1400"/>
              <a:buChar char="○"/>
            </a:pPr>
            <a:r>
              <a:rPr lang="en"/>
              <a:t>To when it is unmounted from DOM and destroyed</a:t>
            </a:r>
            <a:endParaRPr/>
          </a:p>
          <a:p>
            <a:pPr indent="-342900" lvl="0" marL="457200" rtl="0" algn="l">
              <a:spcBef>
                <a:spcPts val="1600"/>
              </a:spcBef>
              <a:spcAft>
                <a:spcPts val="1600"/>
              </a:spcAft>
              <a:buSzPts val="1800"/>
              <a:buChar char="●"/>
            </a:pPr>
            <a:r>
              <a:rPr lang="en"/>
              <a:t>This is what we refer to as the Component lifecycle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35" name="Google Shape;135;p23"/>
          <p:cNvSpPr txBox="1"/>
          <p:nvPr>
            <p:ph idx="1" type="body"/>
          </p:nvPr>
        </p:nvSpPr>
        <p:spPr>
          <a:xfrm>
            <a:off x="247225" y="1452626"/>
            <a:ext cx="8368200" cy="83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Similarly, the simple getTwitterUserPic function to return url for user twitter profile picture:</a:t>
            </a:r>
            <a:endParaRPr/>
          </a:p>
          <a:p>
            <a:pPr indent="0" lvl="0" marL="0" rtl="0" algn="l">
              <a:spcBef>
                <a:spcPts val="1000"/>
              </a:spcBef>
              <a:spcAft>
                <a:spcPts val="1000"/>
              </a:spcAft>
              <a:buNone/>
            </a:pPr>
            <a:r>
              <a:t/>
            </a:r>
            <a:endParaRPr/>
          </a:p>
        </p:txBody>
      </p:sp>
      <p:sp>
        <p:nvSpPr>
          <p:cNvPr id="136" name="Google Shape;136;p23"/>
          <p:cNvSpPr txBox="1"/>
          <p:nvPr/>
        </p:nvSpPr>
        <p:spPr>
          <a:xfrm>
            <a:off x="618300" y="2412600"/>
            <a:ext cx="7907400" cy="1182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function</a:t>
            </a:r>
            <a:r>
              <a:rPr lang="en" sz="1600">
                <a:highlight>
                  <a:srgbClr val="FFFFFF"/>
                </a:highlight>
                <a:latin typeface="Courier New"/>
                <a:ea typeface="Courier New"/>
                <a:cs typeface="Courier New"/>
                <a:sym typeface="Courier New"/>
              </a:rPr>
              <a:t> getTwitterUserDP (username)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rgbClr val="0000FF"/>
                </a:solidFill>
                <a:highlight>
                  <a:srgbClr val="FFFFFF"/>
                </a:highlight>
                <a:latin typeface="Courier New"/>
                <a:ea typeface="Courier New"/>
                <a:cs typeface="Courier New"/>
                <a:sym typeface="Courier New"/>
              </a:rPr>
              <a:t>return</a:t>
            </a:r>
            <a:r>
              <a:rPr lang="en" sz="1600">
                <a:highlight>
                  <a:srgbClr val="FFFFFF"/>
                </a:highlight>
                <a:latin typeface="Courier New"/>
                <a:ea typeface="Courier New"/>
                <a:cs typeface="Courier New"/>
                <a:sym typeface="Courier New"/>
              </a:rPr>
              <a:t> ‘https:</a:t>
            </a:r>
            <a:r>
              <a:rPr lang="en" sz="1600">
                <a:solidFill>
                  <a:srgbClr val="008000"/>
                </a:solidFill>
                <a:highlight>
                  <a:srgbClr val="FFFFFF"/>
                </a:highlight>
                <a:latin typeface="Courier New"/>
                <a:ea typeface="Courier New"/>
                <a:cs typeface="Courier New"/>
                <a:sym typeface="Courier New"/>
              </a:rPr>
              <a:t>//avatars.io/twitter/’ + username + ‘/medium'</a:t>
            </a:r>
            <a:endParaRPr sz="16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rgbClr val="FFFFFF"/>
              </a:highlight>
              <a:latin typeface="Courier New"/>
              <a:ea typeface="Courier New"/>
              <a:cs typeface="Courier New"/>
              <a:sym typeface="Courier New"/>
            </a:endParaRPr>
          </a:p>
        </p:txBody>
      </p:sp>
      <p:sp>
        <p:nvSpPr>
          <p:cNvPr id="137" name="Google Shape;137;p23"/>
          <p:cNvSpPr txBox="1"/>
          <p:nvPr>
            <p:ph idx="1" type="body"/>
          </p:nvPr>
        </p:nvSpPr>
        <p:spPr>
          <a:xfrm>
            <a:off x="1558800" y="3656575"/>
            <a:ext cx="6026400" cy="806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2"/>
                </a:solidFill>
              </a:rPr>
              <a:t>Another</a:t>
            </a:r>
            <a:r>
              <a:rPr lang="en" sz="3600">
                <a:solidFill>
                  <a:schemeClr val="accent2"/>
                </a:solidFill>
              </a:rPr>
              <a:t> very simple function</a:t>
            </a:r>
            <a:endParaRPr sz="3600">
              <a:solidFill>
                <a:schemeClr val="accent2"/>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1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07" name="Google Shape;807;p122"/>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React component which extends React.Component goes through the following phases:</a:t>
            </a:r>
            <a:endParaRPr/>
          </a:p>
          <a:p>
            <a:pPr indent="-317500" lvl="1" marL="914400" rtl="0" algn="l">
              <a:spcBef>
                <a:spcPts val="1600"/>
              </a:spcBef>
              <a:spcAft>
                <a:spcPts val="0"/>
              </a:spcAft>
              <a:buSzPts val="1400"/>
              <a:buChar char="○"/>
            </a:pPr>
            <a:r>
              <a:rPr lang="en"/>
              <a:t>Mounting</a:t>
            </a:r>
            <a:endParaRPr/>
          </a:p>
          <a:p>
            <a:pPr indent="-317500" lvl="1" marL="914400" rtl="0" algn="l">
              <a:spcBef>
                <a:spcPts val="1600"/>
              </a:spcBef>
              <a:spcAft>
                <a:spcPts val="0"/>
              </a:spcAft>
              <a:buSzPts val="1400"/>
              <a:buChar char="○"/>
            </a:pPr>
            <a:r>
              <a:rPr lang="en"/>
              <a:t>Updating</a:t>
            </a:r>
            <a:endParaRPr/>
          </a:p>
          <a:p>
            <a:pPr indent="-317500" lvl="1" marL="914400" rtl="0" algn="l">
              <a:spcBef>
                <a:spcPts val="1600"/>
              </a:spcBef>
              <a:spcAft>
                <a:spcPts val="0"/>
              </a:spcAft>
              <a:buSzPts val="1400"/>
              <a:buChar char="○"/>
            </a:pPr>
            <a:r>
              <a:rPr lang="en"/>
              <a:t>Unmounting</a:t>
            </a:r>
            <a:endParaRPr/>
          </a:p>
          <a:p>
            <a:pPr indent="-342900" lvl="0" marL="457200" rtl="0" algn="l">
              <a:spcBef>
                <a:spcPts val="1600"/>
              </a:spcBef>
              <a:spcAft>
                <a:spcPts val="1600"/>
              </a:spcAft>
              <a:buSzPts val="1800"/>
              <a:buChar char="●"/>
            </a:pPr>
            <a:r>
              <a:rPr lang="en"/>
              <a:t>React offer us  various methods which are invoked at different phases of the lifecycle of a component.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1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13" name="Google Shape;813;p123"/>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Mounting phase is initialization of the component when the instance of the component is being created and inserted into the DOM</a:t>
            </a:r>
            <a:endParaRPr/>
          </a:p>
          <a:p>
            <a:pPr indent="-342900" lvl="0" marL="457200" rtl="0" algn="l">
              <a:spcBef>
                <a:spcPts val="1600"/>
              </a:spcBef>
              <a:spcAft>
                <a:spcPts val="0"/>
              </a:spcAft>
              <a:buSzPts val="1800"/>
              <a:buChar char="●"/>
            </a:pPr>
            <a:r>
              <a:rPr lang="en"/>
              <a:t>Updating phase comes when </a:t>
            </a:r>
            <a:r>
              <a:rPr lang="en"/>
              <a:t>component is re-rendered due to change in props or state etc</a:t>
            </a:r>
            <a:endParaRPr/>
          </a:p>
          <a:p>
            <a:pPr indent="-342900" lvl="0" marL="457200" rtl="0" algn="l">
              <a:spcBef>
                <a:spcPts val="1600"/>
              </a:spcBef>
              <a:spcAft>
                <a:spcPts val="1600"/>
              </a:spcAft>
              <a:buSzPts val="1800"/>
              <a:buChar char="●"/>
            </a:pPr>
            <a:r>
              <a:rPr lang="en"/>
              <a:t>Unmounting phase is when unmounting or removal of component from the DOM</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1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lifecycle events?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lifecycle events?</a:t>
            </a:r>
            <a:endParaRPr/>
          </a:p>
        </p:txBody>
      </p:sp>
      <p:sp>
        <p:nvSpPr>
          <p:cNvPr id="824" name="Google Shape;824;p125"/>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Render method should be pure and should not have any side effects</a:t>
            </a:r>
            <a:endParaRPr/>
          </a:p>
          <a:p>
            <a:pPr indent="-342900" lvl="0" marL="457200" rtl="0" algn="l">
              <a:spcBef>
                <a:spcPts val="1600"/>
              </a:spcBef>
              <a:spcAft>
                <a:spcPts val="0"/>
              </a:spcAft>
              <a:buSzPts val="1800"/>
              <a:buChar char="●"/>
            </a:pPr>
            <a:r>
              <a:rPr lang="en"/>
              <a:t>Pure method means you get the same output every time when provided same input. </a:t>
            </a:r>
            <a:endParaRPr/>
          </a:p>
          <a:p>
            <a:pPr indent="-342900" lvl="0" marL="457200" rtl="0" algn="l">
              <a:spcBef>
                <a:spcPts val="1600"/>
              </a:spcBef>
              <a:spcAft>
                <a:spcPts val="1600"/>
              </a:spcAft>
              <a:buSzPts val="1800"/>
              <a:buChar char="●"/>
            </a:pPr>
            <a:r>
              <a:rPr lang="en"/>
              <a:t>Component’s render() function should be pure, meaning that it does not modify component state</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1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lifecycle events?</a:t>
            </a:r>
            <a:endParaRPr/>
          </a:p>
        </p:txBody>
      </p:sp>
      <p:sp>
        <p:nvSpPr>
          <p:cNvPr id="830" name="Google Shape;830;p12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render() Is meant for Rendering, Only!</a:t>
            </a:r>
            <a:endParaRPr/>
          </a:p>
          <a:p>
            <a:pPr indent="-342900" lvl="0" marL="457200" rtl="0" algn="l">
              <a:spcBef>
                <a:spcPts val="1600"/>
              </a:spcBef>
              <a:spcAft>
                <a:spcPts val="0"/>
              </a:spcAft>
              <a:buSzPts val="1800"/>
              <a:buChar char="●"/>
            </a:pPr>
            <a:r>
              <a:rPr lang="en"/>
              <a:t>As we said its pure and should return same result when provided same input so that means should not make </a:t>
            </a:r>
            <a:endParaRPr/>
          </a:p>
          <a:p>
            <a:pPr indent="-317500" lvl="1" marL="914400" rtl="0" algn="l">
              <a:spcBef>
                <a:spcPts val="1600"/>
              </a:spcBef>
              <a:spcAft>
                <a:spcPts val="0"/>
              </a:spcAft>
              <a:buSzPts val="1400"/>
              <a:buChar char="○"/>
            </a:pPr>
            <a:r>
              <a:rPr lang="en"/>
              <a:t>Any HTTP requests</a:t>
            </a:r>
            <a:endParaRPr/>
          </a:p>
          <a:p>
            <a:pPr indent="-317500" lvl="1" marL="914400" rtl="0" algn="l">
              <a:spcBef>
                <a:spcPts val="1600"/>
              </a:spcBef>
              <a:spcAft>
                <a:spcPts val="0"/>
              </a:spcAft>
              <a:buSzPts val="1400"/>
              <a:buChar char="○"/>
            </a:pPr>
            <a:r>
              <a:rPr lang="en"/>
              <a:t>Fetch data that's used to display the content</a:t>
            </a:r>
            <a:endParaRPr/>
          </a:p>
          <a:p>
            <a:pPr indent="-317500" lvl="1" marL="914400" rtl="0" algn="l">
              <a:spcBef>
                <a:spcPts val="1600"/>
              </a:spcBef>
              <a:spcAft>
                <a:spcPts val="0"/>
              </a:spcAft>
              <a:buSzPts val="1400"/>
              <a:buChar char="○"/>
            </a:pPr>
            <a:r>
              <a:rPr lang="en"/>
              <a:t>Modify the DOM</a:t>
            </a:r>
            <a:endParaRPr/>
          </a:p>
          <a:p>
            <a:pPr indent="-317500" lvl="1" marL="914400" rtl="0" algn="l">
              <a:spcBef>
                <a:spcPts val="1600"/>
              </a:spcBef>
              <a:spcAft>
                <a:spcPts val="1600"/>
              </a:spcAft>
              <a:buSzPts val="1400"/>
              <a:buChar char="○"/>
            </a:pPr>
            <a:r>
              <a:rPr lang="en"/>
              <a:t>Or call any function that does the above 3</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1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36" name="Google Shape;836;p12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special methods bound to the particular component INSTANCE</a:t>
            </a:r>
            <a:endParaRPr/>
          </a:p>
          <a:p>
            <a:pPr indent="-342900" lvl="0" marL="457200" rtl="0" algn="l">
              <a:spcBef>
                <a:spcPts val="1600"/>
              </a:spcBef>
              <a:spcAft>
                <a:spcPts val="0"/>
              </a:spcAft>
              <a:buSzPts val="1800"/>
              <a:buChar char="●"/>
            </a:pPr>
            <a:r>
              <a:rPr lang="en"/>
              <a:t>Those method triggered on some certain time during component lifecycle</a:t>
            </a:r>
            <a:endParaRPr/>
          </a:p>
          <a:p>
            <a:pPr indent="-342900" lvl="0" marL="457200" rtl="0" algn="l">
              <a:spcBef>
                <a:spcPts val="1600"/>
              </a:spcBef>
              <a:spcAft>
                <a:spcPts val="1600"/>
              </a:spcAft>
              <a:buSzPts val="1800"/>
              <a:buChar char="●"/>
            </a:pPr>
            <a:r>
              <a:rPr lang="en"/>
              <a:t>We can use those methods to do thing which we don’t do in render()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1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42" name="Google Shape;842;p128"/>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en"/>
              <a:t>React offer us various methods which are invoked at different phases of the lifecycle of a component.</a:t>
            </a:r>
            <a:endParaRPr/>
          </a:p>
        </p:txBody>
      </p:sp>
      <p:sp>
        <p:nvSpPr>
          <p:cNvPr id="843" name="Google Shape;843;p128"/>
          <p:cNvSpPr txBox="1"/>
          <p:nvPr>
            <p:ph idx="1" type="body"/>
          </p:nvPr>
        </p:nvSpPr>
        <p:spPr>
          <a:xfrm>
            <a:off x="104847" y="2254497"/>
            <a:ext cx="3188100" cy="25986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rPr>
              <a:t>Mounting</a:t>
            </a:r>
            <a:endParaRPr u="sng">
              <a:solidFill>
                <a:schemeClr val="dk2"/>
              </a:solidFill>
            </a:endParaRPr>
          </a:p>
          <a:p>
            <a:pPr indent="-311150" lvl="0" marL="457200" rtl="0" algn="l">
              <a:spcBef>
                <a:spcPts val="1000"/>
              </a:spcBef>
              <a:spcAft>
                <a:spcPts val="0"/>
              </a:spcAft>
              <a:buClr>
                <a:srgbClr val="000000"/>
              </a:buClr>
              <a:buSzPts val="1300"/>
              <a:buAutoNum type="arabicPeriod"/>
            </a:pPr>
            <a:r>
              <a:rPr lang="en" sz="1300">
                <a:solidFill>
                  <a:srgbClr val="000000"/>
                </a:solidFill>
              </a:rPr>
              <a:t>constructor()</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static getDerivedStateFromProps()</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render()</a:t>
            </a:r>
            <a:endParaRPr sz="1300">
              <a:solidFill>
                <a:srgbClr val="000000"/>
              </a:solidFill>
            </a:endParaRPr>
          </a:p>
          <a:p>
            <a:pPr indent="-311150" lvl="0" marL="457200" rtl="0" algn="l">
              <a:spcBef>
                <a:spcPts val="1600"/>
              </a:spcBef>
              <a:spcAft>
                <a:spcPts val="1600"/>
              </a:spcAft>
              <a:buClr>
                <a:srgbClr val="000000"/>
              </a:buClr>
              <a:buSzPts val="1300"/>
              <a:buAutoNum type="arabicPeriod"/>
            </a:pPr>
            <a:r>
              <a:rPr lang="en" sz="1300">
                <a:solidFill>
                  <a:srgbClr val="000000"/>
                </a:solidFill>
              </a:rPr>
              <a:t>componentDidMount()</a:t>
            </a:r>
            <a:endParaRPr sz="1300">
              <a:solidFill>
                <a:srgbClr val="000000"/>
              </a:solidFill>
            </a:endParaRPr>
          </a:p>
        </p:txBody>
      </p:sp>
      <p:sp>
        <p:nvSpPr>
          <p:cNvPr id="844" name="Google Shape;844;p128"/>
          <p:cNvSpPr txBox="1"/>
          <p:nvPr>
            <p:ph idx="1" type="body"/>
          </p:nvPr>
        </p:nvSpPr>
        <p:spPr>
          <a:xfrm>
            <a:off x="3296545" y="2254497"/>
            <a:ext cx="3188100" cy="2598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rPr>
              <a:t>Updating</a:t>
            </a:r>
            <a:endParaRPr u="sng">
              <a:solidFill>
                <a:schemeClr val="dk2"/>
              </a:solidFill>
            </a:endParaRPr>
          </a:p>
          <a:p>
            <a:pPr indent="-311150" lvl="0" marL="457200" rtl="0" algn="l">
              <a:spcBef>
                <a:spcPts val="1000"/>
              </a:spcBef>
              <a:spcAft>
                <a:spcPts val="0"/>
              </a:spcAft>
              <a:buClr>
                <a:srgbClr val="000000"/>
              </a:buClr>
              <a:buSzPts val="1300"/>
              <a:buAutoNum type="arabicPeriod"/>
            </a:pPr>
            <a:r>
              <a:rPr lang="en" sz="1300">
                <a:solidFill>
                  <a:srgbClr val="000000"/>
                </a:solidFill>
              </a:rPr>
              <a:t>static getDerivedStateFromProps()</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shouldComponentUpdate()</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render()</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getSnapshotBeforeUpdate()</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componentDidUpdate()</a:t>
            </a:r>
            <a:endParaRPr sz="13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000"/>
              </a:spcBef>
              <a:spcAft>
                <a:spcPts val="1000"/>
              </a:spcAft>
              <a:buNone/>
            </a:pPr>
            <a:r>
              <a:t/>
            </a:r>
            <a:endParaRPr/>
          </a:p>
        </p:txBody>
      </p:sp>
      <p:sp>
        <p:nvSpPr>
          <p:cNvPr id="845" name="Google Shape;845;p128"/>
          <p:cNvSpPr txBox="1"/>
          <p:nvPr>
            <p:ph idx="1" type="body"/>
          </p:nvPr>
        </p:nvSpPr>
        <p:spPr>
          <a:xfrm>
            <a:off x="6484646" y="2254497"/>
            <a:ext cx="2562600" cy="2598600"/>
          </a:xfrm>
          <a:prstGeom prst="rect">
            <a:avLst/>
          </a:prstGeom>
          <a:solidFill>
            <a:srgbClr val="B7B7B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rPr>
              <a:t>Unmounting</a:t>
            </a:r>
            <a:endParaRPr u="sng">
              <a:solidFill>
                <a:schemeClr val="dk2"/>
              </a:solidFill>
            </a:endParaRPr>
          </a:p>
          <a:p>
            <a:pPr indent="-311150" lvl="0" marL="457200" rtl="0" algn="l">
              <a:spcBef>
                <a:spcPts val="1000"/>
              </a:spcBef>
              <a:spcAft>
                <a:spcPts val="0"/>
              </a:spcAft>
              <a:buClr>
                <a:srgbClr val="000000"/>
              </a:buClr>
              <a:buSzPts val="1300"/>
              <a:buAutoNum type="arabicPeriod"/>
            </a:pPr>
            <a:r>
              <a:rPr lang="en" sz="1300">
                <a:solidFill>
                  <a:srgbClr val="000000"/>
                </a:solidFill>
              </a:rPr>
              <a:t>componentWillUnmount()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12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constructor()</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1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a:t>
            </a:r>
            <a:endParaRPr/>
          </a:p>
        </p:txBody>
      </p:sp>
      <p:sp>
        <p:nvSpPr>
          <p:cNvPr id="856" name="Google Shape;856;p13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Constructors are not react specific or even javascript specific</a:t>
            </a:r>
            <a:endParaRPr/>
          </a:p>
          <a:p>
            <a:pPr indent="-342900" lvl="0" marL="457200" rtl="0" algn="l">
              <a:spcBef>
                <a:spcPts val="1600"/>
              </a:spcBef>
              <a:spcAft>
                <a:spcPts val="0"/>
              </a:spcAft>
              <a:buSzPts val="1800"/>
              <a:buChar char="●"/>
            </a:pPr>
            <a:r>
              <a:rPr lang="en"/>
              <a:t>They are specific to the inheritance in OOP</a:t>
            </a:r>
            <a:endParaRPr/>
          </a:p>
          <a:p>
            <a:pPr indent="-342900" lvl="0" marL="457200" rtl="0" algn="l">
              <a:spcBef>
                <a:spcPts val="1600"/>
              </a:spcBef>
              <a:spcAft>
                <a:spcPts val="0"/>
              </a:spcAft>
              <a:buSzPts val="1800"/>
              <a:buChar char="●"/>
            </a:pPr>
            <a:r>
              <a:rPr lang="en"/>
              <a:t>When the component class is created in memory, the constructor is the first method called, so it’s the right place to initialize everything – state included</a:t>
            </a:r>
            <a:endParaRPr/>
          </a:p>
          <a:p>
            <a:pPr indent="-342900" lvl="0" marL="457200" rtl="0" algn="l">
              <a:spcBef>
                <a:spcPts val="1600"/>
              </a:spcBef>
              <a:spcAft>
                <a:spcPts val="1600"/>
              </a:spcAft>
              <a:buSzPts val="1800"/>
              <a:buChar char="●"/>
            </a:pPr>
            <a:r>
              <a:rPr lang="en"/>
              <a:t>Earlier we need to define </a:t>
            </a:r>
            <a:r>
              <a:rPr lang="en"/>
              <a:t>constructor</a:t>
            </a:r>
            <a:r>
              <a:rPr lang="en"/>
              <a:t> method explicitly but babel now transpile state directly without writing it in constructor()</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1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a:t>
            </a:r>
            <a:endParaRPr/>
          </a:p>
        </p:txBody>
      </p:sp>
      <p:sp>
        <p:nvSpPr>
          <p:cNvPr id="862" name="Google Shape;862;p131"/>
          <p:cNvSpPr txBox="1"/>
          <p:nvPr>
            <p:ph idx="1" type="body"/>
          </p:nvPr>
        </p:nvSpPr>
        <p:spPr>
          <a:xfrm>
            <a:off x="247225" y="1452625"/>
            <a:ext cx="8368200" cy="33762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extends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Component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constructor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super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'Aamir'</a:t>
            </a:r>
            <a:endParaRPr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bind</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message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render</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endParaRPr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43" name="Google Shape;143;p24"/>
          <p:cNvSpPr txBox="1"/>
          <p:nvPr>
            <p:ph idx="1" type="body"/>
          </p:nvPr>
        </p:nvSpPr>
        <p:spPr>
          <a:xfrm>
            <a:off x="247225" y="1452624"/>
            <a:ext cx="8368200" cy="51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a:t>Let’s combine both functions</a:t>
            </a:r>
            <a:endParaRPr/>
          </a:p>
        </p:txBody>
      </p:sp>
      <p:sp>
        <p:nvSpPr>
          <p:cNvPr id="144" name="Google Shape;144;p24"/>
          <p:cNvSpPr txBox="1"/>
          <p:nvPr/>
        </p:nvSpPr>
        <p:spPr>
          <a:xfrm>
            <a:off x="1195050" y="2209800"/>
            <a:ext cx="6753900" cy="2307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function</a:t>
            </a:r>
            <a:r>
              <a:rPr lang="en" sz="1600">
                <a:highlight>
                  <a:srgbClr val="FFFFFF"/>
                </a:highlight>
                <a:latin typeface="Courier New"/>
                <a:ea typeface="Courier New"/>
                <a:cs typeface="Courier New"/>
                <a:sym typeface="Courier New"/>
              </a:rPr>
              <a:t> </a:t>
            </a:r>
            <a:r>
              <a:rPr lang="en" sz="1600">
                <a:solidFill>
                  <a:schemeClr val="accent2"/>
                </a:solidFill>
                <a:highlight>
                  <a:srgbClr val="FFFFFF"/>
                </a:highlight>
                <a:latin typeface="Courier New"/>
                <a:ea typeface="Courier New"/>
                <a:cs typeface="Courier New"/>
                <a:sym typeface="Courier New"/>
              </a:rPr>
              <a:t>getTwitterProfileData</a:t>
            </a:r>
            <a:r>
              <a:rPr lang="en" sz="1600">
                <a:highlight>
                  <a:srgbClr val="FFFFFF"/>
                </a:highlight>
                <a:latin typeface="Courier New"/>
                <a:ea typeface="Courier New"/>
                <a:cs typeface="Courier New"/>
                <a:sym typeface="Courier New"/>
              </a:rPr>
              <a:t> (username)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rgbClr val="0000FF"/>
                </a:solidFill>
                <a:highlight>
                  <a:srgbClr val="FFFFFF"/>
                </a:highlight>
                <a:latin typeface="Courier New"/>
                <a:ea typeface="Courier New"/>
                <a:cs typeface="Courier New"/>
                <a:sym typeface="Courier New"/>
              </a:rPr>
              <a:t>return</a:t>
            </a:r>
            <a:r>
              <a:rPr lang="en" sz="1600">
                <a:highlight>
                  <a:srgbClr val="FFFFFF"/>
                </a:highlight>
                <a:latin typeface="Courier New"/>
                <a:ea typeface="Courier New"/>
                <a:cs typeface="Courier New"/>
                <a:sym typeface="Courier New"/>
              </a:rPr>
              <a:t>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chemeClr val="accent4"/>
                </a:solidFill>
                <a:highlight>
                  <a:srgbClr val="FFFFFF"/>
                </a:highlight>
                <a:latin typeface="Courier New"/>
                <a:ea typeface="Courier New"/>
                <a:cs typeface="Courier New"/>
                <a:sym typeface="Courier New"/>
              </a:rPr>
              <a:t>twitterProfile:</a:t>
            </a:r>
            <a:r>
              <a:rPr lang="en" sz="1600">
                <a:highlight>
                  <a:srgbClr val="FFFFFF"/>
                </a:highlight>
                <a:latin typeface="Courier New"/>
                <a:ea typeface="Courier New"/>
                <a:cs typeface="Courier New"/>
                <a:sym typeface="Courier New"/>
              </a:rPr>
              <a:t> </a:t>
            </a:r>
            <a:r>
              <a:rPr lang="en" sz="1600">
                <a:solidFill>
                  <a:schemeClr val="accent2"/>
                </a:solidFill>
                <a:highlight>
                  <a:srgbClr val="FFFFFF"/>
                </a:highlight>
                <a:latin typeface="Courier New"/>
                <a:ea typeface="Courier New"/>
                <a:cs typeface="Courier New"/>
                <a:sym typeface="Courier New"/>
              </a:rPr>
              <a:t>getTwitterProfile</a:t>
            </a:r>
            <a:r>
              <a:rPr lang="en" sz="1600">
                <a:highlight>
                  <a:srgbClr val="FFFFFF"/>
                </a:highlight>
                <a:latin typeface="Courier New"/>
                <a:ea typeface="Courier New"/>
                <a:cs typeface="Courier New"/>
                <a:sym typeface="Courier New"/>
              </a:rPr>
              <a:t>(username),</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chemeClr val="accent4"/>
                </a:solidFill>
                <a:highlight>
                  <a:srgbClr val="FFFFFF"/>
                </a:highlight>
                <a:latin typeface="Courier New"/>
                <a:ea typeface="Courier New"/>
                <a:cs typeface="Courier New"/>
                <a:sym typeface="Courier New"/>
              </a:rPr>
              <a:t>profilePic:</a:t>
            </a:r>
            <a:r>
              <a:rPr lang="en" sz="1600">
                <a:highlight>
                  <a:srgbClr val="FFFFFF"/>
                </a:highlight>
                <a:latin typeface="Courier New"/>
                <a:ea typeface="Courier New"/>
                <a:cs typeface="Courier New"/>
                <a:sym typeface="Courier New"/>
              </a:rPr>
              <a:t> </a:t>
            </a:r>
            <a:r>
              <a:rPr lang="en" sz="1600">
                <a:solidFill>
                  <a:schemeClr val="accent2"/>
                </a:solidFill>
                <a:highlight>
                  <a:srgbClr val="FFFFFF"/>
                </a:highlight>
                <a:latin typeface="Courier New"/>
                <a:ea typeface="Courier New"/>
                <a:cs typeface="Courier New"/>
                <a:sym typeface="Courier New"/>
              </a:rPr>
              <a:t>getTwitterUserDP</a:t>
            </a:r>
            <a:r>
              <a:rPr lang="en" sz="1600">
                <a:highlight>
                  <a:srgbClr val="FFFFFF"/>
                </a:highlight>
                <a:latin typeface="Courier New"/>
                <a:ea typeface="Courier New"/>
                <a:cs typeface="Courier New"/>
                <a:sym typeface="Courier New"/>
              </a:rPr>
              <a:t>(username)</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highlight>
                <a:srgbClr val="FFFFFF"/>
              </a:highlight>
              <a:latin typeface="Courier New"/>
              <a:ea typeface="Courier New"/>
              <a:cs typeface="Courier New"/>
              <a:sym typeface="Courier New"/>
            </a:endParaRPr>
          </a:p>
        </p:txBody>
      </p:sp>
      <p:sp>
        <p:nvSpPr>
          <p:cNvPr id="145" name="Google Shape;145;p24"/>
          <p:cNvSpPr txBox="1"/>
          <p:nvPr>
            <p:ph idx="1" type="body"/>
          </p:nvPr>
        </p:nvSpPr>
        <p:spPr>
          <a:xfrm>
            <a:off x="2398800" y="4037575"/>
            <a:ext cx="4346400" cy="806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2"/>
                </a:solidFill>
              </a:rPr>
              <a:t>That is composition!</a:t>
            </a:r>
            <a:endParaRPr sz="3600">
              <a:solidFill>
                <a:schemeClr val="accent2"/>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1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a:t>
            </a:r>
            <a:endParaRPr/>
          </a:p>
        </p:txBody>
      </p:sp>
      <p:sp>
        <p:nvSpPr>
          <p:cNvPr id="868" name="Google Shape;868;p132"/>
          <p:cNvSpPr txBox="1"/>
          <p:nvPr>
            <p:ph idx="1" type="body"/>
          </p:nvPr>
        </p:nvSpPr>
        <p:spPr>
          <a:xfrm>
            <a:off x="247225" y="1452625"/>
            <a:ext cx="8368200" cy="33762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extends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Component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'Aamir'</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message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render</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3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componentDidMount()</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1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componentDidMount()</a:t>
            </a:r>
            <a:endParaRPr/>
          </a:p>
        </p:txBody>
      </p:sp>
      <p:sp>
        <p:nvSpPr>
          <p:cNvPr id="879" name="Google Shape;879;p13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componentDidMount() is invoked only ONCE immediately after a component is mounted (users will have a display on there browsers)</a:t>
            </a:r>
            <a:endParaRPr/>
          </a:p>
          <a:p>
            <a:pPr indent="-342900" lvl="0" marL="457200" rtl="0" algn="l">
              <a:spcBef>
                <a:spcPts val="1600"/>
              </a:spcBef>
              <a:spcAft>
                <a:spcPts val="0"/>
              </a:spcAft>
              <a:buSzPts val="1800"/>
              <a:buChar char="●"/>
            </a:pPr>
            <a:r>
              <a:rPr lang="en"/>
              <a:t>If you need to load data from a remote endpoint (API Calls), this is a good place</a:t>
            </a:r>
            <a:endParaRPr/>
          </a:p>
          <a:p>
            <a:pPr indent="-342900" lvl="0" marL="457200" rtl="0" algn="l">
              <a:spcBef>
                <a:spcPts val="1600"/>
              </a:spcBef>
              <a:spcAft>
                <a:spcPts val="0"/>
              </a:spcAft>
              <a:buSzPts val="1800"/>
              <a:buChar char="●"/>
            </a:pPr>
            <a:r>
              <a:rPr lang="en"/>
              <a:t>Initializing state also </a:t>
            </a:r>
            <a:r>
              <a:rPr lang="en"/>
              <a:t>should</a:t>
            </a:r>
            <a:r>
              <a:rPr lang="en"/>
              <a:t> be done here</a:t>
            </a:r>
            <a:endParaRPr/>
          </a:p>
          <a:p>
            <a:pPr indent="-342900" lvl="0" marL="457200" rtl="0" algn="l">
              <a:spcBef>
                <a:spcPts val="1600"/>
              </a:spcBef>
              <a:spcAft>
                <a:spcPts val="1600"/>
              </a:spcAft>
              <a:buSzPts val="1800"/>
              <a:buChar char="●"/>
            </a:pPr>
            <a:r>
              <a:rPr lang="en"/>
              <a:t>Setting state in this method will trigger a </a:t>
            </a:r>
            <a:r>
              <a:rPr lang="en"/>
              <a:t>re-render to update the data everywhere</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1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componentDidMount()</a:t>
            </a:r>
            <a:endParaRPr/>
          </a:p>
        </p:txBody>
      </p:sp>
      <p:sp>
        <p:nvSpPr>
          <p:cNvPr id="885" name="Google Shape;885;p135"/>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componentDidMount()</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componentDidMountExample.js</a:t>
            </a:r>
            <a:endParaRPr sz="240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13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static getDerivedStateFromProps()</a:t>
            </a:r>
            <a:endParaRPr sz="36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1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getDerivedStateFromProps()</a:t>
            </a:r>
            <a:endParaRPr/>
          </a:p>
        </p:txBody>
      </p:sp>
      <p:sp>
        <p:nvSpPr>
          <p:cNvPr id="896" name="Google Shape;896;p13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Invoked right before calling the render method, both on the initial mount and on subsequent updates</a:t>
            </a:r>
            <a:endParaRPr/>
          </a:p>
          <a:p>
            <a:pPr indent="-342900" lvl="0" marL="457200" rtl="0" algn="l">
              <a:spcBef>
                <a:spcPts val="1600"/>
              </a:spcBef>
              <a:spcAft>
                <a:spcPts val="0"/>
              </a:spcAft>
              <a:buSzPts val="1800"/>
              <a:buChar char="●"/>
            </a:pPr>
            <a:r>
              <a:rPr lang="en"/>
              <a:t>It should return an object to update the state, or null to update nothing.</a:t>
            </a:r>
            <a:endParaRPr/>
          </a:p>
          <a:p>
            <a:pPr indent="-342900" lvl="0" marL="457200" rtl="0" algn="l">
              <a:spcBef>
                <a:spcPts val="1600"/>
              </a:spcBef>
              <a:spcAft>
                <a:spcPts val="1600"/>
              </a:spcAft>
              <a:buSzPts val="1800"/>
              <a:buChar char="●"/>
            </a:pPr>
            <a:r>
              <a:rPr lang="en"/>
              <a:t>This method exists for rare use cases where the state depends on changes in props over time</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p1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a:t>
            </a:r>
            <a:r>
              <a:rPr lang="en"/>
              <a:t>getDerivedStateFromProps</a:t>
            </a:r>
            <a:r>
              <a:rPr lang="en"/>
              <a:t>()</a:t>
            </a:r>
            <a:endParaRPr/>
          </a:p>
        </p:txBody>
      </p:sp>
      <p:sp>
        <p:nvSpPr>
          <p:cNvPr id="902" name="Google Shape;902;p138"/>
          <p:cNvSpPr txBox="1"/>
          <p:nvPr>
            <p:ph idx="1" type="body"/>
          </p:nvPr>
        </p:nvSpPr>
        <p:spPr>
          <a:xfrm>
            <a:off x="1313225" y="1573350"/>
            <a:ext cx="63573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getDerivedStateFromProps</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getDerivedStateFromPropsExample</a:t>
            </a:r>
            <a:r>
              <a:rPr lang="en" sz="2400" u="sng">
                <a:solidFill>
                  <a:schemeClr val="dk2"/>
                </a:solidFill>
                <a:latin typeface="Arial"/>
                <a:ea typeface="Arial"/>
                <a:cs typeface="Arial"/>
                <a:sym typeface="Arial"/>
                <a:hlinkClick r:id="rId4"/>
              </a:rPr>
              <a:t>.js</a:t>
            </a:r>
            <a:endParaRPr sz="24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3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shouldComponentUpdate</a:t>
            </a:r>
            <a:r>
              <a:rPr lang="en"/>
              <a: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1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shouldComponentUpdate()</a:t>
            </a:r>
            <a:endParaRPr/>
          </a:p>
        </p:txBody>
      </p:sp>
      <p:sp>
        <p:nvSpPr>
          <p:cNvPr id="913" name="Google Shape;913;p14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returns true by default. </a:t>
            </a:r>
            <a:endParaRPr/>
          </a:p>
          <a:p>
            <a:pPr indent="-342900" lvl="0" marL="457200" rtl="0" algn="l">
              <a:spcBef>
                <a:spcPts val="1600"/>
              </a:spcBef>
              <a:spcAft>
                <a:spcPts val="0"/>
              </a:spcAft>
              <a:buSzPts val="1800"/>
              <a:buChar char="●"/>
            </a:pPr>
            <a:r>
              <a:rPr lang="en"/>
              <a:t>Whenever a component's state or props (its parent's state) is updated, the component re-renders we can stop updating the state if we want</a:t>
            </a:r>
            <a:endParaRPr/>
          </a:p>
          <a:p>
            <a:pPr indent="-342900" lvl="0" marL="457200" rtl="0" algn="l">
              <a:spcBef>
                <a:spcPts val="1600"/>
              </a:spcBef>
              <a:spcAft>
                <a:spcPts val="0"/>
              </a:spcAft>
              <a:buSzPts val="1800"/>
              <a:buChar char="●"/>
            </a:pPr>
            <a:r>
              <a:rPr lang="en"/>
              <a:t>This method is not called for the initial render or when forceUpdate() is used</a:t>
            </a:r>
            <a:endParaRPr/>
          </a:p>
          <a:p>
            <a:pPr indent="-342900" lvl="0" marL="457200" rtl="0" algn="l">
              <a:spcBef>
                <a:spcPts val="1600"/>
              </a:spcBef>
              <a:spcAft>
                <a:spcPts val="1600"/>
              </a:spcAft>
              <a:buSzPts val="1800"/>
              <a:buChar char="●"/>
            </a:pPr>
            <a:r>
              <a:rPr lang="en"/>
              <a:t>shouldComponentUpdate() allows us to say: only update if the props you care about change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shouldComponentUpdate()</a:t>
            </a:r>
            <a:endParaRPr/>
          </a:p>
        </p:txBody>
      </p:sp>
      <p:sp>
        <p:nvSpPr>
          <p:cNvPr id="919" name="Google Shape;919;p141"/>
          <p:cNvSpPr txBox="1"/>
          <p:nvPr>
            <p:ph idx="1" type="body"/>
          </p:nvPr>
        </p:nvSpPr>
        <p:spPr>
          <a:xfrm>
            <a:off x="1295850" y="1573350"/>
            <a:ext cx="61812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shouldComponentUpdate()</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shouldComponentUpdate</a:t>
            </a:r>
            <a:r>
              <a:rPr lang="en" sz="2400" u="sng">
                <a:solidFill>
                  <a:schemeClr val="dk2"/>
                </a:solidFill>
                <a:latin typeface="Arial"/>
                <a:ea typeface="Arial"/>
                <a:cs typeface="Arial"/>
                <a:sym typeface="Arial"/>
                <a:hlinkClick r:id="rId4"/>
              </a:rPr>
              <a:t>Example.js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ARISES?</a:t>
            </a:r>
            <a:endParaRPr/>
          </a:p>
        </p:txBody>
      </p:sp>
      <p:sp>
        <p:nvSpPr>
          <p:cNvPr id="151" name="Google Shape;151;p25"/>
          <p:cNvSpPr txBox="1"/>
          <p:nvPr>
            <p:ph type="title"/>
          </p:nvPr>
        </p:nvSpPr>
        <p:spPr>
          <a:xfrm>
            <a:off x="480750" y="2831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Why three function instead of one directly?</a:t>
            </a:r>
            <a:endParaRPr sz="2400">
              <a:solidFill>
                <a:schemeClr val="accent2"/>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14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componentDidUpdate</a:t>
            </a:r>
            <a:r>
              <a:rPr lang="en"/>
              <a: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p1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componentDidUpdate()</a:t>
            </a:r>
            <a:endParaRPr/>
          </a:p>
        </p:txBody>
      </p:sp>
      <p:sp>
        <p:nvSpPr>
          <p:cNvPr id="930" name="Google Shape;930;p143"/>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called right after the component update takes place, except the first time when the component is rendered.</a:t>
            </a:r>
            <a:endParaRPr/>
          </a:p>
          <a:p>
            <a:pPr indent="-342900" lvl="0" marL="457200" rtl="0" algn="l">
              <a:spcBef>
                <a:spcPts val="1600"/>
              </a:spcBef>
              <a:spcAft>
                <a:spcPts val="0"/>
              </a:spcAft>
              <a:buSzPts val="1800"/>
              <a:buChar char="●"/>
            </a:pPr>
            <a:r>
              <a:rPr lang="en"/>
              <a:t>componentDidUpdate() takes two arguments as parameters, prevProps and prevState</a:t>
            </a:r>
            <a:endParaRPr/>
          </a:p>
          <a:p>
            <a:pPr indent="-342900" lvl="0" marL="457200" rtl="0" algn="l">
              <a:spcBef>
                <a:spcPts val="1600"/>
              </a:spcBef>
              <a:spcAft>
                <a:spcPts val="0"/>
              </a:spcAft>
              <a:buSzPts val="1800"/>
              <a:buChar char="●"/>
            </a:pPr>
            <a:r>
              <a:rPr lang="en"/>
              <a:t>This method is useful if you want to take any actions on DOM after received updated props from parent or re-render caused by setState</a:t>
            </a:r>
            <a:endParaRPr/>
          </a:p>
          <a:p>
            <a:pPr indent="-342900" lvl="0" marL="457200" rtl="0" algn="l">
              <a:spcBef>
                <a:spcPts val="1600"/>
              </a:spcBef>
              <a:spcAft>
                <a:spcPts val="1600"/>
              </a:spcAft>
              <a:buSzPts val="1800"/>
              <a:buChar char="●"/>
            </a:pPr>
            <a:r>
              <a:rPr lang="en"/>
              <a:t>This is also a suitable place when we want to log the new changes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1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componentDidUpdate</a:t>
            </a:r>
            <a:r>
              <a:rPr lang="en"/>
              <a:t>()</a:t>
            </a:r>
            <a:endParaRPr/>
          </a:p>
        </p:txBody>
      </p:sp>
      <p:sp>
        <p:nvSpPr>
          <p:cNvPr id="936" name="Google Shape;936;p144"/>
          <p:cNvSpPr txBox="1"/>
          <p:nvPr>
            <p:ph idx="1" type="body"/>
          </p:nvPr>
        </p:nvSpPr>
        <p:spPr>
          <a:xfrm>
            <a:off x="1313225" y="1573350"/>
            <a:ext cx="63573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componentDidUpdate</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componentDidUpdateExample</a:t>
            </a:r>
            <a:r>
              <a:rPr lang="en" sz="2400" u="sng">
                <a:solidFill>
                  <a:schemeClr val="dk2"/>
                </a:solidFill>
                <a:latin typeface="Arial"/>
                <a:ea typeface="Arial"/>
                <a:cs typeface="Arial"/>
                <a:sym typeface="Arial"/>
                <a:hlinkClick r:id="rId4"/>
              </a:rPr>
              <a:t>.js</a:t>
            </a:r>
            <a:endParaRPr sz="240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 name="Shape 940"/>
        <p:cNvGrpSpPr/>
        <p:nvPr/>
      </p:nvGrpSpPr>
      <p:grpSpPr>
        <a:xfrm>
          <a:off x="0" y="0"/>
          <a:ext cx="0" cy="0"/>
          <a:chOff x="0" y="0"/>
          <a:chExt cx="0" cy="0"/>
        </a:xfrm>
      </p:grpSpPr>
      <p:sp>
        <p:nvSpPr>
          <p:cNvPr id="941" name="Google Shape;941;p14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componentWillUnmount</a:t>
            </a:r>
            <a:r>
              <a:rPr lang="en"/>
              <a: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1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componentWillUnmount</a:t>
            </a:r>
            <a:r>
              <a:rPr lang="en"/>
              <a:t>()</a:t>
            </a:r>
            <a:endParaRPr/>
          </a:p>
        </p:txBody>
      </p:sp>
      <p:sp>
        <p:nvSpPr>
          <p:cNvPr id="947" name="Google Shape;947;p14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event (method) is invoked </a:t>
            </a:r>
            <a:r>
              <a:rPr lang="en"/>
              <a:t>immediately before a component</a:t>
            </a:r>
            <a:r>
              <a:rPr lang="en"/>
              <a:t> component is being removed from the DOM</a:t>
            </a:r>
            <a:endParaRPr/>
          </a:p>
          <a:p>
            <a:pPr indent="-342900" lvl="0" marL="457200" rtl="0" algn="l">
              <a:spcBef>
                <a:spcPts val="1600"/>
              </a:spcBef>
              <a:spcAft>
                <a:spcPts val="0"/>
              </a:spcAft>
              <a:buSzPts val="1800"/>
              <a:buChar char="●"/>
            </a:pPr>
            <a:r>
              <a:rPr lang="en"/>
              <a:t>Recommended to perform any necessary cleanup in this method, such as </a:t>
            </a:r>
            <a:endParaRPr/>
          </a:p>
          <a:p>
            <a:pPr indent="-317500" lvl="1" marL="914400" rtl="0" algn="l">
              <a:spcBef>
                <a:spcPts val="1600"/>
              </a:spcBef>
              <a:spcAft>
                <a:spcPts val="0"/>
              </a:spcAft>
              <a:buSzPts val="1400"/>
              <a:buChar char="○"/>
            </a:pPr>
            <a:r>
              <a:rPr lang="en"/>
              <a:t>Invalidating timers, </a:t>
            </a:r>
            <a:endParaRPr/>
          </a:p>
          <a:p>
            <a:pPr indent="-317500" lvl="1" marL="914400" rtl="0" algn="l">
              <a:spcBef>
                <a:spcPts val="1600"/>
              </a:spcBef>
              <a:spcAft>
                <a:spcPts val="0"/>
              </a:spcAft>
              <a:buSzPts val="1400"/>
              <a:buChar char="○"/>
            </a:pPr>
            <a:r>
              <a:rPr lang="en"/>
              <a:t>Canceling network requests, or </a:t>
            </a:r>
            <a:endParaRPr/>
          </a:p>
          <a:p>
            <a:pPr indent="-317500" lvl="1" marL="914400" rtl="0" algn="l">
              <a:spcBef>
                <a:spcPts val="1600"/>
              </a:spcBef>
              <a:spcAft>
                <a:spcPts val="1600"/>
              </a:spcAft>
              <a:buSzPts val="1400"/>
              <a:buChar char="○"/>
            </a:pPr>
            <a:r>
              <a:rPr lang="en"/>
              <a:t>cleaning up any subscriptions that were created in componentDidMount()</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1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componentWillUnmount</a:t>
            </a:r>
            <a:r>
              <a:rPr lang="en"/>
              <a:t>()</a:t>
            </a:r>
            <a:endParaRPr/>
          </a:p>
        </p:txBody>
      </p:sp>
      <p:sp>
        <p:nvSpPr>
          <p:cNvPr id="953" name="Google Shape;953;p14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setState() will not effect if called in componentWillUnmount() because the component cannot re-rendered once unmounted</a:t>
            </a:r>
            <a:endParaRPr/>
          </a:p>
        </p:txBody>
      </p:sp>
      <p:pic>
        <p:nvPicPr>
          <p:cNvPr id="954" name="Google Shape;954;p147"/>
          <p:cNvPicPr preferRelativeResize="0"/>
          <p:nvPr/>
        </p:nvPicPr>
        <p:blipFill>
          <a:blip r:embed="rId3">
            <a:alphaModFix/>
          </a:blip>
          <a:stretch>
            <a:fillRect/>
          </a:stretch>
        </p:blipFill>
        <p:spPr>
          <a:xfrm>
            <a:off x="843963" y="3011952"/>
            <a:ext cx="7456075" cy="1028925"/>
          </a:xfrm>
          <a:prstGeom prst="rect">
            <a:avLst/>
          </a:prstGeom>
          <a:noFill/>
          <a:ln>
            <a:noFill/>
          </a:ln>
        </p:spPr>
      </p:pic>
      <p:sp>
        <p:nvSpPr>
          <p:cNvPr id="955" name="Google Shape;955;p147"/>
          <p:cNvSpPr txBox="1"/>
          <p:nvPr/>
        </p:nvSpPr>
        <p:spPr>
          <a:xfrm>
            <a:off x="843975" y="2459350"/>
            <a:ext cx="68880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Roboto"/>
                <a:ea typeface="Roboto"/>
                <a:cs typeface="Roboto"/>
                <a:sym typeface="Roboto"/>
              </a:rPr>
              <a:t>componentWillUnmount() example:</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148"/>
          <p:cNvSpPr txBox="1"/>
          <p:nvPr>
            <p:ph type="title"/>
          </p:nvPr>
        </p:nvSpPr>
        <p:spPr>
          <a:xfrm>
            <a:off x="480750" y="26031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Components file/directory structure</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1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 file/directory structure</a:t>
            </a:r>
            <a:endParaRPr/>
          </a:p>
        </p:txBody>
      </p:sp>
      <p:sp>
        <p:nvSpPr>
          <p:cNvPr id="966" name="Google Shape;966;p14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Uptil now we have made a single App.js file and made all our component into it</a:t>
            </a:r>
            <a:endParaRPr/>
          </a:p>
          <a:p>
            <a:pPr indent="-342900" lvl="0" marL="457200" rtl="0" algn="l">
              <a:spcBef>
                <a:spcPts val="1600"/>
              </a:spcBef>
              <a:spcAft>
                <a:spcPts val="0"/>
              </a:spcAft>
              <a:buSzPts val="1800"/>
              <a:buChar char="●"/>
            </a:pPr>
            <a:r>
              <a:rPr lang="en"/>
              <a:t>This is not at all a good approach</a:t>
            </a:r>
            <a:endParaRPr/>
          </a:p>
          <a:p>
            <a:pPr indent="-342900" lvl="0" marL="457200" rtl="0" algn="l">
              <a:spcBef>
                <a:spcPts val="1600"/>
              </a:spcBef>
              <a:spcAft>
                <a:spcPts val="0"/>
              </a:spcAft>
              <a:buSzPts val="1800"/>
              <a:buChar char="●"/>
            </a:pPr>
            <a:r>
              <a:rPr lang="en"/>
              <a:t>Components should always made in different folders and .js files</a:t>
            </a:r>
            <a:endParaRPr/>
          </a:p>
          <a:p>
            <a:pPr indent="-342900" lvl="0" marL="457200" rtl="0" algn="l">
              <a:spcBef>
                <a:spcPts val="1600"/>
              </a:spcBef>
              <a:spcAft>
                <a:spcPts val="0"/>
              </a:spcAft>
              <a:buSzPts val="1800"/>
              <a:buChar char="●"/>
            </a:pPr>
            <a:r>
              <a:rPr lang="en"/>
              <a:t>Keep app supporting function into utils folder</a:t>
            </a:r>
            <a:endParaRPr/>
          </a:p>
          <a:p>
            <a:pPr indent="-342900" lvl="0" marL="457200" rtl="0" algn="l">
              <a:spcBef>
                <a:spcPts val="1600"/>
              </a:spcBef>
              <a:spcAft>
                <a:spcPts val="1600"/>
              </a:spcAft>
              <a:buSzPts val="1800"/>
              <a:buChar char="●"/>
            </a:pPr>
            <a:r>
              <a:rPr lang="en"/>
              <a:t>Keep all images to one static resources folder etc</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1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 file/directory structure</a:t>
            </a:r>
            <a:endParaRPr/>
          </a:p>
        </p:txBody>
      </p:sp>
      <p:sp>
        <p:nvSpPr>
          <p:cNvPr id="972" name="Google Shape;972;p150"/>
          <p:cNvSpPr txBox="1"/>
          <p:nvPr>
            <p:ph idx="1" type="body"/>
          </p:nvPr>
        </p:nvSpPr>
        <p:spPr>
          <a:xfrm>
            <a:off x="917050" y="1573350"/>
            <a:ext cx="69678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Component splitted to file/folders </a:t>
            </a:r>
            <a:r>
              <a:rPr b="1" lang="en" sz="2400">
                <a:solidFill>
                  <a:schemeClr val="accent2"/>
                </a:solidFill>
              </a:rPr>
              <a:t>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SampleFolderStructure/</a:t>
            </a:r>
            <a:endParaRPr sz="2400"/>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15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 Router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57" name="Google Shape;157;p26"/>
          <p:cNvSpPr txBox="1"/>
          <p:nvPr/>
        </p:nvSpPr>
        <p:spPr>
          <a:xfrm>
            <a:off x="387800" y="3653075"/>
            <a:ext cx="5918100" cy="140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getTwitterProfileData</a:t>
            </a:r>
            <a:r>
              <a:rPr lang="en" sz="1200">
                <a:highlight>
                  <a:srgbClr val="FFFFFF"/>
                </a:highlight>
                <a:latin typeface="Courier New"/>
                <a:ea typeface="Courier New"/>
                <a:cs typeface="Courier New"/>
                <a:sym typeface="Courier New"/>
              </a:rPr>
              <a:t> (username)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twitterProfile:</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profilePic:</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getTwitterUserDP</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p:txBody>
      </p:sp>
      <p:sp>
        <p:nvSpPr>
          <p:cNvPr id="158" name="Google Shape;158;p26"/>
          <p:cNvSpPr txBox="1"/>
          <p:nvPr/>
        </p:nvSpPr>
        <p:spPr>
          <a:xfrm>
            <a:off x="387900" y="1875775"/>
            <a:ext cx="5918100" cy="84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getTwitterProfile (username) {</a:t>
            </a:r>
            <a:endParaRPr sz="1200">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a:t>
            </a:r>
            <a:r>
              <a:rPr lang="en" sz="1200">
                <a:solidFill>
                  <a:srgbClr val="A31515"/>
                </a:solidFill>
                <a:highlight>
                  <a:srgbClr val="FFFFFF"/>
                </a:highlight>
                <a:latin typeface="Courier New"/>
                <a:ea typeface="Courier New"/>
                <a:cs typeface="Courier New"/>
                <a:sym typeface="Courier New"/>
              </a:rPr>
              <a:t>'https://twitter.com '</a:t>
            </a:r>
            <a:r>
              <a:rPr lang="en" sz="1200">
                <a:highlight>
                  <a:srgbClr val="FFFFFF"/>
                </a:highlight>
                <a:latin typeface="Courier New"/>
                <a:ea typeface="Courier New"/>
                <a:cs typeface="Courier New"/>
                <a:sym typeface="Courier New"/>
              </a:rPr>
              <a:t> + username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a:t>
            </a:r>
            <a:endParaRPr sz="1200"/>
          </a:p>
        </p:txBody>
      </p:sp>
      <p:sp>
        <p:nvSpPr>
          <p:cNvPr id="159" name="Google Shape;159;p26"/>
          <p:cNvSpPr txBox="1"/>
          <p:nvPr/>
        </p:nvSpPr>
        <p:spPr>
          <a:xfrm>
            <a:off x="387900" y="2771675"/>
            <a:ext cx="5918100" cy="80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getTwitterUserDP (username) {</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‘https:</a:t>
            </a:r>
            <a:r>
              <a:rPr lang="en" sz="1200">
                <a:solidFill>
                  <a:srgbClr val="008000"/>
                </a:solidFill>
                <a:highlight>
                  <a:srgbClr val="FFFFFF"/>
                </a:highlight>
                <a:latin typeface="Courier New"/>
                <a:ea typeface="Courier New"/>
                <a:cs typeface="Courier New"/>
                <a:sym typeface="Courier New"/>
              </a:rPr>
              <a:t>//avatars.io/twitter/’ + username + ‘/medium'</a:t>
            </a:r>
            <a:endParaRPr sz="12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0000FF"/>
              </a:solidFill>
              <a:highlight>
                <a:srgbClr val="FFFFFF"/>
              </a:highlight>
              <a:latin typeface="Courier New"/>
              <a:ea typeface="Courier New"/>
              <a:cs typeface="Courier New"/>
              <a:sym typeface="Courier New"/>
            </a:endParaRPr>
          </a:p>
        </p:txBody>
      </p:sp>
      <p:sp>
        <p:nvSpPr>
          <p:cNvPr id="160" name="Google Shape;160;p26"/>
          <p:cNvSpPr txBox="1"/>
          <p:nvPr/>
        </p:nvSpPr>
        <p:spPr>
          <a:xfrm>
            <a:off x="6376775" y="1799250"/>
            <a:ext cx="24522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Function 1</a:t>
            </a:r>
            <a:endParaRPr sz="3000">
              <a:latin typeface="Roboto"/>
              <a:ea typeface="Roboto"/>
              <a:cs typeface="Roboto"/>
              <a:sym typeface="Roboto"/>
            </a:endParaRPr>
          </a:p>
        </p:txBody>
      </p:sp>
      <p:sp>
        <p:nvSpPr>
          <p:cNvPr id="161" name="Google Shape;161;p26"/>
          <p:cNvSpPr txBox="1"/>
          <p:nvPr/>
        </p:nvSpPr>
        <p:spPr>
          <a:xfrm>
            <a:off x="6376775" y="2637450"/>
            <a:ext cx="24522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Roboto"/>
                <a:ea typeface="Roboto"/>
                <a:cs typeface="Roboto"/>
                <a:sym typeface="Roboto"/>
              </a:rPr>
              <a:t>Function 2</a:t>
            </a:r>
            <a:endParaRPr sz="3000">
              <a:solidFill>
                <a:schemeClr val="dk2"/>
              </a:solidFill>
              <a:latin typeface="Roboto"/>
              <a:ea typeface="Roboto"/>
              <a:cs typeface="Roboto"/>
              <a:sym typeface="Roboto"/>
            </a:endParaRPr>
          </a:p>
        </p:txBody>
      </p:sp>
      <p:sp>
        <p:nvSpPr>
          <p:cNvPr id="162" name="Google Shape;162;p26"/>
          <p:cNvSpPr txBox="1"/>
          <p:nvPr/>
        </p:nvSpPr>
        <p:spPr>
          <a:xfrm>
            <a:off x="6071975" y="3475650"/>
            <a:ext cx="2452200" cy="11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Roboto"/>
                <a:ea typeface="Roboto"/>
                <a:cs typeface="Roboto"/>
                <a:sym typeface="Roboto"/>
              </a:rPr>
              <a:t>Composite Function</a:t>
            </a:r>
            <a:endParaRPr sz="3000">
              <a:solidFill>
                <a:schemeClr val="accent2"/>
              </a:solidFill>
              <a:latin typeface="Roboto"/>
              <a:ea typeface="Roboto"/>
              <a:cs typeface="Roboto"/>
              <a:sym typeface="Roboto"/>
            </a:endParaRPr>
          </a:p>
        </p:txBody>
      </p:sp>
      <p:sp>
        <p:nvSpPr>
          <p:cNvPr id="163" name="Google Shape;163;p26"/>
          <p:cNvSpPr txBox="1"/>
          <p:nvPr/>
        </p:nvSpPr>
        <p:spPr>
          <a:xfrm>
            <a:off x="297500" y="1296525"/>
            <a:ext cx="29670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What we did</a:t>
            </a:r>
            <a:endParaRPr sz="3000">
              <a:latin typeface="Roboto"/>
              <a:ea typeface="Roboto"/>
              <a:cs typeface="Roboto"/>
              <a:sym typeface="Roboto"/>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1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pic>
        <p:nvPicPr>
          <p:cNvPr id="983" name="Google Shape;983;p152"/>
          <p:cNvPicPr preferRelativeResize="0"/>
          <p:nvPr/>
        </p:nvPicPr>
        <p:blipFill>
          <a:blip r:embed="rId3">
            <a:alphaModFix/>
          </a:blip>
          <a:stretch>
            <a:fillRect/>
          </a:stretch>
        </p:blipFill>
        <p:spPr>
          <a:xfrm>
            <a:off x="6769962" y="1845287"/>
            <a:ext cx="2081375" cy="1622459"/>
          </a:xfrm>
          <a:prstGeom prst="rect">
            <a:avLst/>
          </a:prstGeom>
          <a:noFill/>
          <a:ln>
            <a:noFill/>
          </a:ln>
        </p:spPr>
      </p:pic>
      <p:sp>
        <p:nvSpPr>
          <p:cNvPr id="984" name="Google Shape;984;p152"/>
          <p:cNvSpPr txBox="1"/>
          <p:nvPr/>
        </p:nvSpPr>
        <p:spPr>
          <a:xfrm>
            <a:off x="795300" y="3881750"/>
            <a:ext cx="7553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rgbClr val="980000"/>
                </a:solidFill>
              </a:rPr>
              <a:t>Normal flow of user request on browser and response from server</a:t>
            </a:r>
            <a:endParaRPr sz="2400" u="sng">
              <a:solidFill>
                <a:srgbClr val="980000"/>
              </a:solidFill>
            </a:endParaRPr>
          </a:p>
        </p:txBody>
      </p:sp>
      <p:sp>
        <p:nvSpPr>
          <p:cNvPr id="985" name="Google Shape;985;p152"/>
          <p:cNvSpPr/>
          <p:nvPr/>
        </p:nvSpPr>
        <p:spPr>
          <a:xfrm>
            <a:off x="2457225" y="1572025"/>
            <a:ext cx="4236600" cy="442200"/>
          </a:xfrm>
          <a:prstGeom prst="rightArrow">
            <a:avLst>
              <a:gd fmla="val 50000" name="adj1"/>
              <a:gd fmla="val 50000" name="adj2"/>
            </a:avLst>
          </a:prstGeom>
          <a:solidFill>
            <a:schemeClr val="dk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2"/>
          <p:cNvSpPr txBox="1"/>
          <p:nvPr/>
        </p:nvSpPr>
        <p:spPr>
          <a:xfrm>
            <a:off x="3128062" y="1688097"/>
            <a:ext cx="26196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FF"/>
                </a:solidFill>
              </a:rPr>
              <a:t>User request: index.html</a:t>
            </a:r>
            <a:endParaRPr b="1">
              <a:solidFill>
                <a:srgbClr val="00FFFF"/>
              </a:solidFill>
            </a:endParaRPr>
          </a:p>
        </p:txBody>
      </p:sp>
      <p:sp>
        <p:nvSpPr>
          <p:cNvPr id="987" name="Google Shape;987;p152"/>
          <p:cNvSpPr/>
          <p:nvPr/>
        </p:nvSpPr>
        <p:spPr>
          <a:xfrm flipH="1">
            <a:off x="2457225" y="2791225"/>
            <a:ext cx="4236600" cy="442200"/>
          </a:xfrm>
          <a:prstGeom prst="rightArrow">
            <a:avLst>
              <a:gd fmla="val 50000" name="adj1"/>
              <a:gd fmla="val 50000" name="adj2"/>
            </a:avLst>
          </a:prstGeom>
          <a:solidFill>
            <a:schemeClr val="accent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2"/>
          <p:cNvSpPr txBox="1"/>
          <p:nvPr/>
        </p:nvSpPr>
        <p:spPr>
          <a:xfrm>
            <a:off x="3128062" y="2913721"/>
            <a:ext cx="26196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00"/>
                </a:solidFill>
              </a:rPr>
              <a:t>Server response: index.html</a:t>
            </a:r>
            <a:endParaRPr b="1">
              <a:solidFill>
                <a:srgbClr val="00FF00"/>
              </a:solidFill>
            </a:endParaRPr>
          </a:p>
        </p:txBody>
      </p:sp>
      <p:pic>
        <p:nvPicPr>
          <p:cNvPr id="989" name="Google Shape;989;p152"/>
          <p:cNvPicPr preferRelativeResize="0"/>
          <p:nvPr/>
        </p:nvPicPr>
        <p:blipFill>
          <a:blip r:embed="rId4">
            <a:alphaModFix/>
          </a:blip>
          <a:stretch>
            <a:fillRect/>
          </a:stretch>
        </p:blipFill>
        <p:spPr>
          <a:xfrm>
            <a:off x="292662" y="1585100"/>
            <a:ext cx="1973300" cy="1973300"/>
          </a:xfrm>
          <a:prstGeom prst="rect">
            <a:avLst/>
          </a:prstGeom>
          <a:noFill/>
          <a:ln>
            <a:noFill/>
          </a:ln>
        </p:spPr>
      </p:pic>
      <p:sp>
        <p:nvSpPr>
          <p:cNvPr id="990" name="Google Shape;990;p152"/>
          <p:cNvSpPr/>
          <p:nvPr/>
        </p:nvSpPr>
        <p:spPr>
          <a:xfrm>
            <a:off x="2457225" y="2029225"/>
            <a:ext cx="4236600" cy="442200"/>
          </a:xfrm>
          <a:prstGeom prst="rightArrow">
            <a:avLst>
              <a:gd fmla="val 50000" name="adj1"/>
              <a:gd fmla="val 50000" name="adj2"/>
            </a:avLst>
          </a:prstGeom>
          <a:solidFill>
            <a:schemeClr val="dk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2"/>
          <p:cNvSpPr txBox="1"/>
          <p:nvPr/>
        </p:nvSpPr>
        <p:spPr>
          <a:xfrm>
            <a:off x="3128049" y="2145300"/>
            <a:ext cx="29322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FF"/>
                </a:solidFill>
              </a:rPr>
              <a:t>User request: contactus.html</a:t>
            </a:r>
            <a:endParaRPr b="1">
              <a:solidFill>
                <a:srgbClr val="00FFFF"/>
              </a:solidFill>
            </a:endParaRPr>
          </a:p>
        </p:txBody>
      </p:sp>
      <p:sp>
        <p:nvSpPr>
          <p:cNvPr id="992" name="Google Shape;992;p152"/>
          <p:cNvSpPr/>
          <p:nvPr/>
        </p:nvSpPr>
        <p:spPr>
          <a:xfrm flipH="1">
            <a:off x="2457225" y="3248425"/>
            <a:ext cx="4236600" cy="442200"/>
          </a:xfrm>
          <a:prstGeom prst="rightArrow">
            <a:avLst>
              <a:gd fmla="val 50000" name="adj1"/>
              <a:gd fmla="val 50000" name="adj2"/>
            </a:avLst>
          </a:prstGeom>
          <a:solidFill>
            <a:schemeClr val="accent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2"/>
          <p:cNvSpPr txBox="1"/>
          <p:nvPr/>
        </p:nvSpPr>
        <p:spPr>
          <a:xfrm>
            <a:off x="3128048" y="3370925"/>
            <a:ext cx="31020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00"/>
                </a:solidFill>
              </a:rPr>
              <a:t>Server response: contactus.html</a:t>
            </a:r>
            <a:endParaRPr b="1">
              <a:solidFill>
                <a:srgbClr val="00FF00"/>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1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999" name="Google Shape;999;p153"/>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Single-page applications can work in different ways</a:t>
            </a:r>
            <a:endParaRPr/>
          </a:p>
          <a:p>
            <a:pPr indent="-342900" lvl="0" marL="457200" rtl="0" algn="l">
              <a:spcBef>
                <a:spcPts val="1600"/>
              </a:spcBef>
              <a:spcAft>
                <a:spcPts val="0"/>
              </a:spcAft>
              <a:buSzPts val="1800"/>
              <a:buChar char="●"/>
            </a:pPr>
            <a:r>
              <a:rPr lang="en"/>
              <a:t>In react we have only index.html</a:t>
            </a:r>
            <a:endParaRPr/>
          </a:p>
          <a:p>
            <a:pPr indent="-342900" lvl="0" marL="457200" rtl="0" algn="l">
              <a:spcBef>
                <a:spcPts val="1600"/>
              </a:spcBef>
              <a:spcAft>
                <a:spcPts val="0"/>
              </a:spcAft>
              <a:buSzPts val="1800"/>
              <a:buChar char="●"/>
            </a:pPr>
            <a:r>
              <a:rPr lang="en"/>
              <a:t>R</a:t>
            </a:r>
            <a:r>
              <a:rPr lang="en"/>
              <a:t>eact routers that user move to different pages in your web app without actually changing any page, even URL will  show change of page</a:t>
            </a:r>
            <a:endParaRPr/>
          </a:p>
          <a:p>
            <a:pPr indent="-342900" lvl="0" marL="457200" rtl="0" algn="l">
              <a:spcBef>
                <a:spcPts val="1600"/>
              </a:spcBef>
              <a:spcAft>
                <a:spcPts val="0"/>
              </a:spcAft>
              <a:buSzPts val="1800"/>
              <a:buChar char="●"/>
            </a:pPr>
            <a:r>
              <a:rPr lang="en"/>
              <a:t>One way is you can do have conditional rendering and move to different screens (components) on the browser</a:t>
            </a:r>
            <a:endParaRPr/>
          </a:p>
          <a:p>
            <a:pPr indent="-342900" lvl="0" marL="457200" rtl="0" algn="l">
              <a:spcBef>
                <a:spcPts val="1600"/>
              </a:spcBef>
              <a:spcAft>
                <a:spcPts val="1600"/>
              </a:spcAft>
              <a:buSzPts val="1800"/>
              <a:buChar char="●"/>
            </a:pPr>
            <a:r>
              <a:rPr lang="en"/>
              <a:t>Above way is not easy to manage and does not give browser back button</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p1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05" name="Google Shape;1005;p15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Routing in a Single Page Application is the way to introduce some features to navigating the app through links, which are expected in normal web applications like:</a:t>
            </a:r>
            <a:endParaRPr/>
          </a:p>
          <a:p>
            <a:pPr indent="-317500" lvl="1" marL="914400" rtl="0" algn="l">
              <a:spcBef>
                <a:spcPts val="1600"/>
              </a:spcBef>
              <a:spcAft>
                <a:spcPts val="0"/>
              </a:spcAft>
              <a:buSzPts val="1400"/>
              <a:buChar char="○"/>
            </a:pPr>
            <a:r>
              <a:rPr lang="en"/>
              <a:t>The browser should change the URL when you navigate to a different screen </a:t>
            </a:r>
            <a:endParaRPr/>
          </a:p>
          <a:p>
            <a:pPr indent="-317500" lvl="1" marL="914400" rtl="0" algn="l">
              <a:spcBef>
                <a:spcPts val="1600"/>
              </a:spcBef>
              <a:spcAft>
                <a:spcPts val="0"/>
              </a:spcAft>
              <a:buSzPts val="1400"/>
              <a:buChar char="○"/>
            </a:pPr>
            <a:r>
              <a:rPr lang="en"/>
              <a:t>Deep linking should work: if you point the browser to a URL, the application should reconstruct the same view that was presented when the URL was generated</a:t>
            </a:r>
            <a:endParaRPr/>
          </a:p>
          <a:p>
            <a:pPr indent="-317500" lvl="1" marL="914400" rtl="0" algn="l">
              <a:spcBef>
                <a:spcPts val="1600"/>
              </a:spcBef>
              <a:spcAft>
                <a:spcPts val="1600"/>
              </a:spcAft>
              <a:buSzPts val="1400"/>
              <a:buChar char="○"/>
            </a:pPr>
            <a:r>
              <a:rPr lang="en"/>
              <a:t>The browser back (and forward) button should work like expected</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Google Shape;1010;p1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11" name="Google Shape;1011;p155"/>
          <p:cNvSpPr txBox="1"/>
          <p:nvPr>
            <p:ph idx="1" type="body"/>
          </p:nvPr>
        </p:nvSpPr>
        <p:spPr>
          <a:xfrm>
            <a:off x="247225" y="1452624"/>
            <a:ext cx="8368200" cy="111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eact-router-dom is a library for routing in React SPA</a:t>
            </a:r>
            <a:endParaRPr/>
          </a:p>
          <a:p>
            <a:pPr indent="-342900" lvl="0" marL="457200" rtl="0" algn="l">
              <a:spcBef>
                <a:spcPts val="1600"/>
              </a:spcBef>
              <a:spcAft>
                <a:spcPts val="1600"/>
              </a:spcAft>
              <a:buSzPts val="1800"/>
              <a:buChar char="●"/>
            </a:pPr>
            <a:r>
              <a:rPr lang="en"/>
              <a:t>It provides all the  previously discussed navigation features to SPA </a:t>
            </a:r>
            <a:endParaRPr/>
          </a:p>
        </p:txBody>
      </p:sp>
      <p:sp>
        <p:nvSpPr>
          <p:cNvPr id="1012" name="Google Shape;1012;p155"/>
          <p:cNvSpPr txBox="1"/>
          <p:nvPr/>
        </p:nvSpPr>
        <p:spPr>
          <a:xfrm>
            <a:off x="1487250" y="36126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npm install r</a:t>
            </a:r>
            <a:r>
              <a:rPr b="1" lang="en" sz="1600">
                <a:solidFill>
                  <a:srgbClr val="FFFFFF"/>
                </a:solidFill>
              </a:rPr>
              <a:t>eact-router-dom</a:t>
            </a:r>
            <a:endParaRPr sz="1200">
              <a:solidFill>
                <a:srgbClr val="FFFFFF"/>
              </a:solidFill>
            </a:endParaRPr>
          </a:p>
        </p:txBody>
      </p:sp>
      <p:sp>
        <p:nvSpPr>
          <p:cNvPr id="1013" name="Google Shape;1013;p155"/>
          <p:cNvSpPr txBox="1"/>
          <p:nvPr/>
        </p:nvSpPr>
        <p:spPr>
          <a:xfrm>
            <a:off x="330888" y="31536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r</a:t>
            </a:r>
            <a:r>
              <a:rPr b="1" lang="en" sz="1800">
                <a:solidFill>
                  <a:schemeClr val="dk2"/>
                </a:solidFill>
                <a:latin typeface="Roboto"/>
                <a:ea typeface="Roboto"/>
                <a:cs typeface="Roboto"/>
                <a:sym typeface="Roboto"/>
              </a:rPr>
              <a:t>eact-router-dom</a:t>
            </a:r>
            <a:endParaRPr b="1">
              <a:solidFill>
                <a:schemeClr val="dk2"/>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 - </a:t>
            </a:r>
            <a:r>
              <a:rPr lang="en"/>
              <a:t>&lt;BrowserRouter&gt;</a:t>
            </a:r>
            <a:endParaRPr/>
          </a:p>
        </p:txBody>
      </p:sp>
      <p:sp>
        <p:nvSpPr>
          <p:cNvPr id="1019" name="Google Shape;1019;p15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eact-router-dom library provides </a:t>
            </a:r>
            <a:r>
              <a:rPr b="1" lang="en">
                <a:solidFill>
                  <a:schemeClr val="dk2"/>
                </a:solidFill>
              </a:rPr>
              <a:t>&lt;BrowserRouter /&gt; </a:t>
            </a:r>
            <a:r>
              <a:rPr lang="en"/>
              <a:t>component</a:t>
            </a:r>
            <a:endParaRPr/>
          </a:p>
          <a:p>
            <a:pPr indent="-342900" lvl="0" marL="457200" rtl="0" algn="l">
              <a:spcBef>
                <a:spcPts val="1600"/>
              </a:spcBef>
              <a:spcAft>
                <a:spcPts val="0"/>
              </a:spcAft>
              <a:buSzPts val="1800"/>
              <a:buChar char="●"/>
            </a:pPr>
            <a:r>
              <a:rPr lang="en"/>
              <a:t>The purpose of this component is to listen to URL changes</a:t>
            </a:r>
            <a:endParaRPr/>
          </a:p>
          <a:p>
            <a:pPr indent="-342900" lvl="0" marL="457200" rtl="0" algn="l">
              <a:spcBef>
                <a:spcPts val="1600"/>
              </a:spcBef>
              <a:spcAft>
                <a:spcPts val="0"/>
              </a:spcAft>
              <a:buSzPts val="1800"/>
              <a:buChar char="●"/>
            </a:pPr>
            <a:r>
              <a:rPr lang="en"/>
              <a:t>When URL changes this component will make sure the correct screen (page) of your web app get render on the screen</a:t>
            </a:r>
            <a:endParaRPr/>
          </a:p>
          <a:p>
            <a:pPr indent="-342900" lvl="0" marL="457200" rtl="0" algn="l">
              <a:spcBef>
                <a:spcPts val="1600"/>
              </a:spcBef>
              <a:spcAft>
                <a:spcPts val="1600"/>
              </a:spcAft>
              <a:buSzPts val="1800"/>
              <a:buChar char="●"/>
            </a:pPr>
            <a:r>
              <a:rPr lang="en"/>
              <a:t>For React Router to work properly, we must have to wrap our whole app into a BrowserRouter component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1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a:t>
            </a:r>
            <a:r>
              <a:rPr lang="en"/>
              <a:t>BrowserRouter&gt; - index.js</a:t>
            </a:r>
            <a:endParaRPr/>
          </a:p>
        </p:txBody>
      </p:sp>
      <p:sp>
        <p:nvSpPr>
          <p:cNvPr id="1025" name="Google Shape;1025;p157"/>
          <p:cNvSpPr txBox="1"/>
          <p:nvPr>
            <p:ph idx="1" type="body"/>
          </p:nvPr>
        </p:nvSpPr>
        <p:spPr>
          <a:xfrm>
            <a:off x="247225" y="1452625"/>
            <a:ext cx="8368200" cy="3287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React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'react'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ReactDOM</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'react-dom'</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'./index.css'</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'./Components/App'</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serviceWorker</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'./serviceWorker'</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 </a:t>
            </a:r>
            <a:r>
              <a:rPr lang="en" sz="1050">
                <a:solidFill>
                  <a:srgbClr val="4EC9B0"/>
                </a:solidFill>
                <a:latin typeface="Courier New"/>
                <a:ea typeface="Courier New"/>
                <a:cs typeface="Courier New"/>
                <a:sym typeface="Courier New"/>
              </a:rPr>
              <a:t>BrowserRouter</a:t>
            </a:r>
            <a:r>
              <a:rPr lang="en" sz="1050">
                <a:solidFill>
                  <a:srgbClr val="D4D4D4"/>
                </a:solidFill>
                <a:latin typeface="Courier New"/>
                <a:ea typeface="Courier New"/>
                <a:cs typeface="Courier New"/>
                <a:sym typeface="Courier New"/>
              </a:rPr>
              <a:t> }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'react-router-dom'</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ReactDOM</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render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4EC9B0"/>
                </a:solidFill>
                <a:latin typeface="Courier New"/>
                <a:ea typeface="Courier New"/>
                <a:cs typeface="Courier New"/>
                <a:sym typeface="Courier New"/>
              </a:rPr>
              <a:t>BrowserRouter</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4EC9B0"/>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4EC9B0"/>
                </a:solidFill>
                <a:latin typeface="Courier New"/>
                <a:ea typeface="Courier New"/>
                <a:cs typeface="Courier New"/>
                <a:sym typeface="Courier New"/>
              </a:rPr>
              <a:t>BrowserRouter</a:t>
            </a:r>
            <a:r>
              <a:rPr lang="en" sz="1050">
                <a:solidFill>
                  <a:srgbClr val="808080"/>
                </a:solidFill>
                <a:latin typeface="Courier New"/>
                <a:ea typeface="Courier New"/>
                <a:cs typeface="Courier New"/>
                <a:sym typeface="Courier New"/>
              </a:rPr>
              <a:t>&gt;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document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getElementById</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'root'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15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&lt;Route&gt;</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1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&lt;Route&gt;</a:t>
            </a:r>
            <a:endParaRPr/>
          </a:p>
        </p:txBody>
      </p:sp>
      <p:sp>
        <p:nvSpPr>
          <p:cNvPr id="1036" name="Google Shape;1036;p159"/>
          <p:cNvSpPr txBox="1"/>
          <p:nvPr>
            <p:ph idx="1" type="body"/>
          </p:nvPr>
        </p:nvSpPr>
        <p:spPr>
          <a:xfrm>
            <a:off x="247225" y="1452625"/>
            <a:ext cx="8368200" cy="333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routes will be defined in &lt;Route&gt; element </a:t>
            </a:r>
            <a:endParaRPr/>
          </a:p>
          <a:p>
            <a:pPr indent="-342900" lvl="0" marL="457200" rtl="0" algn="l">
              <a:spcBef>
                <a:spcPts val="1600"/>
              </a:spcBef>
              <a:spcAft>
                <a:spcPts val="0"/>
              </a:spcAft>
              <a:buSzPts val="1800"/>
              <a:buChar char="●"/>
            </a:pPr>
            <a:r>
              <a:rPr lang="en"/>
              <a:t>We specify which path they will match and what component that should respond</a:t>
            </a:r>
            <a:endParaRPr/>
          </a:p>
          <a:p>
            <a:pPr indent="-342900" lvl="0" marL="457200" rtl="0" algn="l">
              <a:spcBef>
                <a:spcPts val="1600"/>
              </a:spcBef>
              <a:spcAft>
                <a:spcPts val="0"/>
              </a:spcAft>
              <a:buSzPts val="1800"/>
              <a:buChar char="●"/>
            </a:pPr>
            <a:r>
              <a:rPr lang="en"/>
              <a:t>Let’s say we want </a:t>
            </a:r>
            <a:endParaRPr/>
          </a:p>
          <a:p>
            <a:pPr indent="-317500" lvl="1" marL="914400" rtl="0" algn="l">
              <a:lnSpc>
                <a:spcPct val="100000"/>
              </a:lnSpc>
              <a:spcBef>
                <a:spcPts val="1600"/>
              </a:spcBef>
              <a:spcAft>
                <a:spcPts val="0"/>
              </a:spcAft>
              <a:buSzPts val="1400"/>
              <a:buChar char="○"/>
            </a:pPr>
            <a:r>
              <a:rPr b="1" lang="en">
                <a:solidFill>
                  <a:schemeClr val="dk2"/>
                </a:solidFill>
              </a:rPr>
              <a:t>www.ourDomain.com/</a:t>
            </a:r>
            <a:r>
              <a:rPr lang="en"/>
              <a:t> to go to City list page </a:t>
            </a:r>
            <a:endParaRPr sz="1600"/>
          </a:p>
          <a:p>
            <a:pPr indent="457200" lvl="0" marL="457200" rtl="0" algn="l">
              <a:lnSpc>
                <a:spcPct val="135714"/>
              </a:lnSpc>
              <a:spcBef>
                <a:spcPts val="1000"/>
              </a:spcBef>
              <a:spcAft>
                <a:spcPts val="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chemeClr val="dk2"/>
                </a:solidFill>
                <a:highlight>
                  <a:srgbClr val="FFFFFF"/>
                </a:highlight>
                <a:latin typeface="Courier New"/>
                <a:ea typeface="Courier New"/>
                <a:cs typeface="Courier New"/>
                <a:sym typeface="Courier New"/>
              </a:rPr>
              <a:t>component</a:t>
            </a:r>
            <a:r>
              <a:rPr lang="en" sz="1600">
                <a:solidFill>
                  <a:srgbClr val="000000"/>
                </a:solidFill>
                <a:highlight>
                  <a:srgbClr val="FFFFFF"/>
                </a:highlight>
                <a:latin typeface="Courier New"/>
                <a:ea typeface="Courier New"/>
                <a:cs typeface="Courier New"/>
                <a:sym typeface="Courier New"/>
              </a:rPr>
              <a:t>=</a:t>
            </a:r>
            <a:r>
              <a:rPr lang="en" sz="1600">
                <a:solidFill>
                  <a:srgbClr val="569CD6"/>
                </a:solidFill>
                <a:highlight>
                  <a:srgbClr val="FFFFFF"/>
                </a:highlight>
                <a:latin typeface="Courier New"/>
                <a:ea typeface="Courier New"/>
                <a:cs typeface="Courier New"/>
                <a:sym typeface="Courier New"/>
              </a:rPr>
              <a:t>{</a:t>
            </a:r>
            <a:r>
              <a:rPr lang="en" sz="1600">
                <a:solidFill>
                  <a:srgbClr val="0000FF"/>
                </a:solidFill>
                <a:highlight>
                  <a:srgbClr val="FFFFFF"/>
                </a:highlight>
                <a:latin typeface="Courier New"/>
                <a:ea typeface="Courier New"/>
                <a:cs typeface="Courier New"/>
                <a:sym typeface="Courier New"/>
              </a:rPr>
              <a:t>CityList</a:t>
            </a:r>
            <a:r>
              <a:rPr lang="en" sz="1600">
                <a:solidFill>
                  <a:srgbClr val="569CD6"/>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solidFill>
                <a:srgbClr val="000000"/>
              </a:solidFill>
              <a:highlight>
                <a:srgbClr val="FFFFFF"/>
              </a:highlight>
            </a:endParaRPr>
          </a:p>
          <a:p>
            <a:pPr indent="-317500" lvl="1" marL="914400" rtl="0" algn="l">
              <a:lnSpc>
                <a:spcPct val="100000"/>
              </a:lnSpc>
              <a:spcBef>
                <a:spcPts val="0"/>
              </a:spcBef>
              <a:spcAft>
                <a:spcPts val="0"/>
              </a:spcAft>
              <a:buSzPts val="1400"/>
              <a:buChar char="○"/>
            </a:pPr>
            <a:r>
              <a:rPr b="1" lang="en">
                <a:solidFill>
                  <a:schemeClr val="dk2"/>
                </a:solidFill>
              </a:rPr>
              <a:t>www.</a:t>
            </a:r>
            <a:r>
              <a:rPr b="1" lang="en">
                <a:solidFill>
                  <a:schemeClr val="dk2"/>
                </a:solidFill>
              </a:rPr>
              <a:t>ourDomain</a:t>
            </a:r>
            <a:r>
              <a:rPr b="1" lang="en">
                <a:solidFill>
                  <a:schemeClr val="dk2"/>
                </a:solidFill>
              </a:rPr>
              <a:t>.com/aboutus </a:t>
            </a:r>
            <a:r>
              <a:rPr lang="en"/>
              <a:t> to go to About us page</a:t>
            </a:r>
            <a:endParaRPr sz="1600"/>
          </a:p>
          <a:p>
            <a:pPr indent="0" lvl="0" marL="914400" rtl="0" algn="l">
              <a:lnSpc>
                <a:spcPct val="135714"/>
              </a:lnSpc>
              <a:spcBef>
                <a:spcPts val="1000"/>
              </a:spcBef>
              <a:spcAft>
                <a:spcPts val="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'/aboutus'</a:t>
            </a:r>
            <a:r>
              <a:rPr lang="en" sz="1600">
                <a:solidFill>
                  <a:srgbClr val="D4D4D4"/>
                </a:solidFill>
                <a:highlight>
                  <a:srgbClr val="FFFFFF"/>
                </a:highlight>
                <a:latin typeface="Courier New"/>
                <a:ea typeface="Courier New"/>
                <a:cs typeface="Courier New"/>
                <a:sym typeface="Courier New"/>
              </a:rPr>
              <a:t> </a:t>
            </a:r>
            <a:r>
              <a:rPr lang="en" sz="1600">
                <a:solidFill>
                  <a:schemeClr val="dk2"/>
                </a:solidFill>
                <a:highlight>
                  <a:srgbClr val="FFFFFF"/>
                </a:highlight>
                <a:latin typeface="Courier New"/>
                <a:ea typeface="Courier New"/>
                <a:cs typeface="Courier New"/>
                <a:sym typeface="Courier New"/>
              </a:rPr>
              <a:t>component</a:t>
            </a:r>
            <a:r>
              <a:rPr lang="en" sz="1600">
                <a:solidFill>
                  <a:srgbClr val="000000"/>
                </a:solidFill>
                <a:highlight>
                  <a:srgbClr val="FFFFFF"/>
                </a:highlight>
                <a:latin typeface="Courier New"/>
                <a:ea typeface="Courier New"/>
                <a:cs typeface="Courier New"/>
                <a:sym typeface="Courier New"/>
              </a:rPr>
              <a:t>=</a:t>
            </a:r>
            <a:r>
              <a:rPr lang="en" sz="1600">
                <a:solidFill>
                  <a:srgbClr val="569CD6"/>
                </a:solidFill>
                <a:highlight>
                  <a:srgbClr val="FFFFFF"/>
                </a:highlight>
                <a:latin typeface="Courier New"/>
                <a:ea typeface="Courier New"/>
                <a:cs typeface="Courier New"/>
                <a:sym typeface="Courier New"/>
              </a:rPr>
              <a:t>{</a:t>
            </a:r>
            <a:r>
              <a:rPr lang="en" sz="1600">
                <a:solidFill>
                  <a:srgbClr val="0000FF"/>
                </a:solidFill>
                <a:highlight>
                  <a:srgbClr val="FFFFFF"/>
                </a:highlight>
                <a:latin typeface="Courier New"/>
                <a:ea typeface="Courier New"/>
                <a:cs typeface="Courier New"/>
                <a:sym typeface="Courier New"/>
              </a:rPr>
              <a:t>AboutUs</a:t>
            </a:r>
            <a:r>
              <a:rPr lang="en" sz="1600">
                <a:solidFill>
                  <a:srgbClr val="569CD6"/>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sp>
        <p:nvSpPr>
          <p:cNvPr id="1041" name="Google Shape;1041;p160"/>
          <p:cNvSpPr txBox="1"/>
          <p:nvPr>
            <p:ph idx="1" type="body"/>
          </p:nvPr>
        </p:nvSpPr>
        <p:spPr>
          <a:xfrm>
            <a:off x="247225" y="1452625"/>
            <a:ext cx="8577300" cy="3337200"/>
          </a:xfrm>
          <a:prstGeom prst="rect">
            <a:avLst/>
          </a:prstGeom>
        </p:spPr>
        <p:txBody>
          <a:bodyPr anchorCtr="0" anchor="t" bIns="91425" lIns="91425" spcFirstLastPara="1" rIns="91425" wrap="square" tIns="91425">
            <a:noAutofit/>
          </a:bodyPr>
          <a:lstStyle/>
          <a:p>
            <a:pPr indent="-330200" lvl="0" marL="457200" rtl="0" algn="l">
              <a:lnSpc>
                <a:spcPct val="136000"/>
              </a:lnSpc>
              <a:spcBef>
                <a:spcPts val="0"/>
              </a:spcBef>
              <a:spcAft>
                <a:spcPts val="0"/>
              </a:spcAft>
              <a:buSzPts val="1600"/>
              <a:buChar char="●"/>
            </a:pPr>
            <a:r>
              <a:rPr lang="en" sz="1600"/>
              <a:t>Let’s say you want to pass a some dynamic value to any route at runtime</a:t>
            </a:r>
            <a:endParaRPr sz="1600"/>
          </a:p>
          <a:p>
            <a:pPr indent="-330200" lvl="0" marL="457200" rtl="0" algn="l">
              <a:lnSpc>
                <a:spcPct val="136000"/>
              </a:lnSpc>
              <a:spcBef>
                <a:spcPts val="1200"/>
              </a:spcBef>
              <a:spcAft>
                <a:spcPts val="0"/>
              </a:spcAft>
              <a:buSzPts val="1600"/>
              <a:buChar char="●"/>
            </a:pPr>
            <a:r>
              <a:rPr lang="en" sz="1600"/>
              <a:t>You can achieve this by for example</a:t>
            </a:r>
            <a:endParaRPr sz="1600"/>
          </a:p>
          <a:p>
            <a:pPr indent="457200" lvl="0" marL="457200" rtl="0" algn="l">
              <a:lnSpc>
                <a:spcPct val="136000"/>
              </a:lnSpc>
              <a:spcBef>
                <a:spcPts val="1200"/>
              </a:spcBef>
              <a:spcAft>
                <a:spcPts val="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'/cityList/:city'</a:t>
            </a:r>
            <a:r>
              <a:rPr lang="en" sz="1600">
                <a:solidFill>
                  <a:srgbClr val="D4D4D4"/>
                </a:solidFill>
                <a:highlight>
                  <a:srgbClr val="FFFFFF"/>
                </a:highlight>
                <a:latin typeface="Courier New"/>
                <a:ea typeface="Courier New"/>
                <a:cs typeface="Courier New"/>
                <a:sym typeface="Courier New"/>
              </a:rPr>
              <a:t> </a:t>
            </a:r>
            <a:r>
              <a:rPr lang="en" sz="1600">
                <a:solidFill>
                  <a:schemeClr val="dk2"/>
                </a:solidFill>
                <a:highlight>
                  <a:srgbClr val="FFFFFF"/>
                </a:highlight>
                <a:latin typeface="Courier New"/>
                <a:ea typeface="Courier New"/>
                <a:cs typeface="Courier New"/>
                <a:sym typeface="Courier New"/>
              </a:rPr>
              <a:t>component</a:t>
            </a:r>
            <a:r>
              <a:rPr lang="en" sz="1600">
                <a:solidFill>
                  <a:srgbClr val="000000"/>
                </a:solidFill>
                <a:highlight>
                  <a:srgbClr val="FFFFFF"/>
                </a:highlight>
                <a:latin typeface="Courier New"/>
                <a:ea typeface="Courier New"/>
                <a:cs typeface="Courier New"/>
                <a:sym typeface="Courier New"/>
              </a:rPr>
              <a:t>=</a:t>
            </a:r>
            <a:r>
              <a:rPr lang="en" sz="1600">
                <a:solidFill>
                  <a:srgbClr val="569CD6"/>
                </a:solidFill>
                <a:highlight>
                  <a:srgbClr val="FFFFFF"/>
                </a:highlight>
                <a:latin typeface="Courier New"/>
                <a:ea typeface="Courier New"/>
                <a:cs typeface="Courier New"/>
                <a:sym typeface="Courier New"/>
              </a:rPr>
              <a:t>{</a:t>
            </a:r>
            <a:r>
              <a:rPr lang="en" sz="1600">
                <a:solidFill>
                  <a:srgbClr val="0000FF"/>
                </a:solidFill>
                <a:highlight>
                  <a:srgbClr val="FFFFFF"/>
                </a:highlight>
                <a:latin typeface="Courier New"/>
                <a:ea typeface="Courier New"/>
                <a:cs typeface="Courier New"/>
                <a:sym typeface="Courier New"/>
              </a:rPr>
              <a:t>CityList</a:t>
            </a:r>
            <a:r>
              <a:rPr lang="en" sz="1600">
                <a:solidFill>
                  <a:srgbClr val="569CD6"/>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solidFill>
                <a:srgbClr val="000000"/>
              </a:solidFill>
              <a:highlight>
                <a:srgbClr val="FFFFFF"/>
              </a:highlight>
              <a:latin typeface="Courier New"/>
              <a:ea typeface="Courier New"/>
              <a:cs typeface="Courier New"/>
              <a:sym typeface="Courier New"/>
            </a:endParaRPr>
          </a:p>
          <a:p>
            <a:pPr indent="457200" lvl="0" marL="457200" rtl="0" algn="l">
              <a:lnSpc>
                <a:spcPct val="136000"/>
              </a:lnSpc>
              <a:spcBef>
                <a:spcPts val="1200"/>
              </a:spcBef>
              <a:spcAft>
                <a:spcPts val="0"/>
              </a:spcAft>
              <a:buNone/>
            </a:pPr>
            <a:r>
              <a:t/>
            </a:r>
            <a:endParaRPr sz="1600">
              <a:solidFill>
                <a:srgbClr val="000000"/>
              </a:solidFill>
              <a:highlight>
                <a:srgbClr val="FFFFFF"/>
              </a:highlight>
              <a:latin typeface="Courier New"/>
              <a:ea typeface="Courier New"/>
              <a:cs typeface="Courier New"/>
              <a:sym typeface="Courier New"/>
            </a:endParaRPr>
          </a:p>
          <a:p>
            <a:pPr indent="-330200" lvl="0" marL="457200" rtl="0" algn="l">
              <a:lnSpc>
                <a:spcPct val="136000"/>
              </a:lnSpc>
              <a:spcBef>
                <a:spcPts val="1200"/>
              </a:spcBef>
              <a:spcAft>
                <a:spcPts val="0"/>
              </a:spcAft>
              <a:buSzPts val="1600"/>
              <a:buChar char="●"/>
            </a:pPr>
            <a:r>
              <a:rPr lang="en" sz="1600"/>
              <a:t>For components where we passes props, </a:t>
            </a:r>
            <a:r>
              <a:rPr lang="en" sz="1600">
                <a:solidFill>
                  <a:srgbClr val="000000"/>
                </a:solidFill>
              </a:rPr>
              <a:t>component</a:t>
            </a:r>
            <a:r>
              <a:rPr lang="en" sz="1600"/>
              <a:t> attribute will be replaced by </a:t>
            </a:r>
            <a:r>
              <a:rPr lang="en" sz="1600">
                <a:solidFill>
                  <a:srgbClr val="000000"/>
                </a:solidFill>
              </a:rPr>
              <a:t>render=() =&gt; (&lt;your component&gt;)</a:t>
            </a:r>
            <a:endParaRPr sz="1600">
              <a:solidFill>
                <a:srgbClr val="000000"/>
              </a:solidFill>
            </a:endParaRPr>
          </a:p>
          <a:p>
            <a:pPr indent="0" lvl="0" marL="0" rtl="0" algn="l">
              <a:lnSpc>
                <a:spcPct val="136000"/>
              </a:lnSpc>
              <a:spcBef>
                <a:spcPts val="1200"/>
              </a:spcBef>
              <a:spcAft>
                <a:spcPts val="120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'/cityList'</a:t>
            </a:r>
            <a:r>
              <a:rPr lang="en" sz="1600">
                <a:solidFill>
                  <a:srgbClr val="D4D4D4"/>
                </a:solidFill>
                <a:highlight>
                  <a:srgbClr val="FFFFFF"/>
                </a:highlight>
                <a:latin typeface="Courier New"/>
                <a:ea typeface="Courier New"/>
                <a:cs typeface="Courier New"/>
                <a:sym typeface="Courier New"/>
              </a:rPr>
              <a:t> </a:t>
            </a:r>
            <a:r>
              <a:rPr i="1" lang="en" sz="1600">
                <a:solidFill>
                  <a:srgbClr val="DD1144"/>
                </a:solidFill>
                <a:latin typeface="Open Sans"/>
                <a:ea typeface="Open Sans"/>
                <a:cs typeface="Open Sans"/>
                <a:sym typeface="Open Sans"/>
              </a:rPr>
              <a:t>render</a:t>
            </a:r>
            <a:r>
              <a:rPr i="1" lang="en" sz="1600">
                <a:solidFill>
                  <a:srgbClr val="695D46"/>
                </a:solidFill>
                <a:latin typeface="Open Sans"/>
                <a:ea typeface="Open Sans"/>
                <a:cs typeface="Open Sans"/>
                <a:sym typeface="Open Sans"/>
              </a:rPr>
              <a:t>={() =&gt; (&lt;</a:t>
            </a:r>
            <a:r>
              <a:rPr i="1" lang="en" sz="1600">
                <a:solidFill>
                  <a:schemeClr val="dk2"/>
                </a:solidFill>
                <a:latin typeface="Open Sans"/>
                <a:ea typeface="Open Sans"/>
                <a:cs typeface="Open Sans"/>
                <a:sym typeface="Open Sans"/>
              </a:rPr>
              <a:t>CityList</a:t>
            </a:r>
            <a:r>
              <a:rPr i="1" lang="en" sz="1600">
                <a:solidFill>
                  <a:srgbClr val="695D46"/>
                </a:solidFill>
                <a:latin typeface="Open Sans"/>
                <a:ea typeface="Open Sans"/>
                <a:cs typeface="Open Sans"/>
                <a:sym typeface="Open Sans"/>
              </a:rPr>
              <a:t> city={[</a:t>
            </a:r>
            <a:r>
              <a:rPr i="1" lang="en" sz="1600">
                <a:solidFill>
                  <a:srgbClr val="980000"/>
                </a:solidFill>
                <a:latin typeface="Open Sans"/>
                <a:ea typeface="Open Sans"/>
                <a:cs typeface="Open Sans"/>
                <a:sym typeface="Open Sans"/>
              </a:rPr>
              <a:t>’Karachi’}]</a:t>
            </a:r>
            <a:r>
              <a:rPr i="1" lang="en" sz="1600">
                <a:solidFill>
                  <a:srgbClr val="695D46"/>
                </a:solidFill>
                <a:latin typeface="Open Sans"/>
                <a:ea typeface="Open Sans"/>
                <a:cs typeface="Open Sans"/>
                <a:sym typeface="Open Sans"/>
              </a:rPr>
              <a:t>&gt;)}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p>
        </p:txBody>
      </p:sp>
      <p:sp>
        <p:nvSpPr>
          <p:cNvPr id="1042" name="Google Shape;1042;p1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&lt;Route&gt;</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48" name="Google Shape;1048;p161"/>
          <p:cNvSpPr txBox="1"/>
          <p:nvPr>
            <p:ph idx="1" type="body"/>
          </p:nvPr>
        </p:nvSpPr>
        <p:spPr>
          <a:xfrm>
            <a:off x="917050" y="1573350"/>
            <a:ext cx="69678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React Router example Code:</a:t>
            </a:r>
            <a:endParaRPr b="1" sz="2400">
              <a:solidFill>
                <a:schemeClr val="accent2"/>
              </a:solidFill>
            </a:endParaRPr>
          </a:p>
          <a:p>
            <a:pPr indent="0" lvl="0" marL="0" rtl="0" algn="l">
              <a:lnSpc>
                <a:spcPct val="100000"/>
              </a:lnSpc>
              <a:spcBef>
                <a:spcPts val="0"/>
              </a:spcBef>
              <a:spcAft>
                <a:spcPts val="0"/>
              </a:spcAft>
              <a:buNone/>
            </a:pPr>
            <a:r>
              <a:rPr lang="en" sz="2400">
                <a:solidFill>
                  <a:schemeClr val="dk2"/>
                </a:solidFill>
                <a:latin typeface="Arial"/>
                <a:ea typeface="Arial"/>
                <a:cs typeface="Arial"/>
                <a:sym typeface="Arial"/>
              </a:rPr>
              <a:t>RoutesExample/</a:t>
            </a:r>
            <a:endParaRPr sz="24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69" name="Google Shape;169;p27"/>
          <p:cNvSpPr txBox="1"/>
          <p:nvPr/>
        </p:nvSpPr>
        <p:spPr>
          <a:xfrm>
            <a:off x="387800" y="3653075"/>
            <a:ext cx="5918100" cy="140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getTwitterProfileData</a:t>
            </a:r>
            <a:r>
              <a:rPr lang="en" sz="1200">
                <a:highlight>
                  <a:srgbClr val="FFFFFF"/>
                </a:highlight>
                <a:latin typeface="Courier New"/>
                <a:ea typeface="Courier New"/>
                <a:cs typeface="Courier New"/>
                <a:sym typeface="Courier New"/>
              </a:rPr>
              <a:t> (username)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twitterProfile:</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profilePic:</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getTwitterUserDP</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p:txBody>
      </p:sp>
      <p:sp>
        <p:nvSpPr>
          <p:cNvPr id="170" name="Google Shape;170;p27"/>
          <p:cNvSpPr txBox="1"/>
          <p:nvPr/>
        </p:nvSpPr>
        <p:spPr>
          <a:xfrm>
            <a:off x="387900" y="1875775"/>
            <a:ext cx="5918100" cy="166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getTwitterProfileData (username)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twitterProfile: </a:t>
            </a:r>
            <a:r>
              <a:rPr lang="en" sz="1050">
                <a:solidFill>
                  <a:srgbClr val="A31515"/>
                </a:solidFill>
                <a:highlight>
                  <a:srgbClr val="FFFFFF"/>
                </a:highlight>
                <a:latin typeface="Courier New"/>
                <a:ea typeface="Courier New"/>
                <a:cs typeface="Courier New"/>
                <a:sym typeface="Courier New"/>
              </a:rPr>
              <a:t>'https://twitter.com '</a:t>
            </a:r>
            <a:r>
              <a:rPr lang="en" sz="1050">
                <a:highlight>
                  <a:srgbClr val="FFFFFF"/>
                </a:highlight>
                <a:latin typeface="Courier New"/>
                <a:ea typeface="Courier New"/>
                <a:cs typeface="Courier New"/>
                <a:sym typeface="Courier New"/>
              </a:rPr>
              <a:t> + username,</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profilePic: ‘https:</a:t>
            </a:r>
            <a:r>
              <a:rPr lang="en" sz="1050">
                <a:solidFill>
                  <a:srgbClr val="008000"/>
                </a:solidFill>
                <a:highlight>
                  <a:srgbClr val="FFFFFF"/>
                </a:highlight>
                <a:latin typeface="Courier New"/>
                <a:ea typeface="Courier New"/>
                <a:cs typeface="Courier New"/>
                <a:sym typeface="Courier New"/>
              </a:rPr>
              <a:t>//avatars.io/twitter/’ + username + ‘/medium'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a:t>
            </a:r>
            <a:endParaRPr sz="1200">
              <a:solidFill>
                <a:srgbClr val="0000FF"/>
              </a:solidFill>
              <a:highlight>
                <a:srgbClr val="FFFFFF"/>
              </a:highlight>
              <a:latin typeface="Courier New"/>
              <a:ea typeface="Courier New"/>
              <a:cs typeface="Courier New"/>
              <a:sym typeface="Courier New"/>
            </a:endParaRPr>
          </a:p>
        </p:txBody>
      </p:sp>
      <p:sp>
        <p:nvSpPr>
          <p:cNvPr id="171" name="Google Shape;171;p27"/>
          <p:cNvSpPr txBox="1"/>
          <p:nvPr/>
        </p:nvSpPr>
        <p:spPr>
          <a:xfrm>
            <a:off x="6376775" y="1799250"/>
            <a:ext cx="24522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Non composite way</a:t>
            </a:r>
            <a:endParaRPr sz="3000">
              <a:latin typeface="Roboto"/>
              <a:ea typeface="Roboto"/>
              <a:cs typeface="Roboto"/>
              <a:sym typeface="Roboto"/>
            </a:endParaRPr>
          </a:p>
        </p:txBody>
      </p:sp>
      <p:sp>
        <p:nvSpPr>
          <p:cNvPr id="172" name="Google Shape;172;p27"/>
          <p:cNvSpPr txBox="1"/>
          <p:nvPr/>
        </p:nvSpPr>
        <p:spPr>
          <a:xfrm>
            <a:off x="6071975" y="3475650"/>
            <a:ext cx="2452200" cy="11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Roboto"/>
                <a:ea typeface="Roboto"/>
                <a:cs typeface="Roboto"/>
                <a:sym typeface="Roboto"/>
              </a:rPr>
              <a:t>Composite Function</a:t>
            </a:r>
            <a:endParaRPr sz="3000">
              <a:solidFill>
                <a:schemeClr val="accent2"/>
              </a:solidFill>
              <a:latin typeface="Roboto"/>
              <a:ea typeface="Roboto"/>
              <a:cs typeface="Roboto"/>
              <a:sym typeface="Roboto"/>
            </a:endParaRPr>
          </a:p>
        </p:txBody>
      </p:sp>
      <p:sp>
        <p:nvSpPr>
          <p:cNvPr id="173" name="Google Shape;173;p27"/>
          <p:cNvSpPr txBox="1"/>
          <p:nvPr/>
        </p:nvSpPr>
        <p:spPr>
          <a:xfrm>
            <a:off x="297500" y="1296525"/>
            <a:ext cx="29670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How about</a:t>
            </a:r>
            <a:endParaRPr sz="3000">
              <a:latin typeface="Roboto"/>
              <a:ea typeface="Roboto"/>
              <a:cs typeface="Roboto"/>
              <a:sym typeface="Roboto"/>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16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&lt;switch&gt;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1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&lt;switch&gt;</a:t>
            </a:r>
            <a:endParaRPr/>
          </a:p>
        </p:txBody>
      </p:sp>
      <p:sp>
        <p:nvSpPr>
          <p:cNvPr id="1059" name="Google Shape;1059;p163"/>
          <p:cNvSpPr txBox="1"/>
          <p:nvPr>
            <p:ph idx="1" type="body"/>
          </p:nvPr>
        </p:nvSpPr>
        <p:spPr>
          <a:xfrm>
            <a:off x="247225" y="1452624"/>
            <a:ext cx="8368200" cy="30789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can add something like following to our code</a:t>
            </a:r>
            <a:endParaRPr sz="1600"/>
          </a:p>
          <a:p>
            <a:pPr indent="0" lvl="0" marL="457200" rtl="0" algn="l">
              <a:spcBef>
                <a:spcPts val="1600"/>
              </a:spcBef>
              <a:spcAft>
                <a:spcPts val="0"/>
              </a:spcAft>
              <a:buNone/>
            </a:pPr>
            <a:r>
              <a:rPr lang="en" sz="1600">
                <a:solidFill>
                  <a:srgbClr val="000000"/>
                </a:solidFill>
              </a:rPr>
              <a:t>&lt;</a:t>
            </a:r>
            <a:r>
              <a:rPr lang="en" sz="1600">
                <a:solidFill>
                  <a:schemeClr val="dk2"/>
                </a:solidFill>
              </a:rPr>
              <a:t>Route</a:t>
            </a:r>
            <a:r>
              <a:rPr lang="en" sz="1600">
                <a:solidFill>
                  <a:srgbClr val="000000"/>
                </a:solidFill>
              </a:rPr>
              <a:t> </a:t>
            </a:r>
            <a:r>
              <a:rPr lang="en" sz="1600">
                <a:solidFill>
                  <a:schemeClr val="accent2"/>
                </a:solidFill>
              </a:rPr>
              <a:t>render</a:t>
            </a:r>
            <a:r>
              <a:rPr lang="en" sz="1600">
                <a:solidFill>
                  <a:srgbClr val="000000"/>
                </a:solidFill>
              </a:rPr>
              <a:t>={() =&gt;</a:t>
            </a:r>
            <a:r>
              <a:rPr lang="en" sz="1600">
                <a:solidFill>
                  <a:srgbClr val="980000"/>
                </a:solidFill>
              </a:rPr>
              <a:t> &lt;AnyComponent /&gt; </a:t>
            </a:r>
            <a:r>
              <a:rPr lang="en" sz="1600">
                <a:solidFill>
                  <a:srgbClr val="000000"/>
                </a:solidFill>
              </a:rPr>
              <a:t>} /&gt; </a:t>
            </a:r>
            <a:endParaRPr sz="1600">
              <a:solidFill>
                <a:srgbClr val="000000"/>
              </a:solidFill>
            </a:endParaRPr>
          </a:p>
          <a:p>
            <a:pPr indent="-330200" lvl="0" marL="457200" rtl="0" algn="l">
              <a:spcBef>
                <a:spcPts val="1600"/>
              </a:spcBef>
              <a:spcAft>
                <a:spcPts val="0"/>
              </a:spcAft>
              <a:buSzPts val="1600"/>
              <a:buChar char="●"/>
            </a:pPr>
            <a:r>
              <a:rPr lang="en" sz="1600"/>
              <a:t>Only problem with this is it will render with every route no matter what path is provided</a:t>
            </a:r>
            <a:endParaRPr sz="1600"/>
          </a:p>
          <a:p>
            <a:pPr indent="-330200" lvl="0" marL="457200" rtl="0" algn="l">
              <a:spcBef>
                <a:spcPts val="1600"/>
              </a:spcBef>
              <a:spcAft>
                <a:spcPts val="0"/>
              </a:spcAft>
              <a:buSzPts val="1600"/>
              <a:buChar char="●"/>
            </a:pPr>
            <a:r>
              <a:rPr lang="en" sz="1600"/>
              <a:t>To solve this problem we must wrap all above routes with &lt;Switch&gt;&lt;/Switch&gt;</a:t>
            </a:r>
            <a:endParaRPr sz="1600"/>
          </a:p>
          <a:p>
            <a:pPr indent="-330200" lvl="0" marL="457200" rtl="0" algn="l">
              <a:spcBef>
                <a:spcPts val="1600"/>
              </a:spcBef>
              <a:spcAft>
                <a:spcPts val="1600"/>
              </a:spcAft>
              <a:buSzPts val="1600"/>
              <a:buChar char="●"/>
            </a:pPr>
            <a:r>
              <a:rPr lang="en" sz="1600"/>
              <a:t>By doing this we actually are instructing that as URL path matches with path of any route first render that component and then jump out of switch block and do not go and check next routes</a:t>
            </a:r>
            <a:endParaRPr sz="1600"/>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16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65" name="Google Shape;1065;p164"/>
          <p:cNvSpPr txBox="1"/>
          <p:nvPr/>
        </p:nvSpPr>
        <p:spPr>
          <a:xfrm>
            <a:off x="1264200" y="1545225"/>
            <a:ext cx="6615600" cy="1793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import</a:t>
            </a:r>
            <a:r>
              <a:rPr lang="en">
                <a:solidFill>
                  <a:srgbClr val="D4D4D4"/>
                </a:solidFill>
                <a:latin typeface="Courier New"/>
                <a:ea typeface="Courier New"/>
                <a:cs typeface="Courier New"/>
                <a:sym typeface="Courier New"/>
              </a:rPr>
              <a:t> { Switch } </a:t>
            </a:r>
            <a:r>
              <a:rPr lang="en">
                <a:solidFill>
                  <a:srgbClr val="569CD6"/>
                </a:solidFill>
                <a:latin typeface="Courier New"/>
                <a:ea typeface="Courier New"/>
                <a:cs typeface="Courier New"/>
                <a:sym typeface="Courier New"/>
              </a:rPr>
              <a:t>from</a:t>
            </a:r>
            <a:r>
              <a:rPr lang="en">
                <a:solidFill>
                  <a:srgbClr val="D4D4D4"/>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'react-router-dom'</a:t>
            </a:r>
            <a:endParaRPr>
              <a:solidFill>
                <a:srgbClr val="808080"/>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n">
                <a:solidFill>
                  <a:srgbClr val="ABB2BF"/>
                </a:solidFill>
                <a:latin typeface="Courier New"/>
                <a:ea typeface="Courier New"/>
                <a:cs typeface="Courier New"/>
                <a:sym typeface="Courier New"/>
              </a:rPr>
              <a:t>&lt;</a:t>
            </a:r>
            <a:r>
              <a:rPr lang="en">
                <a:solidFill>
                  <a:srgbClr val="E5C07B"/>
                </a:solidFill>
                <a:latin typeface="Courier New"/>
                <a:ea typeface="Courier New"/>
                <a:cs typeface="Courier New"/>
                <a:sym typeface="Courier New"/>
              </a:rPr>
              <a:t>Switch</a:t>
            </a:r>
            <a:r>
              <a:rPr lang="en">
                <a:solidFill>
                  <a:srgbClr val="ABB2BF"/>
                </a:solidFill>
                <a:latin typeface="Courier New"/>
                <a:ea typeface="Courier New"/>
                <a:cs typeface="Courier New"/>
                <a:sym typeface="Courier New"/>
              </a:rPr>
              <a:t>&gt;</a:t>
            </a:r>
            <a:endParaRPr>
              <a:solidFill>
                <a:srgbClr val="ABB2BF"/>
              </a:solidFill>
              <a:latin typeface="Courier New"/>
              <a:ea typeface="Courier New"/>
              <a:cs typeface="Courier New"/>
              <a:sym typeface="Courier New"/>
            </a:endParaRPr>
          </a:p>
          <a:p>
            <a:pPr indent="0" lvl="0" marL="457200" rtl="0" algn="l">
              <a:lnSpc>
                <a:spcPct val="135714"/>
              </a:lnSpc>
              <a:spcBef>
                <a:spcPts val="0"/>
              </a:spcBef>
              <a:spcAft>
                <a:spcPts val="0"/>
              </a:spcAft>
              <a:buNone/>
            </a:pP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Route</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exact</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path</a:t>
            </a:r>
            <a:r>
              <a:rPr lang="en">
                <a:solidFill>
                  <a:srgbClr val="D4D4D4"/>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component</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RandomNumber</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 </a:t>
            </a:r>
            <a:r>
              <a:rPr lang="en">
                <a:solidFill>
                  <a:srgbClr val="808080"/>
                </a:solidFill>
                <a:latin typeface="Courier New"/>
                <a:ea typeface="Courier New"/>
                <a:cs typeface="Courier New"/>
                <a:sym typeface="Courier New"/>
              </a:rPr>
              <a:t>/&gt;</a:t>
            </a:r>
            <a:endParaRPr>
              <a:solidFill>
                <a:srgbClr val="808080"/>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Route</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path</a:t>
            </a:r>
            <a:r>
              <a:rPr lang="en">
                <a:solidFill>
                  <a:srgbClr val="D4D4D4"/>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"/helloworld"</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component</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Helloworld</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 </a:t>
            </a:r>
            <a:r>
              <a:rPr lang="en">
                <a:solidFill>
                  <a:srgbClr val="808080"/>
                </a:solidFill>
                <a:latin typeface="Courier New"/>
                <a:ea typeface="Courier New"/>
                <a:cs typeface="Courier New"/>
                <a:sym typeface="Courier New"/>
              </a:rPr>
              <a:t>/&gt;</a:t>
            </a:r>
            <a:endParaRPr>
              <a:solidFill>
                <a:srgbClr val="808080"/>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n">
                <a:solidFill>
                  <a:srgbClr val="ABB2BF"/>
                </a:solidFill>
                <a:latin typeface="Courier New"/>
                <a:ea typeface="Courier New"/>
                <a:cs typeface="Courier New"/>
                <a:sym typeface="Courier New"/>
              </a:rPr>
              <a:t>&lt;/</a:t>
            </a:r>
            <a:r>
              <a:rPr lang="en">
                <a:solidFill>
                  <a:srgbClr val="E5C07B"/>
                </a:solidFill>
                <a:latin typeface="Courier New"/>
                <a:ea typeface="Courier New"/>
                <a:cs typeface="Courier New"/>
                <a:sym typeface="Courier New"/>
              </a:rPr>
              <a:t>Switch</a:t>
            </a:r>
            <a:r>
              <a:rPr lang="en">
                <a:solidFill>
                  <a:srgbClr val="ABB2BF"/>
                </a:solidFill>
                <a:latin typeface="Courier New"/>
                <a:ea typeface="Courier New"/>
                <a:cs typeface="Courier New"/>
                <a:sym typeface="Courier New"/>
              </a:rPr>
              <a:t>&gt;</a:t>
            </a:r>
            <a:endParaRPr>
              <a:solidFill>
                <a:srgbClr val="808080"/>
              </a:solidFill>
              <a:latin typeface="Courier New"/>
              <a:ea typeface="Courier New"/>
              <a:cs typeface="Courier New"/>
              <a:sym typeface="Courier New"/>
            </a:endParaRPr>
          </a:p>
        </p:txBody>
      </p:sp>
      <p:sp>
        <p:nvSpPr>
          <p:cNvPr id="1066" name="Google Shape;1066;p164"/>
          <p:cNvSpPr txBox="1"/>
          <p:nvPr>
            <p:ph idx="1" type="body"/>
          </p:nvPr>
        </p:nvSpPr>
        <p:spPr>
          <a:xfrm>
            <a:off x="917050" y="3402150"/>
            <a:ext cx="69678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React Router example Code:</a:t>
            </a:r>
            <a:endParaRPr b="1" sz="2400">
              <a:solidFill>
                <a:schemeClr val="accent2"/>
              </a:solidFill>
            </a:endParaRPr>
          </a:p>
          <a:p>
            <a:pPr indent="0" lvl="0" marL="0" rtl="0" algn="l">
              <a:lnSpc>
                <a:spcPct val="100000"/>
              </a:lnSpc>
              <a:spcBef>
                <a:spcPts val="0"/>
              </a:spcBef>
              <a:spcAft>
                <a:spcPts val="0"/>
              </a:spcAft>
              <a:buNone/>
            </a:pPr>
            <a:r>
              <a:rPr lang="en" sz="2400">
                <a:solidFill>
                  <a:schemeClr val="dk2"/>
                </a:solidFill>
                <a:latin typeface="Arial"/>
                <a:ea typeface="Arial"/>
                <a:cs typeface="Arial"/>
                <a:sym typeface="Arial"/>
              </a:rPr>
              <a:t>RoutesExample/</a:t>
            </a:r>
            <a:endParaRPr sz="2400">
              <a:solidFill>
                <a:schemeClr val="dk2"/>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sp>
        <p:nvSpPr>
          <p:cNvPr id="1071" name="Google Shape;1071;p16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Programmatic navigation</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16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Programmatic navigation</a:t>
            </a:r>
            <a:endParaRPr/>
          </a:p>
        </p:txBody>
      </p:sp>
      <p:sp>
        <p:nvSpPr>
          <p:cNvPr id="1077" name="Google Shape;1077;p166"/>
          <p:cNvSpPr txBox="1"/>
          <p:nvPr/>
        </p:nvSpPr>
        <p:spPr>
          <a:xfrm>
            <a:off x="464100" y="1304825"/>
            <a:ext cx="8520600" cy="3684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In many cases you will be needing a way to programmatically navigate using React Router v4 </a:t>
            </a:r>
            <a:endParaRPr>
              <a:solidFill>
                <a:srgbClr val="695D46"/>
              </a:solidFill>
              <a:latin typeface="Open Sans"/>
              <a:ea typeface="Open Sans"/>
              <a:cs typeface="Open Sans"/>
              <a:sym typeface="Open Sans"/>
            </a:endParaRPr>
          </a:p>
          <a:p>
            <a:pPr indent="-317500" lvl="0" marL="457200" rtl="0" algn="l">
              <a:lnSpc>
                <a:spcPct val="115000"/>
              </a:lnSpc>
              <a:spcBef>
                <a:spcPts val="100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This can be achieved by using a &lt;Redirect /&gt; component</a:t>
            </a:r>
            <a:endParaRPr>
              <a:solidFill>
                <a:srgbClr val="695D46"/>
              </a:solidFill>
              <a:latin typeface="Open Sans"/>
              <a:ea typeface="Open Sans"/>
              <a:cs typeface="Open Sans"/>
              <a:sym typeface="Open Sans"/>
            </a:endParaRPr>
          </a:p>
          <a:p>
            <a:pPr indent="0" lvl="0" marL="0" rtl="0" algn="ctr">
              <a:lnSpc>
                <a:spcPct val="115000"/>
              </a:lnSpc>
              <a:spcBef>
                <a:spcPts val="1000"/>
              </a:spcBef>
              <a:spcAft>
                <a:spcPts val="0"/>
              </a:spcAft>
              <a:buNone/>
            </a:pPr>
            <a:r>
              <a:rPr b="1" lang="en">
                <a:solidFill>
                  <a:srgbClr val="695D46"/>
                </a:solidFill>
                <a:latin typeface="Open Sans"/>
                <a:ea typeface="Open Sans"/>
                <a:cs typeface="Open Sans"/>
                <a:sym typeface="Open Sans"/>
              </a:rPr>
              <a:t>&lt;</a:t>
            </a:r>
            <a:r>
              <a:rPr b="1" lang="en">
                <a:solidFill>
                  <a:srgbClr val="980000"/>
                </a:solidFill>
                <a:latin typeface="Open Sans"/>
                <a:ea typeface="Open Sans"/>
                <a:cs typeface="Open Sans"/>
                <a:sym typeface="Open Sans"/>
              </a:rPr>
              <a:t>Redirect</a:t>
            </a:r>
            <a:r>
              <a:rPr b="1" lang="en">
                <a:solidFill>
                  <a:srgbClr val="695D46"/>
                </a:solidFill>
                <a:latin typeface="Open Sans"/>
                <a:ea typeface="Open Sans"/>
                <a:cs typeface="Open Sans"/>
                <a:sym typeface="Open Sans"/>
              </a:rPr>
              <a:t> to='/dashboard' /&gt;</a:t>
            </a:r>
            <a:endParaRPr b="1">
              <a:solidFill>
                <a:srgbClr val="695D46"/>
              </a:solidFill>
              <a:latin typeface="Open Sans"/>
              <a:ea typeface="Open Sans"/>
              <a:cs typeface="Open Sans"/>
              <a:sym typeface="Open Sans"/>
            </a:endParaRPr>
          </a:p>
          <a:p>
            <a:pPr indent="-317500" lvl="0" marL="457200" rtl="0" algn="l">
              <a:lnSpc>
                <a:spcPct val="100000"/>
              </a:lnSpc>
              <a:spcBef>
                <a:spcPts val="100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You can also pass  </a:t>
            </a:r>
            <a:r>
              <a:rPr b="1" lang="en">
                <a:solidFill>
                  <a:srgbClr val="D73A49"/>
                </a:solidFill>
                <a:highlight>
                  <a:srgbClr val="FFFFFF"/>
                </a:highlight>
                <a:latin typeface="Courier New"/>
                <a:ea typeface="Courier New"/>
                <a:cs typeface="Courier New"/>
                <a:sym typeface="Courier New"/>
              </a:rPr>
              <a:t>&lt;</a:t>
            </a:r>
            <a:r>
              <a:rPr b="1" lang="en">
                <a:solidFill>
                  <a:srgbClr val="980000"/>
                </a:solidFill>
                <a:latin typeface="Open Sans"/>
                <a:ea typeface="Open Sans"/>
                <a:cs typeface="Open Sans"/>
                <a:sym typeface="Open Sans"/>
              </a:rPr>
              <a:t>Redirect</a:t>
            </a:r>
            <a:r>
              <a:rPr b="1" lang="en">
                <a:solidFill>
                  <a:srgbClr val="24292E"/>
                </a:solidFill>
                <a:highlight>
                  <a:srgbClr val="FFFFFF"/>
                </a:highlight>
                <a:latin typeface="Courier New"/>
                <a:ea typeface="Courier New"/>
                <a:cs typeface="Courier New"/>
                <a:sym typeface="Courier New"/>
              </a:rPr>
              <a:t> to</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a:t>
            </a:r>
            <a:endParaRPr b="1">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rPr b="1" lang="en">
                <a:solidFill>
                  <a:srgbClr val="24292E"/>
                </a:solidFill>
                <a:highlight>
                  <a:srgbClr val="FFFFFF"/>
                </a:highlight>
                <a:latin typeface="Courier New"/>
                <a:ea typeface="Courier New"/>
                <a:cs typeface="Courier New"/>
                <a:sym typeface="Courier New"/>
              </a:rPr>
              <a:t>                   </a:t>
            </a:r>
            <a:r>
              <a:rPr b="1" lang="en">
                <a:solidFill>
                  <a:srgbClr val="1155CC"/>
                </a:solidFill>
                <a:highlight>
                  <a:srgbClr val="FFFFFF"/>
                </a:highlight>
                <a:latin typeface="Courier New"/>
                <a:ea typeface="Courier New"/>
                <a:cs typeface="Courier New"/>
                <a:sym typeface="Courier New"/>
              </a:rPr>
              <a:t>pathname</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 </a:t>
            </a:r>
            <a:r>
              <a:rPr b="1" lang="en">
                <a:solidFill>
                  <a:srgbClr val="032F62"/>
                </a:solidFill>
                <a:highlight>
                  <a:srgbClr val="FFFFFF"/>
                </a:highlight>
                <a:latin typeface="Courier New"/>
                <a:ea typeface="Courier New"/>
                <a:cs typeface="Courier New"/>
                <a:sym typeface="Courier New"/>
              </a:rPr>
              <a:t>"/login"</a:t>
            </a:r>
            <a:r>
              <a:rPr b="1" lang="en">
                <a:solidFill>
                  <a:srgbClr val="24292E"/>
                </a:solidFill>
                <a:highlight>
                  <a:srgbClr val="FFFFFF"/>
                </a:highlight>
                <a:latin typeface="Courier New"/>
                <a:ea typeface="Courier New"/>
                <a:cs typeface="Courier New"/>
                <a:sym typeface="Courier New"/>
              </a:rPr>
              <a:t>,</a:t>
            </a:r>
            <a:endParaRPr b="1">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24292E"/>
                </a:solidFill>
                <a:highlight>
                  <a:srgbClr val="FFFFFF"/>
                </a:highlight>
                <a:latin typeface="Courier New"/>
                <a:ea typeface="Courier New"/>
                <a:cs typeface="Courier New"/>
                <a:sym typeface="Courier New"/>
              </a:rPr>
              <a:t>                   </a:t>
            </a:r>
            <a:r>
              <a:rPr b="1" lang="en">
                <a:solidFill>
                  <a:srgbClr val="1155CC"/>
                </a:solidFill>
                <a:highlight>
                  <a:srgbClr val="FFFFFF"/>
                </a:highlight>
                <a:latin typeface="Courier New"/>
                <a:ea typeface="Courier New"/>
                <a:cs typeface="Courier New"/>
                <a:sym typeface="Courier New"/>
              </a:rPr>
              <a:t>state</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 { </a:t>
            </a:r>
            <a:endParaRPr b="1">
              <a:solidFill>
                <a:srgbClr val="24292E"/>
              </a:solidFill>
              <a:highlight>
                <a:srgbClr val="FFFFFF"/>
              </a:highlight>
              <a:latin typeface="Courier New"/>
              <a:ea typeface="Courier New"/>
              <a:cs typeface="Courier New"/>
              <a:sym typeface="Courier New"/>
            </a:endParaRPr>
          </a:p>
          <a:p>
            <a:pPr indent="457200" lvl="0" marL="1828800" rtl="0" algn="l">
              <a:lnSpc>
                <a:spcPct val="100000"/>
              </a:lnSpc>
              <a:spcBef>
                <a:spcPts val="0"/>
              </a:spcBef>
              <a:spcAft>
                <a:spcPts val="0"/>
              </a:spcAft>
              <a:buNone/>
            </a:pPr>
            <a:r>
              <a:rPr b="1" lang="en">
                <a:solidFill>
                  <a:srgbClr val="EF6C00"/>
                </a:solidFill>
                <a:highlight>
                  <a:srgbClr val="FFFFFF"/>
                </a:highlight>
                <a:latin typeface="Courier New"/>
                <a:ea typeface="Courier New"/>
                <a:cs typeface="Courier New"/>
                <a:sym typeface="Courier New"/>
              </a:rPr>
              <a:t>referrer</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 </a:t>
            </a:r>
            <a:r>
              <a:rPr b="1" lang="en">
                <a:solidFill>
                  <a:srgbClr val="005CC5"/>
                </a:solidFill>
                <a:highlight>
                  <a:srgbClr val="FFFFFF"/>
                </a:highlight>
                <a:latin typeface="Courier New"/>
                <a:ea typeface="Courier New"/>
                <a:cs typeface="Courier New"/>
                <a:sym typeface="Courier New"/>
              </a:rPr>
              <a:t>this</a:t>
            </a:r>
            <a:r>
              <a:rPr b="1" lang="en">
                <a:solidFill>
                  <a:srgbClr val="24292E"/>
                </a:solidFill>
                <a:highlight>
                  <a:srgbClr val="FFFFFF"/>
                </a:highlight>
                <a:latin typeface="Courier New"/>
                <a:ea typeface="Courier New"/>
                <a:cs typeface="Courier New"/>
                <a:sym typeface="Courier New"/>
              </a:rPr>
              <a:t>.props.</a:t>
            </a:r>
            <a:r>
              <a:rPr b="1" lang="en">
                <a:solidFill>
                  <a:srgbClr val="005CC5"/>
                </a:solidFill>
                <a:highlight>
                  <a:srgbClr val="FFFFFF"/>
                </a:highlight>
                <a:latin typeface="Courier New"/>
                <a:ea typeface="Courier New"/>
                <a:cs typeface="Courier New"/>
                <a:sym typeface="Courier New"/>
              </a:rPr>
              <a:t>location</a:t>
            </a:r>
            <a:r>
              <a:rPr b="1" lang="en">
                <a:solidFill>
                  <a:srgbClr val="24292E"/>
                </a:solidFill>
                <a:highlight>
                  <a:srgbClr val="FFFFFF"/>
                </a:highlight>
                <a:latin typeface="Courier New"/>
                <a:ea typeface="Courier New"/>
                <a:cs typeface="Courier New"/>
                <a:sym typeface="Courier New"/>
              </a:rPr>
              <a:t>.</a:t>
            </a:r>
            <a:r>
              <a:rPr b="1" lang="en">
                <a:solidFill>
                  <a:srgbClr val="005CC5"/>
                </a:solidFill>
                <a:highlight>
                  <a:srgbClr val="FFFFFF"/>
                </a:highlight>
                <a:latin typeface="Courier New"/>
                <a:ea typeface="Courier New"/>
                <a:cs typeface="Courier New"/>
                <a:sym typeface="Courier New"/>
              </a:rPr>
              <a:t>pathname,</a:t>
            </a:r>
            <a:endParaRPr b="1">
              <a:solidFill>
                <a:srgbClr val="005CC5"/>
              </a:solidFill>
              <a:highlight>
                <a:srgbClr val="FFFFFF"/>
              </a:highlight>
              <a:latin typeface="Courier New"/>
              <a:ea typeface="Courier New"/>
              <a:cs typeface="Courier New"/>
              <a:sym typeface="Courier New"/>
            </a:endParaRPr>
          </a:p>
          <a:p>
            <a:pPr indent="457200" lvl="0" marL="1828800" rtl="0" algn="l">
              <a:lnSpc>
                <a:spcPct val="100000"/>
              </a:lnSpc>
              <a:spcBef>
                <a:spcPts val="0"/>
              </a:spcBef>
              <a:spcAft>
                <a:spcPts val="0"/>
              </a:spcAft>
              <a:buNone/>
            </a:pPr>
            <a:r>
              <a:rPr b="1" lang="en">
                <a:solidFill>
                  <a:srgbClr val="EF6C00"/>
                </a:solidFill>
                <a:highlight>
                  <a:srgbClr val="FFFFFF"/>
                </a:highlight>
                <a:latin typeface="Courier New"/>
                <a:ea typeface="Courier New"/>
                <a:cs typeface="Courier New"/>
                <a:sym typeface="Courier New"/>
              </a:rPr>
              <a:t>humanType</a:t>
            </a:r>
            <a:r>
              <a:rPr b="1" lang="en">
                <a:solidFill>
                  <a:srgbClr val="24292E"/>
                </a:solidFill>
                <a:highlight>
                  <a:srgbClr val="FFFFFF"/>
                </a:highlight>
                <a:latin typeface="Courier New"/>
                <a:ea typeface="Courier New"/>
                <a:cs typeface="Courier New"/>
                <a:sym typeface="Courier New"/>
              </a:rPr>
              <a:t>: "Cat Person",</a:t>
            </a:r>
            <a:endParaRPr b="1">
              <a:solidFill>
                <a:srgbClr val="24292E"/>
              </a:solidFill>
              <a:highlight>
                <a:srgbClr val="FFFFFF"/>
              </a:highlight>
              <a:latin typeface="Courier New"/>
              <a:ea typeface="Courier New"/>
              <a:cs typeface="Courier New"/>
              <a:sym typeface="Courier New"/>
            </a:endParaRPr>
          </a:p>
          <a:p>
            <a:pPr indent="457200" lvl="0" marL="1828800" rtl="0" algn="l">
              <a:lnSpc>
                <a:spcPct val="100000"/>
              </a:lnSpc>
              <a:spcBef>
                <a:spcPts val="0"/>
              </a:spcBef>
              <a:spcAft>
                <a:spcPts val="0"/>
              </a:spcAft>
              <a:buNone/>
            </a:pPr>
            <a:r>
              <a:rPr b="1" lang="en">
                <a:solidFill>
                  <a:srgbClr val="EF6C00"/>
                </a:solidFill>
                <a:highlight>
                  <a:srgbClr val="FFFFFF"/>
                </a:highlight>
                <a:latin typeface="Courier New"/>
                <a:ea typeface="Courier New"/>
                <a:cs typeface="Courier New"/>
                <a:sym typeface="Courier New"/>
              </a:rPr>
              <a:t>age</a:t>
            </a:r>
            <a:r>
              <a:rPr b="1" lang="en">
                <a:solidFill>
                  <a:srgbClr val="24292E"/>
                </a:solidFill>
                <a:highlight>
                  <a:srgbClr val="FFFFFF"/>
                </a:highlight>
                <a:latin typeface="Courier New"/>
                <a:ea typeface="Courier New"/>
                <a:cs typeface="Courier New"/>
                <a:sym typeface="Courier New"/>
              </a:rPr>
              <a:t>: 12,</a:t>
            </a:r>
            <a:endParaRPr b="1">
              <a:solidFill>
                <a:srgbClr val="24292E"/>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a:solidFill>
                  <a:srgbClr val="24292E"/>
                </a:solidFill>
                <a:highlight>
                  <a:srgbClr val="FFFFFF"/>
                </a:highlight>
                <a:latin typeface="Courier New"/>
                <a:ea typeface="Courier New"/>
                <a:cs typeface="Courier New"/>
                <a:sym typeface="Courier New"/>
              </a:rPr>
              <a:t>  }</a:t>
            </a:r>
            <a:endParaRPr b="1">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24292E"/>
                </a:solidFill>
                <a:highlight>
                  <a:srgbClr val="FFFFFF"/>
                </a:highlight>
                <a:latin typeface="Courier New"/>
                <a:ea typeface="Courier New"/>
                <a:cs typeface="Courier New"/>
                <a:sym typeface="Courier New"/>
              </a:rPr>
              <a:t>               }} </a:t>
            </a:r>
            <a:r>
              <a:rPr b="1" lang="en">
                <a:solidFill>
                  <a:srgbClr val="D73A49"/>
                </a:solidFill>
                <a:highlight>
                  <a:srgbClr val="FFFFFF"/>
                </a:highlight>
                <a:latin typeface="Courier New"/>
                <a:ea typeface="Courier New"/>
                <a:cs typeface="Courier New"/>
                <a:sym typeface="Courier New"/>
              </a:rPr>
              <a:t>/&gt;</a:t>
            </a:r>
            <a:endParaRPr b="1">
              <a:solidFill>
                <a:srgbClr val="695D46"/>
              </a:solidFill>
              <a:latin typeface="Open Sans"/>
              <a:ea typeface="Open Sans"/>
              <a:cs typeface="Open Sans"/>
              <a:sym typeface="Open Sans"/>
            </a:endParaRPr>
          </a:p>
        </p:txBody>
      </p:sp>
      <p:sp>
        <p:nvSpPr>
          <p:cNvPr id="1078" name="Google Shape;1078;p166"/>
          <p:cNvSpPr txBox="1"/>
          <p:nvPr/>
        </p:nvSpPr>
        <p:spPr>
          <a:xfrm>
            <a:off x="4313075" y="4192900"/>
            <a:ext cx="4422600" cy="491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To access these values </a:t>
            </a:r>
            <a:r>
              <a:rPr b="1" lang="en">
                <a:solidFill>
                  <a:srgbClr val="FF0000"/>
                </a:solidFill>
                <a:latin typeface="Open Sans"/>
                <a:ea typeface="Open Sans"/>
                <a:cs typeface="Open Sans"/>
                <a:sym typeface="Open Sans"/>
              </a:rPr>
              <a:t>this.props.location.state</a:t>
            </a:r>
            <a:endParaRPr b="1">
              <a:solidFill>
                <a:srgbClr val="FF0000"/>
              </a:solidFill>
              <a:latin typeface="Open Sans"/>
              <a:ea typeface="Open Sans"/>
              <a:cs typeface="Open Sans"/>
              <a:sym typeface="Open Sans"/>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16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84" name="Google Shape;1084;p16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16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90" name="Google Shape;1090;p168"/>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Google Shape;1095;p1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96" name="Google Shape;1096;p16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79" name="Google Shape;179;p28"/>
          <p:cNvSpPr txBox="1"/>
          <p:nvPr/>
        </p:nvSpPr>
        <p:spPr>
          <a:xfrm>
            <a:off x="387900" y="1875775"/>
            <a:ext cx="5918100" cy="166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getTwitterProfileData (username)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twitterProfile: </a:t>
            </a:r>
            <a:r>
              <a:rPr lang="en" sz="1050">
                <a:solidFill>
                  <a:srgbClr val="A31515"/>
                </a:solidFill>
                <a:highlight>
                  <a:srgbClr val="FFFFFF"/>
                </a:highlight>
                <a:latin typeface="Courier New"/>
                <a:ea typeface="Courier New"/>
                <a:cs typeface="Courier New"/>
                <a:sym typeface="Courier New"/>
              </a:rPr>
              <a:t>'https://twitter.com '</a:t>
            </a:r>
            <a:r>
              <a:rPr lang="en" sz="1050">
                <a:highlight>
                  <a:srgbClr val="FFFFFF"/>
                </a:highlight>
                <a:latin typeface="Courier New"/>
                <a:ea typeface="Courier New"/>
                <a:cs typeface="Courier New"/>
                <a:sym typeface="Courier New"/>
              </a:rPr>
              <a:t> + username,</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profilePic: ‘</a:t>
            </a:r>
            <a:r>
              <a:rPr lang="en" sz="1050">
                <a:solidFill>
                  <a:srgbClr val="980000"/>
                </a:solidFill>
                <a:highlight>
                  <a:srgbClr val="FFFFFF"/>
                </a:highlight>
                <a:latin typeface="Courier New"/>
                <a:ea typeface="Courier New"/>
                <a:cs typeface="Courier New"/>
                <a:sym typeface="Courier New"/>
              </a:rPr>
              <a:t>https://avatars.io/twitter/</a:t>
            </a:r>
            <a:r>
              <a:rPr lang="en" sz="1050">
                <a:solidFill>
                  <a:srgbClr val="008000"/>
                </a:solidFill>
                <a:highlight>
                  <a:srgbClr val="FFFFFF"/>
                </a:highlight>
                <a:latin typeface="Courier New"/>
                <a:ea typeface="Courier New"/>
                <a:cs typeface="Courier New"/>
                <a:sym typeface="Courier New"/>
              </a:rPr>
              <a:t>’ + username + ‘/medium'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0000FF"/>
              </a:solidFill>
              <a:highlight>
                <a:srgbClr val="FFFFFF"/>
              </a:highlight>
              <a:latin typeface="Courier New"/>
              <a:ea typeface="Courier New"/>
              <a:cs typeface="Courier New"/>
              <a:sym typeface="Courier New"/>
            </a:endParaRPr>
          </a:p>
        </p:txBody>
      </p:sp>
      <p:sp>
        <p:nvSpPr>
          <p:cNvPr id="180" name="Google Shape;180;p28"/>
          <p:cNvSpPr txBox="1"/>
          <p:nvPr/>
        </p:nvSpPr>
        <p:spPr>
          <a:xfrm>
            <a:off x="6376775" y="1799250"/>
            <a:ext cx="2452200" cy="16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Non composite way</a:t>
            </a:r>
            <a:endParaRPr sz="3000">
              <a:latin typeface="Roboto"/>
              <a:ea typeface="Roboto"/>
              <a:cs typeface="Roboto"/>
              <a:sym typeface="Roboto"/>
            </a:endParaRPr>
          </a:p>
        </p:txBody>
      </p:sp>
      <p:sp>
        <p:nvSpPr>
          <p:cNvPr id="181" name="Google Shape;181;p28"/>
          <p:cNvSpPr txBox="1"/>
          <p:nvPr/>
        </p:nvSpPr>
        <p:spPr>
          <a:xfrm>
            <a:off x="297500" y="1296525"/>
            <a:ext cx="29670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How about</a:t>
            </a:r>
            <a:endParaRPr sz="3000">
              <a:latin typeface="Roboto"/>
              <a:ea typeface="Roboto"/>
              <a:cs typeface="Roboto"/>
              <a:sym typeface="Roboto"/>
            </a:endParaRPr>
          </a:p>
        </p:txBody>
      </p:sp>
      <p:sp>
        <p:nvSpPr>
          <p:cNvPr id="182" name="Google Shape;182;p28"/>
          <p:cNvSpPr/>
          <p:nvPr/>
        </p:nvSpPr>
        <p:spPr>
          <a:xfrm>
            <a:off x="5227100" y="1367025"/>
            <a:ext cx="1078800" cy="1238700"/>
          </a:xfrm>
          <a:prstGeom prst="mathMultiply">
            <a:avLst>
              <a:gd fmla="val 23520" name="adj1"/>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idx="1" type="body"/>
          </p:nvPr>
        </p:nvSpPr>
        <p:spPr>
          <a:xfrm>
            <a:off x="247225" y="3696675"/>
            <a:ext cx="8368200" cy="130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Two separate functions with one composite function is better as it increase reusability.</a:t>
            </a:r>
            <a:endParaRPr sz="1600"/>
          </a:p>
          <a:p>
            <a:pPr indent="-330200" lvl="0" marL="457200" rtl="0" algn="l">
              <a:spcBef>
                <a:spcPts val="1000"/>
              </a:spcBef>
              <a:spcAft>
                <a:spcPts val="1000"/>
              </a:spcAft>
              <a:buSzPts val="1600"/>
              <a:buChar char="●"/>
            </a:pPr>
            <a:r>
              <a:rPr lang="en" sz="1600"/>
              <a:t>There is always a one rule for a good function, a rule of </a:t>
            </a:r>
            <a:r>
              <a:rPr b="1" lang="en" sz="1600"/>
              <a:t>"DOT"</a:t>
            </a:r>
            <a:r>
              <a:rPr lang="en" sz="1600"/>
              <a:t>, </a:t>
            </a:r>
            <a:r>
              <a:rPr lang="en" sz="1600">
                <a:solidFill>
                  <a:schemeClr val="accent2"/>
                </a:solidFill>
              </a:rPr>
              <a:t>Do one thing!</a:t>
            </a:r>
            <a:endParaRPr sz="16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&amp; Composition</a:t>
            </a:r>
            <a:endParaRPr/>
          </a:p>
        </p:txBody>
      </p:sp>
      <p:sp>
        <p:nvSpPr>
          <p:cNvPr id="189" name="Google Shape;189;p2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React we rely on composition, heavily!</a:t>
            </a:r>
            <a:endParaRPr/>
          </a:p>
          <a:p>
            <a:pPr indent="-342900" lvl="0" marL="457200" rtl="0" algn="l">
              <a:spcBef>
                <a:spcPts val="1000"/>
              </a:spcBef>
              <a:spcAft>
                <a:spcPts val="0"/>
              </a:spcAft>
              <a:buSzPts val="1800"/>
              <a:buChar char="●"/>
            </a:pPr>
            <a:r>
              <a:rPr lang="en"/>
              <a:t>Components are building blocks in </a:t>
            </a:r>
            <a:r>
              <a:rPr lang="en"/>
              <a:t>React</a:t>
            </a:r>
            <a:r>
              <a:rPr lang="en"/>
              <a:t>.</a:t>
            </a:r>
            <a:endParaRPr/>
          </a:p>
          <a:p>
            <a:pPr indent="-342900" lvl="0" marL="457200" rtl="0" algn="l">
              <a:spcBef>
                <a:spcPts val="1000"/>
              </a:spcBef>
              <a:spcAft>
                <a:spcPts val="0"/>
              </a:spcAft>
              <a:buSzPts val="1800"/>
              <a:buChar char="●"/>
            </a:pPr>
            <a:r>
              <a:rPr lang="en"/>
              <a:t>For example following are three different components:</a:t>
            </a:r>
            <a:endParaRPr/>
          </a:p>
          <a:p>
            <a:pPr indent="-317500" lvl="1" marL="914400" rtl="0" algn="l">
              <a:spcBef>
                <a:spcPts val="1000"/>
              </a:spcBef>
              <a:spcAft>
                <a:spcPts val="0"/>
              </a:spcAft>
              <a:buClr>
                <a:schemeClr val="dk2"/>
              </a:buClr>
              <a:buSzPts val="1400"/>
              <a:buChar char="○"/>
            </a:pPr>
            <a:r>
              <a:rPr lang="en">
                <a:solidFill>
                  <a:schemeClr val="dk2"/>
                </a:solidFill>
              </a:rPr>
              <a:t>&lt;LandingPage /&gt;</a:t>
            </a:r>
            <a:endParaRPr>
              <a:solidFill>
                <a:schemeClr val="dk2"/>
              </a:solidFill>
            </a:endParaRPr>
          </a:p>
          <a:p>
            <a:pPr indent="-317500" lvl="1" marL="914400" rtl="0" algn="l">
              <a:spcBef>
                <a:spcPts val="1000"/>
              </a:spcBef>
              <a:spcAft>
                <a:spcPts val="0"/>
              </a:spcAft>
              <a:buClr>
                <a:schemeClr val="dk2"/>
              </a:buClr>
              <a:buSzPts val="1400"/>
              <a:buChar char="○"/>
            </a:pPr>
            <a:r>
              <a:rPr lang="en">
                <a:solidFill>
                  <a:schemeClr val="dk2"/>
                </a:solidFill>
              </a:rPr>
              <a:t>&lt;AboutUs /&gt;</a:t>
            </a:r>
            <a:endParaRPr>
              <a:solidFill>
                <a:schemeClr val="dk2"/>
              </a:solidFill>
            </a:endParaRPr>
          </a:p>
          <a:p>
            <a:pPr indent="-317500" lvl="1" marL="914400" rtl="0" algn="l">
              <a:spcBef>
                <a:spcPts val="1000"/>
              </a:spcBef>
              <a:spcAft>
                <a:spcPts val="0"/>
              </a:spcAft>
              <a:buClr>
                <a:schemeClr val="dk2"/>
              </a:buClr>
              <a:buSzPts val="1400"/>
              <a:buChar char="○"/>
            </a:pPr>
            <a:r>
              <a:rPr lang="en">
                <a:solidFill>
                  <a:schemeClr val="dk2"/>
                </a:solidFill>
              </a:rPr>
              <a:t>&lt;ContactUs /&gt;</a:t>
            </a:r>
            <a:endParaRPr>
              <a:solidFill>
                <a:schemeClr val="dk2"/>
              </a:solidFill>
            </a:endParaRPr>
          </a:p>
          <a:p>
            <a:pPr indent="-342900" lvl="0" marL="457200" rtl="0" algn="l">
              <a:spcBef>
                <a:spcPts val="1000"/>
              </a:spcBef>
              <a:spcAft>
                <a:spcPts val="1000"/>
              </a:spcAft>
              <a:buSzPts val="1800"/>
              <a:buChar char="●"/>
            </a:pPr>
            <a:r>
              <a:rPr lang="en"/>
              <a:t>Currently they are independent component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&amp; Composition</a:t>
            </a:r>
            <a:endParaRPr/>
          </a:p>
        </p:txBody>
      </p:sp>
      <p:sp>
        <p:nvSpPr>
          <p:cNvPr id="195" name="Google Shape;195;p3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React, we can have a composite component as simple as</a:t>
            </a:r>
            <a:endParaRPr/>
          </a:p>
          <a:p>
            <a:pPr indent="0" lvl="0" marL="1371600" rtl="0" algn="l">
              <a:spcBef>
                <a:spcPts val="1000"/>
              </a:spcBef>
              <a:spcAft>
                <a:spcPts val="0"/>
              </a:spcAft>
              <a:buNone/>
            </a:pPr>
            <a:r>
              <a:rPr lang="en" sz="1400">
                <a:solidFill>
                  <a:schemeClr val="dk2"/>
                </a:solidFill>
              </a:rPr>
              <a:t>&lt;LandingPage&gt;</a:t>
            </a:r>
            <a:endParaRPr sz="1400">
              <a:solidFill>
                <a:schemeClr val="dk2"/>
              </a:solidFill>
            </a:endParaRPr>
          </a:p>
          <a:p>
            <a:pPr indent="0" lvl="0" marL="1828800" rtl="0" algn="l">
              <a:spcBef>
                <a:spcPts val="1000"/>
              </a:spcBef>
              <a:spcAft>
                <a:spcPts val="0"/>
              </a:spcAft>
              <a:buNone/>
            </a:pPr>
            <a:r>
              <a:rPr lang="en" sz="1400">
                <a:solidFill>
                  <a:srgbClr val="FF0000"/>
                </a:solidFill>
              </a:rPr>
              <a:t>&lt;AboutUs /&gt;</a:t>
            </a:r>
            <a:endParaRPr sz="1400">
              <a:solidFill>
                <a:srgbClr val="FF0000"/>
              </a:solidFill>
            </a:endParaRPr>
          </a:p>
          <a:p>
            <a:pPr indent="0" lvl="0" marL="1828800" rtl="0" algn="l">
              <a:spcBef>
                <a:spcPts val="1000"/>
              </a:spcBef>
              <a:spcAft>
                <a:spcPts val="0"/>
              </a:spcAft>
              <a:buNone/>
            </a:pPr>
            <a:r>
              <a:rPr lang="en" sz="1400">
                <a:solidFill>
                  <a:schemeClr val="accent2"/>
                </a:solidFill>
              </a:rPr>
              <a:t>&lt;ContactUs /&gt;</a:t>
            </a:r>
            <a:endParaRPr sz="1400">
              <a:solidFill>
                <a:schemeClr val="accent2"/>
              </a:solidFill>
            </a:endParaRPr>
          </a:p>
          <a:p>
            <a:pPr indent="0" lvl="0" marL="1371600" rtl="0" algn="l">
              <a:spcBef>
                <a:spcPts val="1000"/>
              </a:spcBef>
              <a:spcAft>
                <a:spcPts val="0"/>
              </a:spcAft>
              <a:buNone/>
            </a:pPr>
            <a:r>
              <a:rPr lang="en" sz="1400">
                <a:solidFill>
                  <a:schemeClr val="dk2"/>
                </a:solidFill>
              </a:rPr>
              <a:t>&lt;/LandingPage&gt;</a:t>
            </a:r>
            <a:endParaRPr sz="1400">
              <a:solidFill>
                <a:schemeClr val="dk2"/>
              </a:solidFill>
            </a:endParaRPr>
          </a:p>
          <a:p>
            <a:pPr indent="-342900" lvl="0" marL="457200" rtl="0" algn="l">
              <a:spcBef>
                <a:spcPts val="1000"/>
              </a:spcBef>
              <a:spcAft>
                <a:spcPts val="0"/>
              </a:spcAft>
              <a:buSzPts val="1800"/>
              <a:buChar char="●"/>
            </a:pPr>
            <a:r>
              <a:rPr lang="en">
                <a:solidFill>
                  <a:schemeClr val="dk2"/>
                </a:solidFill>
              </a:rPr>
              <a:t>&lt;LandingPage&gt;</a:t>
            </a:r>
            <a:r>
              <a:rPr lang="en"/>
              <a:t> become parent component and other become child component</a:t>
            </a:r>
            <a:endParaRPr/>
          </a:p>
          <a:p>
            <a:pPr indent="-342900" lvl="0" marL="457200" rtl="0" algn="l">
              <a:spcBef>
                <a:spcPts val="1000"/>
              </a:spcBef>
              <a:spcAft>
                <a:spcPts val="1000"/>
              </a:spcAft>
              <a:buSzPts val="1800"/>
              <a:buChar char="●"/>
            </a:pPr>
            <a:r>
              <a:rPr lang="en"/>
              <a:t>This way we can use individual component blocks to build a big website.</a:t>
            </a:r>
            <a:endParaRPr sz="14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Declarative Nature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 Book</a:t>
            </a:r>
            <a:endParaRPr/>
          </a:p>
        </p:txBody>
      </p:sp>
      <p:sp>
        <p:nvSpPr>
          <p:cNvPr id="81" name="Google Shape;81;p14"/>
          <p:cNvSpPr txBox="1"/>
          <p:nvPr/>
        </p:nvSpPr>
        <p:spPr>
          <a:xfrm>
            <a:off x="2035200" y="2955475"/>
            <a:ext cx="5073600" cy="6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u="sng">
                <a:solidFill>
                  <a:schemeClr val="hlink"/>
                </a:solidFill>
                <a:latin typeface="Open Sans"/>
                <a:ea typeface="Open Sans"/>
                <a:cs typeface="Open Sans"/>
                <a:sym typeface="Open Sans"/>
                <a:hlinkClick r:id="rId3"/>
              </a:rPr>
              <a:t>https://softchris.github.io/books/r</a:t>
            </a:r>
            <a:r>
              <a:rPr lang="en" sz="2100" u="sng">
                <a:solidFill>
                  <a:schemeClr val="hlink"/>
                </a:solidFill>
                <a:latin typeface="Open Sans"/>
                <a:ea typeface="Open Sans"/>
                <a:cs typeface="Open Sans"/>
                <a:sym typeface="Open Sans"/>
                <a:hlinkClick r:id="rId4"/>
              </a:rPr>
              <a:t>eact</a:t>
            </a:r>
            <a:r>
              <a:rPr lang="en" sz="2100" u="sng">
                <a:solidFill>
                  <a:schemeClr val="hlink"/>
                </a:solidFill>
                <a:latin typeface="Open Sans"/>
                <a:ea typeface="Open Sans"/>
                <a:cs typeface="Open Sans"/>
                <a:sym typeface="Open Sans"/>
                <a:hlinkClick r:id="rId5"/>
              </a:rPr>
              <a:t>/</a:t>
            </a:r>
            <a:endParaRPr sz="21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Declarative nature</a:t>
            </a:r>
            <a:endParaRPr/>
          </a:p>
        </p:txBody>
      </p:sp>
      <p:sp>
        <p:nvSpPr>
          <p:cNvPr id="206" name="Google Shape;206;p32"/>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of JavaScript is imperative code.</a:t>
            </a:r>
            <a:endParaRPr/>
          </a:p>
          <a:p>
            <a:pPr indent="-342900" lvl="0" marL="457200" rtl="0" algn="l">
              <a:spcBef>
                <a:spcPts val="1600"/>
              </a:spcBef>
              <a:spcAft>
                <a:spcPts val="0"/>
              </a:spcAft>
              <a:buSzPts val="1800"/>
              <a:buChar char="●"/>
            </a:pPr>
            <a:r>
              <a:rPr lang="en"/>
              <a:t>We spoon feed each and every step to make javascript aware of how to get desired result.</a:t>
            </a:r>
            <a:endParaRPr/>
          </a:p>
          <a:p>
            <a:pPr indent="-342900" lvl="0" marL="457200" rtl="0" algn="l">
              <a:spcBef>
                <a:spcPts val="1600"/>
              </a:spcBef>
              <a:spcAft>
                <a:spcPts val="0"/>
              </a:spcAft>
              <a:buSzPts val="1800"/>
              <a:buChar char="●"/>
            </a:pPr>
            <a:r>
              <a:rPr lang="en"/>
              <a:t>Let’s take a example water tank level </a:t>
            </a:r>
            <a:endParaRPr/>
          </a:p>
          <a:p>
            <a:pPr indent="-317500" lvl="1" marL="914400" rtl="0" algn="l">
              <a:spcBef>
                <a:spcPts val="1600"/>
              </a:spcBef>
              <a:spcAft>
                <a:spcPts val="0"/>
              </a:spcAft>
              <a:buSzPts val="1400"/>
              <a:buChar char="○"/>
            </a:pPr>
            <a:r>
              <a:rPr lang="en"/>
              <a:t>Manual - (Imperative)</a:t>
            </a:r>
            <a:endParaRPr/>
          </a:p>
          <a:p>
            <a:pPr indent="-317500" lvl="1" marL="914400" rtl="0" algn="l">
              <a:spcBef>
                <a:spcPts val="1600"/>
              </a:spcBef>
              <a:spcAft>
                <a:spcPts val="1600"/>
              </a:spcAft>
              <a:buSzPts val="1400"/>
              <a:buChar char="○"/>
            </a:pPr>
            <a:r>
              <a:rPr lang="en"/>
              <a:t>Auto - (Declarative)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Declarative nature</a:t>
            </a:r>
            <a:endParaRPr/>
          </a:p>
        </p:txBody>
      </p:sp>
      <p:sp>
        <p:nvSpPr>
          <p:cNvPr id="212" name="Google Shape;212;p33"/>
          <p:cNvSpPr txBox="1"/>
          <p:nvPr/>
        </p:nvSpPr>
        <p:spPr>
          <a:xfrm>
            <a:off x="1650450" y="2019300"/>
            <a:ext cx="5843100" cy="180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200">
                <a:solidFill>
                  <a:srgbClr val="333333"/>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teachers = [</a:t>
            </a:r>
            <a:r>
              <a:rPr lang="en" sz="1200">
                <a:solidFill>
                  <a:srgbClr val="DD1144"/>
                </a:solidFill>
                <a:highlight>
                  <a:srgbClr val="F7F7F8"/>
                </a:highlight>
                <a:latin typeface="Courier New"/>
                <a:ea typeface="Courier New"/>
                <a:cs typeface="Courier New"/>
                <a:sym typeface="Courier New"/>
              </a:rPr>
              <a:t>'Zia</a:t>
            </a:r>
            <a:r>
              <a:rPr lang="en" sz="1200">
                <a:solidFill>
                  <a:srgbClr val="DD1144"/>
                </a:solidFill>
                <a:highlight>
                  <a:srgbClr val="F7F7F8"/>
                </a:highlight>
                <a:latin typeface="Courier New"/>
                <a:ea typeface="Courier New"/>
                <a:cs typeface="Courier New"/>
                <a:sym typeface="Courier New"/>
              </a:rPr>
              <a:t>'</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'Irfan'</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'Muneeb'</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'Aamir'</a:t>
            </a:r>
            <a:r>
              <a:rPr lang="en" sz="1200">
                <a:solidFill>
                  <a:srgbClr val="0F2B3D"/>
                </a:solidFill>
                <a:highlight>
                  <a:srgbClr val="F7F7F8"/>
                </a:highlight>
                <a:latin typeface="Courier New"/>
                <a:ea typeface="Courier New"/>
                <a:cs typeface="Courier New"/>
                <a:sym typeface="Courier New"/>
              </a:rPr>
              <a:t>]</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b="1" lang="en" sz="1200">
                <a:solidFill>
                  <a:srgbClr val="333333"/>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titles = []</a:t>
            </a:r>
            <a:br>
              <a:rPr lang="en" sz="1200">
                <a:solidFill>
                  <a:srgbClr val="0F2B3D"/>
                </a:solidFill>
                <a:highlight>
                  <a:srgbClr val="F7F7F8"/>
                </a:highlight>
                <a:latin typeface="Courier New"/>
                <a:ea typeface="Courier New"/>
                <a:cs typeface="Courier New"/>
                <a:sym typeface="Courier New"/>
              </a:rPr>
            </a:br>
            <a:br>
              <a:rPr lang="en" sz="1200">
                <a:solidFill>
                  <a:srgbClr val="0F2B3D"/>
                </a:solidFill>
                <a:highlight>
                  <a:srgbClr val="F7F7F8"/>
                </a:highlight>
                <a:latin typeface="Courier New"/>
                <a:ea typeface="Courier New"/>
                <a:cs typeface="Courier New"/>
                <a:sym typeface="Courier New"/>
              </a:rPr>
            </a:br>
            <a:r>
              <a:rPr b="1" lang="en" sz="1200">
                <a:solidFill>
                  <a:srgbClr val="333333"/>
                </a:solidFill>
                <a:highlight>
                  <a:srgbClr val="F7F7F8"/>
                </a:highlight>
                <a:latin typeface="Courier New"/>
                <a:ea typeface="Courier New"/>
                <a:cs typeface="Courier New"/>
                <a:sym typeface="Courier New"/>
              </a:rPr>
              <a:t>for</a:t>
            </a:r>
            <a:r>
              <a:rPr lang="en" sz="1200">
                <a:solidFill>
                  <a:srgbClr val="0F2B3D"/>
                </a:solidFill>
                <a:highlight>
                  <a:srgbClr val="F7F7F8"/>
                </a:highlight>
                <a:latin typeface="Courier New"/>
                <a:ea typeface="Courier New"/>
                <a:cs typeface="Courier New"/>
                <a:sym typeface="Courier New"/>
              </a:rPr>
              <a:t> (</a:t>
            </a:r>
            <a:r>
              <a:rPr b="1" lang="en" sz="1200">
                <a:solidFill>
                  <a:srgbClr val="333333"/>
                </a:solidFill>
                <a:highlight>
                  <a:srgbClr val="F7F7F8"/>
                </a:highlight>
                <a:latin typeface="Courier New"/>
                <a:ea typeface="Courier New"/>
                <a:cs typeface="Courier New"/>
                <a:sym typeface="Courier New"/>
              </a:rPr>
              <a:t>let</a:t>
            </a:r>
            <a:r>
              <a:rPr lang="en" sz="1200">
                <a:solidFill>
                  <a:srgbClr val="0F2B3D"/>
                </a:solidFill>
                <a:highlight>
                  <a:srgbClr val="F7F7F8"/>
                </a:highlight>
                <a:latin typeface="Courier New"/>
                <a:ea typeface="Courier New"/>
                <a:cs typeface="Courier New"/>
                <a:sym typeface="Courier New"/>
              </a:rPr>
              <a:t> i = </a:t>
            </a:r>
            <a:r>
              <a:rPr lang="en" sz="1200">
                <a:solidFill>
                  <a:srgbClr val="008080"/>
                </a:solidFill>
                <a:highlight>
                  <a:srgbClr val="F7F7F8"/>
                </a:highlight>
                <a:latin typeface="Courier New"/>
                <a:ea typeface="Courier New"/>
                <a:cs typeface="Courier New"/>
                <a:sym typeface="Courier New"/>
              </a:rPr>
              <a:t>0</a:t>
            </a:r>
            <a:r>
              <a:rPr lang="en" sz="1200">
                <a:solidFill>
                  <a:srgbClr val="0F2B3D"/>
                </a:solidFill>
                <a:highlight>
                  <a:srgbClr val="F7F7F8"/>
                </a:highlight>
                <a:latin typeface="Courier New"/>
                <a:ea typeface="Courier New"/>
                <a:cs typeface="Courier New"/>
                <a:sym typeface="Courier New"/>
              </a:rPr>
              <a:t>; i &lt; teachers.length; i++) {</a:t>
            </a:r>
            <a:br>
              <a:rPr lang="en" sz="1200">
                <a:solidFill>
                  <a:srgbClr val="0F2B3D"/>
                </a:solidFill>
                <a:highlight>
                  <a:srgbClr val="F7F7F8"/>
                </a:highlight>
                <a:latin typeface="Courier New"/>
                <a:ea typeface="Courier New"/>
                <a:cs typeface="Courier New"/>
                <a:sym typeface="Courier New"/>
              </a:rPr>
            </a:br>
            <a:r>
              <a:rPr lang="en" sz="1200">
                <a:solidFill>
                  <a:srgbClr val="0F2B3D"/>
                </a:solidFill>
                <a:highlight>
                  <a:srgbClr val="F7F7F8"/>
                </a:highlight>
                <a:latin typeface="Courier New"/>
                <a:ea typeface="Courier New"/>
                <a:cs typeface="Courier New"/>
                <a:sym typeface="Courier New"/>
              </a:rPr>
              <a:t> 	titles[i] = </a:t>
            </a:r>
            <a:r>
              <a:rPr lang="en" sz="1200">
                <a:solidFill>
                  <a:srgbClr val="DD1144"/>
                </a:solidFill>
                <a:highlight>
                  <a:srgbClr val="F7F7F8"/>
                </a:highlight>
                <a:latin typeface="Courier New"/>
                <a:ea typeface="Courier New"/>
                <a:cs typeface="Courier New"/>
                <a:sym typeface="Courier New"/>
              </a:rPr>
              <a:t>'Mr. ' +</a:t>
            </a:r>
            <a:r>
              <a:rPr lang="en" sz="1200">
                <a:solidFill>
                  <a:srgbClr val="0F2B3D"/>
                </a:solidFill>
                <a:highlight>
                  <a:srgbClr val="F7F7F8"/>
                </a:highlight>
                <a:latin typeface="Courier New"/>
                <a:ea typeface="Courier New"/>
                <a:cs typeface="Courier New"/>
                <a:sym typeface="Courier New"/>
              </a:rPr>
              <a:t> teachers[i]</a:t>
            </a:r>
            <a:br>
              <a:rPr lang="en" sz="1200">
                <a:solidFill>
                  <a:srgbClr val="0F2B3D"/>
                </a:solidFill>
                <a:highlight>
                  <a:srgbClr val="F7F7F8"/>
                </a:highlight>
                <a:latin typeface="Courier New"/>
                <a:ea typeface="Courier New"/>
                <a:cs typeface="Courier New"/>
                <a:sym typeface="Courier New"/>
              </a:rPr>
            </a:br>
            <a:r>
              <a:rPr lang="en" sz="1200">
                <a:solidFill>
                  <a:srgbClr val="0F2B3D"/>
                </a:solidFill>
                <a:highlight>
                  <a:srgbClr val="F7F7F8"/>
                </a:highlight>
                <a:latin typeface="Courier New"/>
                <a:ea typeface="Courier New"/>
                <a:cs typeface="Courier New"/>
                <a:sym typeface="Courier New"/>
              </a:rPr>
              <a:t>}</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lang="en" sz="1200">
                <a:solidFill>
                  <a:srgbClr val="0F2B3D"/>
                </a:solidFill>
                <a:highlight>
                  <a:srgbClr val="F7F7F8"/>
                </a:highlight>
                <a:latin typeface="Courier New"/>
                <a:ea typeface="Courier New"/>
                <a:cs typeface="Courier New"/>
                <a:sym typeface="Courier New"/>
              </a:rPr>
              <a:t>console.log(titles)</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p:txBody>
      </p:sp>
      <p:sp>
        <p:nvSpPr>
          <p:cNvPr id="213" name="Google Shape;213;p33"/>
          <p:cNvSpPr txBox="1"/>
          <p:nvPr/>
        </p:nvSpPr>
        <p:spPr>
          <a:xfrm>
            <a:off x="0" y="3847175"/>
            <a:ext cx="9144000" cy="57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 sz="1600">
                <a:solidFill>
                  <a:schemeClr val="dk2"/>
                </a:solidFill>
              </a:rPr>
              <a:t>RESULT: </a:t>
            </a:r>
            <a:r>
              <a:rPr b="1" lang="en" sz="1600">
                <a:solidFill>
                  <a:srgbClr val="FFFFFF"/>
                </a:solidFill>
              </a:rPr>
              <a:t>['Mr. Zia</a:t>
            </a:r>
            <a:r>
              <a:rPr b="1" lang="en" sz="1600">
                <a:solidFill>
                  <a:srgbClr val="FFFFFF"/>
                </a:solidFill>
              </a:rPr>
              <a:t>'</a:t>
            </a:r>
            <a:r>
              <a:rPr b="1" lang="en" sz="1600">
                <a:solidFill>
                  <a:srgbClr val="FFFFFF"/>
                </a:solidFill>
              </a:rPr>
              <a:t>, 'Mr. Irfan', 'Mr. Muneeb', 'Mr. Aamir']</a:t>
            </a:r>
            <a:endParaRPr b="1" sz="1600">
              <a:solidFill>
                <a:srgbClr val="FFFFFF"/>
              </a:solidFill>
            </a:endParaRPr>
          </a:p>
        </p:txBody>
      </p:sp>
      <p:sp>
        <p:nvSpPr>
          <p:cNvPr id="214" name="Google Shape;214;p33"/>
          <p:cNvSpPr txBox="1"/>
          <p:nvPr>
            <p:ph idx="1" type="body"/>
          </p:nvPr>
        </p:nvSpPr>
        <p:spPr>
          <a:xfrm>
            <a:off x="2078550" y="1345975"/>
            <a:ext cx="4986900" cy="628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3600">
                <a:solidFill>
                  <a:srgbClr val="DD1144"/>
                </a:solidFill>
              </a:rPr>
              <a:t>I</a:t>
            </a:r>
            <a:r>
              <a:rPr lang="en" sz="3600">
                <a:solidFill>
                  <a:srgbClr val="DD1144"/>
                </a:solidFill>
              </a:rPr>
              <a:t>mperative code!</a:t>
            </a:r>
            <a:endParaRPr sz="3600">
              <a:solidFill>
                <a:srgbClr val="DD11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Declarative nature</a:t>
            </a:r>
            <a:endParaRPr/>
          </a:p>
        </p:txBody>
      </p:sp>
      <p:sp>
        <p:nvSpPr>
          <p:cNvPr id="220" name="Google Shape;220;p34"/>
          <p:cNvSpPr txBox="1"/>
          <p:nvPr/>
        </p:nvSpPr>
        <p:spPr>
          <a:xfrm>
            <a:off x="1650450" y="2019300"/>
            <a:ext cx="5843100" cy="180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t/>
            </a:r>
            <a:endParaRPr b="1" sz="1200">
              <a:solidFill>
                <a:srgbClr val="333333"/>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b="1" lang="en" sz="1200">
                <a:solidFill>
                  <a:srgbClr val="333333"/>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teachers = [</a:t>
            </a:r>
            <a:r>
              <a:rPr lang="en" sz="1200">
                <a:solidFill>
                  <a:srgbClr val="DD1144"/>
                </a:solidFill>
                <a:highlight>
                  <a:srgbClr val="F7F7F8"/>
                </a:highlight>
                <a:latin typeface="Courier New"/>
                <a:ea typeface="Courier New"/>
                <a:cs typeface="Courier New"/>
                <a:sym typeface="Courier New"/>
              </a:rPr>
              <a:t>'Zia'</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'Irfan'</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'Muneeb'</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'Aamir'</a:t>
            </a:r>
            <a:r>
              <a:rPr lang="en" sz="1200">
                <a:solidFill>
                  <a:srgbClr val="0F2B3D"/>
                </a:solidFill>
                <a:highlight>
                  <a:srgbClr val="F7F7F8"/>
                </a:highlight>
                <a:latin typeface="Courier New"/>
                <a:ea typeface="Courier New"/>
                <a:cs typeface="Courier New"/>
                <a:sym typeface="Courier New"/>
              </a:rPr>
              <a:t>]</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b="1" lang="en" sz="1200">
                <a:solidFill>
                  <a:srgbClr val="0F2B3D"/>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titles = teachers</a:t>
            </a:r>
            <a:r>
              <a:rPr b="1" lang="en" sz="1200">
                <a:solidFill>
                  <a:srgbClr val="0F2B3D"/>
                </a:solidFill>
                <a:highlight>
                  <a:srgbClr val="F7F7F8"/>
                </a:highlight>
                <a:latin typeface="Courier New"/>
                <a:ea typeface="Courier New"/>
                <a:cs typeface="Courier New"/>
                <a:sym typeface="Courier New"/>
              </a:rPr>
              <a:t>.map</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name</a:t>
            </a:r>
            <a:r>
              <a:rPr lang="en" sz="1200">
                <a:solidFill>
                  <a:srgbClr val="0F2B3D"/>
                </a:solidFill>
                <a:highlight>
                  <a:srgbClr val="F7F7F8"/>
                </a:highlight>
                <a:latin typeface="Courier New"/>
                <a:ea typeface="Courier New"/>
                <a:cs typeface="Courier New"/>
                <a:sym typeface="Courier New"/>
              </a:rPr>
              <a:t> =&gt; </a:t>
            </a:r>
            <a:r>
              <a:rPr lang="en" sz="1200">
                <a:solidFill>
                  <a:srgbClr val="DD1144"/>
                </a:solidFill>
                <a:highlight>
                  <a:srgbClr val="F7F7F8"/>
                </a:highlight>
                <a:latin typeface="Courier New"/>
                <a:ea typeface="Courier New"/>
                <a:cs typeface="Courier New"/>
                <a:sym typeface="Courier New"/>
              </a:rPr>
              <a:t>'Mr. ' </a:t>
            </a:r>
            <a:r>
              <a:rPr lang="en" sz="1200">
                <a:solidFill>
                  <a:srgbClr val="0F2B3D"/>
                </a:solidFill>
                <a:highlight>
                  <a:srgbClr val="F7F7F8"/>
                </a:highlight>
                <a:latin typeface="Courier New"/>
                <a:ea typeface="Courier New"/>
                <a:cs typeface="Courier New"/>
                <a:sym typeface="Courier New"/>
              </a:rPr>
              <a:t>+ name )</a:t>
            </a:r>
            <a:endParaRPr b="1" sz="1200">
              <a:solidFill>
                <a:srgbClr val="333333"/>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lang="en" sz="1200">
                <a:solidFill>
                  <a:srgbClr val="0F2B3D"/>
                </a:solidFill>
                <a:highlight>
                  <a:srgbClr val="F7F7F8"/>
                </a:highlight>
                <a:latin typeface="Courier New"/>
                <a:ea typeface="Courier New"/>
                <a:cs typeface="Courier New"/>
                <a:sym typeface="Courier New"/>
              </a:rPr>
              <a:t>console.log(titles)</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p:txBody>
      </p:sp>
      <p:sp>
        <p:nvSpPr>
          <p:cNvPr id="221" name="Google Shape;221;p34"/>
          <p:cNvSpPr txBox="1"/>
          <p:nvPr/>
        </p:nvSpPr>
        <p:spPr>
          <a:xfrm>
            <a:off x="0" y="3847175"/>
            <a:ext cx="9144000" cy="57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 sz="1600">
                <a:solidFill>
                  <a:schemeClr val="dk2"/>
                </a:solidFill>
              </a:rPr>
              <a:t>RESULT: </a:t>
            </a:r>
            <a:r>
              <a:rPr b="1" lang="en" sz="1600">
                <a:solidFill>
                  <a:srgbClr val="FFFFFF"/>
                </a:solidFill>
              </a:rPr>
              <a:t>['Mr. Zia', 'Mr. Irfan', 'Mr. Muneeb', 'Mr. Aamir']</a:t>
            </a:r>
            <a:endParaRPr b="1" sz="1600">
              <a:solidFill>
                <a:srgbClr val="FFFFFF"/>
              </a:solidFill>
            </a:endParaRPr>
          </a:p>
        </p:txBody>
      </p:sp>
      <p:sp>
        <p:nvSpPr>
          <p:cNvPr id="222" name="Google Shape;222;p34"/>
          <p:cNvSpPr txBox="1"/>
          <p:nvPr>
            <p:ph idx="1" type="body"/>
          </p:nvPr>
        </p:nvSpPr>
        <p:spPr>
          <a:xfrm>
            <a:off x="2078550" y="1345975"/>
            <a:ext cx="4986900" cy="628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3600">
                <a:solidFill>
                  <a:srgbClr val="DD1144"/>
                </a:solidFill>
              </a:rPr>
              <a:t>Declarative</a:t>
            </a:r>
            <a:r>
              <a:rPr lang="en" sz="3600">
                <a:solidFill>
                  <a:srgbClr val="DD1144"/>
                </a:solidFill>
              </a:rPr>
              <a:t> code!</a:t>
            </a:r>
            <a:endParaRPr sz="3600">
              <a:solidFill>
                <a:srgbClr val="DD114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 Declarative Nature</a:t>
            </a:r>
            <a:endParaRPr/>
          </a:p>
        </p:txBody>
      </p:sp>
      <p:sp>
        <p:nvSpPr>
          <p:cNvPr id="228" name="Google Shape;228;p35"/>
          <p:cNvSpPr txBox="1"/>
          <p:nvPr>
            <p:ph idx="1" type="body"/>
          </p:nvPr>
        </p:nvSpPr>
        <p:spPr>
          <a:xfrm>
            <a:off x="247225" y="1452625"/>
            <a:ext cx="8368200" cy="15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95D46"/>
                </a:solidFill>
                <a:latin typeface="Open Sans"/>
                <a:ea typeface="Open Sans"/>
                <a:cs typeface="Open Sans"/>
                <a:sym typeface="Open Sans"/>
              </a:rPr>
              <a:t>In </a:t>
            </a:r>
            <a:r>
              <a:rPr lang="en">
                <a:solidFill>
                  <a:srgbClr val="695D46"/>
                </a:solidFill>
                <a:latin typeface="Open Sans"/>
                <a:ea typeface="Open Sans"/>
                <a:cs typeface="Open Sans"/>
                <a:sym typeface="Open Sans"/>
              </a:rPr>
              <a:t>React</a:t>
            </a:r>
            <a:r>
              <a:rPr lang="en">
                <a:solidFill>
                  <a:srgbClr val="695D46"/>
                </a:solidFill>
                <a:latin typeface="Open Sans"/>
                <a:ea typeface="Open Sans"/>
                <a:cs typeface="Open Sans"/>
                <a:sym typeface="Open Sans"/>
              </a:rPr>
              <a:t> we will soon going to see declarative code like following</a:t>
            </a:r>
            <a:endParaRPr>
              <a:solidFill>
                <a:srgbClr val="695D46"/>
              </a:solidFill>
              <a:latin typeface="Open Sans"/>
              <a:ea typeface="Open Sans"/>
              <a:cs typeface="Open Sans"/>
              <a:sym typeface="Open Sans"/>
            </a:endParaRPr>
          </a:p>
          <a:p>
            <a:pPr indent="457200" lvl="0" marL="1371600" rtl="0" algn="l">
              <a:spcBef>
                <a:spcPts val="1600"/>
              </a:spcBef>
              <a:spcAft>
                <a:spcPts val="0"/>
              </a:spcAft>
              <a:buNone/>
            </a:pPr>
            <a:r>
              <a:rPr lang="en" sz="1600">
                <a:solidFill>
                  <a:srgbClr val="0F2B3D"/>
                </a:solidFill>
                <a:highlight>
                  <a:srgbClr val="F7F7F8"/>
                </a:highlight>
                <a:latin typeface="Courier New"/>
                <a:ea typeface="Courier New"/>
                <a:cs typeface="Courier New"/>
                <a:sym typeface="Courier New"/>
              </a:rPr>
              <a:t>&lt;PrintOnBrowser name=’Aamir’ /&gt;</a:t>
            </a:r>
            <a:endParaRPr sz="1600">
              <a:solidFill>
                <a:srgbClr val="0F2B3D"/>
              </a:solidFill>
              <a:highlight>
                <a:srgbClr val="F7F7F8"/>
              </a:highlight>
              <a:latin typeface="Courier New"/>
              <a:ea typeface="Courier New"/>
              <a:cs typeface="Courier New"/>
              <a:sym typeface="Courier New"/>
            </a:endParaRPr>
          </a:p>
          <a:p>
            <a:pPr indent="457200" lvl="0" marL="1371600" rtl="0" algn="l">
              <a:spcBef>
                <a:spcPts val="1500"/>
              </a:spcBef>
              <a:spcAft>
                <a:spcPts val="1500"/>
              </a:spcAft>
              <a:buNone/>
            </a:pPr>
            <a:r>
              <a:rPr lang="en" sz="1600">
                <a:solidFill>
                  <a:srgbClr val="0F2B3D"/>
                </a:solidFill>
                <a:highlight>
                  <a:srgbClr val="F7F7F8"/>
                </a:highlight>
                <a:latin typeface="Courier New"/>
                <a:ea typeface="Courier New"/>
                <a:cs typeface="Courier New"/>
                <a:sym typeface="Courier New"/>
              </a:rPr>
              <a:t>&lt;PrintOnBrowser name=’Aamir Pinger’ /&gt;</a:t>
            </a:r>
            <a:endParaRPr/>
          </a:p>
        </p:txBody>
      </p:sp>
      <p:sp>
        <p:nvSpPr>
          <p:cNvPr id="229" name="Google Shape;229;p35"/>
          <p:cNvSpPr txBox="1"/>
          <p:nvPr/>
        </p:nvSpPr>
        <p:spPr>
          <a:xfrm>
            <a:off x="0" y="3083400"/>
            <a:ext cx="9144000" cy="134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 sz="1600">
                <a:solidFill>
                  <a:schemeClr val="dk2"/>
                </a:solidFill>
              </a:rPr>
              <a:t>RESULT on Browser: </a:t>
            </a:r>
            <a:endParaRPr b="1" sz="1600">
              <a:solidFill>
                <a:schemeClr val="dk2"/>
              </a:solidFill>
            </a:endParaRPr>
          </a:p>
          <a:p>
            <a:pPr indent="457200" lvl="0" marL="3657600" rtl="0" algn="l">
              <a:lnSpc>
                <a:spcPct val="114000"/>
              </a:lnSpc>
              <a:spcBef>
                <a:spcPts val="0"/>
              </a:spcBef>
              <a:spcAft>
                <a:spcPts val="0"/>
              </a:spcAft>
              <a:buNone/>
            </a:pPr>
            <a:r>
              <a:rPr b="1" lang="en" sz="1600">
                <a:solidFill>
                  <a:srgbClr val="FFFFFF"/>
                </a:solidFill>
              </a:rPr>
              <a:t>Aamir</a:t>
            </a:r>
            <a:endParaRPr b="1" sz="1600">
              <a:solidFill>
                <a:srgbClr val="FFFFFF"/>
              </a:solidFill>
            </a:endParaRPr>
          </a:p>
          <a:p>
            <a:pPr indent="0" lvl="0" marL="0" rtl="0" algn="ctr">
              <a:lnSpc>
                <a:spcPct val="114000"/>
              </a:lnSpc>
              <a:spcBef>
                <a:spcPts val="0"/>
              </a:spcBef>
              <a:spcAft>
                <a:spcPts val="0"/>
              </a:spcAft>
              <a:buNone/>
            </a:pPr>
            <a:r>
              <a:rPr b="1" lang="en" sz="1600">
                <a:solidFill>
                  <a:srgbClr val="FFFFFF"/>
                </a:solidFill>
              </a:rPr>
              <a:t>Aamir Pinger</a:t>
            </a:r>
            <a:endParaRPr b="1" sz="16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80750" y="2106532"/>
            <a:ext cx="8222100" cy="168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a:t>Unidirectional</a:t>
            </a:r>
            <a:r>
              <a:rPr lang="en"/>
              <a:t> </a:t>
            </a:r>
            <a:endParaRPr/>
          </a:p>
          <a:p>
            <a:pPr indent="0" lvl="0" marL="0" rtl="0" algn="ctr">
              <a:lnSpc>
                <a:spcPct val="115000"/>
              </a:lnSpc>
              <a:spcBef>
                <a:spcPts val="0"/>
              </a:spcBef>
              <a:spcAft>
                <a:spcPts val="0"/>
              </a:spcAft>
              <a:buNone/>
            </a:pPr>
            <a:r>
              <a:rPr lang="en"/>
              <a:t>Data Binding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way data binding</a:t>
            </a:r>
            <a:endParaRPr/>
          </a:p>
        </p:txBody>
      </p:sp>
      <p:pic>
        <p:nvPicPr>
          <p:cNvPr id="240" name="Google Shape;240;p37"/>
          <p:cNvPicPr preferRelativeResize="0"/>
          <p:nvPr/>
        </p:nvPicPr>
        <p:blipFill>
          <a:blip r:embed="rId3">
            <a:alphaModFix/>
          </a:blip>
          <a:stretch>
            <a:fillRect/>
          </a:stretch>
        </p:blipFill>
        <p:spPr>
          <a:xfrm>
            <a:off x="1400175" y="1333500"/>
            <a:ext cx="5734050" cy="2384575"/>
          </a:xfrm>
          <a:prstGeom prst="rect">
            <a:avLst/>
          </a:prstGeom>
          <a:noFill/>
          <a:ln>
            <a:noFill/>
          </a:ln>
        </p:spPr>
      </p:pic>
      <p:sp>
        <p:nvSpPr>
          <p:cNvPr id="241" name="Google Shape;241;p37"/>
          <p:cNvSpPr txBox="1"/>
          <p:nvPr/>
        </p:nvSpPr>
        <p:spPr>
          <a:xfrm>
            <a:off x="479925" y="3713275"/>
            <a:ext cx="8259300" cy="1360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Many front-end framework like Angular uses two way data binding.</a:t>
            </a:r>
            <a:endParaRPr sz="1800">
              <a:solidFill>
                <a:srgbClr val="666666"/>
              </a:solidFill>
              <a:latin typeface="Roboto"/>
              <a:ea typeface="Roboto"/>
              <a:cs typeface="Roboto"/>
              <a:sym typeface="Roboto"/>
            </a:endParaRPr>
          </a:p>
          <a:p>
            <a:pPr indent="-342900" lvl="0" marL="457200" rtl="0" algn="l">
              <a:lnSpc>
                <a:spcPct val="115000"/>
              </a:lnSpc>
              <a:spcBef>
                <a:spcPts val="1600"/>
              </a:spcBef>
              <a:spcAft>
                <a:spcPts val="1600"/>
              </a:spcAft>
              <a:buClr>
                <a:srgbClr val="666666"/>
              </a:buClr>
              <a:buSzPts val="1800"/>
              <a:buFont typeface="Roboto"/>
              <a:buChar char="●"/>
            </a:pPr>
            <a:r>
              <a:rPr lang="en" sz="1800">
                <a:solidFill>
                  <a:srgbClr val="666666"/>
                </a:solidFill>
                <a:latin typeface="Roboto"/>
                <a:ea typeface="Roboto"/>
                <a:cs typeface="Roboto"/>
                <a:sym typeface="Roboto"/>
              </a:rPr>
              <a:t>Two-way data binding look really great, but when application grows it is hard to determine where the data is actually being updated.</a:t>
            </a:r>
            <a:endParaRPr sz="1800">
              <a:solidFill>
                <a:srgbClr val="666666"/>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Unidirectional Data Binding</a:t>
            </a:r>
            <a:endParaRPr/>
          </a:p>
        </p:txBody>
      </p:sp>
      <p:sp>
        <p:nvSpPr>
          <p:cNvPr id="247" name="Google Shape;247;p38"/>
          <p:cNvSpPr txBox="1"/>
          <p:nvPr>
            <p:ph idx="1" type="body"/>
          </p:nvPr>
        </p:nvSpPr>
        <p:spPr>
          <a:xfrm>
            <a:off x="247225" y="3156075"/>
            <a:ext cx="8368200" cy="13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One-way data binding only propagates changes from the model to the UI, not vice versa.</a:t>
            </a:r>
            <a:endParaRPr/>
          </a:p>
          <a:p>
            <a:pPr indent="-342900" lvl="0" marL="457200" rtl="0" algn="l">
              <a:spcBef>
                <a:spcPts val="1600"/>
              </a:spcBef>
              <a:spcAft>
                <a:spcPts val="1600"/>
              </a:spcAft>
              <a:buSzPts val="1800"/>
              <a:buChar char="●"/>
            </a:pPr>
            <a:r>
              <a:rPr lang="en"/>
              <a:t>It is known as </a:t>
            </a:r>
            <a:r>
              <a:rPr b="1" lang="en">
                <a:solidFill>
                  <a:schemeClr val="accent2"/>
                </a:solidFill>
              </a:rPr>
              <a:t>“single source of truth”</a:t>
            </a:r>
            <a:r>
              <a:rPr lang="en"/>
              <a:t>.</a:t>
            </a:r>
            <a:endParaRPr/>
          </a:p>
        </p:txBody>
      </p:sp>
      <p:pic>
        <p:nvPicPr>
          <p:cNvPr id="248" name="Google Shape;248;p38"/>
          <p:cNvPicPr preferRelativeResize="0"/>
          <p:nvPr/>
        </p:nvPicPr>
        <p:blipFill>
          <a:blip r:embed="rId3">
            <a:alphaModFix/>
          </a:blip>
          <a:stretch>
            <a:fillRect/>
          </a:stretch>
        </p:blipFill>
        <p:spPr>
          <a:xfrm>
            <a:off x="1117375" y="1220497"/>
            <a:ext cx="6562725" cy="1774275"/>
          </a:xfrm>
          <a:prstGeom prst="rect">
            <a:avLst/>
          </a:prstGeom>
          <a:noFill/>
          <a:ln>
            <a:noFill/>
          </a:ln>
        </p:spPr>
      </p:pic>
      <p:sp>
        <p:nvSpPr>
          <p:cNvPr id="249" name="Google Shape;249;p38"/>
          <p:cNvSpPr txBox="1"/>
          <p:nvPr/>
        </p:nvSpPr>
        <p:spPr>
          <a:xfrm>
            <a:off x="3657600" y="4853800"/>
            <a:ext cx="55284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666666"/>
                </a:solidFill>
              </a:rPr>
              <a:t>Source: https://www.accelebrate.com/blog/two-way-data-binding-angular-2-and-</a:t>
            </a:r>
            <a:r>
              <a:rPr lang="en" sz="1100">
                <a:solidFill>
                  <a:srgbClr val="666666"/>
                </a:solidFill>
              </a:rPr>
              <a:t>React</a:t>
            </a:r>
            <a:r>
              <a:rPr lang="en" sz="1100">
                <a:solidFill>
                  <a:srgbClr val="666666"/>
                </a:solidFill>
              </a:rPr>
              <a:t>/</a:t>
            </a:r>
            <a:endParaRPr sz="11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 is simply Javascript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is simply Javascript</a:t>
            </a:r>
            <a:endParaRPr/>
          </a:p>
        </p:txBody>
      </p:sp>
      <p:sp>
        <p:nvSpPr>
          <p:cNvPr id="260" name="Google Shape;260;p4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Uptil now we haven’t seen any code other then javascript code</a:t>
            </a:r>
            <a:endParaRPr/>
          </a:p>
          <a:p>
            <a:pPr indent="-342900" lvl="0" marL="457200" rtl="0" algn="l">
              <a:spcBef>
                <a:spcPts val="1600"/>
              </a:spcBef>
              <a:spcAft>
                <a:spcPts val="0"/>
              </a:spcAft>
              <a:buSzPts val="1800"/>
              <a:buChar char="●"/>
            </a:pPr>
            <a:r>
              <a:rPr lang="en"/>
              <a:t>React is small library based on Javascript</a:t>
            </a:r>
            <a:endParaRPr/>
          </a:p>
          <a:p>
            <a:pPr indent="-342900" lvl="0" marL="457200" rtl="0" algn="l">
              <a:spcBef>
                <a:spcPts val="1600"/>
              </a:spcBef>
              <a:spcAft>
                <a:spcPts val="0"/>
              </a:spcAft>
              <a:buSzPts val="1800"/>
              <a:buChar char="●"/>
            </a:pPr>
            <a:r>
              <a:rPr lang="en"/>
              <a:t>Even components in React are JavaScript class or function </a:t>
            </a:r>
            <a:endParaRPr/>
          </a:p>
          <a:p>
            <a:pPr indent="-342900" lvl="0" marL="457200" rtl="0" algn="l">
              <a:spcBef>
                <a:spcPts val="1600"/>
              </a:spcBef>
              <a:spcAft>
                <a:spcPts val="1600"/>
              </a:spcAft>
              <a:buSzPts val="1800"/>
              <a:buChar char="●"/>
            </a:pPr>
            <a:r>
              <a:rPr lang="en"/>
              <a:t>Arrow functions, .map() and  .filter() will be seen used extensively in any React code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DOM vs Virtual DOM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87" name="Google Shape;87;p15"/>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initial React release was 2013 by Facebook. </a:t>
            </a:r>
            <a:endParaRPr/>
          </a:p>
          <a:p>
            <a:pPr indent="-342900" lvl="0" marL="457200" rtl="0" algn="l">
              <a:spcBef>
                <a:spcPts val="1600"/>
              </a:spcBef>
              <a:spcAft>
                <a:spcPts val="0"/>
              </a:spcAft>
              <a:buSzPts val="1800"/>
              <a:buChar char="●"/>
            </a:pPr>
            <a:r>
              <a:rPr lang="en"/>
              <a:t>React is a library made over javascript</a:t>
            </a:r>
            <a:endParaRPr/>
          </a:p>
          <a:p>
            <a:pPr indent="-342900" lvl="0" marL="457200" rtl="0" algn="l">
              <a:spcBef>
                <a:spcPts val="1600"/>
              </a:spcBef>
              <a:spcAft>
                <a:spcPts val="0"/>
              </a:spcAft>
              <a:buSzPts val="1800"/>
              <a:buChar char="●"/>
            </a:pPr>
            <a:r>
              <a:rPr lang="en"/>
              <a:t>In recent years single page applications (SPA) have become popular.</a:t>
            </a:r>
            <a:endParaRPr/>
          </a:p>
          <a:p>
            <a:pPr indent="-342900" lvl="0" marL="457200" rtl="0" algn="l">
              <a:spcBef>
                <a:spcPts val="1600"/>
              </a:spcBef>
              <a:spcAft>
                <a:spcPts val="0"/>
              </a:spcAft>
              <a:buSzPts val="1800"/>
              <a:buChar char="●"/>
            </a:pPr>
            <a:r>
              <a:rPr lang="en"/>
              <a:t>React is not an SPA framework but a “view” library. </a:t>
            </a:r>
            <a:endParaRPr/>
          </a:p>
          <a:p>
            <a:pPr indent="-342900" lvl="0" marL="457200" rtl="0" algn="l">
              <a:spcBef>
                <a:spcPts val="1600"/>
              </a:spcBef>
              <a:spcAft>
                <a:spcPts val="1600"/>
              </a:spcAft>
              <a:buSzPts val="1800"/>
              <a:buChar char="●"/>
            </a:pPr>
            <a:r>
              <a:rPr lang="en"/>
              <a:t>It is the V in the MVC (Model-View-Controller architectural pattern).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t>
            </a:r>
            <a:endParaRPr/>
          </a:p>
        </p:txBody>
      </p:sp>
      <p:sp>
        <p:nvSpPr>
          <p:cNvPr id="271" name="Google Shape;271;p42"/>
          <p:cNvSpPr txBox="1"/>
          <p:nvPr>
            <p:ph idx="1" type="body"/>
          </p:nvPr>
        </p:nvSpPr>
        <p:spPr>
          <a:xfrm>
            <a:off x="247225" y="1899425"/>
            <a:ext cx="4161600" cy="263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DOM is Document Object Model</a:t>
            </a:r>
            <a:endParaRPr/>
          </a:p>
          <a:p>
            <a:pPr indent="-342900" lvl="0" marL="457200" rtl="0" algn="l">
              <a:spcBef>
                <a:spcPts val="1600"/>
              </a:spcBef>
              <a:spcAft>
                <a:spcPts val="0"/>
              </a:spcAft>
              <a:buSzPts val="1800"/>
              <a:buChar char="●"/>
            </a:pPr>
            <a:r>
              <a:rPr lang="en"/>
              <a:t>It’s a programming interface for HTML and XML documents</a:t>
            </a:r>
            <a:endParaRPr/>
          </a:p>
          <a:p>
            <a:pPr indent="-342900" lvl="0" marL="457200" rtl="0" algn="l">
              <a:spcBef>
                <a:spcPts val="1600"/>
              </a:spcBef>
              <a:spcAft>
                <a:spcPts val="1600"/>
              </a:spcAft>
              <a:buSzPts val="1800"/>
              <a:buChar char="●"/>
            </a:pPr>
            <a:r>
              <a:rPr lang="en"/>
              <a:t>When a web page is loaded, the browser creates a Document Object Model of the page.</a:t>
            </a:r>
            <a:endParaRPr/>
          </a:p>
        </p:txBody>
      </p:sp>
      <p:pic>
        <p:nvPicPr>
          <p:cNvPr id="272" name="Google Shape;272;p42"/>
          <p:cNvPicPr preferRelativeResize="0"/>
          <p:nvPr/>
        </p:nvPicPr>
        <p:blipFill>
          <a:blip r:embed="rId3">
            <a:alphaModFix/>
          </a:blip>
          <a:stretch>
            <a:fillRect/>
          </a:stretch>
        </p:blipFill>
        <p:spPr>
          <a:xfrm>
            <a:off x="4503425" y="1664122"/>
            <a:ext cx="4430375" cy="2424855"/>
          </a:xfrm>
          <a:prstGeom prst="rect">
            <a:avLst/>
          </a:prstGeom>
          <a:noFill/>
          <a:ln>
            <a:noFill/>
          </a:ln>
        </p:spPr>
      </p:pic>
      <p:sp>
        <p:nvSpPr>
          <p:cNvPr id="273" name="Google Shape;273;p42"/>
          <p:cNvSpPr txBox="1"/>
          <p:nvPr/>
        </p:nvSpPr>
        <p:spPr>
          <a:xfrm>
            <a:off x="5876512" y="4123550"/>
            <a:ext cx="16842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Roboto Slab"/>
                <a:ea typeface="Roboto Slab"/>
                <a:cs typeface="Roboto Slab"/>
                <a:sym typeface="Roboto Slab"/>
              </a:rPr>
              <a:t>DOM Tree</a:t>
            </a:r>
            <a:endParaRPr sz="2400">
              <a:solidFill>
                <a:schemeClr val="dk2"/>
              </a:solidFill>
              <a:latin typeface="Roboto Slab"/>
              <a:ea typeface="Roboto Slab"/>
              <a:cs typeface="Roboto Slab"/>
              <a:sym typeface="Roboto Slab"/>
            </a:endParaRPr>
          </a:p>
        </p:txBody>
      </p:sp>
      <p:sp>
        <p:nvSpPr>
          <p:cNvPr id="274" name="Google Shape;274;p42"/>
          <p:cNvSpPr txBox="1"/>
          <p:nvPr/>
        </p:nvSpPr>
        <p:spPr>
          <a:xfrm>
            <a:off x="4363800" y="4920000"/>
            <a:ext cx="4780200" cy="22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u="sng">
                <a:solidFill>
                  <a:schemeClr val="hlink"/>
                </a:solidFill>
                <a:hlinkClick r:id="rId4"/>
              </a:rPr>
              <a:t>https://www.w3schools.com/js/js_htmldom.asp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t>
            </a:r>
            <a:endParaRPr/>
          </a:p>
        </p:txBody>
      </p:sp>
      <p:sp>
        <p:nvSpPr>
          <p:cNvPr id="280" name="Google Shape;280;p43"/>
          <p:cNvSpPr txBox="1"/>
          <p:nvPr>
            <p:ph idx="1" type="body"/>
          </p:nvPr>
        </p:nvSpPr>
        <p:spPr>
          <a:xfrm>
            <a:off x="247225" y="1899425"/>
            <a:ext cx="4161600" cy="263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DOM is an object-oriented representation of the web page.</a:t>
            </a:r>
            <a:endParaRPr/>
          </a:p>
          <a:p>
            <a:pPr indent="-342900" lvl="0" marL="457200" rtl="0" algn="l">
              <a:spcBef>
                <a:spcPts val="1600"/>
              </a:spcBef>
              <a:spcAft>
                <a:spcPts val="1600"/>
              </a:spcAft>
              <a:buSzPts val="1800"/>
              <a:buChar char="●"/>
            </a:pPr>
            <a:r>
              <a:rPr lang="en"/>
              <a:t>Scripting language such as JavaScript can modify</a:t>
            </a:r>
            <a:r>
              <a:rPr lang="en"/>
              <a:t> the document structure, style, and content.</a:t>
            </a:r>
            <a:endParaRPr/>
          </a:p>
        </p:txBody>
      </p:sp>
      <p:pic>
        <p:nvPicPr>
          <p:cNvPr id="281" name="Google Shape;281;p43"/>
          <p:cNvPicPr preferRelativeResize="0"/>
          <p:nvPr/>
        </p:nvPicPr>
        <p:blipFill>
          <a:blip r:embed="rId3">
            <a:alphaModFix/>
          </a:blip>
          <a:stretch>
            <a:fillRect/>
          </a:stretch>
        </p:blipFill>
        <p:spPr>
          <a:xfrm>
            <a:off x="4503425" y="1664122"/>
            <a:ext cx="4430375" cy="2424855"/>
          </a:xfrm>
          <a:prstGeom prst="rect">
            <a:avLst/>
          </a:prstGeom>
          <a:noFill/>
          <a:ln>
            <a:noFill/>
          </a:ln>
        </p:spPr>
      </p:pic>
      <p:sp>
        <p:nvSpPr>
          <p:cNvPr id="282" name="Google Shape;282;p43"/>
          <p:cNvSpPr txBox="1"/>
          <p:nvPr/>
        </p:nvSpPr>
        <p:spPr>
          <a:xfrm>
            <a:off x="5876512" y="4123550"/>
            <a:ext cx="16842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Roboto Slab"/>
                <a:ea typeface="Roboto Slab"/>
                <a:cs typeface="Roboto Slab"/>
                <a:sym typeface="Roboto Slab"/>
              </a:rPr>
              <a:t>DOM Tree</a:t>
            </a:r>
            <a:endParaRPr sz="2400">
              <a:solidFill>
                <a:schemeClr val="dk2"/>
              </a:solidFill>
              <a:latin typeface="Roboto Slab"/>
              <a:ea typeface="Roboto Slab"/>
              <a:cs typeface="Roboto Slab"/>
              <a:sym typeface="Roboto Slab"/>
            </a:endParaRPr>
          </a:p>
        </p:txBody>
      </p:sp>
      <p:sp>
        <p:nvSpPr>
          <p:cNvPr id="283" name="Google Shape;283;p43"/>
          <p:cNvSpPr txBox="1"/>
          <p:nvPr/>
        </p:nvSpPr>
        <p:spPr>
          <a:xfrm>
            <a:off x="4363800" y="4920000"/>
            <a:ext cx="4780200" cy="22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u="sng">
                <a:solidFill>
                  <a:schemeClr val="hlink"/>
                </a:solidFill>
                <a:hlinkClick r:id="rId4"/>
              </a:rPr>
              <a:t>https://www.w3schools.com/js/js_htmldom.asp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a:t>
            </a:r>
            <a:r>
              <a:rPr lang="en"/>
              <a:t>DOM</a:t>
            </a:r>
            <a:endParaRPr/>
          </a:p>
        </p:txBody>
      </p:sp>
      <p:sp>
        <p:nvSpPr>
          <p:cNvPr id="289" name="Google Shape;289;p4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 introduced Virtual DOM (VDOM)</a:t>
            </a:r>
            <a:endParaRPr/>
          </a:p>
          <a:p>
            <a:pPr indent="-342900" lvl="0" marL="457200" rtl="0" algn="l">
              <a:spcBef>
                <a:spcPts val="1600"/>
              </a:spcBef>
              <a:spcAft>
                <a:spcPts val="0"/>
              </a:spcAft>
              <a:buSzPts val="1800"/>
              <a:buChar char="●"/>
            </a:pPr>
            <a:r>
              <a:rPr lang="en"/>
              <a:t>T</a:t>
            </a:r>
            <a:r>
              <a:rPr lang="en"/>
              <a:t>he VDOM is a programming concept where a virtual representation of a UI is kept in memory</a:t>
            </a:r>
            <a:endParaRPr/>
          </a:p>
          <a:p>
            <a:pPr indent="-342900" lvl="0" marL="457200" rtl="0" algn="l">
              <a:spcBef>
                <a:spcPts val="1600"/>
              </a:spcBef>
              <a:spcAft>
                <a:spcPts val="0"/>
              </a:spcAft>
              <a:buSzPts val="1800"/>
              <a:buChar char="●"/>
            </a:pPr>
            <a:r>
              <a:rPr lang="en"/>
              <a:t>It’s is a tree based on JavaScript objects created with React that resembles a DOM tree</a:t>
            </a:r>
            <a:endParaRPr/>
          </a:p>
          <a:p>
            <a:pPr indent="-342900" lvl="0" marL="457200" rtl="0" algn="l">
              <a:spcBef>
                <a:spcPts val="1600"/>
              </a:spcBef>
              <a:spcAft>
                <a:spcPts val="0"/>
              </a:spcAft>
              <a:buSzPts val="1800"/>
              <a:buChar char="●"/>
            </a:pPr>
            <a:r>
              <a:rPr lang="en"/>
              <a:t>A process called </a:t>
            </a:r>
            <a:r>
              <a:rPr lang="en"/>
              <a:t>Reconciliation is used to sync Real</a:t>
            </a:r>
            <a:r>
              <a:rPr lang="en"/>
              <a:t> DOM with VDOM</a:t>
            </a:r>
            <a:endParaRPr/>
          </a:p>
          <a:p>
            <a:pPr indent="-342900" lvl="0" marL="457200" rtl="0" algn="l">
              <a:spcBef>
                <a:spcPts val="1600"/>
              </a:spcBef>
              <a:spcAft>
                <a:spcPts val="1600"/>
              </a:spcAft>
              <a:buSzPts val="1800"/>
              <a:buChar char="●"/>
            </a:pPr>
            <a:r>
              <a:rPr lang="en"/>
              <a:t>React uses ReactDOM Library updates VDOM and render it on a</a:t>
            </a:r>
            <a:r>
              <a:rPr lang="en"/>
              <a:t>ctual</a:t>
            </a:r>
            <a:r>
              <a:rPr lang="en"/>
              <a:t> DOM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ARISES?</a:t>
            </a:r>
            <a:endParaRPr/>
          </a:p>
        </p:txBody>
      </p:sp>
      <p:sp>
        <p:nvSpPr>
          <p:cNvPr id="295" name="Google Shape;295;p45"/>
          <p:cNvSpPr txBox="1"/>
          <p:nvPr>
            <p:ph type="title"/>
          </p:nvPr>
        </p:nvSpPr>
        <p:spPr>
          <a:xfrm>
            <a:off x="480750" y="2831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Why Virtual DOM is needed?</a:t>
            </a:r>
            <a:endParaRPr sz="2400">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Virtual DOM is needed?</a:t>
            </a:r>
            <a:endParaRPr/>
          </a:p>
        </p:txBody>
      </p:sp>
      <p:sp>
        <p:nvSpPr>
          <p:cNvPr id="301" name="Google Shape;301;p4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Making changes in memory (VDOM) is quite faster than updating a complete browser screen (Real DOM)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React creates first VDOM when application launches and then put everything on browser</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Virtual DOM is needed?</a:t>
            </a:r>
            <a:endParaRPr/>
          </a:p>
        </p:txBody>
      </p:sp>
      <p:sp>
        <p:nvSpPr>
          <p:cNvPr id="307" name="Google Shape;307;p4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Once app need to update browser screen, React creates new updated VDOM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Through reconciliation process React find out difference between new and old VDOM</a:t>
            </a:r>
            <a:endParaRPr/>
          </a:p>
          <a:p>
            <a:pPr indent="0" lvl="0" marL="457200" rtl="0" algn="l">
              <a:spcBef>
                <a:spcPts val="1200"/>
              </a:spcBef>
              <a:spcAft>
                <a:spcPts val="0"/>
              </a:spcAft>
              <a:buNone/>
            </a:pPr>
            <a:r>
              <a:t/>
            </a:r>
            <a:endParaRPr/>
          </a:p>
          <a:p>
            <a:pPr indent="-342900" lvl="0" marL="457200" rtl="0" algn="l">
              <a:spcBef>
                <a:spcPts val="1200"/>
              </a:spcBef>
              <a:spcAft>
                <a:spcPts val="1200"/>
              </a:spcAft>
              <a:buSzPts val="1800"/>
              <a:buChar char="●"/>
            </a:pPr>
            <a:r>
              <a:rPr lang="en"/>
              <a:t>Lastly only updates the difference to browser (Real DOM)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JSX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18" name="Google Shape;318;p4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JSX stands for JavaScript XML.</a:t>
            </a:r>
            <a:endParaRPr/>
          </a:p>
          <a:p>
            <a:pPr indent="-342900" lvl="0" marL="457200" rtl="0" algn="l">
              <a:spcBef>
                <a:spcPts val="1600"/>
              </a:spcBef>
              <a:spcAft>
                <a:spcPts val="0"/>
              </a:spcAft>
              <a:buSzPts val="1800"/>
              <a:buChar char="●"/>
            </a:pPr>
            <a:r>
              <a:rPr lang="en"/>
              <a:t>Browser uses</a:t>
            </a:r>
            <a:r>
              <a:rPr lang="en"/>
              <a:t> HTML tags to render the content of the webpage</a:t>
            </a:r>
            <a:endParaRPr/>
          </a:p>
          <a:p>
            <a:pPr indent="-342900" lvl="0" marL="457200" rtl="0" algn="l">
              <a:spcBef>
                <a:spcPts val="1600"/>
              </a:spcBef>
              <a:spcAft>
                <a:spcPts val="0"/>
              </a:spcAft>
              <a:buSzPts val="1800"/>
              <a:buChar char="●"/>
            </a:pPr>
            <a:r>
              <a:rPr lang="en"/>
              <a:t>.html files are used to write HTML tags</a:t>
            </a:r>
            <a:endParaRPr/>
          </a:p>
          <a:p>
            <a:pPr indent="-342900" lvl="0" marL="457200" rtl="0" algn="l">
              <a:spcBef>
                <a:spcPts val="1600"/>
              </a:spcBef>
              <a:spcAft>
                <a:spcPts val="0"/>
              </a:spcAft>
              <a:buSzPts val="1800"/>
              <a:buChar char="●"/>
            </a:pPr>
            <a:r>
              <a:rPr lang="en"/>
              <a:t>React is javascript and it uses .js files.</a:t>
            </a:r>
            <a:endParaRPr/>
          </a:p>
          <a:p>
            <a:pPr indent="-342900" lvl="0" marL="457200" rtl="0" algn="l">
              <a:spcBef>
                <a:spcPts val="1600"/>
              </a:spcBef>
              <a:spcAft>
                <a:spcPts val="0"/>
              </a:spcAft>
              <a:buSzPts val="1800"/>
              <a:buChar char="●"/>
            </a:pPr>
            <a:r>
              <a:rPr lang="en"/>
              <a:t>JSX allows us to write HTML tags in .js files.</a:t>
            </a:r>
            <a:endParaRPr/>
          </a:p>
          <a:p>
            <a:pPr indent="-342900" lvl="0" marL="457200" rtl="0" algn="l">
              <a:spcBef>
                <a:spcPts val="1600"/>
              </a:spcBef>
              <a:spcAft>
                <a:spcPts val="1600"/>
              </a:spcAft>
              <a:buSzPts val="1800"/>
              <a:buChar char="●"/>
            </a:pPr>
            <a:r>
              <a:rPr lang="en"/>
              <a:t>JSX makes it easier to write and add HTML in React.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 Example</a:t>
            </a:r>
            <a:endParaRPr/>
          </a:p>
        </p:txBody>
      </p:sp>
      <p:sp>
        <p:nvSpPr>
          <p:cNvPr id="324" name="Google Shape;324;p5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HTML we write</a:t>
            </a:r>
            <a:r>
              <a:rPr b="1" lang="en"/>
              <a:t> </a:t>
            </a:r>
            <a:endParaRPr b="1"/>
          </a:p>
          <a:p>
            <a:pPr indent="457200" lvl="0" marL="457200" rtl="0" algn="l">
              <a:spcBef>
                <a:spcPts val="1000"/>
              </a:spcBef>
              <a:spcAft>
                <a:spcPts val="0"/>
              </a:spcAft>
              <a:buNone/>
            </a:pPr>
            <a:r>
              <a:rPr b="1" lang="en">
                <a:solidFill>
                  <a:schemeClr val="dk2"/>
                </a:solidFill>
              </a:rPr>
              <a:t>&lt;div&gt;</a:t>
            </a:r>
            <a:r>
              <a:rPr b="1" lang="en"/>
              <a:t> </a:t>
            </a:r>
            <a:r>
              <a:rPr b="1" lang="en">
                <a:solidFill>
                  <a:schemeClr val="accent2"/>
                </a:solidFill>
              </a:rPr>
              <a:t>Hello world</a:t>
            </a:r>
            <a:r>
              <a:rPr b="1" lang="en"/>
              <a:t> </a:t>
            </a:r>
            <a:r>
              <a:rPr b="1" lang="en">
                <a:solidFill>
                  <a:schemeClr val="dk2"/>
                </a:solidFill>
              </a:rPr>
              <a:t>&lt;/div&gt;</a:t>
            </a:r>
            <a:endParaRPr b="1">
              <a:solidFill>
                <a:schemeClr val="dk2"/>
              </a:solidFill>
            </a:endParaRPr>
          </a:p>
          <a:p>
            <a:pPr indent="457200" lvl="0" marL="457200" rtl="0" algn="l">
              <a:spcBef>
                <a:spcPts val="1000"/>
              </a:spcBef>
              <a:spcAft>
                <a:spcPts val="0"/>
              </a:spcAft>
              <a:buNone/>
            </a:pPr>
            <a:r>
              <a:t/>
            </a:r>
            <a:endParaRPr b="1">
              <a:solidFill>
                <a:schemeClr val="dk2"/>
              </a:solidFill>
            </a:endParaRPr>
          </a:p>
          <a:p>
            <a:pPr indent="-342900" lvl="0" marL="457200" rtl="0" algn="l">
              <a:spcBef>
                <a:spcPts val="1000"/>
              </a:spcBef>
              <a:spcAft>
                <a:spcPts val="0"/>
              </a:spcAft>
              <a:buSzPts val="1800"/>
              <a:buChar char="●"/>
            </a:pPr>
            <a:r>
              <a:rPr lang="en"/>
              <a:t>In React</a:t>
            </a:r>
            <a:endParaRPr/>
          </a:p>
          <a:p>
            <a:pPr indent="457200" lvl="0" marL="457200" rtl="0" algn="l">
              <a:spcBef>
                <a:spcPts val="1000"/>
              </a:spcBef>
              <a:spcAft>
                <a:spcPts val="1000"/>
              </a:spcAft>
              <a:buNone/>
            </a:pPr>
            <a:r>
              <a:rPr b="1" lang="en">
                <a:solidFill>
                  <a:srgbClr val="000000"/>
                </a:solidFill>
              </a:rPr>
              <a:t>React.</a:t>
            </a:r>
            <a:r>
              <a:rPr b="1" lang="en">
                <a:solidFill>
                  <a:schemeClr val="dk2"/>
                </a:solidFill>
              </a:rPr>
              <a:t>createElement</a:t>
            </a:r>
            <a:r>
              <a:rPr b="1" lang="en">
                <a:solidFill>
                  <a:srgbClr val="000000"/>
                </a:solidFill>
              </a:rPr>
              <a:t>(</a:t>
            </a:r>
            <a:r>
              <a:rPr b="1" lang="en">
                <a:solidFill>
                  <a:srgbClr val="008000"/>
                </a:solidFill>
              </a:rPr>
              <a:t>‘div’</a:t>
            </a:r>
            <a:r>
              <a:rPr b="1" lang="en"/>
              <a:t>, </a:t>
            </a:r>
            <a:r>
              <a:rPr b="1" lang="en">
                <a:solidFill>
                  <a:srgbClr val="000000"/>
                </a:solidFill>
              </a:rPr>
              <a:t>null</a:t>
            </a:r>
            <a:r>
              <a:rPr b="1" lang="en"/>
              <a:t>, </a:t>
            </a:r>
            <a:r>
              <a:rPr b="1" lang="en">
                <a:solidFill>
                  <a:srgbClr val="38761D"/>
                </a:solidFill>
              </a:rPr>
              <a:t>‘Hello World’</a:t>
            </a:r>
            <a:r>
              <a:rPr b="1" lang="en">
                <a:solidFill>
                  <a:srgbClr val="000000"/>
                </a:solidFill>
              </a:rPr>
              <a:t>)</a:t>
            </a:r>
            <a:endParaRPr b="1">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 Example</a:t>
            </a:r>
            <a:endParaRPr/>
          </a:p>
        </p:txBody>
      </p:sp>
      <p:sp>
        <p:nvSpPr>
          <p:cNvPr id="330" name="Google Shape;330;p51"/>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HTML we write</a:t>
            </a:r>
            <a:r>
              <a:rPr b="1" lang="en"/>
              <a:t> </a:t>
            </a:r>
            <a:endParaRPr b="1"/>
          </a:p>
          <a:p>
            <a:pPr indent="457200" lvl="0" marL="457200" rtl="0" algn="l">
              <a:spcBef>
                <a:spcPts val="0"/>
              </a:spcBef>
              <a:spcAft>
                <a:spcPts val="0"/>
              </a:spcAft>
              <a:buNone/>
            </a:pPr>
            <a:r>
              <a:rPr b="1" lang="en">
                <a:solidFill>
                  <a:schemeClr val="dk2"/>
                </a:solidFill>
              </a:rPr>
              <a:t>&lt;div&gt;</a:t>
            </a:r>
            <a:r>
              <a:rPr b="1" lang="en"/>
              <a:t> </a:t>
            </a:r>
            <a:endParaRPr b="1"/>
          </a:p>
          <a:p>
            <a:pPr indent="457200" lvl="0" marL="914400" rtl="0" algn="l">
              <a:spcBef>
                <a:spcPts val="0"/>
              </a:spcBef>
              <a:spcAft>
                <a:spcPts val="0"/>
              </a:spcAft>
              <a:buNone/>
            </a:pPr>
            <a:r>
              <a:rPr b="1" lang="en">
                <a:solidFill>
                  <a:srgbClr val="000000"/>
                </a:solidFill>
              </a:rPr>
              <a:t>&lt;h1&gt;</a:t>
            </a:r>
            <a:r>
              <a:rPr b="1" lang="en"/>
              <a:t> </a:t>
            </a:r>
            <a:r>
              <a:rPr b="1" lang="en">
                <a:solidFill>
                  <a:schemeClr val="accent2"/>
                </a:solidFill>
              </a:rPr>
              <a:t>Hello world </a:t>
            </a:r>
            <a:r>
              <a:rPr b="1" lang="en">
                <a:solidFill>
                  <a:srgbClr val="000000"/>
                </a:solidFill>
              </a:rPr>
              <a:t>&lt;h1&gt;</a:t>
            </a:r>
            <a:r>
              <a:rPr b="1" lang="en"/>
              <a:t> </a:t>
            </a:r>
            <a:endParaRPr b="1"/>
          </a:p>
          <a:p>
            <a:pPr indent="0" lvl="0" marL="914400" rtl="0" algn="l">
              <a:spcBef>
                <a:spcPts val="0"/>
              </a:spcBef>
              <a:spcAft>
                <a:spcPts val="0"/>
              </a:spcAft>
              <a:buNone/>
            </a:pPr>
            <a:r>
              <a:rPr b="1" lang="en">
                <a:solidFill>
                  <a:schemeClr val="dk2"/>
                </a:solidFill>
              </a:rPr>
              <a:t>&lt;/div&gt;</a:t>
            </a:r>
            <a:endParaRPr b="1">
              <a:solidFill>
                <a:schemeClr val="dk2"/>
              </a:solidFill>
            </a:endParaRPr>
          </a:p>
          <a:p>
            <a:pPr indent="-342900" lvl="0" marL="457200" rtl="0" algn="l">
              <a:spcBef>
                <a:spcPts val="0"/>
              </a:spcBef>
              <a:spcAft>
                <a:spcPts val="0"/>
              </a:spcAft>
              <a:buSzPts val="1800"/>
              <a:buChar char="●"/>
            </a:pPr>
            <a:r>
              <a:rPr lang="en"/>
              <a:t>In React</a:t>
            </a:r>
            <a:endParaRPr/>
          </a:p>
          <a:p>
            <a:pPr indent="457200" lvl="0" marL="457200" rtl="0" algn="l">
              <a:spcBef>
                <a:spcPts val="0"/>
              </a:spcBef>
              <a:spcAft>
                <a:spcPts val="0"/>
              </a:spcAft>
              <a:buNone/>
            </a:pPr>
            <a:r>
              <a:rPr b="1" lang="en">
                <a:solidFill>
                  <a:srgbClr val="000000"/>
                </a:solidFill>
              </a:rPr>
              <a:t>React.</a:t>
            </a:r>
            <a:r>
              <a:rPr b="1" lang="en">
                <a:solidFill>
                  <a:schemeClr val="dk2"/>
                </a:solidFill>
              </a:rPr>
              <a:t>createElement</a:t>
            </a:r>
            <a:r>
              <a:rPr b="1" lang="en">
                <a:solidFill>
                  <a:srgbClr val="000000"/>
                </a:solidFill>
              </a:rPr>
              <a:t>(</a:t>
            </a:r>
            <a:endParaRPr b="1">
              <a:solidFill>
                <a:srgbClr val="000000"/>
              </a:solidFill>
            </a:endParaRPr>
          </a:p>
          <a:p>
            <a:pPr indent="457200" lvl="0" marL="914400" rtl="0" algn="l">
              <a:spcBef>
                <a:spcPts val="0"/>
              </a:spcBef>
              <a:spcAft>
                <a:spcPts val="0"/>
              </a:spcAft>
              <a:buNone/>
            </a:pPr>
            <a:r>
              <a:rPr b="1" lang="en">
                <a:solidFill>
                  <a:srgbClr val="000000"/>
                </a:solidFill>
              </a:rPr>
              <a:t>‘</a:t>
            </a:r>
            <a:r>
              <a:rPr b="1" lang="en">
                <a:solidFill>
                  <a:srgbClr val="008000"/>
                </a:solidFill>
              </a:rPr>
              <a:t>div</a:t>
            </a:r>
            <a:r>
              <a:rPr b="1" lang="en">
                <a:solidFill>
                  <a:srgbClr val="008000"/>
                </a:solidFill>
              </a:rPr>
              <a:t>’</a:t>
            </a:r>
            <a:r>
              <a:rPr b="1" lang="en">
                <a:solidFill>
                  <a:srgbClr val="000000"/>
                </a:solidFill>
              </a:rPr>
              <a:t>, </a:t>
            </a:r>
            <a:endParaRPr b="1">
              <a:solidFill>
                <a:srgbClr val="000000"/>
              </a:solidFill>
            </a:endParaRPr>
          </a:p>
          <a:p>
            <a:pPr indent="457200" lvl="0" marL="914400" rtl="0" algn="l">
              <a:spcBef>
                <a:spcPts val="0"/>
              </a:spcBef>
              <a:spcAft>
                <a:spcPts val="0"/>
              </a:spcAft>
              <a:buNone/>
            </a:pPr>
            <a:r>
              <a:rPr b="1" lang="en">
                <a:solidFill>
                  <a:srgbClr val="000000"/>
                </a:solidFill>
              </a:rPr>
              <a:t>null,</a:t>
            </a:r>
            <a:r>
              <a:rPr b="1" lang="en"/>
              <a:t> </a:t>
            </a:r>
            <a:endParaRPr b="1"/>
          </a:p>
          <a:p>
            <a:pPr indent="457200" lvl="0" marL="914400" rtl="0" algn="l">
              <a:spcBef>
                <a:spcPts val="0"/>
              </a:spcBef>
              <a:spcAft>
                <a:spcPts val="0"/>
              </a:spcAft>
              <a:buNone/>
            </a:pPr>
            <a:r>
              <a:rPr b="1" lang="en">
                <a:solidFill>
                  <a:srgbClr val="000000"/>
                </a:solidFill>
              </a:rPr>
              <a:t>React.</a:t>
            </a:r>
            <a:r>
              <a:rPr b="1" lang="en">
                <a:solidFill>
                  <a:schemeClr val="dk2"/>
                </a:solidFill>
              </a:rPr>
              <a:t>createElement</a:t>
            </a:r>
            <a:r>
              <a:rPr b="1" lang="en">
                <a:solidFill>
                  <a:srgbClr val="000000"/>
                </a:solidFill>
              </a:rPr>
              <a:t>(h1</a:t>
            </a:r>
            <a:r>
              <a:rPr b="1" lang="en">
                <a:solidFill>
                  <a:srgbClr val="008000"/>
                </a:solidFill>
              </a:rPr>
              <a:t>’</a:t>
            </a:r>
            <a:r>
              <a:rPr b="1" lang="en"/>
              <a:t>, </a:t>
            </a:r>
            <a:r>
              <a:rPr b="1" lang="en">
                <a:solidFill>
                  <a:srgbClr val="000000"/>
                </a:solidFill>
              </a:rPr>
              <a:t>null</a:t>
            </a:r>
            <a:r>
              <a:rPr b="1" lang="en"/>
              <a:t>, </a:t>
            </a:r>
            <a:r>
              <a:rPr b="1" lang="en">
                <a:solidFill>
                  <a:srgbClr val="38761D"/>
                </a:solidFill>
              </a:rPr>
              <a:t>‘Hello World’</a:t>
            </a:r>
            <a:r>
              <a:rPr b="1" lang="en">
                <a:solidFill>
                  <a:srgbClr val="000000"/>
                </a:solidFill>
              </a:rPr>
              <a:t>)</a:t>
            </a:r>
            <a:endParaRPr b="1">
              <a:solidFill>
                <a:srgbClr val="000000"/>
              </a:solidFill>
            </a:endParaRPr>
          </a:p>
          <a:p>
            <a:pPr indent="0" lvl="0" marL="914400" rtl="0" algn="l">
              <a:spcBef>
                <a:spcPts val="0"/>
              </a:spcBef>
              <a:spcAft>
                <a:spcPts val="0"/>
              </a:spcAft>
              <a:buNone/>
            </a:pPr>
            <a:r>
              <a:rPr b="1" lang="en">
                <a:solidFill>
                  <a:srgbClr val="000000"/>
                </a:solidFill>
              </a:rPr>
              <a:t>)</a:t>
            </a:r>
            <a:endParaRPr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93" name="Google Shape;93;p1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Model-View-Controller (MVC) is an application model comprised of three dependent layers. </a:t>
            </a:r>
            <a:endParaRPr/>
          </a:p>
          <a:p>
            <a:pPr indent="-317500" lvl="1" marL="914400" rtl="0" algn="l">
              <a:spcBef>
                <a:spcPts val="1600"/>
              </a:spcBef>
              <a:spcAft>
                <a:spcPts val="0"/>
              </a:spcAft>
              <a:buSzPts val="1400"/>
              <a:buChar char="○"/>
            </a:pPr>
            <a:r>
              <a:rPr lang="en"/>
              <a:t>The model (data)</a:t>
            </a:r>
            <a:endParaRPr/>
          </a:p>
          <a:p>
            <a:pPr indent="-317500" lvl="1" marL="914400" rtl="0" algn="l">
              <a:spcBef>
                <a:spcPts val="1600"/>
              </a:spcBef>
              <a:spcAft>
                <a:spcPts val="0"/>
              </a:spcAft>
              <a:buSzPts val="1400"/>
              <a:buChar char="○"/>
            </a:pPr>
            <a:r>
              <a:rPr lang="en"/>
              <a:t>The view (user interface)</a:t>
            </a:r>
            <a:endParaRPr/>
          </a:p>
          <a:p>
            <a:pPr indent="-317500" lvl="1" marL="914400" rtl="0" algn="l">
              <a:spcBef>
                <a:spcPts val="1600"/>
              </a:spcBef>
              <a:spcAft>
                <a:spcPts val="0"/>
              </a:spcAft>
              <a:buSzPts val="1400"/>
              <a:buChar char="○"/>
            </a:pPr>
            <a:r>
              <a:rPr lang="en"/>
              <a:t>The controller (processes that handle input).</a:t>
            </a:r>
            <a:endParaRPr/>
          </a:p>
          <a:p>
            <a:pPr indent="-342900" lvl="0" marL="457200" rtl="0" algn="l">
              <a:spcBef>
                <a:spcPts val="1600"/>
              </a:spcBef>
              <a:spcAft>
                <a:spcPts val="1600"/>
              </a:spcAft>
              <a:buSzPts val="1800"/>
              <a:buChar char="●"/>
            </a:pPr>
            <a:r>
              <a:rPr lang="en"/>
              <a:t>React only enables you to render components as viewable elements in a browser.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36" name="Google Shape;336;p52"/>
          <p:cNvSpPr txBox="1"/>
          <p:nvPr>
            <p:ph idx="1" type="body"/>
          </p:nvPr>
        </p:nvSpPr>
        <p:spPr>
          <a:xfrm>
            <a:off x="247225" y="1452624"/>
            <a:ext cx="8368200" cy="52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nested tags React gives us easy way to write, for example</a:t>
            </a:r>
            <a:endParaRPr/>
          </a:p>
          <a:p>
            <a:pPr indent="0" lvl="0" marL="457200" rtl="0" algn="l">
              <a:spcBef>
                <a:spcPts val="1000"/>
              </a:spcBef>
              <a:spcAft>
                <a:spcPts val="1000"/>
              </a:spcAft>
              <a:buNone/>
            </a:pPr>
            <a:r>
              <a:t/>
            </a:r>
            <a:endParaRPr/>
          </a:p>
        </p:txBody>
      </p:sp>
      <p:sp>
        <p:nvSpPr>
          <p:cNvPr id="337" name="Google Shape;337;p52"/>
          <p:cNvSpPr txBox="1"/>
          <p:nvPr/>
        </p:nvSpPr>
        <p:spPr>
          <a:xfrm>
            <a:off x="561400" y="1915925"/>
            <a:ext cx="3385200" cy="305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666666"/>
                </a:solidFill>
                <a:latin typeface="Roboto"/>
                <a:ea typeface="Roboto"/>
                <a:cs typeface="Roboto"/>
                <a:sym typeface="Roboto"/>
              </a:rPr>
              <a:t>In HTML</a:t>
            </a:r>
            <a:endParaRPr b="1" sz="1600" u="sng">
              <a:solidFill>
                <a:srgbClr val="666666"/>
              </a:solidFill>
              <a:latin typeface="Roboto"/>
              <a:ea typeface="Roboto"/>
              <a:cs typeface="Roboto"/>
              <a:sym typeface="Roboto"/>
            </a:endParaRPr>
          </a:p>
          <a:p>
            <a:pPr indent="0" lvl="0" marL="457200" rtl="0" algn="l">
              <a:spcBef>
                <a:spcPts val="0"/>
              </a:spcBef>
              <a:spcAft>
                <a:spcPts val="0"/>
              </a:spcAft>
              <a:buNone/>
            </a:pPr>
            <a:r>
              <a:t/>
            </a:r>
            <a:endParaRPr b="1" sz="1600">
              <a:solidFill>
                <a:srgbClr val="666666"/>
              </a:solidFill>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&lt;h1&gt;</a:t>
            </a:r>
            <a:r>
              <a:rPr b="1" lang="en" sz="1600">
                <a:solidFill>
                  <a:schemeClr val="accent2"/>
                </a:solidFill>
                <a:latin typeface="Roboto"/>
                <a:ea typeface="Roboto"/>
                <a:cs typeface="Roboto"/>
                <a:sym typeface="Roboto"/>
              </a:rPr>
              <a:t>Some title</a:t>
            </a:r>
            <a:r>
              <a:rPr b="1" lang="en" sz="1600">
                <a:solidFill>
                  <a:schemeClr val="dk2"/>
                </a:solidFill>
                <a:latin typeface="Roboto"/>
                <a:ea typeface="Roboto"/>
                <a:cs typeface="Roboto"/>
                <a:sym typeface="Roboto"/>
              </a:rPr>
              <a:t>&lt;/h1&gt;</a:t>
            </a:r>
            <a:endParaRPr b="1"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&lt;div&gt;</a:t>
            </a:r>
            <a:r>
              <a:rPr b="1" lang="en" sz="1600">
                <a:solidFill>
                  <a:schemeClr val="accent2"/>
                </a:solidFill>
                <a:latin typeface="Roboto"/>
                <a:ea typeface="Roboto"/>
                <a:cs typeface="Roboto"/>
                <a:sym typeface="Roboto"/>
              </a:rPr>
              <a:t>Some content</a:t>
            </a:r>
            <a:r>
              <a:rPr b="1" lang="en" sz="1600">
                <a:solidFill>
                  <a:schemeClr val="dk2"/>
                </a:solidFill>
                <a:latin typeface="Roboto"/>
                <a:ea typeface="Roboto"/>
                <a:cs typeface="Roboto"/>
                <a:sym typeface="Roboto"/>
              </a:rPr>
              <a:t>&lt;/div&gt;</a:t>
            </a:r>
            <a:endParaRPr b="1" sz="1600">
              <a:solidFill>
                <a:schemeClr val="dk2"/>
              </a:solidFill>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p:txBody>
      </p:sp>
      <p:sp>
        <p:nvSpPr>
          <p:cNvPr id="338" name="Google Shape;338;p52"/>
          <p:cNvSpPr txBox="1"/>
          <p:nvPr/>
        </p:nvSpPr>
        <p:spPr>
          <a:xfrm>
            <a:off x="4572000" y="1836375"/>
            <a:ext cx="3931800" cy="316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666666"/>
                </a:solidFill>
                <a:latin typeface="Roboto"/>
                <a:ea typeface="Roboto"/>
                <a:cs typeface="Roboto"/>
                <a:sym typeface="Roboto"/>
              </a:rPr>
              <a:t>In React</a:t>
            </a:r>
            <a:endParaRPr b="1" sz="1600" u="sng">
              <a:solidFill>
                <a:srgbClr val="666666"/>
              </a:solidFill>
              <a:latin typeface="Roboto"/>
              <a:ea typeface="Roboto"/>
              <a:cs typeface="Roboto"/>
              <a:sym typeface="Roboto"/>
            </a:endParaRPr>
          </a:p>
          <a:p>
            <a:pPr indent="0" lvl="0" marL="0" rtl="0" algn="l">
              <a:spcBef>
                <a:spcPts val="0"/>
              </a:spcBef>
              <a:spcAft>
                <a:spcPts val="0"/>
              </a:spcAft>
              <a:buNone/>
            </a:pPr>
            <a:r>
              <a:t/>
            </a:r>
            <a:endParaRPr b="1" sz="1600" u="sng">
              <a:solidFill>
                <a:srgbClr val="666666"/>
              </a:solidFill>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var myElement = (</a:t>
            </a:r>
            <a:endParaRPr sz="1600">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&lt;h1&gt;</a:t>
            </a:r>
            <a:r>
              <a:rPr b="1" lang="en" sz="1600">
                <a:solidFill>
                  <a:schemeClr val="accent2"/>
                </a:solidFill>
                <a:latin typeface="Roboto"/>
                <a:ea typeface="Roboto"/>
                <a:cs typeface="Roboto"/>
                <a:sym typeface="Roboto"/>
              </a:rPr>
              <a:t>Some title</a:t>
            </a:r>
            <a:r>
              <a:rPr b="1" lang="en" sz="1600">
                <a:solidFill>
                  <a:schemeClr val="dk2"/>
                </a:solidFill>
                <a:latin typeface="Roboto"/>
                <a:ea typeface="Roboto"/>
                <a:cs typeface="Roboto"/>
                <a:sym typeface="Roboto"/>
              </a:rPr>
              <a:t>&lt;/h1&gt;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&lt;div&gt;</a:t>
            </a:r>
            <a:r>
              <a:rPr b="1" lang="en" sz="1600">
                <a:solidFill>
                  <a:schemeClr val="accent2"/>
                </a:solidFill>
                <a:latin typeface="Roboto"/>
                <a:ea typeface="Roboto"/>
                <a:cs typeface="Roboto"/>
                <a:sym typeface="Roboto"/>
              </a:rPr>
              <a:t>Some content</a:t>
            </a:r>
            <a:r>
              <a:rPr b="1" lang="en" sz="1600">
                <a:solidFill>
                  <a:schemeClr val="dk2"/>
                </a:solidFill>
                <a:latin typeface="Roboto"/>
                <a:ea typeface="Roboto"/>
                <a:cs typeface="Roboto"/>
                <a:sym typeface="Roboto"/>
              </a:rPr>
              <a:t>&lt;/div&gt;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274E13"/>
                </a:solidFill>
                <a:latin typeface="Roboto"/>
                <a:ea typeface="Roboto"/>
                <a:cs typeface="Roboto"/>
                <a:sym typeface="Roboto"/>
              </a:rPr>
              <a:t>ReactDOM.render</a:t>
            </a:r>
            <a:r>
              <a:rPr lang="en" sz="1600">
                <a:latin typeface="Roboto"/>
                <a:ea typeface="Roboto"/>
                <a:cs typeface="Roboto"/>
                <a:sym typeface="Roboto"/>
              </a:rPr>
              <a:t>(</a:t>
            </a:r>
            <a:r>
              <a:rPr b="1" lang="en" sz="1600">
                <a:solidFill>
                  <a:schemeClr val="dk2"/>
                </a:solidFill>
                <a:latin typeface="Roboto"/>
                <a:ea typeface="Roboto"/>
                <a:cs typeface="Roboto"/>
                <a:sym typeface="Roboto"/>
              </a:rPr>
              <a:t>&lt;myElement /&gt;</a:t>
            </a:r>
            <a:r>
              <a:rPr lang="en" sz="1600">
                <a:latin typeface="Roboto"/>
                <a:ea typeface="Roboto"/>
                <a:cs typeface="Roboto"/>
                <a:sym typeface="Roboto"/>
              </a:rPr>
              <a:t>,</a:t>
            </a:r>
            <a:endParaRPr sz="1600">
              <a:latin typeface="Roboto"/>
              <a:ea typeface="Roboto"/>
              <a:cs typeface="Roboto"/>
              <a:sym typeface="Roboto"/>
            </a:endParaRPr>
          </a:p>
          <a:p>
            <a:pPr indent="457200" lvl="0" marL="0" rtl="0" algn="l">
              <a:spcBef>
                <a:spcPts val="0"/>
              </a:spcBef>
              <a:spcAft>
                <a:spcPts val="0"/>
              </a:spcAft>
              <a:buNone/>
            </a:pPr>
            <a:r>
              <a:rPr lang="en" sz="1600">
                <a:latin typeface="Roboto"/>
                <a:ea typeface="Roboto"/>
                <a:cs typeface="Roboto"/>
                <a:sym typeface="Roboto"/>
              </a:rPr>
              <a:t> document.getElementById('root’)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b="1" sz="1600">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44" name="Google Shape;344;p53"/>
          <p:cNvSpPr txBox="1"/>
          <p:nvPr>
            <p:ph idx="1" type="body"/>
          </p:nvPr>
        </p:nvSpPr>
        <p:spPr>
          <a:xfrm>
            <a:off x="247225" y="1452624"/>
            <a:ext cx="8368200" cy="4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Important thing to remember, </a:t>
            </a:r>
            <a:r>
              <a:rPr lang="en"/>
              <a:t>JSX needs to have one parent.</a:t>
            </a:r>
            <a:endParaRPr/>
          </a:p>
        </p:txBody>
      </p:sp>
      <p:sp>
        <p:nvSpPr>
          <p:cNvPr id="345" name="Google Shape;345;p53"/>
          <p:cNvSpPr txBox="1"/>
          <p:nvPr/>
        </p:nvSpPr>
        <p:spPr>
          <a:xfrm>
            <a:off x="4753350" y="2064550"/>
            <a:ext cx="3599700" cy="29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var myElement = (</a:t>
            </a:r>
            <a:endParaRPr sz="1600">
              <a:latin typeface="Roboto"/>
              <a:ea typeface="Roboto"/>
              <a:cs typeface="Roboto"/>
              <a:sym typeface="Roboto"/>
            </a:endParaRPr>
          </a:p>
          <a:p>
            <a:pPr indent="0" lvl="0" marL="457200" rtl="0" algn="l">
              <a:spcBef>
                <a:spcPts val="0"/>
              </a:spcBef>
              <a:spcAft>
                <a:spcPts val="0"/>
              </a:spcAft>
              <a:buNone/>
            </a:pPr>
            <a:r>
              <a:rPr b="1" lang="en" sz="2000">
                <a:latin typeface="Roboto"/>
                <a:ea typeface="Roboto"/>
                <a:cs typeface="Roboto"/>
                <a:sym typeface="Roboto"/>
              </a:rPr>
              <a:t>&lt;div&gt;</a:t>
            </a:r>
            <a:endParaRPr b="1" sz="2000">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&lt;h1&gt;</a:t>
            </a:r>
            <a:r>
              <a:rPr b="1" lang="en" sz="1600">
                <a:solidFill>
                  <a:schemeClr val="accent2"/>
                </a:solidFill>
                <a:latin typeface="Roboto"/>
                <a:ea typeface="Roboto"/>
                <a:cs typeface="Roboto"/>
                <a:sym typeface="Roboto"/>
              </a:rPr>
              <a:t>Some title</a:t>
            </a:r>
            <a:r>
              <a:rPr b="1" lang="en" sz="1600">
                <a:solidFill>
                  <a:schemeClr val="dk2"/>
                </a:solidFill>
                <a:latin typeface="Roboto"/>
                <a:ea typeface="Roboto"/>
                <a:cs typeface="Roboto"/>
                <a:sym typeface="Roboto"/>
              </a:rPr>
              <a:t>&lt;/h1&gt;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&lt;div&gt;</a:t>
            </a:r>
            <a:r>
              <a:rPr b="1" lang="en" sz="1600">
                <a:solidFill>
                  <a:schemeClr val="accent2"/>
                </a:solidFill>
                <a:latin typeface="Roboto"/>
                <a:ea typeface="Roboto"/>
                <a:cs typeface="Roboto"/>
                <a:sym typeface="Roboto"/>
              </a:rPr>
              <a:t>Some content</a:t>
            </a:r>
            <a:r>
              <a:rPr b="1" lang="en" sz="1600">
                <a:solidFill>
                  <a:schemeClr val="dk2"/>
                </a:solidFill>
                <a:latin typeface="Roboto"/>
                <a:ea typeface="Roboto"/>
                <a:cs typeface="Roboto"/>
                <a:sym typeface="Roboto"/>
              </a:rPr>
              <a:t>&lt;/div&gt;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b="1" lang="en" sz="2000">
                <a:latin typeface="Roboto"/>
                <a:ea typeface="Roboto"/>
                <a:cs typeface="Roboto"/>
                <a:sym typeface="Roboto"/>
              </a:rPr>
              <a:t>&lt;/div&gt;</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b="1"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rgbClr val="274E13"/>
                </a:solidFill>
                <a:latin typeface="Roboto"/>
                <a:ea typeface="Roboto"/>
                <a:cs typeface="Roboto"/>
                <a:sym typeface="Roboto"/>
              </a:rPr>
              <a:t>ReactDOM.render</a:t>
            </a:r>
            <a:r>
              <a:rPr lang="en" sz="1600">
                <a:latin typeface="Roboto"/>
                <a:ea typeface="Roboto"/>
                <a:cs typeface="Roboto"/>
                <a:sym typeface="Roboto"/>
              </a:rPr>
              <a:t>(</a:t>
            </a:r>
            <a:r>
              <a:rPr b="1" lang="en" sz="1600">
                <a:solidFill>
                  <a:schemeClr val="dk2"/>
                </a:solidFill>
                <a:latin typeface="Roboto"/>
                <a:ea typeface="Roboto"/>
                <a:cs typeface="Roboto"/>
                <a:sym typeface="Roboto"/>
              </a:rPr>
              <a:t>&lt;myElement /&gt;</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 document.getElementById('root)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b="1" sz="1600">
              <a:solidFill>
                <a:schemeClr val="dk2"/>
              </a:solidFill>
              <a:latin typeface="Roboto"/>
              <a:ea typeface="Roboto"/>
              <a:cs typeface="Roboto"/>
              <a:sym typeface="Roboto"/>
            </a:endParaRPr>
          </a:p>
          <a:p>
            <a:pPr indent="0" lvl="0" marL="0" rtl="0" algn="l">
              <a:spcBef>
                <a:spcPts val="0"/>
              </a:spcBef>
              <a:spcAft>
                <a:spcPts val="0"/>
              </a:spcAft>
              <a:buNone/>
            </a:pPr>
            <a:r>
              <a:t/>
            </a:r>
            <a:endParaRPr b="1" sz="1600">
              <a:solidFill>
                <a:schemeClr val="dk2"/>
              </a:solidFill>
              <a:latin typeface="Roboto"/>
              <a:ea typeface="Roboto"/>
              <a:cs typeface="Roboto"/>
              <a:sym typeface="Roboto"/>
            </a:endParaRPr>
          </a:p>
        </p:txBody>
      </p:sp>
      <p:sp>
        <p:nvSpPr>
          <p:cNvPr id="346" name="Google Shape;346;p53"/>
          <p:cNvSpPr txBox="1"/>
          <p:nvPr/>
        </p:nvSpPr>
        <p:spPr>
          <a:xfrm>
            <a:off x="790950" y="2064550"/>
            <a:ext cx="3599700" cy="29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FF0000"/>
                </a:solidFill>
                <a:latin typeface="Roboto"/>
                <a:ea typeface="Roboto"/>
                <a:cs typeface="Roboto"/>
                <a:sym typeface="Roboto"/>
              </a:rPr>
              <a:t>This will throw error</a:t>
            </a:r>
            <a:endParaRPr b="1" sz="1800" u="sng">
              <a:solidFill>
                <a:srgbClr val="FF0000"/>
              </a:solidFill>
              <a:latin typeface="Roboto"/>
              <a:ea typeface="Roboto"/>
              <a:cs typeface="Roboto"/>
              <a:sym typeface="Roboto"/>
            </a:endParaRPr>
          </a:p>
          <a:p>
            <a:pPr indent="0" lvl="0" marL="0" rtl="0" algn="l">
              <a:spcBef>
                <a:spcPts val="0"/>
              </a:spcBef>
              <a:spcAft>
                <a:spcPts val="0"/>
              </a:spcAft>
              <a:buNone/>
            </a:pPr>
            <a:r>
              <a:t/>
            </a:r>
            <a:endParaRPr b="1" sz="1800" u="sng">
              <a:solidFill>
                <a:srgbClr val="666666"/>
              </a:solidFill>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var myElement = (</a:t>
            </a:r>
            <a:endParaRPr sz="1800">
              <a:latin typeface="Roboto"/>
              <a:ea typeface="Roboto"/>
              <a:cs typeface="Roboto"/>
              <a:sym typeface="Roboto"/>
            </a:endParaRPr>
          </a:p>
          <a:p>
            <a:pPr indent="0" lvl="0" marL="4572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&lt;h1&gt;</a:t>
            </a:r>
            <a:r>
              <a:rPr b="1" lang="en" sz="1800">
                <a:solidFill>
                  <a:schemeClr val="accent2"/>
                </a:solidFill>
                <a:latin typeface="Roboto"/>
                <a:ea typeface="Roboto"/>
                <a:cs typeface="Roboto"/>
                <a:sym typeface="Roboto"/>
              </a:rPr>
              <a:t>Some title</a:t>
            </a:r>
            <a:r>
              <a:rPr b="1" lang="en" sz="1800">
                <a:solidFill>
                  <a:schemeClr val="dk2"/>
                </a:solidFill>
                <a:latin typeface="Roboto"/>
                <a:ea typeface="Roboto"/>
                <a:cs typeface="Roboto"/>
                <a:sym typeface="Roboto"/>
              </a:rPr>
              <a:t>&lt;/h1&gt;</a:t>
            </a:r>
            <a:endParaRPr b="1" sz="1800">
              <a:solidFill>
                <a:schemeClr val="dk2"/>
              </a:solidFill>
              <a:latin typeface="Roboto"/>
              <a:ea typeface="Roboto"/>
              <a:cs typeface="Roboto"/>
              <a:sym typeface="Roboto"/>
            </a:endParaRPr>
          </a:p>
          <a:p>
            <a:pPr indent="0" lvl="0" marL="4572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&lt;div&gt;</a:t>
            </a:r>
            <a:r>
              <a:rPr b="1" lang="en" sz="1800">
                <a:solidFill>
                  <a:schemeClr val="accent2"/>
                </a:solidFill>
                <a:latin typeface="Roboto"/>
                <a:ea typeface="Roboto"/>
                <a:cs typeface="Roboto"/>
                <a:sym typeface="Roboto"/>
              </a:rPr>
              <a:t>Some content</a:t>
            </a:r>
            <a:r>
              <a:rPr b="1" lang="en" sz="1800">
                <a:solidFill>
                  <a:schemeClr val="dk2"/>
                </a:solidFill>
                <a:latin typeface="Roboto"/>
                <a:ea typeface="Roboto"/>
                <a:cs typeface="Roboto"/>
                <a:sym typeface="Roboto"/>
              </a:rPr>
              <a:t>&lt;/div&gt;</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274E13"/>
                </a:solidFill>
                <a:latin typeface="Roboto"/>
                <a:ea typeface="Roboto"/>
                <a:cs typeface="Roboto"/>
                <a:sym typeface="Roboto"/>
              </a:rPr>
              <a:t>ReactDOM.render</a:t>
            </a:r>
            <a:r>
              <a:rPr lang="en" sz="1600">
                <a:latin typeface="Roboto"/>
                <a:ea typeface="Roboto"/>
                <a:cs typeface="Roboto"/>
                <a:sym typeface="Roboto"/>
              </a:rPr>
              <a:t>(</a:t>
            </a:r>
            <a:r>
              <a:rPr b="1" lang="en" sz="1600">
                <a:solidFill>
                  <a:schemeClr val="dk2"/>
                </a:solidFill>
                <a:latin typeface="Roboto"/>
                <a:ea typeface="Roboto"/>
                <a:cs typeface="Roboto"/>
                <a:sym typeface="Roboto"/>
              </a:rPr>
              <a:t>&lt;myElement /&gt;</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 document.getElementById('root)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b="1" sz="1800">
              <a:solidFill>
                <a:schemeClr val="dk2"/>
              </a:solidFill>
              <a:latin typeface="Roboto"/>
              <a:ea typeface="Roboto"/>
              <a:cs typeface="Roboto"/>
              <a:sym typeface="Roboto"/>
            </a:endParaRPr>
          </a:p>
        </p:txBody>
      </p:sp>
      <p:sp>
        <p:nvSpPr>
          <p:cNvPr id="347" name="Google Shape;347;p53"/>
          <p:cNvSpPr/>
          <p:nvPr/>
        </p:nvSpPr>
        <p:spPr>
          <a:xfrm>
            <a:off x="2960750" y="1854125"/>
            <a:ext cx="1078800" cy="1238700"/>
          </a:xfrm>
          <a:prstGeom prst="mathMultiply">
            <a:avLst>
              <a:gd fmla="val 23520" name="adj1"/>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3"/>
          <p:cNvSpPr/>
          <p:nvPr/>
        </p:nvSpPr>
        <p:spPr>
          <a:xfrm rot="-8397480">
            <a:off x="7421996" y="1179908"/>
            <a:ext cx="493356" cy="1120036"/>
          </a:xfrm>
          <a:prstGeom prst="halfFrame">
            <a:avLst>
              <a:gd fmla="val 33333" name="adj1"/>
              <a:gd fmla="val 33333" name="adj2"/>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54" name="Google Shape;354;p54"/>
          <p:cNvSpPr txBox="1"/>
          <p:nvPr>
            <p:ph idx="1" type="body"/>
          </p:nvPr>
        </p:nvSpPr>
        <p:spPr>
          <a:xfrm>
            <a:off x="247225" y="1452624"/>
            <a:ext cx="8368200" cy="4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also use React.Fragment instead of </a:t>
            </a:r>
            <a:r>
              <a:rPr b="1" lang="en"/>
              <a:t>&lt;div&gt;</a:t>
            </a:r>
            <a:endParaRPr b="1"/>
          </a:p>
        </p:txBody>
      </p:sp>
      <p:sp>
        <p:nvSpPr>
          <p:cNvPr id="355" name="Google Shape;355;p54"/>
          <p:cNvSpPr txBox="1"/>
          <p:nvPr/>
        </p:nvSpPr>
        <p:spPr>
          <a:xfrm>
            <a:off x="883500" y="2064550"/>
            <a:ext cx="7872600" cy="29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u="sng">
              <a:solidFill>
                <a:srgbClr val="666666"/>
              </a:solidFill>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var myElement = (</a:t>
            </a:r>
            <a:endParaRPr sz="1800">
              <a:latin typeface="Roboto"/>
              <a:ea typeface="Roboto"/>
              <a:cs typeface="Roboto"/>
              <a:sym typeface="Roboto"/>
            </a:endParaRPr>
          </a:p>
          <a:p>
            <a:pPr indent="0" lvl="0" marL="457200" rtl="0" algn="l">
              <a:spcBef>
                <a:spcPts val="0"/>
              </a:spcBef>
              <a:spcAft>
                <a:spcPts val="0"/>
              </a:spcAft>
              <a:buNone/>
            </a:pPr>
            <a:r>
              <a:rPr b="1" lang="en" sz="2400">
                <a:latin typeface="Roboto"/>
                <a:ea typeface="Roboto"/>
                <a:cs typeface="Roboto"/>
                <a:sym typeface="Roboto"/>
              </a:rPr>
              <a:t>&lt;React.Fragment&gt;</a:t>
            </a:r>
            <a:endParaRPr b="1" sz="2400">
              <a:latin typeface="Roboto"/>
              <a:ea typeface="Roboto"/>
              <a:cs typeface="Roboto"/>
              <a:sym typeface="Roboto"/>
            </a:endParaRPr>
          </a:p>
          <a:p>
            <a:pPr indent="0" lvl="0" marL="9144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&lt;h1&gt;</a:t>
            </a:r>
            <a:r>
              <a:rPr b="1" lang="en" sz="1800">
                <a:solidFill>
                  <a:schemeClr val="accent2"/>
                </a:solidFill>
                <a:latin typeface="Roboto"/>
                <a:ea typeface="Roboto"/>
                <a:cs typeface="Roboto"/>
                <a:sym typeface="Roboto"/>
              </a:rPr>
              <a:t>Some title</a:t>
            </a:r>
            <a:r>
              <a:rPr b="1" lang="en" sz="1800">
                <a:solidFill>
                  <a:schemeClr val="dk2"/>
                </a:solidFill>
                <a:latin typeface="Roboto"/>
                <a:ea typeface="Roboto"/>
                <a:cs typeface="Roboto"/>
                <a:sym typeface="Roboto"/>
              </a:rPr>
              <a:t>&lt;/h1&gt;</a:t>
            </a:r>
            <a:endParaRPr b="1" sz="1800">
              <a:solidFill>
                <a:schemeClr val="dk2"/>
              </a:solidFill>
              <a:latin typeface="Roboto"/>
              <a:ea typeface="Roboto"/>
              <a:cs typeface="Roboto"/>
              <a:sym typeface="Roboto"/>
            </a:endParaRPr>
          </a:p>
          <a:p>
            <a:pPr indent="0" lvl="0" marL="9144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&lt;div&gt;</a:t>
            </a:r>
            <a:r>
              <a:rPr b="1" lang="en" sz="1800">
                <a:solidFill>
                  <a:schemeClr val="accent2"/>
                </a:solidFill>
                <a:latin typeface="Roboto"/>
                <a:ea typeface="Roboto"/>
                <a:cs typeface="Roboto"/>
                <a:sym typeface="Roboto"/>
              </a:rPr>
              <a:t>Some content</a:t>
            </a:r>
            <a:r>
              <a:rPr b="1" lang="en" sz="1800">
                <a:solidFill>
                  <a:schemeClr val="dk2"/>
                </a:solidFill>
                <a:latin typeface="Roboto"/>
                <a:ea typeface="Roboto"/>
                <a:cs typeface="Roboto"/>
                <a:sym typeface="Roboto"/>
              </a:rPr>
              <a:t>&lt;/div&gt;</a:t>
            </a:r>
            <a:endParaRPr b="1" sz="1800">
              <a:solidFill>
                <a:schemeClr val="dk2"/>
              </a:solidFill>
              <a:latin typeface="Roboto"/>
              <a:ea typeface="Roboto"/>
              <a:cs typeface="Roboto"/>
              <a:sym typeface="Roboto"/>
            </a:endParaRPr>
          </a:p>
          <a:p>
            <a:pPr indent="0" lvl="0" marL="457200" rtl="0" algn="l">
              <a:spcBef>
                <a:spcPts val="0"/>
              </a:spcBef>
              <a:spcAft>
                <a:spcPts val="0"/>
              </a:spcAft>
              <a:buNone/>
            </a:pPr>
            <a:r>
              <a:rPr b="1" lang="en" sz="2400">
                <a:latin typeface="Roboto"/>
                <a:ea typeface="Roboto"/>
                <a:cs typeface="Roboto"/>
                <a:sym typeface="Roboto"/>
              </a:rPr>
              <a:t>&lt;/</a:t>
            </a:r>
            <a:r>
              <a:rPr b="1" lang="en" sz="2400">
                <a:latin typeface="Roboto"/>
                <a:ea typeface="Roboto"/>
                <a:cs typeface="Roboto"/>
                <a:sym typeface="Roboto"/>
              </a:rPr>
              <a:t>React.Fragment</a:t>
            </a:r>
            <a:r>
              <a:rPr b="1" lang="en" sz="2400">
                <a:latin typeface="Roboto"/>
                <a:ea typeface="Roboto"/>
                <a:cs typeface="Roboto"/>
                <a:sym typeface="Roboto"/>
              </a:rPr>
              <a:t>&gt;</a:t>
            </a:r>
            <a:endParaRPr b="1" sz="24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en" sz="1800">
                <a:solidFill>
                  <a:srgbClr val="274E13"/>
                </a:solidFill>
                <a:latin typeface="Roboto"/>
                <a:ea typeface="Roboto"/>
                <a:cs typeface="Roboto"/>
                <a:sym typeface="Roboto"/>
              </a:rPr>
              <a:t>ReactDOM.render</a:t>
            </a:r>
            <a:r>
              <a:rPr lang="en" sz="1800">
                <a:latin typeface="Roboto"/>
                <a:ea typeface="Roboto"/>
                <a:cs typeface="Roboto"/>
                <a:sym typeface="Roboto"/>
              </a:rPr>
              <a:t>(</a:t>
            </a:r>
            <a:r>
              <a:rPr b="1" lang="en" sz="1800">
                <a:solidFill>
                  <a:schemeClr val="dk2"/>
                </a:solidFill>
                <a:latin typeface="Roboto"/>
                <a:ea typeface="Roboto"/>
                <a:cs typeface="Roboto"/>
                <a:sym typeface="Roboto"/>
              </a:rPr>
              <a:t>&lt;myElement /&gt;</a:t>
            </a:r>
            <a:r>
              <a:rPr lang="en" sz="1800">
                <a:latin typeface="Roboto"/>
                <a:ea typeface="Roboto"/>
                <a:cs typeface="Roboto"/>
                <a:sym typeface="Roboto"/>
              </a:rPr>
              <a:t>, document.getElementById('root))</a:t>
            </a:r>
            <a:endParaRPr b="1" sz="1800">
              <a:solidFill>
                <a:schemeClr val="dk2"/>
              </a:solidFill>
              <a:latin typeface="Roboto"/>
              <a:ea typeface="Roboto"/>
              <a:cs typeface="Roboto"/>
              <a:sym typeface="Roboto"/>
            </a:endParaRPr>
          </a:p>
        </p:txBody>
      </p:sp>
      <p:sp>
        <p:nvSpPr>
          <p:cNvPr id="356" name="Google Shape;356;p54"/>
          <p:cNvSpPr/>
          <p:nvPr/>
        </p:nvSpPr>
        <p:spPr>
          <a:xfrm rot="-8397480">
            <a:off x="5467949" y="1542819"/>
            <a:ext cx="493356" cy="967811"/>
          </a:xfrm>
          <a:prstGeom prst="halfFrame">
            <a:avLst>
              <a:gd fmla="val 33333" name="adj1"/>
              <a:gd fmla="val 33333" name="adj2"/>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4"/>
          <p:cNvSpPr/>
          <p:nvPr/>
        </p:nvSpPr>
        <p:spPr>
          <a:xfrm rot="-8397480">
            <a:off x="5541771" y="1706933"/>
            <a:ext cx="493356" cy="1120036"/>
          </a:xfrm>
          <a:prstGeom prst="halfFrame">
            <a:avLst>
              <a:gd fmla="val 33333" name="adj1"/>
              <a:gd fmla="val 33333" name="adj2"/>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4"/>
          <p:cNvSpPr txBox="1"/>
          <p:nvPr/>
        </p:nvSpPr>
        <p:spPr>
          <a:xfrm rot="-1478">
            <a:off x="6018600" y="2482188"/>
            <a:ext cx="13953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FF0000"/>
                </a:solidFill>
                <a:latin typeface="Roboto"/>
                <a:ea typeface="Roboto"/>
                <a:cs typeface="Roboto"/>
                <a:sym typeface="Roboto"/>
              </a:rPr>
              <a:t>Better way</a:t>
            </a:r>
            <a:endParaRPr b="1" sz="1800" u="sng">
              <a:solidFill>
                <a:srgbClr val="FF0000"/>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Setting up React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up React</a:t>
            </a:r>
            <a:endParaRPr/>
          </a:p>
        </p:txBody>
      </p:sp>
      <p:sp>
        <p:nvSpPr>
          <p:cNvPr id="369" name="Google Shape;369;p56"/>
          <p:cNvSpPr txBox="1"/>
          <p:nvPr>
            <p:ph idx="1" type="body"/>
          </p:nvPr>
        </p:nvSpPr>
        <p:spPr>
          <a:xfrm>
            <a:off x="247225" y="1452624"/>
            <a:ext cx="8368200" cy="139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Easiest way to setup React </a:t>
            </a:r>
            <a:r>
              <a:rPr lang="en"/>
              <a:t>environment</a:t>
            </a:r>
            <a:r>
              <a:rPr lang="en"/>
              <a:t> is by using </a:t>
            </a:r>
            <a:r>
              <a:rPr b="1" lang="en"/>
              <a:t>create-react-app</a:t>
            </a:r>
            <a:endParaRPr b="1"/>
          </a:p>
          <a:p>
            <a:pPr indent="-342900" lvl="0" marL="457200" rtl="0" algn="l">
              <a:spcBef>
                <a:spcPts val="1600"/>
              </a:spcBef>
              <a:spcAft>
                <a:spcPts val="1600"/>
              </a:spcAft>
              <a:buSzPts val="1800"/>
              <a:buChar char="●"/>
            </a:pPr>
            <a:r>
              <a:rPr b="1" lang="en"/>
              <a:t>C</a:t>
            </a:r>
            <a:r>
              <a:rPr b="1" lang="en"/>
              <a:t>reate-react-app </a:t>
            </a:r>
            <a:r>
              <a:rPr lang="en"/>
              <a:t>scaffold a basic React application with ease and will get you up and running in no time.</a:t>
            </a:r>
            <a:endParaRPr/>
          </a:p>
        </p:txBody>
      </p:sp>
      <p:sp>
        <p:nvSpPr>
          <p:cNvPr id="370" name="Google Shape;370;p56"/>
          <p:cNvSpPr txBox="1"/>
          <p:nvPr/>
        </p:nvSpPr>
        <p:spPr>
          <a:xfrm>
            <a:off x="1487250" y="36126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a:t>
            </a:r>
            <a:r>
              <a:rPr b="1" lang="en" sz="1600">
                <a:solidFill>
                  <a:srgbClr val="FFFFFF"/>
                </a:solidFill>
              </a:rPr>
              <a:t>npm install create-react-app -g</a:t>
            </a:r>
            <a:endParaRPr sz="1200">
              <a:solidFill>
                <a:srgbClr val="FFFFFF"/>
              </a:solidFill>
            </a:endParaRPr>
          </a:p>
        </p:txBody>
      </p:sp>
      <p:sp>
        <p:nvSpPr>
          <p:cNvPr id="371" name="Google Shape;371;p56"/>
          <p:cNvSpPr txBox="1"/>
          <p:nvPr/>
        </p:nvSpPr>
        <p:spPr>
          <a:xfrm>
            <a:off x="330888" y="31536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create-react-app</a:t>
            </a:r>
            <a:endParaRPr b="1">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up React</a:t>
            </a:r>
            <a:endParaRPr/>
          </a:p>
        </p:txBody>
      </p:sp>
      <p:sp>
        <p:nvSpPr>
          <p:cNvPr id="377" name="Google Shape;377;p57"/>
          <p:cNvSpPr txBox="1"/>
          <p:nvPr/>
        </p:nvSpPr>
        <p:spPr>
          <a:xfrm>
            <a:off x="1487250" y="1806050"/>
            <a:ext cx="6169500" cy="176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0FF00"/>
                </a:solidFill>
              </a:rPr>
              <a:t>aamir@ap-linux:</a:t>
            </a:r>
            <a:r>
              <a:rPr b="1" lang="en" sz="1600">
                <a:solidFill>
                  <a:schemeClr val="accent1"/>
                </a:solidFill>
              </a:rPr>
              <a:t>~</a:t>
            </a:r>
            <a:r>
              <a:rPr b="1" lang="en" sz="1600">
                <a:solidFill>
                  <a:srgbClr val="00FF00"/>
                </a:solidFill>
              </a:rPr>
              <a:t>$</a:t>
            </a:r>
            <a:r>
              <a:rPr b="1" lang="en" sz="1600">
                <a:solidFill>
                  <a:srgbClr val="FFFFFF"/>
                </a:solidFill>
              </a:rPr>
              <a:t> npx create-react-app my-app</a:t>
            </a:r>
            <a:endParaRPr b="1" sz="1600">
              <a:solidFill>
                <a:srgbClr val="FFFFFF"/>
              </a:solidFill>
            </a:endParaRPr>
          </a:p>
          <a:p>
            <a:pPr indent="0" lvl="0" marL="0" rtl="0" algn="l">
              <a:lnSpc>
                <a:spcPct val="115000"/>
              </a:lnSpc>
              <a:spcBef>
                <a:spcPts val="0"/>
              </a:spcBef>
              <a:spcAft>
                <a:spcPts val="0"/>
              </a:spcAft>
              <a:buNone/>
            </a:pPr>
            <a:r>
              <a:t/>
            </a:r>
            <a:endParaRPr b="1" sz="1600">
              <a:solidFill>
                <a:srgbClr val="FFFFFF"/>
              </a:solidFill>
            </a:endParaRPr>
          </a:p>
          <a:p>
            <a:pPr indent="0" lvl="0" marL="0" rtl="0" algn="l">
              <a:lnSpc>
                <a:spcPct val="115000"/>
              </a:lnSpc>
              <a:spcBef>
                <a:spcPts val="0"/>
              </a:spcBef>
              <a:spcAft>
                <a:spcPts val="0"/>
              </a:spcAft>
              <a:buNone/>
            </a:pPr>
            <a:r>
              <a:rPr b="1" lang="en" sz="1600">
                <a:solidFill>
                  <a:srgbClr val="00FF00"/>
                </a:solidFill>
              </a:rPr>
              <a:t>aamir@ap-linux:</a:t>
            </a:r>
            <a:r>
              <a:rPr b="1" lang="en" sz="1600">
                <a:solidFill>
                  <a:schemeClr val="accent1"/>
                </a:solidFill>
              </a:rPr>
              <a:t>~</a:t>
            </a:r>
            <a:r>
              <a:rPr b="1" lang="en" sz="1600">
                <a:solidFill>
                  <a:srgbClr val="00FF00"/>
                </a:solidFill>
              </a:rPr>
              <a:t>$</a:t>
            </a:r>
            <a:r>
              <a:rPr b="1" lang="en" sz="1600">
                <a:solidFill>
                  <a:schemeClr val="dk1"/>
                </a:solidFill>
              </a:rPr>
              <a:t> cd my-app</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rPr b="1" lang="en" sz="1600">
                <a:solidFill>
                  <a:srgbClr val="00FF00"/>
                </a:solidFill>
              </a:rPr>
              <a:t>aamir@ap-linux:</a:t>
            </a:r>
            <a:r>
              <a:rPr b="1" lang="en" sz="1600">
                <a:solidFill>
                  <a:schemeClr val="accent1"/>
                </a:solidFill>
              </a:rPr>
              <a:t>~/my-app</a:t>
            </a:r>
            <a:r>
              <a:rPr b="1" lang="en" sz="1600">
                <a:solidFill>
                  <a:srgbClr val="00FF00"/>
                </a:solidFill>
              </a:rPr>
              <a:t>$</a:t>
            </a:r>
            <a:r>
              <a:rPr b="1" lang="en" sz="1600">
                <a:solidFill>
                  <a:schemeClr val="dk1"/>
                </a:solidFill>
              </a:rPr>
              <a:t> npm start</a:t>
            </a:r>
            <a:endParaRPr b="1" sz="1600">
              <a:solidFill>
                <a:schemeClr val="dk1"/>
              </a:solidFill>
            </a:endParaRPr>
          </a:p>
        </p:txBody>
      </p:sp>
      <p:sp>
        <p:nvSpPr>
          <p:cNvPr id="378" name="Google Shape;378;p57"/>
          <p:cNvSpPr txBox="1"/>
          <p:nvPr/>
        </p:nvSpPr>
        <p:spPr>
          <a:xfrm>
            <a:off x="330888" y="13248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scaffold React application</a:t>
            </a:r>
            <a:endParaRPr b="1">
              <a:solidFill>
                <a:schemeClr val="dk2"/>
              </a:solidFill>
            </a:endParaRPr>
          </a:p>
        </p:txBody>
      </p:sp>
      <p:sp>
        <p:nvSpPr>
          <p:cNvPr id="379" name="Google Shape;379;p57"/>
          <p:cNvSpPr txBox="1"/>
          <p:nvPr/>
        </p:nvSpPr>
        <p:spPr>
          <a:xfrm>
            <a:off x="2210850" y="3839425"/>
            <a:ext cx="4722300" cy="68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400">
                <a:solidFill>
                  <a:schemeClr val="dk2"/>
                </a:solidFill>
                <a:latin typeface="Roboto"/>
                <a:ea typeface="Roboto"/>
                <a:cs typeface="Roboto"/>
                <a:sym typeface="Roboto"/>
              </a:rPr>
              <a:t>http://localhost:3000</a:t>
            </a:r>
            <a:endParaRPr b="1" sz="24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a:t>
            </a:r>
            <a:r>
              <a:rPr lang="en"/>
              <a:t>ur first React component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a:t>
            </a:r>
            <a:r>
              <a:rPr lang="en"/>
              <a:t>ur first React component</a:t>
            </a:r>
            <a:endParaRPr/>
          </a:p>
        </p:txBody>
      </p:sp>
      <p:sp>
        <p:nvSpPr>
          <p:cNvPr id="390" name="Google Shape;390;p5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few types of component from which we will be working with following two type in this course</a:t>
            </a:r>
            <a:endParaRPr/>
          </a:p>
          <a:p>
            <a:pPr indent="-342900" lvl="1" marL="914400" rtl="0" algn="l">
              <a:spcBef>
                <a:spcPts val="1600"/>
              </a:spcBef>
              <a:spcAft>
                <a:spcPts val="0"/>
              </a:spcAft>
              <a:buSzPts val="1800"/>
              <a:buChar char="○"/>
            </a:pPr>
            <a:r>
              <a:rPr lang="en" sz="1800"/>
              <a:t>Class based Component</a:t>
            </a:r>
            <a:endParaRPr sz="1800"/>
          </a:p>
          <a:p>
            <a:pPr indent="-342900" lvl="1" marL="914400" rtl="0" algn="l">
              <a:spcBef>
                <a:spcPts val="1600"/>
              </a:spcBef>
              <a:spcAft>
                <a:spcPts val="1600"/>
              </a:spcAft>
              <a:buSzPts val="1800"/>
              <a:buChar char="○"/>
            </a:pPr>
            <a:r>
              <a:rPr lang="en" sz="1800"/>
              <a:t>Function based Component</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based Component</a:t>
            </a:r>
            <a:endParaRPr/>
          </a:p>
        </p:txBody>
      </p:sp>
      <p:sp>
        <p:nvSpPr>
          <p:cNvPr id="396" name="Google Shape;396;p60"/>
          <p:cNvSpPr txBox="1"/>
          <p:nvPr/>
        </p:nvSpPr>
        <p:spPr>
          <a:xfrm>
            <a:off x="982450" y="1326000"/>
            <a:ext cx="6885600" cy="36018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C99CD"/>
                </a:solidFill>
                <a:latin typeface="Courier New"/>
                <a:ea typeface="Courier New"/>
                <a:cs typeface="Courier New"/>
                <a:sym typeface="Courier New"/>
              </a:rPr>
              <a:t>class</a:t>
            </a:r>
            <a:r>
              <a:rPr b="1" lang="en" sz="1500">
                <a:solidFill>
                  <a:srgbClr val="FFFFFF"/>
                </a:solidFill>
                <a:latin typeface="Courier New"/>
                <a:ea typeface="Courier New"/>
                <a:cs typeface="Courier New"/>
                <a:sym typeface="Courier New"/>
              </a:rPr>
              <a:t> </a:t>
            </a:r>
            <a:r>
              <a:rPr b="1" lang="en" sz="1500">
                <a:solidFill>
                  <a:srgbClr val="F8C555"/>
                </a:solidFill>
                <a:latin typeface="Courier New"/>
                <a:ea typeface="Courier New"/>
                <a:cs typeface="Courier New"/>
                <a:sym typeface="Courier New"/>
              </a:rPr>
              <a:t>MyComponent</a:t>
            </a:r>
            <a:r>
              <a:rPr b="1" lang="en" sz="1500">
                <a:solidFill>
                  <a:srgbClr val="FFFFFF"/>
                </a:solidFill>
                <a:latin typeface="Courier New"/>
                <a:ea typeface="Courier New"/>
                <a:cs typeface="Courier New"/>
                <a:sym typeface="Courier New"/>
              </a:rPr>
              <a:t> </a:t>
            </a:r>
            <a:r>
              <a:rPr b="1" lang="en" sz="1500">
                <a:solidFill>
                  <a:srgbClr val="CC99CD"/>
                </a:solidFill>
                <a:latin typeface="Courier New"/>
                <a:ea typeface="Courier New"/>
                <a:cs typeface="Courier New"/>
                <a:sym typeface="Courier New"/>
              </a:rPr>
              <a:t>extends</a:t>
            </a:r>
            <a:r>
              <a:rPr b="1" lang="en" sz="1500">
                <a:solidFill>
                  <a:srgbClr val="FFFFFF"/>
                </a:solidFill>
                <a:latin typeface="Courier New"/>
                <a:ea typeface="Courier New"/>
                <a:cs typeface="Courier New"/>
                <a:sym typeface="Courier New"/>
              </a:rPr>
              <a:t> </a:t>
            </a:r>
            <a:r>
              <a:rPr b="1" lang="en" sz="1500">
                <a:solidFill>
                  <a:srgbClr val="F8C555"/>
                </a:solidFill>
                <a:latin typeface="Courier New"/>
                <a:ea typeface="Courier New"/>
                <a:cs typeface="Courier New"/>
                <a:sym typeface="Courier New"/>
              </a:rPr>
              <a:t>React</a:t>
            </a:r>
            <a:r>
              <a:rPr b="1" lang="en" sz="1500">
                <a:solidFill>
                  <a:srgbClr val="CCCCCC"/>
                </a:solidFill>
                <a:latin typeface="Courier New"/>
                <a:ea typeface="Courier New"/>
                <a:cs typeface="Courier New"/>
                <a:sym typeface="Courier New"/>
              </a:rPr>
              <a:t>.</a:t>
            </a:r>
            <a:r>
              <a:rPr b="1" lang="en" sz="1500">
                <a:solidFill>
                  <a:srgbClr val="F8C555"/>
                </a:solidFill>
                <a:latin typeface="Courier New"/>
                <a:ea typeface="Courier New"/>
                <a:cs typeface="Courier New"/>
                <a:sym typeface="Courier New"/>
              </a:rPr>
              <a:t>Component</a:t>
            </a: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F08D49"/>
                </a:solidFill>
                <a:latin typeface="Courier New"/>
                <a:ea typeface="Courier New"/>
                <a:cs typeface="Courier New"/>
                <a:sym typeface="Courier New"/>
              </a:rPr>
              <a:t>render</a:t>
            </a:r>
            <a:r>
              <a:rPr b="1" lang="en" sz="1500">
                <a:solidFill>
                  <a:srgbClr val="CCCCCC"/>
                </a:solidFill>
                <a:latin typeface="Courier New"/>
                <a:ea typeface="Courier New"/>
                <a:cs typeface="Courier New"/>
                <a:sym typeface="Courier New"/>
              </a:rPr>
              <a:t>()</a:t>
            </a: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CC99CD"/>
                </a:solidFill>
                <a:latin typeface="Courier New"/>
                <a:ea typeface="Courier New"/>
                <a:cs typeface="Courier New"/>
                <a:sym typeface="Courier New"/>
              </a:rPr>
              <a:t>return</a:t>
            </a: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67CDCC"/>
                </a:solidFill>
                <a:latin typeface="Courier New"/>
                <a:ea typeface="Courier New"/>
                <a:cs typeface="Courier New"/>
                <a:sym typeface="Courier New"/>
              </a:rPr>
              <a:t>&lt;</a:t>
            </a:r>
            <a:r>
              <a:rPr b="1" lang="en" sz="1500">
                <a:solidFill>
                  <a:srgbClr val="FFFFFF"/>
                </a:solidFill>
                <a:latin typeface="Courier New"/>
                <a:ea typeface="Courier New"/>
                <a:cs typeface="Courier New"/>
                <a:sym typeface="Courier New"/>
              </a:rPr>
              <a:t>div</a:t>
            </a:r>
            <a:r>
              <a:rPr b="1" lang="en" sz="1500">
                <a:solidFill>
                  <a:srgbClr val="67CDCC"/>
                </a:solidFill>
                <a:latin typeface="Courier New"/>
                <a:ea typeface="Courier New"/>
                <a:cs typeface="Courier New"/>
                <a:sym typeface="Courier New"/>
              </a:rPr>
              <a:t>&gt;</a:t>
            </a:r>
            <a:endParaRPr b="1" sz="1500">
              <a:solidFill>
                <a:srgbClr val="67CDCC"/>
              </a:solidFill>
              <a:latin typeface="Courier New"/>
              <a:ea typeface="Courier New"/>
              <a:cs typeface="Courier New"/>
              <a:sym typeface="Courier New"/>
            </a:endParaRPr>
          </a:p>
          <a:p>
            <a:pPr indent="457200" lvl="0" marL="914400" rtl="0" algn="l">
              <a:spcBef>
                <a:spcPts val="0"/>
              </a:spcBef>
              <a:spcAft>
                <a:spcPts val="0"/>
              </a:spcAft>
              <a:buNone/>
            </a:pPr>
            <a:r>
              <a:rPr b="1" lang="en" sz="1500">
                <a:solidFill>
                  <a:srgbClr val="CC99CD"/>
                </a:solidFill>
                <a:latin typeface="Courier New"/>
                <a:ea typeface="Courier New"/>
                <a:cs typeface="Courier New"/>
                <a:sym typeface="Courier New"/>
              </a:rPr>
              <a:t>&lt;h1&gt;</a:t>
            </a:r>
            <a:r>
              <a:rPr b="1" lang="en" sz="1500">
                <a:solidFill>
                  <a:srgbClr val="F8C555"/>
                </a:solidFill>
                <a:latin typeface="Courier New"/>
                <a:ea typeface="Courier New"/>
                <a:cs typeface="Courier New"/>
                <a:sym typeface="Courier New"/>
              </a:rPr>
              <a:t> </a:t>
            </a:r>
            <a:r>
              <a:rPr b="1" lang="en" sz="1500">
                <a:solidFill>
                  <a:srgbClr val="F8C555"/>
                </a:solidFill>
                <a:latin typeface="Courier New"/>
                <a:ea typeface="Courier New"/>
                <a:cs typeface="Courier New"/>
                <a:sym typeface="Courier New"/>
              </a:rPr>
              <a:t>Hello world </a:t>
            </a:r>
            <a:r>
              <a:rPr b="1" lang="en" sz="1500">
                <a:solidFill>
                  <a:srgbClr val="CC99CD"/>
                </a:solidFill>
                <a:latin typeface="Courier New"/>
                <a:ea typeface="Courier New"/>
                <a:cs typeface="Courier New"/>
                <a:sym typeface="Courier New"/>
              </a:rPr>
              <a:t>&lt;/h1&gt;</a:t>
            </a:r>
            <a:endParaRPr b="1" sz="1500">
              <a:solidFill>
                <a:srgbClr val="CC99CD"/>
              </a:solidFill>
              <a:latin typeface="Courier New"/>
              <a:ea typeface="Courier New"/>
              <a:cs typeface="Courier New"/>
              <a:sym typeface="Courier New"/>
            </a:endParaRPr>
          </a:p>
          <a:p>
            <a:pPr indent="0" lvl="0" marL="457200" rtl="0" algn="l">
              <a:spcBef>
                <a:spcPts val="0"/>
              </a:spcBef>
              <a:spcAft>
                <a:spcPts val="0"/>
              </a:spcAft>
              <a:buNone/>
            </a:pPr>
            <a:r>
              <a:rPr b="1" lang="en" sz="1500">
                <a:solidFill>
                  <a:srgbClr val="67CDCC"/>
                </a:solidFill>
                <a:latin typeface="Courier New"/>
                <a:ea typeface="Courier New"/>
                <a:cs typeface="Courier New"/>
                <a:sym typeface="Courier New"/>
              </a:rPr>
              <a:t>  </a:t>
            </a:r>
            <a:r>
              <a:rPr b="1" lang="en" sz="1500">
                <a:solidFill>
                  <a:srgbClr val="67CDCC"/>
                </a:solidFill>
                <a:latin typeface="Courier New"/>
                <a:ea typeface="Courier New"/>
                <a:cs typeface="Courier New"/>
                <a:sym typeface="Courier New"/>
              </a:rPr>
              <a:t>&lt;/</a:t>
            </a:r>
            <a:r>
              <a:rPr b="1" lang="en" sz="1500">
                <a:solidFill>
                  <a:srgbClr val="FFFFFF"/>
                </a:solidFill>
                <a:latin typeface="Courier New"/>
                <a:ea typeface="Courier New"/>
                <a:cs typeface="Courier New"/>
                <a:sym typeface="Courier New"/>
              </a:rPr>
              <a:t>div</a:t>
            </a:r>
            <a:r>
              <a:rPr b="1" lang="en" sz="1500">
                <a:solidFill>
                  <a:srgbClr val="67CDCC"/>
                </a:solidFill>
                <a:latin typeface="Courier New"/>
                <a:ea typeface="Courier New"/>
                <a:cs typeface="Courier New"/>
                <a:sym typeface="Courier New"/>
              </a:rPr>
              <a:t>&gt;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lnSpc>
                <a:spcPct val="140000"/>
              </a:lnSpc>
              <a:spcBef>
                <a:spcPts val="0"/>
              </a:spcBef>
              <a:spcAft>
                <a:spcPts val="0"/>
              </a:spcAft>
              <a:buNone/>
            </a:pPr>
            <a:r>
              <a:rPr b="1" lang="en" sz="1500">
                <a:solidFill>
                  <a:srgbClr val="CCCCCC"/>
                </a:solidFill>
                <a:latin typeface="Courier New"/>
                <a:ea typeface="Courier New"/>
                <a:cs typeface="Courier New"/>
                <a:sym typeface="Courier New"/>
              </a:rPr>
              <a:t>}</a:t>
            </a:r>
            <a:endParaRPr b="1" sz="1500">
              <a:solidFill>
                <a:srgbClr val="CCCCCC"/>
              </a:solidFill>
              <a:latin typeface="Courier New"/>
              <a:ea typeface="Courier New"/>
              <a:cs typeface="Courier New"/>
              <a:sym typeface="Courier New"/>
            </a:endParaRPr>
          </a:p>
          <a:p>
            <a:pPr indent="0" lvl="0" marL="0" rtl="0" algn="l">
              <a:lnSpc>
                <a:spcPct val="140000"/>
              </a:lnSpc>
              <a:spcBef>
                <a:spcPts val="0"/>
              </a:spcBef>
              <a:spcAft>
                <a:spcPts val="0"/>
              </a:spcAft>
              <a:buNone/>
            </a:pPr>
            <a:r>
              <a:rPr lang="en" sz="1500">
                <a:solidFill>
                  <a:srgbClr val="FFFFFF"/>
                </a:solidFill>
                <a:latin typeface="Courier New"/>
                <a:ea typeface="Courier New"/>
                <a:cs typeface="Courier New"/>
                <a:sym typeface="Courier New"/>
              </a:rPr>
              <a:t>ReactDOM</a:t>
            </a:r>
            <a:r>
              <a:rPr lang="en" sz="1500">
                <a:solidFill>
                  <a:srgbClr val="CCCCCC"/>
                </a:solidFill>
                <a:latin typeface="Courier New"/>
                <a:ea typeface="Courier New"/>
                <a:cs typeface="Courier New"/>
                <a:sym typeface="Courier New"/>
              </a:rPr>
              <a:t>.</a:t>
            </a:r>
            <a:r>
              <a:rPr lang="en" sz="1500">
                <a:solidFill>
                  <a:srgbClr val="F08D49"/>
                </a:solidFill>
                <a:latin typeface="Courier New"/>
                <a:ea typeface="Courier New"/>
                <a:cs typeface="Courier New"/>
                <a:sym typeface="Courier New"/>
              </a:rPr>
              <a:t>render</a:t>
            </a:r>
            <a:r>
              <a:rPr lang="en" sz="1500">
                <a:solidFill>
                  <a:srgbClr val="CCCCCC"/>
                </a:solidFill>
                <a:latin typeface="Courier New"/>
                <a:ea typeface="Courier New"/>
                <a:cs typeface="Courier New"/>
                <a:sym typeface="Courier New"/>
              </a:rPr>
              <a:t>(</a:t>
            </a:r>
            <a:endParaRPr sz="15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500">
                <a:solidFill>
                  <a:srgbClr val="67CDCC"/>
                </a:solidFill>
                <a:latin typeface="Courier New"/>
                <a:ea typeface="Courier New"/>
                <a:cs typeface="Courier New"/>
                <a:sym typeface="Courier New"/>
              </a:rPr>
              <a:t>&lt;</a:t>
            </a:r>
            <a:r>
              <a:rPr b="1" lang="en" sz="1500">
                <a:solidFill>
                  <a:srgbClr val="F8C555"/>
                </a:solidFill>
                <a:latin typeface="Courier New"/>
                <a:ea typeface="Courier New"/>
                <a:cs typeface="Courier New"/>
                <a:sym typeface="Courier New"/>
              </a:rPr>
              <a:t>MyComponent</a:t>
            </a:r>
            <a:r>
              <a:rPr lang="en" sz="1500">
                <a:solidFill>
                  <a:srgbClr val="FFFFFF"/>
                </a:solidFill>
                <a:latin typeface="Courier New"/>
                <a:ea typeface="Courier New"/>
                <a:cs typeface="Courier New"/>
                <a:sym typeface="Courier New"/>
              </a:rPr>
              <a:t> </a:t>
            </a:r>
            <a:r>
              <a:rPr lang="en" sz="1500">
                <a:solidFill>
                  <a:srgbClr val="67CDCC"/>
                </a:solidFill>
                <a:latin typeface="Courier New"/>
                <a:ea typeface="Courier New"/>
                <a:cs typeface="Courier New"/>
                <a:sym typeface="Courier New"/>
              </a:rPr>
              <a:t>/&gt;</a:t>
            </a:r>
            <a:r>
              <a:rPr lang="en" sz="1500">
                <a:solidFill>
                  <a:srgbClr val="CCCCCC"/>
                </a:solidFill>
                <a:latin typeface="Courier New"/>
                <a:ea typeface="Courier New"/>
                <a:cs typeface="Courier New"/>
                <a:sym typeface="Courier New"/>
              </a:rPr>
              <a:t>,</a:t>
            </a:r>
            <a:r>
              <a:rPr lang="en" sz="1500">
                <a:solidFill>
                  <a:srgbClr val="FFFFFF"/>
                </a:solidFill>
                <a:latin typeface="Courier New"/>
                <a:ea typeface="Courier New"/>
                <a:cs typeface="Courier New"/>
                <a:sym typeface="Courier New"/>
              </a:rPr>
              <a:t> </a:t>
            </a:r>
            <a:endParaRPr sz="1500">
              <a:solidFill>
                <a:srgbClr val="FFFFFF"/>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500">
                <a:solidFill>
                  <a:srgbClr val="FFFFFF"/>
                </a:solidFill>
                <a:latin typeface="Courier New"/>
                <a:ea typeface="Courier New"/>
                <a:cs typeface="Courier New"/>
                <a:sym typeface="Courier New"/>
              </a:rPr>
              <a:t>document</a:t>
            </a:r>
            <a:r>
              <a:rPr lang="en" sz="1500">
                <a:solidFill>
                  <a:srgbClr val="CCCCCC"/>
                </a:solidFill>
                <a:latin typeface="Courier New"/>
                <a:ea typeface="Courier New"/>
                <a:cs typeface="Courier New"/>
                <a:sym typeface="Courier New"/>
              </a:rPr>
              <a:t>.</a:t>
            </a:r>
            <a:r>
              <a:rPr lang="en" sz="1500">
                <a:solidFill>
                  <a:srgbClr val="F08D49"/>
                </a:solidFill>
                <a:latin typeface="Courier New"/>
                <a:ea typeface="Courier New"/>
                <a:cs typeface="Courier New"/>
                <a:sym typeface="Courier New"/>
              </a:rPr>
              <a:t>getElementById</a:t>
            </a:r>
            <a:r>
              <a:rPr lang="en" sz="1500">
                <a:solidFill>
                  <a:srgbClr val="CCCCCC"/>
                </a:solidFill>
                <a:latin typeface="Courier New"/>
                <a:ea typeface="Courier New"/>
                <a:cs typeface="Courier New"/>
                <a:sym typeface="Courier New"/>
              </a:rPr>
              <a:t>(</a:t>
            </a:r>
            <a:r>
              <a:rPr lang="en" sz="1500">
                <a:solidFill>
                  <a:srgbClr val="7EC699"/>
                </a:solidFill>
                <a:latin typeface="Courier New"/>
                <a:ea typeface="Courier New"/>
                <a:cs typeface="Courier New"/>
                <a:sym typeface="Courier New"/>
              </a:rPr>
              <a:t>‘root’</a:t>
            </a:r>
            <a:r>
              <a:rPr lang="en" sz="1500">
                <a:solidFill>
                  <a:srgbClr val="CCCCCC"/>
                </a:solidFill>
                <a:latin typeface="Courier New"/>
                <a:ea typeface="Courier New"/>
                <a:cs typeface="Courier New"/>
                <a:sym typeface="Courier New"/>
              </a:rPr>
              <a:t>)</a:t>
            </a:r>
            <a:endParaRPr sz="15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500">
                <a:solidFill>
                  <a:srgbClr val="CCCCCC"/>
                </a:solidFill>
                <a:latin typeface="Courier New"/>
                <a:ea typeface="Courier New"/>
                <a:cs typeface="Courier New"/>
                <a:sym typeface="Courier New"/>
              </a:rPr>
              <a:t>)</a:t>
            </a:r>
            <a:endParaRPr b="1" sz="1500">
              <a:solidFill>
                <a:srgbClr val="CCCCCC"/>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based</a:t>
            </a:r>
            <a:r>
              <a:rPr lang="en"/>
              <a:t> Component</a:t>
            </a:r>
            <a:endParaRPr/>
          </a:p>
        </p:txBody>
      </p:sp>
      <p:sp>
        <p:nvSpPr>
          <p:cNvPr id="402" name="Google Shape;402;p61"/>
          <p:cNvSpPr txBox="1"/>
          <p:nvPr/>
        </p:nvSpPr>
        <p:spPr>
          <a:xfrm>
            <a:off x="545000" y="1398800"/>
            <a:ext cx="8211000" cy="35391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CC99CD"/>
                </a:solidFill>
                <a:latin typeface="Courier New"/>
                <a:ea typeface="Courier New"/>
                <a:cs typeface="Courier New"/>
                <a:sym typeface="Courier New"/>
              </a:rPr>
              <a:t>function</a:t>
            </a:r>
            <a:r>
              <a:rPr b="1" lang="en" sz="1600">
                <a:solidFill>
                  <a:srgbClr val="FFFFFF"/>
                </a:solidFill>
                <a:latin typeface="Courier New"/>
                <a:ea typeface="Courier New"/>
                <a:cs typeface="Courier New"/>
                <a:sym typeface="Courier New"/>
              </a:rPr>
              <a:t> </a:t>
            </a:r>
            <a:r>
              <a:rPr b="1" lang="en" sz="1600">
                <a:solidFill>
                  <a:srgbClr val="F8C555"/>
                </a:solidFill>
                <a:latin typeface="Courier New"/>
                <a:ea typeface="Courier New"/>
                <a:cs typeface="Courier New"/>
                <a:sym typeface="Courier New"/>
              </a:rPr>
              <a:t>MyComponent</a:t>
            </a:r>
            <a:r>
              <a:rPr b="1" lang="en" sz="1600">
                <a:solidFill>
                  <a:srgbClr val="FFFFFF"/>
                </a:solidFill>
                <a:latin typeface="Courier New"/>
                <a:ea typeface="Courier New"/>
                <a:cs typeface="Courier New"/>
                <a:sym typeface="Courier New"/>
              </a:rPr>
              <a:t> </a:t>
            </a:r>
            <a:r>
              <a:rPr b="1" lang="en" sz="1600">
                <a:solidFill>
                  <a:srgbClr val="CC99CD"/>
                </a:solidFill>
                <a:latin typeface="Courier New"/>
                <a:ea typeface="Courier New"/>
                <a:cs typeface="Courier New"/>
                <a:sym typeface="Courier New"/>
              </a:rPr>
              <a:t>()</a:t>
            </a:r>
            <a:r>
              <a:rPr b="1" lang="en" sz="1600">
                <a:solidFill>
                  <a:srgbClr val="FFFFFF"/>
                </a:solidFill>
                <a:latin typeface="Courier New"/>
                <a:ea typeface="Courier New"/>
                <a:cs typeface="Courier New"/>
                <a:sym typeface="Courier New"/>
              </a:rPr>
              <a:t> </a:t>
            </a:r>
            <a:r>
              <a:rPr b="1" lang="en" sz="1600">
                <a:solidFill>
                  <a:srgbClr val="CCCCCC"/>
                </a:solidFill>
                <a:latin typeface="Courier New"/>
                <a:ea typeface="Courier New"/>
                <a:cs typeface="Courier New"/>
                <a:sym typeface="Courier New"/>
              </a:rPr>
              <a:t>{</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600">
                <a:solidFill>
                  <a:srgbClr val="FFFFFF"/>
                </a:solidFill>
                <a:latin typeface="Courier New"/>
                <a:ea typeface="Courier New"/>
                <a:cs typeface="Courier New"/>
                <a:sym typeface="Courier New"/>
              </a:rPr>
              <a:t>    </a:t>
            </a:r>
            <a:r>
              <a:rPr b="1" lang="en" sz="1600">
                <a:solidFill>
                  <a:srgbClr val="CC99CD"/>
                </a:solidFill>
                <a:latin typeface="Courier New"/>
                <a:ea typeface="Courier New"/>
                <a:cs typeface="Courier New"/>
                <a:sym typeface="Courier New"/>
              </a:rPr>
              <a:t>return</a:t>
            </a:r>
            <a:r>
              <a:rPr b="1" lang="en" sz="1600">
                <a:solidFill>
                  <a:srgbClr val="FFFFFF"/>
                </a:solidFill>
                <a:latin typeface="Courier New"/>
                <a:ea typeface="Courier New"/>
                <a:cs typeface="Courier New"/>
                <a:sym typeface="Courier New"/>
              </a:rPr>
              <a:t> </a:t>
            </a:r>
            <a:r>
              <a:rPr b="1" lang="en" sz="1600">
                <a:solidFill>
                  <a:srgbClr val="CCCCCC"/>
                </a:solidFill>
                <a:latin typeface="Courier New"/>
                <a:ea typeface="Courier New"/>
                <a:cs typeface="Courier New"/>
                <a:sym typeface="Courier New"/>
              </a:rPr>
              <a:t>(</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600">
                <a:solidFill>
                  <a:srgbClr val="FFFFFF"/>
                </a:solidFill>
                <a:latin typeface="Courier New"/>
                <a:ea typeface="Courier New"/>
                <a:cs typeface="Courier New"/>
                <a:sym typeface="Courier New"/>
              </a:rPr>
              <a:t>      </a:t>
            </a:r>
            <a:r>
              <a:rPr b="1" lang="en" sz="1600">
                <a:solidFill>
                  <a:srgbClr val="67CDCC"/>
                </a:solidFill>
                <a:latin typeface="Courier New"/>
                <a:ea typeface="Courier New"/>
                <a:cs typeface="Courier New"/>
                <a:sym typeface="Courier New"/>
              </a:rPr>
              <a:t>&lt;</a:t>
            </a:r>
            <a:r>
              <a:rPr b="1" lang="en" sz="1600">
                <a:solidFill>
                  <a:srgbClr val="FFFFFF"/>
                </a:solidFill>
                <a:latin typeface="Courier New"/>
                <a:ea typeface="Courier New"/>
                <a:cs typeface="Courier New"/>
                <a:sym typeface="Courier New"/>
              </a:rPr>
              <a:t>div</a:t>
            </a:r>
            <a:r>
              <a:rPr b="1" lang="en" sz="1600">
                <a:solidFill>
                  <a:srgbClr val="67CDCC"/>
                </a:solidFill>
                <a:latin typeface="Courier New"/>
                <a:ea typeface="Courier New"/>
                <a:cs typeface="Courier New"/>
                <a:sym typeface="Courier New"/>
              </a:rPr>
              <a:t>&gt;</a:t>
            </a:r>
            <a:endParaRPr b="1" sz="1600">
              <a:solidFill>
                <a:srgbClr val="67CDCC"/>
              </a:solidFill>
              <a:latin typeface="Courier New"/>
              <a:ea typeface="Courier New"/>
              <a:cs typeface="Courier New"/>
              <a:sym typeface="Courier New"/>
            </a:endParaRPr>
          </a:p>
          <a:p>
            <a:pPr indent="457200" lvl="0" marL="914400" rtl="0" algn="l">
              <a:spcBef>
                <a:spcPts val="0"/>
              </a:spcBef>
              <a:spcAft>
                <a:spcPts val="0"/>
              </a:spcAft>
              <a:buNone/>
            </a:pPr>
            <a:r>
              <a:rPr b="1" lang="en" sz="1500">
                <a:solidFill>
                  <a:srgbClr val="CC99CD"/>
                </a:solidFill>
                <a:latin typeface="Courier New"/>
                <a:ea typeface="Courier New"/>
                <a:cs typeface="Courier New"/>
                <a:sym typeface="Courier New"/>
              </a:rPr>
              <a:t>&lt;h1&gt;</a:t>
            </a:r>
            <a:r>
              <a:rPr b="1" lang="en" sz="1500">
                <a:solidFill>
                  <a:srgbClr val="F8C555"/>
                </a:solidFill>
                <a:latin typeface="Courier New"/>
                <a:ea typeface="Courier New"/>
                <a:cs typeface="Courier New"/>
                <a:sym typeface="Courier New"/>
              </a:rPr>
              <a:t> Hello world </a:t>
            </a:r>
            <a:r>
              <a:rPr b="1" lang="en" sz="1500">
                <a:solidFill>
                  <a:srgbClr val="CC99CD"/>
                </a:solidFill>
                <a:latin typeface="Courier New"/>
                <a:ea typeface="Courier New"/>
                <a:cs typeface="Courier New"/>
                <a:sym typeface="Courier New"/>
              </a:rPr>
              <a:t>&lt;/h1&gt;</a:t>
            </a:r>
            <a:endParaRPr b="1" sz="1600">
              <a:solidFill>
                <a:srgbClr val="FFFFFF"/>
              </a:solidFill>
              <a:latin typeface="Courier New"/>
              <a:ea typeface="Courier New"/>
              <a:cs typeface="Courier New"/>
              <a:sym typeface="Courier New"/>
            </a:endParaRPr>
          </a:p>
          <a:p>
            <a:pPr indent="0" lvl="0" marL="457200" rtl="0" algn="l">
              <a:spcBef>
                <a:spcPts val="0"/>
              </a:spcBef>
              <a:spcAft>
                <a:spcPts val="0"/>
              </a:spcAft>
              <a:buNone/>
            </a:pPr>
            <a:r>
              <a:rPr b="1" lang="en" sz="1600">
                <a:solidFill>
                  <a:srgbClr val="67CDCC"/>
                </a:solidFill>
                <a:latin typeface="Courier New"/>
                <a:ea typeface="Courier New"/>
                <a:cs typeface="Courier New"/>
                <a:sym typeface="Courier New"/>
              </a:rPr>
              <a:t>  </a:t>
            </a:r>
            <a:r>
              <a:rPr b="1" lang="en" sz="1600">
                <a:solidFill>
                  <a:srgbClr val="67CDCC"/>
                </a:solidFill>
                <a:latin typeface="Courier New"/>
                <a:ea typeface="Courier New"/>
                <a:cs typeface="Courier New"/>
                <a:sym typeface="Courier New"/>
              </a:rPr>
              <a:t>&lt;/</a:t>
            </a:r>
            <a:r>
              <a:rPr b="1" lang="en" sz="1600">
                <a:solidFill>
                  <a:srgbClr val="FFFFFF"/>
                </a:solidFill>
                <a:latin typeface="Courier New"/>
                <a:ea typeface="Courier New"/>
                <a:cs typeface="Courier New"/>
                <a:sym typeface="Courier New"/>
              </a:rPr>
              <a:t>div</a:t>
            </a:r>
            <a:r>
              <a:rPr b="1" lang="en" sz="1600">
                <a:solidFill>
                  <a:srgbClr val="67CDCC"/>
                </a:solidFill>
                <a:latin typeface="Courier New"/>
                <a:ea typeface="Courier New"/>
                <a:cs typeface="Courier New"/>
                <a:sym typeface="Courier New"/>
              </a:rPr>
              <a:t>&gt;</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600">
                <a:solidFill>
                  <a:srgbClr val="FFFFFF"/>
                </a:solidFill>
                <a:latin typeface="Courier New"/>
                <a:ea typeface="Courier New"/>
                <a:cs typeface="Courier New"/>
                <a:sym typeface="Courier New"/>
              </a:rPr>
              <a:t>    </a:t>
            </a:r>
            <a:r>
              <a:rPr b="1" lang="en" sz="1600">
                <a:solidFill>
                  <a:srgbClr val="CCCCCC"/>
                </a:solidFill>
                <a:latin typeface="Courier New"/>
                <a:ea typeface="Courier New"/>
                <a:cs typeface="Courier New"/>
                <a:sym typeface="Courier New"/>
              </a:rPr>
              <a:t>)</a:t>
            </a:r>
            <a:endParaRPr b="1" sz="1600">
              <a:solidFill>
                <a:srgbClr val="FFFFFF"/>
              </a:solidFill>
              <a:latin typeface="Courier New"/>
              <a:ea typeface="Courier New"/>
              <a:cs typeface="Courier New"/>
              <a:sym typeface="Courier New"/>
            </a:endParaRPr>
          </a:p>
          <a:p>
            <a:pPr indent="0" lvl="0" marL="0" rtl="0" algn="l">
              <a:lnSpc>
                <a:spcPct val="140000"/>
              </a:lnSpc>
              <a:spcBef>
                <a:spcPts val="0"/>
              </a:spcBef>
              <a:spcAft>
                <a:spcPts val="0"/>
              </a:spcAft>
              <a:buNone/>
            </a:pPr>
            <a:r>
              <a:rPr b="1" lang="en"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40000"/>
              </a:lnSpc>
              <a:spcBef>
                <a:spcPts val="0"/>
              </a:spcBef>
              <a:spcAft>
                <a:spcPts val="0"/>
              </a:spcAft>
              <a:buNone/>
            </a:pPr>
            <a:r>
              <a:t/>
            </a:r>
            <a:endParaRPr b="1" sz="1600">
              <a:solidFill>
                <a:srgbClr val="CCCCCC"/>
              </a:solidFill>
              <a:latin typeface="Courier New"/>
              <a:ea typeface="Courier New"/>
              <a:cs typeface="Courier New"/>
              <a:sym typeface="Courier New"/>
            </a:endParaRPr>
          </a:p>
          <a:p>
            <a:pPr indent="0" lvl="0" marL="0" rtl="0" algn="l">
              <a:lnSpc>
                <a:spcPct val="140000"/>
              </a:lnSpc>
              <a:spcBef>
                <a:spcPts val="0"/>
              </a:spcBef>
              <a:spcAft>
                <a:spcPts val="0"/>
              </a:spcAft>
              <a:buNone/>
            </a:pPr>
            <a:r>
              <a:rPr lang="en" sz="1600">
                <a:solidFill>
                  <a:srgbClr val="FFFFFF"/>
                </a:solidFill>
                <a:latin typeface="Courier New"/>
                <a:ea typeface="Courier New"/>
                <a:cs typeface="Courier New"/>
                <a:sym typeface="Courier New"/>
              </a:rPr>
              <a:t>ReactDOM</a:t>
            </a:r>
            <a:r>
              <a:rPr lang="en" sz="1600">
                <a:solidFill>
                  <a:srgbClr val="CCCCCC"/>
                </a:solidFill>
                <a:latin typeface="Courier New"/>
                <a:ea typeface="Courier New"/>
                <a:cs typeface="Courier New"/>
                <a:sym typeface="Courier New"/>
              </a:rPr>
              <a:t>.</a:t>
            </a:r>
            <a:r>
              <a:rPr lang="en" sz="1600">
                <a:solidFill>
                  <a:srgbClr val="F08D49"/>
                </a:solidFill>
                <a:latin typeface="Courier New"/>
                <a:ea typeface="Courier New"/>
                <a:cs typeface="Courier New"/>
                <a:sym typeface="Courier New"/>
              </a:rPr>
              <a:t>render</a:t>
            </a:r>
            <a:r>
              <a:rPr lang="en" sz="1600">
                <a:solidFill>
                  <a:srgbClr val="CCCCCC"/>
                </a:solidFill>
                <a:latin typeface="Courier New"/>
                <a:ea typeface="Courier New"/>
                <a:cs typeface="Courier New"/>
                <a:sym typeface="Courier New"/>
              </a:rPr>
              <a:t>(</a:t>
            </a:r>
            <a:endParaRPr sz="16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600">
                <a:solidFill>
                  <a:srgbClr val="67CDCC"/>
                </a:solidFill>
                <a:latin typeface="Courier New"/>
                <a:ea typeface="Courier New"/>
                <a:cs typeface="Courier New"/>
                <a:sym typeface="Courier New"/>
              </a:rPr>
              <a:t>&lt;</a:t>
            </a:r>
            <a:r>
              <a:rPr b="1" lang="en" sz="1600">
                <a:solidFill>
                  <a:srgbClr val="F8C555"/>
                </a:solidFill>
                <a:latin typeface="Courier New"/>
                <a:ea typeface="Courier New"/>
                <a:cs typeface="Courier New"/>
                <a:sym typeface="Courier New"/>
              </a:rPr>
              <a:t>MyComponent</a:t>
            </a:r>
            <a:r>
              <a:rPr lang="en" sz="1600">
                <a:solidFill>
                  <a:srgbClr val="FFFFFF"/>
                </a:solidFill>
                <a:latin typeface="Courier New"/>
                <a:ea typeface="Courier New"/>
                <a:cs typeface="Courier New"/>
                <a:sym typeface="Courier New"/>
              </a:rPr>
              <a:t> </a:t>
            </a:r>
            <a:r>
              <a:rPr lang="en" sz="1600">
                <a:solidFill>
                  <a:srgbClr val="67CDCC"/>
                </a:solidFill>
                <a:latin typeface="Courier New"/>
                <a:ea typeface="Courier New"/>
                <a:cs typeface="Courier New"/>
                <a:sym typeface="Courier New"/>
              </a:rPr>
              <a:t>/&gt;</a:t>
            </a:r>
            <a:r>
              <a:rPr lang="en" sz="1600">
                <a:solidFill>
                  <a:srgbClr val="CCCCCC"/>
                </a:solidFill>
                <a:latin typeface="Courier New"/>
                <a:ea typeface="Courier New"/>
                <a:cs typeface="Courier New"/>
                <a:sym typeface="Courier New"/>
              </a:rPr>
              <a:t>,</a:t>
            </a:r>
            <a:r>
              <a:rPr lang="en" sz="1600">
                <a:solidFill>
                  <a:srgbClr val="FFFFFF"/>
                </a:solidFill>
                <a:latin typeface="Courier New"/>
                <a:ea typeface="Courier New"/>
                <a:cs typeface="Courier New"/>
                <a:sym typeface="Courier New"/>
              </a:rPr>
              <a:t> </a:t>
            </a:r>
            <a:endParaRPr sz="1600">
              <a:solidFill>
                <a:srgbClr val="FFFFFF"/>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600">
                <a:solidFill>
                  <a:srgbClr val="FFFFFF"/>
                </a:solidFill>
                <a:latin typeface="Courier New"/>
                <a:ea typeface="Courier New"/>
                <a:cs typeface="Courier New"/>
                <a:sym typeface="Courier New"/>
              </a:rPr>
              <a:t>document</a:t>
            </a:r>
            <a:r>
              <a:rPr lang="en" sz="1600">
                <a:solidFill>
                  <a:srgbClr val="CCCCCC"/>
                </a:solidFill>
                <a:latin typeface="Courier New"/>
                <a:ea typeface="Courier New"/>
                <a:cs typeface="Courier New"/>
                <a:sym typeface="Courier New"/>
              </a:rPr>
              <a:t>.</a:t>
            </a:r>
            <a:r>
              <a:rPr lang="en" sz="1600">
                <a:solidFill>
                  <a:srgbClr val="F08D49"/>
                </a:solidFill>
                <a:latin typeface="Courier New"/>
                <a:ea typeface="Courier New"/>
                <a:cs typeface="Courier New"/>
                <a:sym typeface="Courier New"/>
              </a:rPr>
              <a:t>getElementById</a:t>
            </a:r>
            <a:r>
              <a:rPr lang="en" sz="1600">
                <a:solidFill>
                  <a:srgbClr val="CCCCCC"/>
                </a:solidFill>
                <a:latin typeface="Courier New"/>
                <a:ea typeface="Courier New"/>
                <a:cs typeface="Courier New"/>
                <a:sym typeface="Courier New"/>
              </a:rPr>
              <a:t>(</a:t>
            </a:r>
            <a:r>
              <a:rPr lang="en" sz="1600">
                <a:solidFill>
                  <a:srgbClr val="7EC699"/>
                </a:solidFill>
                <a:latin typeface="Courier New"/>
                <a:ea typeface="Courier New"/>
                <a:cs typeface="Courier New"/>
                <a:sym typeface="Courier New"/>
              </a:rPr>
              <a:t>‘root’</a:t>
            </a:r>
            <a:r>
              <a:rPr lang="en" sz="1600">
                <a:solidFill>
                  <a:srgbClr val="CCCCCC"/>
                </a:solidFill>
                <a:latin typeface="Courier New"/>
                <a:ea typeface="Courier New"/>
                <a:cs typeface="Courier New"/>
                <a:sym typeface="Courier New"/>
              </a:rPr>
              <a:t>)</a:t>
            </a:r>
            <a:endParaRPr sz="16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99" name="Google Shape;99;p1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Single Page Application (SPA) differs from a normal web application</a:t>
            </a:r>
            <a:endParaRPr/>
          </a:p>
          <a:p>
            <a:pPr indent="-342900" lvl="0" marL="457200" rtl="0" algn="l">
              <a:spcBef>
                <a:spcPts val="1000"/>
              </a:spcBef>
              <a:spcAft>
                <a:spcPts val="0"/>
              </a:spcAft>
              <a:buSzPts val="1800"/>
              <a:buChar char="●"/>
            </a:pPr>
            <a:r>
              <a:rPr lang="en"/>
              <a:t>In SPA that you remain on the same URL and thereby the same page, hence the name. </a:t>
            </a:r>
            <a:endParaRPr/>
          </a:p>
          <a:p>
            <a:pPr indent="-342900" lvl="0" marL="457200" rtl="0" algn="l">
              <a:spcBef>
                <a:spcPts val="1000"/>
              </a:spcBef>
              <a:spcAft>
                <a:spcPts val="0"/>
              </a:spcAft>
              <a:buSzPts val="1800"/>
              <a:buChar char="●"/>
            </a:pPr>
            <a:r>
              <a:rPr lang="en"/>
              <a:t>Traditionally in HTML we create multiple HTML files for multiple page website </a:t>
            </a:r>
            <a:endParaRPr/>
          </a:p>
          <a:p>
            <a:pPr indent="-342900" lvl="0" marL="457200" rtl="0" algn="l">
              <a:spcBef>
                <a:spcPts val="1000"/>
              </a:spcBef>
              <a:spcAft>
                <a:spcPts val="1000"/>
              </a:spcAft>
              <a:buSzPts val="1800"/>
              <a:buChar char="●"/>
            </a:pPr>
            <a:r>
              <a:rPr lang="en"/>
              <a:t>In SPA we create one HTML page and create Routes on them to show different pages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480750" y="2029512"/>
            <a:ext cx="8222100" cy="157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Create-react-app</a:t>
            </a:r>
            <a:r>
              <a:rPr lang="en"/>
              <a:t> generated files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Directory and files after create-react-app</a:t>
            </a:r>
            <a:endParaRPr/>
          </a:p>
        </p:txBody>
      </p:sp>
      <p:pic>
        <p:nvPicPr>
          <p:cNvPr id="413" name="Google Shape;413;p63"/>
          <p:cNvPicPr preferRelativeResize="0"/>
          <p:nvPr/>
        </p:nvPicPr>
        <p:blipFill>
          <a:blip r:embed="rId3">
            <a:alphaModFix/>
          </a:blip>
          <a:stretch>
            <a:fillRect/>
          </a:stretch>
        </p:blipFill>
        <p:spPr>
          <a:xfrm>
            <a:off x="152400" y="1296525"/>
            <a:ext cx="8603700" cy="3694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first React component</a:t>
            </a:r>
            <a:endParaRPr/>
          </a:p>
        </p:txBody>
      </p:sp>
      <p:pic>
        <p:nvPicPr>
          <p:cNvPr id="419" name="Google Shape;419;p64"/>
          <p:cNvPicPr preferRelativeResize="0"/>
          <p:nvPr/>
        </p:nvPicPr>
        <p:blipFill>
          <a:blip r:embed="rId3">
            <a:alphaModFix/>
          </a:blip>
          <a:stretch>
            <a:fillRect/>
          </a:stretch>
        </p:blipFill>
        <p:spPr>
          <a:xfrm>
            <a:off x="152400" y="1296525"/>
            <a:ext cx="8557800" cy="3322099"/>
          </a:xfrm>
          <a:prstGeom prst="rect">
            <a:avLst/>
          </a:prstGeom>
          <a:noFill/>
          <a:ln cap="flat" cmpd="sng" w="9525">
            <a:solidFill>
              <a:schemeClr val="dk2"/>
            </a:solidFill>
            <a:prstDash val="solid"/>
            <a:round/>
            <a:headEnd len="sm" w="sm" type="none"/>
            <a:tailEnd len="sm" w="sm" type="none"/>
          </a:ln>
        </p:spPr>
      </p:pic>
      <p:sp>
        <p:nvSpPr>
          <p:cNvPr id="420" name="Google Shape;420;p64"/>
          <p:cNvSpPr txBox="1"/>
          <p:nvPr/>
        </p:nvSpPr>
        <p:spPr>
          <a:xfrm>
            <a:off x="649800" y="4465275"/>
            <a:ext cx="7844400" cy="686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https://github.com/aamirpinger/react-fundamental-slides-code/blob/master/</a:t>
            </a:r>
            <a:r>
              <a:rPr lang="en" sz="1800" u="sng">
                <a:solidFill>
                  <a:schemeClr val="dk2"/>
                </a:solidFill>
                <a:hlinkClick r:id="rId5"/>
              </a:rPr>
              <a:t>myFirstComponent</a:t>
            </a:r>
            <a:r>
              <a:rPr lang="en" sz="1800" u="sng">
                <a:solidFill>
                  <a:schemeClr val="dk2"/>
                </a:solidFill>
                <a:hlinkClick r:id="rId6"/>
              </a:rPr>
              <a:t>.js</a:t>
            </a:r>
            <a:endParaRPr sz="1800">
              <a:solidFill>
                <a:schemeClr val="dk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 with .map method</a:t>
            </a:r>
            <a:endParaRPr/>
          </a:p>
        </p:txBody>
      </p:sp>
      <p:sp>
        <p:nvSpPr>
          <p:cNvPr id="426" name="Google Shape;426;p65"/>
          <p:cNvSpPr txBox="1"/>
          <p:nvPr/>
        </p:nvSpPr>
        <p:spPr>
          <a:xfrm>
            <a:off x="381000" y="1320325"/>
            <a:ext cx="5433600" cy="36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highlight>
                  <a:srgbClr val="FFFFFF"/>
                </a:highlight>
                <a:latin typeface="Courier New"/>
                <a:ea typeface="Courier New"/>
                <a:cs typeface="Courier New"/>
                <a:sym typeface="Courier New"/>
              </a:rPr>
              <a:t> React </a:t>
            </a:r>
            <a:r>
              <a:rPr lang="en" sz="1050">
                <a:solidFill>
                  <a:srgbClr val="0000FF"/>
                </a:solidFill>
                <a:highlight>
                  <a:srgbClr val="FFFFFF"/>
                </a:highlight>
                <a:latin typeface="Courier New"/>
                <a:ea typeface="Courier New"/>
                <a:cs typeface="Courier New"/>
                <a:sym typeface="Courier New"/>
              </a:rPr>
              <a:t>from</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'react'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highlight>
                  <a:srgbClr val="FFFFFF"/>
                </a:highlight>
                <a:latin typeface="Courier New"/>
                <a:ea typeface="Courier New"/>
                <a:cs typeface="Courier New"/>
                <a:sym typeface="Courier New"/>
              </a:rPr>
              <a:t> MyComponent </a:t>
            </a:r>
            <a:r>
              <a:rPr lang="en" sz="1050">
                <a:solidFill>
                  <a:srgbClr val="0000FF"/>
                </a:solidFill>
                <a:highlight>
                  <a:srgbClr val="FFFFFF"/>
                </a:highlight>
                <a:latin typeface="Courier New"/>
                <a:ea typeface="Courier New"/>
                <a:cs typeface="Courier New"/>
                <a:sym typeface="Courier New"/>
              </a:rPr>
              <a:t>extends</a:t>
            </a:r>
            <a:r>
              <a:rPr lang="en" sz="1050">
                <a:highlight>
                  <a:srgbClr val="FFFFFF"/>
                </a:highlight>
                <a:latin typeface="Courier New"/>
                <a:ea typeface="Courier New"/>
                <a:cs typeface="Courier New"/>
                <a:sym typeface="Courier New"/>
              </a:rPr>
              <a:t> React.Component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render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cityArray = [</a:t>
            </a:r>
            <a:r>
              <a:rPr lang="en" sz="1050">
                <a:solidFill>
                  <a:srgbClr val="A31515"/>
                </a:solidFill>
                <a:highlight>
                  <a:srgbClr val="FFFFFF"/>
                </a:highlight>
                <a:latin typeface="Courier New"/>
                <a:ea typeface="Courier New"/>
                <a:cs typeface="Courier New"/>
                <a:sym typeface="Courier New"/>
              </a:rPr>
              <a:t>'Karachi'</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'Lahore'</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'Peshawar'</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'Quetta'</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cityArray.map(city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key</a:t>
            </a:r>
            <a:r>
              <a:rPr lang="en" sz="1050">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App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export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highlight>
                  <a:srgbClr val="FFFFFF"/>
                </a:highlight>
                <a:latin typeface="Courier New"/>
                <a:ea typeface="Courier New"/>
                <a:cs typeface="Courier New"/>
                <a:sym typeface="Courier New"/>
              </a:rPr>
              <a:t> App</a:t>
            </a:r>
            <a:endParaRPr sz="1050">
              <a:solidFill>
                <a:srgbClr val="0000FF"/>
              </a:solidFill>
              <a:highlight>
                <a:srgbClr val="FFFFFF"/>
              </a:highlight>
              <a:latin typeface="Courier New"/>
              <a:ea typeface="Courier New"/>
              <a:cs typeface="Courier New"/>
              <a:sym typeface="Courier New"/>
            </a:endParaRPr>
          </a:p>
        </p:txBody>
      </p:sp>
      <p:sp>
        <p:nvSpPr>
          <p:cNvPr id="427" name="Google Shape;427;p65"/>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3"/>
              </a:rPr>
              <a:t>ComponentWithDotMap.js</a:t>
            </a:r>
            <a:endParaRPr/>
          </a:p>
        </p:txBody>
      </p:sp>
      <p:sp>
        <p:nvSpPr>
          <p:cNvPr id="428" name="Google Shape;428;p65"/>
          <p:cNvSpPr txBox="1"/>
          <p:nvPr/>
        </p:nvSpPr>
        <p:spPr>
          <a:xfrm>
            <a:off x="6006775" y="2005825"/>
            <a:ext cx="30000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Lahore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Quetta</a:t>
            </a:r>
            <a:endParaRPr sz="1100">
              <a:latin typeface="Roboto"/>
              <a:ea typeface="Roboto"/>
              <a:cs typeface="Roboto"/>
              <a:sym typeface="Roboto"/>
            </a:endParaRPr>
          </a:p>
        </p:txBody>
      </p:sp>
      <p:sp>
        <p:nvSpPr>
          <p:cNvPr id="429" name="Google Shape;429;p65"/>
          <p:cNvSpPr txBox="1"/>
          <p:nvPr/>
        </p:nvSpPr>
        <p:spPr>
          <a:xfrm>
            <a:off x="5976025" y="1791925"/>
            <a:ext cx="30615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 with .filter method</a:t>
            </a:r>
            <a:endParaRPr/>
          </a:p>
        </p:txBody>
      </p:sp>
      <p:sp>
        <p:nvSpPr>
          <p:cNvPr id="435" name="Google Shape;435;p66"/>
          <p:cNvSpPr txBox="1"/>
          <p:nvPr/>
        </p:nvSpPr>
        <p:spPr>
          <a:xfrm>
            <a:off x="326450" y="1320325"/>
            <a:ext cx="5985000" cy="36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highlight>
                  <a:srgbClr val="FFFFFF"/>
                </a:highlight>
                <a:latin typeface="Courier New"/>
                <a:ea typeface="Courier New"/>
                <a:cs typeface="Courier New"/>
                <a:sym typeface="Courier New"/>
              </a:rPr>
              <a:t> React </a:t>
            </a:r>
            <a:r>
              <a:rPr lang="en" sz="1050">
                <a:solidFill>
                  <a:srgbClr val="0000FF"/>
                </a:solidFill>
                <a:highlight>
                  <a:srgbClr val="FFFFFF"/>
                </a:highlight>
                <a:latin typeface="Courier New"/>
                <a:ea typeface="Courier New"/>
                <a:cs typeface="Courier New"/>
                <a:sym typeface="Courier New"/>
              </a:rPr>
              <a:t>from</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'react'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highlight>
                  <a:srgbClr val="FFFFFF"/>
                </a:highlight>
                <a:latin typeface="Courier New"/>
                <a:ea typeface="Courier New"/>
                <a:cs typeface="Courier New"/>
                <a:sym typeface="Courier New"/>
              </a:rPr>
              <a:t> MyComponent </a:t>
            </a:r>
            <a:r>
              <a:rPr lang="en" sz="1050">
                <a:solidFill>
                  <a:srgbClr val="0000FF"/>
                </a:solidFill>
                <a:highlight>
                  <a:srgbClr val="FFFFFF"/>
                </a:highlight>
                <a:latin typeface="Courier New"/>
                <a:ea typeface="Courier New"/>
                <a:cs typeface="Courier New"/>
                <a:sym typeface="Courier New"/>
              </a:rPr>
              <a:t>extends</a:t>
            </a:r>
            <a:r>
              <a:rPr lang="en" sz="1050">
                <a:highlight>
                  <a:srgbClr val="FFFFFF"/>
                </a:highlight>
                <a:latin typeface="Courier New"/>
                <a:ea typeface="Courier New"/>
                <a:cs typeface="Courier New"/>
                <a:sym typeface="Courier New"/>
              </a:rPr>
              <a:t> React.Component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render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cityArray = [</a:t>
            </a:r>
            <a:r>
              <a:rPr lang="en" sz="1050">
                <a:solidFill>
                  <a:srgbClr val="A31515"/>
                </a:solidFill>
                <a:highlight>
                  <a:srgbClr val="FFFFFF"/>
                </a:highlight>
                <a:latin typeface="Courier New"/>
                <a:ea typeface="Courier New"/>
                <a:cs typeface="Courier New"/>
                <a:sym typeface="Courier New"/>
              </a:rPr>
              <a:t>'Karachi'</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'Lahore'</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'Peshawar'</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'Quetta'</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shortListedCities = cityArray.filter(city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city.length &gt; </a:t>
            </a:r>
            <a:r>
              <a:rPr lang="en" sz="1050">
                <a:solidFill>
                  <a:srgbClr val="098658"/>
                </a:solidFill>
                <a:highlight>
                  <a:srgbClr val="FFFFFF"/>
                </a:highlight>
                <a:latin typeface="Courier New"/>
                <a:ea typeface="Courier New"/>
                <a:cs typeface="Courier New"/>
                <a:sym typeface="Courier New"/>
              </a:rPr>
              <a:t>6</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shortListedCities.map(city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key</a:t>
            </a:r>
            <a:r>
              <a:rPr lang="en" sz="1050">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App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export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highlight>
                  <a:srgbClr val="FFFFFF"/>
                </a:highlight>
                <a:latin typeface="Courier New"/>
                <a:ea typeface="Courier New"/>
                <a:cs typeface="Courier New"/>
                <a:sym typeface="Courier New"/>
              </a:rPr>
              <a:t> App</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436" name="Google Shape;436;p66"/>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3"/>
              </a:rPr>
              <a:t>ComponentWithDotFilter.js</a:t>
            </a:r>
            <a:endParaRPr/>
          </a:p>
        </p:txBody>
      </p:sp>
      <p:sp>
        <p:nvSpPr>
          <p:cNvPr id="437" name="Google Shape;437;p66"/>
          <p:cNvSpPr txBox="1"/>
          <p:nvPr/>
        </p:nvSpPr>
        <p:spPr>
          <a:xfrm>
            <a:off x="6381968" y="2005825"/>
            <a:ext cx="26286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p:txBody>
      </p:sp>
      <p:sp>
        <p:nvSpPr>
          <p:cNvPr id="438" name="Google Shape;438;p66"/>
          <p:cNvSpPr txBox="1"/>
          <p:nvPr/>
        </p:nvSpPr>
        <p:spPr>
          <a:xfrm>
            <a:off x="6355025" y="1791925"/>
            <a:ext cx="26826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 Reusability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 Reusability</a:t>
            </a:r>
            <a:endParaRPr/>
          </a:p>
        </p:txBody>
      </p:sp>
      <p:sp>
        <p:nvSpPr>
          <p:cNvPr id="449" name="Google Shape;449;p68"/>
          <p:cNvSpPr txBox="1"/>
          <p:nvPr/>
        </p:nvSpPr>
        <p:spPr>
          <a:xfrm>
            <a:off x="188625" y="1320325"/>
            <a:ext cx="5787300" cy="36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highlight>
                  <a:srgbClr val="FFFFFF"/>
                </a:highlight>
                <a:latin typeface="Courier New"/>
                <a:ea typeface="Courier New"/>
                <a:cs typeface="Courier New"/>
                <a:sym typeface="Courier New"/>
              </a:rPr>
              <a:t> React </a:t>
            </a:r>
            <a:r>
              <a:rPr lang="en" sz="1050">
                <a:solidFill>
                  <a:srgbClr val="0000FF"/>
                </a:solidFill>
                <a:highlight>
                  <a:srgbClr val="FFFFFF"/>
                </a:highlight>
                <a:latin typeface="Courier New"/>
                <a:ea typeface="Courier New"/>
                <a:cs typeface="Courier New"/>
                <a:sym typeface="Courier New"/>
              </a:rPr>
              <a:t>from</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'react'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highlight>
                  <a:srgbClr val="FFFFFF"/>
                </a:highlight>
                <a:latin typeface="Courier New"/>
                <a:ea typeface="Courier New"/>
                <a:cs typeface="Courier New"/>
                <a:sym typeface="Courier New"/>
              </a:rPr>
              <a:t> MyComponent </a:t>
            </a:r>
            <a:r>
              <a:rPr lang="en" sz="1050">
                <a:solidFill>
                  <a:srgbClr val="0000FF"/>
                </a:solidFill>
                <a:highlight>
                  <a:srgbClr val="FFFFFF"/>
                </a:highlight>
                <a:latin typeface="Courier New"/>
                <a:ea typeface="Courier New"/>
                <a:cs typeface="Courier New"/>
                <a:sym typeface="Courier New"/>
              </a:rPr>
              <a:t>extends</a:t>
            </a:r>
            <a:r>
              <a:rPr lang="en" sz="1050">
                <a:highlight>
                  <a:srgbClr val="FFFFFF"/>
                </a:highlight>
                <a:latin typeface="Courier New"/>
                <a:ea typeface="Courier New"/>
                <a:cs typeface="Courier New"/>
                <a:sym typeface="Courier New"/>
              </a:rPr>
              <a:t> React.Component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render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cityArray = [</a:t>
            </a:r>
            <a:r>
              <a:rPr lang="en" sz="1050">
                <a:solidFill>
                  <a:srgbClr val="A31515"/>
                </a:solidFill>
                <a:highlight>
                  <a:srgbClr val="FFFFFF"/>
                </a:highlight>
                <a:latin typeface="Courier New"/>
                <a:ea typeface="Courier New"/>
                <a:cs typeface="Courier New"/>
                <a:sym typeface="Courier New"/>
              </a:rPr>
              <a:t>'Karachi'</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'Lahore'</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'Peshawar'</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'Quetta'</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shortListedCities = cityArray.filter(city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city.length &gt; </a:t>
            </a:r>
            <a:r>
              <a:rPr lang="en" sz="1050">
                <a:solidFill>
                  <a:srgbClr val="098658"/>
                </a:solidFill>
                <a:highlight>
                  <a:srgbClr val="FFFFFF"/>
                </a:highlight>
                <a:latin typeface="Courier New"/>
                <a:ea typeface="Courier New"/>
                <a:cs typeface="Courier New"/>
                <a:sym typeface="Courier New"/>
              </a:rPr>
              <a:t>6</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shortListedCities.map(city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key</a:t>
            </a:r>
            <a:r>
              <a:rPr lang="en" sz="1050">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App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export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highlight>
                  <a:srgbClr val="FFFFFF"/>
                </a:highlight>
                <a:latin typeface="Courier New"/>
                <a:ea typeface="Courier New"/>
                <a:cs typeface="Courier New"/>
                <a:sym typeface="Courier New"/>
              </a:rPr>
              <a:t> App</a:t>
            </a:r>
            <a:endParaRPr sz="1050">
              <a:solidFill>
                <a:srgbClr val="0000FF"/>
              </a:solidFill>
              <a:highlight>
                <a:srgbClr val="FFFFFF"/>
              </a:highlight>
              <a:latin typeface="Courier New"/>
              <a:ea typeface="Courier New"/>
              <a:cs typeface="Courier New"/>
              <a:sym typeface="Courier New"/>
            </a:endParaRPr>
          </a:p>
        </p:txBody>
      </p:sp>
      <p:sp>
        <p:nvSpPr>
          <p:cNvPr id="450" name="Google Shape;450;p68"/>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3"/>
              </a:rPr>
              <a:t>ComponentWithDotFilter.js</a:t>
            </a:r>
            <a:endParaRPr/>
          </a:p>
        </p:txBody>
      </p:sp>
      <p:sp>
        <p:nvSpPr>
          <p:cNvPr id="451" name="Google Shape;451;p68"/>
          <p:cNvSpPr txBox="1"/>
          <p:nvPr/>
        </p:nvSpPr>
        <p:spPr>
          <a:xfrm>
            <a:off x="6006775" y="2005825"/>
            <a:ext cx="30000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a:p>
            <a:pPr indent="-298450" lvl="0" marL="457200" rtl="0" algn="l">
              <a:lnSpc>
                <a:spcPct val="115000"/>
              </a:lnSpc>
              <a:spcBef>
                <a:spcPts val="10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p:txBody>
      </p:sp>
      <p:sp>
        <p:nvSpPr>
          <p:cNvPr id="452" name="Google Shape;452;p68"/>
          <p:cNvSpPr txBox="1"/>
          <p:nvPr/>
        </p:nvSpPr>
        <p:spPr>
          <a:xfrm>
            <a:off x="5976025" y="1791925"/>
            <a:ext cx="30615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sp>
        <p:nvSpPr>
          <p:cNvPr id="463" name="Google Shape;463;p70"/>
          <p:cNvSpPr txBox="1"/>
          <p:nvPr>
            <p:ph idx="1" type="body"/>
          </p:nvPr>
        </p:nvSpPr>
        <p:spPr>
          <a:xfrm>
            <a:off x="247225" y="1452625"/>
            <a:ext cx="8368200" cy="215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 allow us to send data or functions from parent component to it’s child component</a:t>
            </a:r>
            <a:endParaRPr/>
          </a:p>
          <a:p>
            <a:pPr indent="-342900" lvl="0" marL="457200" rtl="0" algn="l">
              <a:spcBef>
                <a:spcPts val="1600"/>
              </a:spcBef>
              <a:spcAft>
                <a:spcPts val="0"/>
              </a:spcAft>
              <a:buSzPts val="1800"/>
              <a:buChar char="●"/>
            </a:pPr>
            <a:r>
              <a:rPr lang="en"/>
              <a:t>These data or functions are called props</a:t>
            </a:r>
            <a:endParaRPr/>
          </a:p>
          <a:p>
            <a:pPr indent="-342900" lvl="0" marL="457200" rtl="0" algn="l">
              <a:spcBef>
                <a:spcPts val="1600"/>
              </a:spcBef>
              <a:spcAft>
                <a:spcPts val="1600"/>
              </a:spcAft>
              <a:buSzPts val="1800"/>
              <a:buChar char="●"/>
            </a:pPr>
            <a:r>
              <a:rPr lang="en"/>
              <a:t>Adding props, or properties to your component means we add attributes to our component element.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sp>
        <p:nvSpPr>
          <p:cNvPr id="469" name="Google Shape;469;p71"/>
          <p:cNvSpPr txBox="1"/>
          <p:nvPr/>
        </p:nvSpPr>
        <p:spPr>
          <a:xfrm>
            <a:off x="1690325" y="1447750"/>
            <a:ext cx="6079200" cy="124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Component call WITHOUT props</a:t>
            </a:r>
            <a:endParaRPr b="1" sz="1800">
              <a:solidFill>
                <a:schemeClr val="accent2"/>
              </a:solidFill>
              <a:latin typeface="Roboto"/>
              <a:ea typeface="Roboto"/>
              <a:cs typeface="Roboto"/>
              <a:sym typeface="Roboto"/>
            </a:endParaRPr>
          </a:p>
          <a:p>
            <a:pPr indent="0" lvl="0" marL="0" rtl="0" algn="l">
              <a:spcBef>
                <a:spcPts val="0"/>
              </a:spcBef>
              <a:spcAft>
                <a:spcPts val="0"/>
              </a:spcAft>
              <a:buNone/>
            </a:pPr>
            <a:r>
              <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b="1" lang="en" sz="1800">
                <a:solidFill>
                  <a:schemeClr val="dk2"/>
                </a:solidFill>
                <a:latin typeface="Roboto"/>
                <a:ea typeface="Roboto"/>
                <a:cs typeface="Roboto"/>
                <a:sym typeface="Roboto"/>
              </a:rPr>
              <a:t>&lt;myElement /&gt;</a:t>
            </a:r>
            <a:endParaRPr/>
          </a:p>
        </p:txBody>
      </p:sp>
      <p:sp>
        <p:nvSpPr>
          <p:cNvPr id="470" name="Google Shape;470;p71"/>
          <p:cNvSpPr txBox="1"/>
          <p:nvPr/>
        </p:nvSpPr>
        <p:spPr>
          <a:xfrm>
            <a:off x="1690325" y="2862375"/>
            <a:ext cx="6079200" cy="186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Component call WITH props</a:t>
            </a:r>
            <a:endParaRPr b="1" sz="1800">
              <a:solidFill>
                <a:schemeClr val="accent2"/>
              </a:solidFill>
              <a:latin typeface="Roboto"/>
              <a:ea typeface="Roboto"/>
              <a:cs typeface="Roboto"/>
              <a:sym typeface="Roboto"/>
            </a:endParaRPr>
          </a:p>
          <a:p>
            <a:pPr indent="0" lvl="0" marL="0" rtl="0" algn="l">
              <a:spcBef>
                <a:spcPts val="0"/>
              </a:spcBef>
              <a:spcAft>
                <a:spcPts val="0"/>
              </a:spcAft>
              <a:buNone/>
            </a:pPr>
            <a:r>
              <a:t/>
            </a:r>
            <a:endParaRPr b="1" sz="18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&lt;myElement </a:t>
            </a:r>
            <a:endParaRPr b="1" sz="1800">
              <a:solidFill>
                <a:schemeClr val="dk2"/>
              </a:solidFill>
              <a:latin typeface="Roboto"/>
              <a:ea typeface="Roboto"/>
              <a:cs typeface="Roboto"/>
              <a:sym typeface="Roboto"/>
            </a:endParaRPr>
          </a:p>
          <a:p>
            <a:pPr indent="457200" lvl="0" marL="0" rtl="0" algn="l">
              <a:spcBef>
                <a:spcPts val="0"/>
              </a:spcBef>
              <a:spcAft>
                <a:spcPts val="0"/>
              </a:spcAft>
              <a:buNone/>
            </a:pPr>
            <a:r>
              <a:rPr b="1" lang="en" sz="1800">
                <a:solidFill>
                  <a:srgbClr val="980000"/>
                </a:solidFill>
                <a:latin typeface="Roboto"/>
                <a:ea typeface="Roboto"/>
                <a:cs typeface="Roboto"/>
                <a:sym typeface="Roboto"/>
              </a:rPr>
              <a:t>name=’</a:t>
            </a:r>
            <a:r>
              <a:rPr b="1" lang="en" sz="1800">
                <a:solidFill>
                  <a:schemeClr val="dk2"/>
                </a:solidFill>
                <a:latin typeface="Roboto"/>
                <a:ea typeface="Roboto"/>
                <a:cs typeface="Roboto"/>
                <a:sym typeface="Roboto"/>
              </a:rPr>
              <a:t>Aamir</a:t>
            </a:r>
            <a:r>
              <a:rPr b="1" lang="en" sz="1800">
                <a:solidFill>
                  <a:srgbClr val="980000"/>
                </a:solidFill>
                <a:latin typeface="Roboto"/>
                <a:ea typeface="Roboto"/>
                <a:cs typeface="Roboto"/>
                <a:sym typeface="Roboto"/>
              </a:rPr>
              <a:t>’ </a:t>
            </a:r>
            <a:endParaRPr b="1" sz="1800">
              <a:solidFill>
                <a:srgbClr val="980000"/>
              </a:solidFill>
              <a:latin typeface="Roboto"/>
              <a:ea typeface="Roboto"/>
              <a:cs typeface="Roboto"/>
              <a:sym typeface="Roboto"/>
            </a:endParaRPr>
          </a:p>
          <a:p>
            <a:pPr indent="457200" lvl="0" marL="0" rtl="0" algn="l">
              <a:spcBef>
                <a:spcPts val="0"/>
              </a:spcBef>
              <a:spcAft>
                <a:spcPts val="0"/>
              </a:spcAft>
              <a:buNone/>
            </a:pPr>
            <a:r>
              <a:rPr b="1" lang="en" sz="1800">
                <a:solidFill>
                  <a:srgbClr val="980000"/>
                </a:solidFill>
                <a:latin typeface="Roboto"/>
                <a:ea typeface="Roboto"/>
                <a:cs typeface="Roboto"/>
                <a:sym typeface="Roboto"/>
              </a:rPr>
              <a:t>myfunc={</a:t>
            </a:r>
            <a:r>
              <a:rPr b="1" lang="en" sz="1800">
                <a:solidFill>
                  <a:schemeClr val="accent2"/>
                </a:solidFill>
                <a:latin typeface="Roboto"/>
                <a:ea typeface="Roboto"/>
                <a:cs typeface="Roboto"/>
                <a:sym typeface="Roboto"/>
              </a:rPr>
              <a:t>() =&gt;</a:t>
            </a:r>
            <a:r>
              <a:rPr b="1" lang="en" sz="1800">
                <a:solidFill>
                  <a:schemeClr val="dk2"/>
                </a:solidFill>
                <a:latin typeface="Roboto"/>
                <a:ea typeface="Roboto"/>
                <a:cs typeface="Roboto"/>
                <a:sym typeface="Roboto"/>
              </a:rPr>
              <a:t> console.log(‘hello world’)</a:t>
            </a:r>
            <a:r>
              <a:rPr b="1" lang="en" sz="1800">
                <a:solidFill>
                  <a:srgbClr val="980000"/>
                </a:solidFill>
                <a:latin typeface="Roboto"/>
                <a:ea typeface="Roboto"/>
                <a:cs typeface="Roboto"/>
                <a:sym typeface="Roboto"/>
              </a:rPr>
              <a:t>}</a:t>
            </a:r>
            <a:endParaRPr b="1" sz="1800">
              <a:solidFill>
                <a:srgbClr val="980000"/>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React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sp>
        <p:nvSpPr>
          <p:cNvPr id="476" name="Google Shape;476;p72"/>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means we can pass data from an outer component to an inner component. </a:t>
            </a:r>
            <a:endParaRPr/>
          </a:p>
          <a:p>
            <a:pPr indent="-342900" lvl="0" marL="457200" rtl="0" algn="l">
              <a:spcBef>
                <a:spcPts val="1600"/>
              </a:spcBef>
              <a:spcAft>
                <a:spcPts val="1600"/>
              </a:spcAft>
              <a:buSzPts val="1800"/>
              <a:buChar char="●"/>
            </a:pPr>
            <a:r>
              <a:rPr lang="en"/>
              <a:t>That data can be either data that we want to render a or a function that we want to invoke.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pic>
        <p:nvPicPr>
          <p:cNvPr id="482" name="Google Shape;482;p73"/>
          <p:cNvPicPr preferRelativeResize="0"/>
          <p:nvPr/>
        </p:nvPicPr>
        <p:blipFill>
          <a:blip r:embed="rId3">
            <a:alphaModFix/>
          </a:blip>
          <a:stretch>
            <a:fillRect/>
          </a:stretch>
        </p:blipFill>
        <p:spPr>
          <a:xfrm>
            <a:off x="152400" y="1296525"/>
            <a:ext cx="5542450" cy="3694576"/>
          </a:xfrm>
          <a:prstGeom prst="rect">
            <a:avLst/>
          </a:prstGeom>
          <a:noFill/>
          <a:ln cap="flat" cmpd="sng" w="9525">
            <a:solidFill>
              <a:schemeClr val="dk2"/>
            </a:solidFill>
            <a:prstDash val="solid"/>
            <a:round/>
            <a:headEnd len="sm" w="sm" type="none"/>
            <a:tailEnd len="sm" w="sm" type="none"/>
          </a:ln>
        </p:spPr>
      </p:pic>
      <p:sp>
        <p:nvSpPr>
          <p:cNvPr id="483" name="Google Shape;483;p73"/>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PassingProps</a:t>
            </a:r>
            <a:r>
              <a:rPr lang="en" sz="1800" u="sng">
                <a:solidFill>
                  <a:schemeClr val="dk2"/>
                </a:solidFill>
                <a:hlinkClick r:id="rId5"/>
              </a:rPr>
              <a:t>.js</a:t>
            </a:r>
            <a:endParaRPr/>
          </a:p>
        </p:txBody>
      </p:sp>
      <p:sp>
        <p:nvSpPr>
          <p:cNvPr id="484" name="Google Shape;484;p73"/>
          <p:cNvSpPr txBox="1"/>
          <p:nvPr/>
        </p:nvSpPr>
        <p:spPr>
          <a:xfrm>
            <a:off x="6006775" y="2005825"/>
            <a:ext cx="30000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a:p>
            <a:pPr indent="-298450" lvl="0" marL="457200" rtl="0" algn="l">
              <a:lnSpc>
                <a:spcPct val="115000"/>
              </a:lnSpc>
              <a:spcBef>
                <a:spcPts val="1000"/>
              </a:spcBef>
              <a:spcAft>
                <a:spcPts val="0"/>
              </a:spcAft>
              <a:buSzPts val="1100"/>
              <a:buFont typeface="Roboto"/>
              <a:buChar char="●"/>
            </a:pPr>
            <a:r>
              <a:rPr lang="en" sz="1100">
                <a:latin typeface="Roboto"/>
                <a:ea typeface="Roboto"/>
                <a:cs typeface="Roboto"/>
                <a:sym typeface="Roboto"/>
              </a:rPr>
              <a:t>Hyderabad</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Islamabad</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Gawader</a:t>
            </a:r>
            <a:endParaRPr sz="1100">
              <a:latin typeface="Roboto"/>
              <a:ea typeface="Roboto"/>
              <a:cs typeface="Roboto"/>
              <a:sym typeface="Roboto"/>
            </a:endParaRPr>
          </a:p>
        </p:txBody>
      </p:sp>
      <p:sp>
        <p:nvSpPr>
          <p:cNvPr id="485" name="Google Shape;485;p73"/>
          <p:cNvSpPr txBox="1"/>
          <p:nvPr/>
        </p:nvSpPr>
        <p:spPr>
          <a:xfrm>
            <a:off x="5976025" y="1791925"/>
            <a:ext cx="30615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pic>
        <p:nvPicPr>
          <p:cNvPr id="491" name="Google Shape;491;p74"/>
          <p:cNvPicPr preferRelativeResize="0"/>
          <p:nvPr/>
        </p:nvPicPr>
        <p:blipFill rotWithShape="1">
          <a:blip r:embed="rId3">
            <a:alphaModFix/>
          </a:blip>
          <a:srcRect b="-770" l="0" r="0" t="-628"/>
          <a:stretch/>
        </p:blipFill>
        <p:spPr>
          <a:xfrm>
            <a:off x="159350" y="1275700"/>
            <a:ext cx="5542450" cy="3694576"/>
          </a:xfrm>
          <a:prstGeom prst="rect">
            <a:avLst/>
          </a:prstGeom>
          <a:noFill/>
          <a:ln cap="flat" cmpd="sng" w="9525">
            <a:solidFill>
              <a:schemeClr val="dk2"/>
            </a:solidFill>
            <a:prstDash val="solid"/>
            <a:round/>
            <a:headEnd len="sm" w="sm" type="none"/>
            <a:tailEnd len="sm" w="sm" type="none"/>
          </a:ln>
        </p:spPr>
      </p:pic>
      <p:sp>
        <p:nvSpPr>
          <p:cNvPr id="492" name="Google Shape;492;p74"/>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PassingPropsAndFunction.js</a:t>
            </a:r>
            <a:endParaRPr/>
          </a:p>
        </p:txBody>
      </p:sp>
      <p:pic>
        <p:nvPicPr>
          <p:cNvPr id="493" name="Google Shape;493;p74"/>
          <p:cNvPicPr preferRelativeResize="0"/>
          <p:nvPr/>
        </p:nvPicPr>
        <p:blipFill>
          <a:blip r:embed="rId5">
            <a:alphaModFix/>
          </a:blip>
          <a:stretch>
            <a:fillRect/>
          </a:stretch>
        </p:blipFill>
        <p:spPr>
          <a:xfrm>
            <a:off x="5823625" y="2154500"/>
            <a:ext cx="3167976" cy="1748900"/>
          </a:xfrm>
          <a:prstGeom prst="rect">
            <a:avLst/>
          </a:prstGeom>
          <a:noFill/>
          <a:ln cap="flat" cmpd="sng" w="9525">
            <a:solidFill>
              <a:schemeClr val="dk2"/>
            </a:solidFill>
            <a:prstDash val="solid"/>
            <a:round/>
            <a:headEnd len="sm" w="sm" type="none"/>
            <a:tailEnd len="sm" w="sm" type="none"/>
          </a:ln>
        </p:spPr>
      </p:pic>
      <p:sp>
        <p:nvSpPr>
          <p:cNvPr id="494" name="Google Shape;494;p74"/>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5"/>
          <p:cNvSpPr txBox="1"/>
          <p:nvPr>
            <p:ph type="title"/>
          </p:nvPr>
        </p:nvSpPr>
        <p:spPr>
          <a:xfrm>
            <a:off x="480750" y="2069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Passing Props to </a:t>
            </a:r>
            <a:endParaRPr/>
          </a:p>
          <a:p>
            <a:pPr indent="0" lvl="0" marL="0" rtl="0" algn="ctr">
              <a:spcBef>
                <a:spcPts val="0"/>
              </a:spcBef>
              <a:spcAft>
                <a:spcPts val="0"/>
              </a:spcAft>
              <a:buNone/>
            </a:pPr>
            <a:r>
              <a:rPr lang="en"/>
              <a:t>Functional component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
            </a:r>
            <a:r>
              <a:rPr lang="en"/>
              <a:t>rops to Functional Component</a:t>
            </a:r>
            <a:endParaRPr/>
          </a:p>
        </p:txBody>
      </p:sp>
      <p:pic>
        <p:nvPicPr>
          <p:cNvPr id="505" name="Google Shape;505;p76"/>
          <p:cNvPicPr preferRelativeResize="0"/>
          <p:nvPr/>
        </p:nvPicPr>
        <p:blipFill rotWithShape="1">
          <a:blip r:embed="rId3">
            <a:alphaModFix/>
          </a:blip>
          <a:srcRect b="-221" l="0" r="0" t="-382"/>
          <a:stretch/>
        </p:blipFill>
        <p:spPr>
          <a:xfrm>
            <a:off x="159350" y="1275700"/>
            <a:ext cx="5542450" cy="3694575"/>
          </a:xfrm>
          <a:prstGeom prst="rect">
            <a:avLst/>
          </a:prstGeom>
          <a:noFill/>
          <a:ln cap="flat" cmpd="sng" w="9525">
            <a:solidFill>
              <a:schemeClr val="dk2"/>
            </a:solidFill>
            <a:prstDash val="solid"/>
            <a:round/>
            <a:headEnd len="sm" w="sm" type="none"/>
            <a:tailEnd len="sm" w="sm" type="none"/>
          </a:ln>
        </p:spPr>
      </p:pic>
      <p:sp>
        <p:nvSpPr>
          <p:cNvPr id="506" name="Google Shape;506;p76"/>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PropsToFunctionalComp</a:t>
            </a:r>
            <a:r>
              <a:rPr lang="en" sz="1800" u="sng">
                <a:solidFill>
                  <a:schemeClr val="dk2"/>
                </a:solidFill>
                <a:hlinkClick r:id="rId5"/>
              </a:rPr>
              <a:t>.js</a:t>
            </a:r>
            <a:endParaRPr/>
          </a:p>
        </p:txBody>
      </p:sp>
      <p:pic>
        <p:nvPicPr>
          <p:cNvPr id="507" name="Google Shape;507;p76"/>
          <p:cNvPicPr preferRelativeResize="0"/>
          <p:nvPr/>
        </p:nvPicPr>
        <p:blipFill rotWithShape="1">
          <a:blip r:embed="rId6">
            <a:alphaModFix/>
          </a:blip>
          <a:srcRect b="0" l="0" r="0" t="0"/>
          <a:stretch/>
        </p:blipFill>
        <p:spPr>
          <a:xfrm>
            <a:off x="5823625" y="2154500"/>
            <a:ext cx="3167976" cy="1748900"/>
          </a:xfrm>
          <a:prstGeom prst="rect">
            <a:avLst/>
          </a:prstGeom>
          <a:noFill/>
          <a:ln cap="flat" cmpd="sng" w="9525">
            <a:solidFill>
              <a:schemeClr val="dk2"/>
            </a:solidFill>
            <a:prstDash val="solid"/>
            <a:round/>
            <a:headEnd len="sm" w="sm" type="none"/>
            <a:tailEnd len="sm" w="sm" type="none"/>
          </a:ln>
        </p:spPr>
      </p:pic>
      <p:sp>
        <p:nvSpPr>
          <p:cNvPr id="508" name="Google Shape;508;p76"/>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PropTypes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PropTypes</a:t>
            </a:r>
            <a:endParaRPr/>
          </a:p>
        </p:txBody>
      </p:sp>
      <p:sp>
        <p:nvSpPr>
          <p:cNvPr id="519" name="Google Shape;519;p78"/>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 components are meant to be reuse</a:t>
            </a:r>
            <a:endParaRPr/>
          </a:p>
          <a:p>
            <a:pPr indent="-342900" lvl="0" marL="457200" rtl="0" algn="l">
              <a:spcBef>
                <a:spcPts val="1600"/>
              </a:spcBef>
              <a:spcAft>
                <a:spcPts val="0"/>
              </a:spcAft>
              <a:buSzPts val="1800"/>
              <a:buChar char="●"/>
            </a:pPr>
            <a:r>
              <a:rPr lang="en"/>
              <a:t>In a bigger application soon teams will work on a project and reuse other’s components</a:t>
            </a:r>
            <a:endParaRPr/>
          </a:p>
          <a:p>
            <a:pPr indent="-342900" lvl="0" marL="457200" rtl="0" algn="l">
              <a:spcBef>
                <a:spcPts val="1600"/>
              </a:spcBef>
              <a:spcAft>
                <a:spcPts val="1600"/>
              </a:spcAft>
              <a:buSzPts val="1800"/>
              <a:buChar char="●"/>
            </a:pPr>
            <a:r>
              <a:rPr lang="en"/>
              <a:t>Props is integral part of component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ARISES?</a:t>
            </a:r>
            <a:endParaRPr/>
          </a:p>
        </p:txBody>
      </p:sp>
      <p:sp>
        <p:nvSpPr>
          <p:cNvPr id="525" name="Google Shape;525;p79"/>
          <p:cNvSpPr txBox="1"/>
          <p:nvPr>
            <p:ph type="title"/>
          </p:nvPr>
        </p:nvSpPr>
        <p:spPr>
          <a:xfrm>
            <a:off x="480750" y="2831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What if wrong props are passed to our component </a:t>
            </a:r>
            <a:endParaRPr sz="2400">
              <a:solidFill>
                <a:schemeClr val="accent2"/>
              </a:solidFill>
            </a:endParaRPr>
          </a:p>
          <a:p>
            <a:pPr indent="0" lvl="0" marL="0" rtl="0" algn="ctr">
              <a:spcBef>
                <a:spcPts val="0"/>
              </a:spcBef>
              <a:spcAft>
                <a:spcPts val="0"/>
              </a:spcAft>
              <a:buNone/>
            </a:pPr>
            <a:r>
              <a:rPr lang="en" sz="2400">
                <a:solidFill>
                  <a:srgbClr val="FFFFFF"/>
                </a:solidFill>
              </a:rPr>
              <a:t>e.g. array instead of object</a:t>
            </a:r>
            <a:endParaRPr sz="2400">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Wrong </a:t>
            </a:r>
            <a:r>
              <a:rPr lang="en"/>
              <a:t>props</a:t>
            </a:r>
            <a:endParaRPr/>
          </a:p>
        </p:txBody>
      </p:sp>
      <p:pic>
        <p:nvPicPr>
          <p:cNvPr id="531" name="Google Shape;531;p80"/>
          <p:cNvPicPr preferRelativeResize="0"/>
          <p:nvPr/>
        </p:nvPicPr>
        <p:blipFill rotWithShape="1">
          <a:blip r:embed="rId3">
            <a:alphaModFix/>
          </a:blip>
          <a:srcRect b="-1164" l="0" r="0" t="-990"/>
          <a:stretch/>
        </p:blipFill>
        <p:spPr>
          <a:xfrm>
            <a:off x="159350" y="1275700"/>
            <a:ext cx="5542450" cy="3694575"/>
          </a:xfrm>
          <a:prstGeom prst="rect">
            <a:avLst/>
          </a:prstGeom>
          <a:noFill/>
          <a:ln cap="flat" cmpd="sng" w="9525">
            <a:solidFill>
              <a:schemeClr val="dk2"/>
            </a:solidFill>
            <a:prstDash val="solid"/>
            <a:round/>
            <a:headEnd len="sm" w="sm" type="none"/>
            <a:tailEnd len="sm" w="sm" type="none"/>
          </a:ln>
        </p:spPr>
      </p:pic>
      <p:pic>
        <p:nvPicPr>
          <p:cNvPr id="532" name="Google Shape;532;p80"/>
          <p:cNvPicPr preferRelativeResize="0"/>
          <p:nvPr/>
        </p:nvPicPr>
        <p:blipFill rotWithShape="1">
          <a:blip r:embed="rId4">
            <a:alphaModFix/>
          </a:blip>
          <a:srcRect b="0" l="1160" r="-1160" t="-1698"/>
          <a:stretch/>
        </p:blipFill>
        <p:spPr>
          <a:xfrm>
            <a:off x="5823625" y="2154500"/>
            <a:ext cx="3167975" cy="1748900"/>
          </a:xfrm>
          <a:prstGeom prst="rect">
            <a:avLst/>
          </a:prstGeom>
          <a:noFill/>
          <a:ln cap="flat" cmpd="sng" w="9525">
            <a:solidFill>
              <a:schemeClr val="dk2"/>
            </a:solidFill>
            <a:prstDash val="solid"/>
            <a:round/>
            <a:headEnd len="sm" w="sm" type="none"/>
            <a:tailEnd len="sm" w="sm" type="none"/>
          </a:ln>
        </p:spPr>
      </p:pic>
      <p:sp>
        <p:nvSpPr>
          <p:cNvPr id="533" name="Google Shape;533;p80"/>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
            </a:r>
            <a:r>
              <a:rPr lang="en"/>
              <a:t>ropTypes</a:t>
            </a:r>
            <a:endParaRPr/>
          </a:p>
        </p:txBody>
      </p:sp>
      <p:sp>
        <p:nvSpPr>
          <p:cNvPr id="539" name="Google Shape;539;p81"/>
          <p:cNvSpPr txBox="1"/>
          <p:nvPr>
            <p:ph idx="1" type="body"/>
          </p:nvPr>
        </p:nvSpPr>
        <p:spPr>
          <a:xfrm>
            <a:off x="247225" y="1452625"/>
            <a:ext cx="8368200" cy="173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using </a:t>
            </a:r>
            <a:r>
              <a:rPr b="1" lang="en"/>
              <a:t>PropTypes </a:t>
            </a:r>
            <a:r>
              <a:rPr lang="en"/>
              <a:t>library</a:t>
            </a:r>
            <a:r>
              <a:rPr lang="en"/>
              <a:t>, we can define the data type we expect if someone uses our component and passes props to it.</a:t>
            </a:r>
            <a:endParaRPr/>
          </a:p>
          <a:p>
            <a:pPr indent="-342900" lvl="0" marL="457200" rtl="0" algn="l">
              <a:spcBef>
                <a:spcPts val="1600"/>
              </a:spcBef>
              <a:spcAft>
                <a:spcPts val="1600"/>
              </a:spcAft>
              <a:buSzPts val="1800"/>
              <a:buChar char="●"/>
            </a:pPr>
            <a:r>
              <a:rPr lang="en"/>
              <a:t>It will warns us during development in the console of browser if unexpected data type passed</a:t>
            </a:r>
            <a:endParaRPr/>
          </a:p>
        </p:txBody>
      </p:sp>
      <p:sp>
        <p:nvSpPr>
          <p:cNvPr id="540" name="Google Shape;540;p81"/>
          <p:cNvSpPr txBox="1"/>
          <p:nvPr/>
        </p:nvSpPr>
        <p:spPr>
          <a:xfrm>
            <a:off x="1487250" y="36888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npm install </a:t>
            </a:r>
            <a:r>
              <a:rPr b="1" lang="en" sz="1600">
                <a:solidFill>
                  <a:srgbClr val="FFFFFF"/>
                </a:solidFill>
              </a:rPr>
              <a:t>prop-types</a:t>
            </a:r>
            <a:endParaRPr sz="1200">
              <a:solidFill>
                <a:srgbClr val="FFFFFF"/>
              </a:solidFill>
            </a:endParaRPr>
          </a:p>
        </p:txBody>
      </p:sp>
      <p:sp>
        <p:nvSpPr>
          <p:cNvPr id="541" name="Google Shape;541;p81"/>
          <p:cNvSpPr txBox="1"/>
          <p:nvPr/>
        </p:nvSpPr>
        <p:spPr>
          <a:xfrm>
            <a:off x="330888" y="32298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P</a:t>
            </a:r>
            <a:r>
              <a:rPr b="1" lang="en" sz="1800">
                <a:solidFill>
                  <a:schemeClr val="dk2"/>
                </a:solidFill>
                <a:latin typeface="Roboto"/>
                <a:ea typeface="Roboto"/>
                <a:cs typeface="Roboto"/>
                <a:sym typeface="Roboto"/>
              </a:rPr>
              <a:t>ropTypes</a:t>
            </a:r>
            <a:endParaRPr b="1">
              <a:solidFill>
                <a:schemeClr val="dk2"/>
              </a:solidFill>
            </a:endParaRPr>
          </a:p>
        </p:txBody>
      </p:sp>
      <p:sp>
        <p:nvSpPr>
          <p:cNvPr id="542" name="Google Shape;542;p81"/>
          <p:cNvSpPr txBox="1"/>
          <p:nvPr/>
        </p:nvSpPr>
        <p:spPr>
          <a:xfrm>
            <a:off x="1559400" y="4262575"/>
            <a:ext cx="60252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More details: </a:t>
            </a:r>
            <a:r>
              <a:rPr b="1" lang="en" sz="1600" u="sng">
                <a:solidFill>
                  <a:schemeClr val="hlink"/>
                </a:solidFill>
                <a:hlinkClick r:id="rId3"/>
              </a:rPr>
              <a:t>https://github.com/facebook/prop-types</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t>
            </a:r>
            <a:r>
              <a:rPr lang="en"/>
              <a:t>React</a:t>
            </a:r>
            <a:endParaRPr/>
          </a:p>
        </p:txBody>
      </p:sp>
      <p:sp>
        <p:nvSpPr>
          <p:cNvPr id="110" name="Google Shape;110;p1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 </a:t>
            </a:r>
            <a:endParaRPr/>
          </a:p>
          <a:p>
            <a:pPr indent="-342900" lvl="0" marL="457200" rtl="0" algn="l">
              <a:spcBef>
                <a:spcPts val="1000"/>
              </a:spcBef>
              <a:spcAft>
                <a:spcPts val="0"/>
              </a:spcAft>
              <a:buSzPts val="1800"/>
              <a:buChar char="●"/>
            </a:pPr>
            <a:r>
              <a:rPr lang="en"/>
              <a:t>Its compositional model</a:t>
            </a:r>
            <a:endParaRPr/>
          </a:p>
          <a:p>
            <a:pPr indent="-342900" lvl="0" marL="457200" rtl="0" algn="l">
              <a:spcBef>
                <a:spcPts val="1600"/>
              </a:spcBef>
              <a:spcAft>
                <a:spcPts val="0"/>
              </a:spcAft>
              <a:buSzPts val="1800"/>
              <a:buChar char="●"/>
            </a:pPr>
            <a:r>
              <a:rPr lang="en"/>
              <a:t>Its declarative rather than imperative</a:t>
            </a:r>
            <a:endParaRPr/>
          </a:p>
          <a:p>
            <a:pPr indent="-342900" lvl="0" marL="457200" rtl="0" algn="l">
              <a:spcBef>
                <a:spcPts val="1600"/>
              </a:spcBef>
              <a:spcAft>
                <a:spcPts val="0"/>
              </a:spcAft>
              <a:buSzPts val="1800"/>
              <a:buChar char="●"/>
            </a:pPr>
            <a:r>
              <a:rPr lang="en"/>
              <a:t>Unidirectional Data flow/binding</a:t>
            </a:r>
            <a:endParaRPr/>
          </a:p>
          <a:p>
            <a:pPr indent="-342900" lvl="0" marL="457200" rtl="0" algn="l">
              <a:spcBef>
                <a:spcPts val="1600"/>
              </a:spcBef>
              <a:spcAft>
                <a:spcPts val="1600"/>
              </a:spcAft>
              <a:buSzPts val="1800"/>
              <a:buChar char="●"/>
            </a:pPr>
            <a:r>
              <a:rPr lang="en"/>
              <a:t>React is simply javascript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8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PropTypes</a:t>
            </a:r>
            <a:endParaRPr/>
          </a:p>
        </p:txBody>
      </p:sp>
      <p:pic>
        <p:nvPicPr>
          <p:cNvPr id="548" name="Google Shape;548;p82"/>
          <p:cNvPicPr preferRelativeResize="0"/>
          <p:nvPr/>
        </p:nvPicPr>
        <p:blipFill rotWithShape="1">
          <a:blip r:embed="rId3">
            <a:alphaModFix/>
          </a:blip>
          <a:srcRect b="-710" l="0" r="0" t="-801"/>
          <a:stretch/>
        </p:blipFill>
        <p:spPr>
          <a:xfrm>
            <a:off x="159350" y="1275700"/>
            <a:ext cx="5542450" cy="3694575"/>
          </a:xfrm>
          <a:prstGeom prst="rect">
            <a:avLst/>
          </a:prstGeom>
          <a:noFill/>
          <a:ln cap="flat" cmpd="sng" w="9525">
            <a:solidFill>
              <a:schemeClr val="dk2"/>
            </a:solidFill>
            <a:prstDash val="solid"/>
            <a:round/>
            <a:headEnd len="sm" w="sm" type="none"/>
            <a:tailEnd len="sm" w="sm" type="none"/>
          </a:ln>
        </p:spPr>
      </p:pic>
      <p:pic>
        <p:nvPicPr>
          <p:cNvPr id="549" name="Google Shape;549;p82"/>
          <p:cNvPicPr preferRelativeResize="0"/>
          <p:nvPr/>
        </p:nvPicPr>
        <p:blipFill rotWithShape="1">
          <a:blip r:embed="rId4">
            <a:alphaModFix/>
          </a:blip>
          <a:srcRect b="-1709" l="0" r="0" t="1710"/>
          <a:stretch/>
        </p:blipFill>
        <p:spPr>
          <a:xfrm>
            <a:off x="5823625" y="2183725"/>
            <a:ext cx="3167975" cy="1643475"/>
          </a:xfrm>
          <a:prstGeom prst="rect">
            <a:avLst/>
          </a:prstGeom>
          <a:noFill/>
          <a:ln cap="flat" cmpd="sng" w="9525">
            <a:solidFill>
              <a:schemeClr val="dk2"/>
            </a:solidFill>
            <a:prstDash val="solid"/>
            <a:round/>
            <a:headEnd len="sm" w="sm" type="none"/>
            <a:tailEnd len="sm" w="sm" type="none"/>
          </a:ln>
        </p:spPr>
      </p:pic>
      <p:sp>
        <p:nvSpPr>
          <p:cNvPr id="550" name="Google Shape;550;p82"/>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
        <p:nvSpPr>
          <p:cNvPr id="551" name="Google Shape;551;p82"/>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5"/>
              </a:rPr>
              <a:t>PropTypeExample</a:t>
            </a:r>
            <a:r>
              <a:rPr lang="en" sz="1800" u="sng">
                <a:solidFill>
                  <a:schemeClr val="dk2"/>
                </a:solidFill>
                <a:hlinkClick r:id="rId6"/>
              </a:rPr>
              <a:t>.js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PropTypes</a:t>
            </a:r>
            <a:endParaRPr/>
          </a:p>
        </p:txBody>
      </p:sp>
      <p:sp>
        <p:nvSpPr>
          <p:cNvPr id="557" name="Google Shape;557;p83"/>
          <p:cNvSpPr txBox="1"/>
          <p:nvPr>
            <p:ph idx="1" type="body"/>
          </p:nvPr>
        </p:nvSpPr>
        <p:spPr>
          <a:xfrm>
            <a:off x="254175" y="1487325"/>
            <a:ext cx="37926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considered a best practice to always use this library</a:t>
            </a:r>
            <a:endParaRPr/>
          </a:p>
          <a:p>
            <a:pPr indent="-342900" lvl="0" marL="457200" rtl="0" algn="l">
              <a:spcBef>
                <a:spcPts val="1600"/>
              </a:spcBef>
              <a:spcAft>
                <a:spcPts val="1000"/>
              </a:spcAft>
              <a:buSzPts val="1800"/>
              <a:buChar char="●"/>
            </a:pPr>
            <a:r>
              <a:rPr lang="en"/>
              <a:t>It is also recommended to make it part of the class</a:t>
            </a:r>
            <a:endParaRPr/>
          </a:p>
        </p:txBody>
      </p:sp>
      <p:pic>
        <p:nvPicPr>
          <p:cNvPr id="558" name="Google Shape;558;p83"/>
          <p:cNvPicPr preferRelativeResize="0"/>
          <p:nvPr/>
        </p:nvPicPr>
        <p:blipFill>
          <a:blip r:embed="rId3">
            <a:alphaModFix/>
          </a:blip>
          <a:stretch>
            <a:fillRect/>
          </a:stretch>
        </p:blipFill>
        <p:spPr>
          <a:xfrm>
            <a:off x="3990925" y="1543675"/>
            <a:ext cx="4799375" cy="3197225"/>
          </a:xfrm>
          <a:prstGeom prst="rect">
            <a:avLst/>
          </a:prstGeom>
          <a:noFill/>
          <a:ln cap="flat" cmpd="sng" w="9525">
            <a:solidFill>
              <a:schemeClr val="dk2"/>
            </a:solidFill>
            <a:prstDash val="solid"/>
            <a:round/>
            <a:headEnd len="sm" w="sm" type="none"/>
            <a:tailEnd len="sm" w="sm" type="none"/>
          </a:ln>
        </p:spPr>
      </p:pic>
      <p:sp>
        <p:nvSpPr>
          <p:cNvPr id="559" name="Google Shape;559;p83"/>
          <p:cNvSpPr txBox="1"/>
          <p:nvPr/>
        </p:nvSpPr>
        <p:spPr>
          <a:xfrm>
            <a:off x="6372100" y="1304100"/>
            <a:ext cx="24183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PropTypeInClass.js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8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sp>
        <p:nvSpPr>
          <p:cNvPr id="570" name="Google Shape;570;p85"/>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heart of every React component is its “state”</a:t>
            </a:r>
            <a:endParaRPr/>
          </a:p>
          <a:p>
            <a:pPr indent="-342900" lvl="0" marL="457200" rtl="0" algn="l">
              <a:spcBef>
                <a:spcPts val="1600"/>
              </a:spcBef>
              <a:spcAft>
                <a:spcPts val="0"/>
              </a:spcAft>
              <a:buSzPts val="1800"/>
              <a:buChar char="●"/>
            </a:pPr>
            <a:r>
              <a:rPr lang="en"/>
              <a:t>It is simply an Javascript object that determines how that component renders &amp; behaves</a:t>
            </a:r>
            <a:endParaRPr/>
          </a:p>
          <a:p>
            <a:pPr indent="-342900" lvl="0" marL="457200" rtl="0" algn="l">
              <a:spcBef>
                <a:spcPts val="1600"/>
              </a:spcBef>
              <a:spcAft>
                <a:spcPts val="1600"/>
              </a:spcAft>
              <a:buSzPts val="1800"/>
              <a:buChar char="●"/>
            </a:pPr>
            <a:r>
              <a:rPr lang="en"/>
              <a:t>In other words, “state” is what allows you to create components that are dynamic and interactive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sp>
        <p:nvSpPr>
          <p:cNvPr id="576" name="Google Shape;576;p8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Props from parent component are immutable</a:t>
            </a:r>
            <a:endParaRPr/>
          </a:p>
          <a:p>
            <a:pPr indent="-342900" lvl="0" marL="457200" rtl="0" algn="l">
              <a:spcBef>
                <a:spcPts val="1600"/>
              </a:spcBef>
              <a:spcAft>
                <a:spcPts val="0"/>
              </a:spcAft>
              <a:buSzPts val="1800"/>
              <a:buChar char="●"/>
            </a:pPr>
            <a:r>
              <a:rPr lang="en"/>
              <a:t>State is mutable</a:t>
            </a:r>
            <a:endParaRPr/>
          </a:p>
          <a:p>
            <a:pPr indent="-342900" lvl="0" marL="457200" rtl="0" algn="l">
              <a:spcBef>
                <a:spcPts val="1600"/>
              </a:spcBef>
              <a:spcAft>
                <a:spcPts val="0"/>
              </a:spcAft>
              <a:buSzPts val="1800"/>
              <a:buChar char="●"/>
            </a:pPr>
            <a:r>
              <a:rPr lang="en"/>
              <a:t>Change in state re-renders your component at browser</a:t>
            </a:r>
            <a:endParaRPr/>
          </a:p>
          <a:p>
            <a:pPr indent="-342900" lvl="0" marL="457200" rtl="0" algn="l">
              <a:spcBef>
                <a:spcPts val="1600"/>
              </a:spcBef>
              <a:spcAft>
                <a:spcPts val="1600"/>
              </a:spcAft>
              <a:buSzPts val="1800"/>
              <a:buChar char="●"/>
            </a:pPr>
            <a:r>
              <a:rPr lang="en"/>
              <a:t>Every change in state provide updated data to the user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8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sp>
        <p:nvSpPr>
          <p:cNvPr id="582" name="Google Shape;582;p8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rules </a:t>
            </a:r>
            <a:r>
              <a:rPr lang="en"/>
              <a:t>S</a:t>
            </a:r>
            <a:r>
              <a:rPr lang="en"/>
              <a:t>tate can only be declared for class components</a:t>
            </a:r>
            <a:endParaRPr/>
          </a:p>
          <a:p>
            <a:pPr indent="-342900" lvl="0" marL="457200" rtl="0" algn="l">
              <a:spcBef>
                <a:spcPts val="1600"/>
              </a:spcBef>
              <a:spcAft>
                <a:spcPts val="0"/>
              </a:spcAft>
              <a:buSzPts val="1800"/>
              <a:buChar char="●"/>
            </a:pPr>
            <a:r>
              <a:rPr lang="en"/>
              <a:t>That’s what makes you decide whether to use class component or functional component</a:t>
            </a:r>
            <a:endParaRPr/>
          </a:p>
          <a:p>
            <a:pPr indent="-342900" lvl="0" marL="457200" rtl="0" algn="l">
              <a:spcBef>
                <a:spcPts val="1600"/>
              </a:spcBef>
              <a:spcAft>
                <a:spcPts val="1600"/>
              </a:spcAft>
              <a:buSzPts val="1800"/>
              <a:buChar char="●"/>
            </a:pPr>
            <a:r>
              <a:rPr lang="en"/>
              <a:t>By using React Hooks you can now have React state in the functional component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8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Place to declare State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8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state should be declared</a:t>
            </a:r>
            <a:endParaRPr/>
          </a:p>
        </p:txBody>
      </p:sp>
      <p:sp>
        <p:nvSpPr>
          <p:cNvPr id="593" name="Google Shape;593;p8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State can only be mutate by owner component</a:t>
            </a:r>
            <a:endParaRPr/>
          </a:p>
          <a:p>
            <a:pPr indent="-342900" lvl="0" marL="457200" rtl="0" algn="l">
              <a:spcBef>
                <a:spcPts val="1600"/>
              </a:spcBef>
              <a:spcAft>
                <a:spcPts val="0"/>
              </a:spcAft>
              <a:buSzPts val="1800"/>
              <a:buChar char="●"/>
            </a:pPr>
            <a:r>
              <a:rPr lang="en"/>
              <a:t>You can make one parent component with state and pass the state value to its child components as a props</a:t>
            </a:r>
            <a:endParaRPr/>
          </a:p>
          <a:p>
            <a:pPr indent="-342900" lvl="0" marL="457200" rtl="0" algn="l">
              <a:spcBef>
                <a:spcPts val="1600"/>
              </a:spcBef>
              <a:spcAft>
                <a:spcPts val="0"/>
              </a:spcAft>
              <a:buSzPts val="1800"/>
              <a:buChar char="●"/>
            </a:pPr>
            <a:r>
              <a:rPr lang="en"/>
              <a:t>Props cannot change they are immutable</a:t>
            </a:r>
            <a:endParaRPr/>
          </a:p>
          <a:p>
            <a:pPr indent="-342900" lvl="0" marL="457200" rtl="0" algn="l">
              <a:spcBef>
                <a:spcPts val="1600"/>
              </a:spcBef>
              <a:spcAft>
                <a:spcPts val="1600"/>
              </a:spcAft>
              <a:buSzPts val="1800"/>
              <a:buChar char="●"/>
            </a:pPr>
            <a:r>
              <a:rPr lang="en"/>
              <a:t>If child component need to make any changes in state it can request its parent (owner) component to make changes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9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state should be declared</a:t>
            </a:r>
            <a:endParaRPr/>
          </a:p>
        </p:txBody>
      </p:sp>
      <p:sp>
        <p:nvSpPr>
          <p:cNvPr id="599" name="Google Shape;599;p9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Parent component has to pass a function as a props which will be used by child component to request a state change</a:t>
            </a:r>
            <a:endParaRPr/>
          </a:p>
          <a:p>
            <a:pPr indent="-342900" lvl="0" marL="457200" rtl="0" algn="l">
              <a:spcBef>
                <a:spcPts val="1600"/>
              </a:spcBef>
              <a:spcAft>
                <a:spcPts val="0"/>
              </a:spcAft>
              <a:buSzPts val="1800"/>
              <a:buChar char="●"/>
            </a:pPr>
            <a:r>
              <a:rPr lang="en"/>
              <a:t>Once changes are done by parent, react </a:t>
            </a:r>
            <a:r>
              <a:rPr lang="en"/>
              <a:t>automatically</a:t>
            </a:r>
            <a:r>
              <a:rPr lang="en"/>
              <a:t> pass updated state value to all the child component where parent component have passed state values as a props</a:t>
            </a:r>
            <a:endParaRPr/>
          </a:p>
          <a:p>
            <a:pPr indent="-342900" lvl="0" marL="457200" rtl="0" algn="l">
              <a:spcBef>
                <a:spcPts val="1600"/>
              </a:spcBef>
              <a:spcAft>
                <a:spcPts val="1600"/>
              </a:spcAft>
              <a:buSzPts val="1800"/>
              <a:buChar char="●"/>
            </a:pPr>
            <a:r>
              <a:rPr lang="en"/>
              <a:t>This way React insures single source of truth and unidirectional data model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9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pic>
        <p:nvPicPr>
          <p:cNvPr id="605" name="Google Shape;605;p91"/>
          <p:cNvPicPr preferRelativeResize="0"/>
          <p:nvPr/>
        </p:nvPicPr>
        <p:blipFill rotWithShape="1">
          <a:blip r:embed="rId3">
            <a:alphaModFix/>
          </a:blip>
          <a:srcRect b="-775" l="0" r="0" t="-1234"/>
          <a:stretch/>
        </p:blipFill>
        <p:spPr>
          <a:xfrm>
            <a:off x="159350" y="1275700"/>
            <a:ext cx="5542449" cy="3694574"/>
          </a:xfrm>
          <a:prstGeom prst="rect">
            <a:avLst/>
          </a:prstGeom>
          <a:noFill/>
          <a:ln cap="flat" cmpd="sng" w="9525">
            <a:solidFill>
              <a:schemeClr val="dk2"/>
            </a:solidFill>
            <a:prstDash val="solid"/>
            <a:round/>
            <a:headEnd len="sm" w="sm" type="none"/>
            <a:tailEnd len="sm" w="sm" type="none"/>
          </a:ln>
        </p:spPr>
      </p:pic>
      <p:pic>
        <p:nvPicPr>
          <p:cNvPr id="606" name="Google Shape;606;p91"/>
          <p:cNvPicPr preferRelativeResize="0"/>
          <p:nvPr/>
        </p:nvPicPr>
        <p:blipFill rotWithShape="1">
          <a:blip r:embed="rId4">
            <a:alphaModFix/>
          </a:blip>
          <a:srcRect b="29967" l="0" r="0" t="0"/>
          <a:stretch/>
        </p:blipFill>
        <p:spPr>
          <a:xfrm>
            <a:off x="5823625" y="2183725"/>
            <a:ext cx="3167975" cy="1643475"/>
          </a:xfrm>
          <a:prstGeom prst="rect">
            <a:avLst/>
          </a:prstGeom>
          <a:noFill/>
          <a:ln cap="flat" cmpd="sng" w="9525">
            <a:solidFill>
              <a:schemeClr val="dk2"/>
            </a:solidFill>
            <a:prstDash val="solid"/>
            <a:round/>
            <a:headEnd len="sm" w="sm" type="none"/>
            <a:tailEnd len="sm" w="sm" type="none"/>
          </a:ln>
        </p:spPr>
      </p:pic>
      <p:sp>
        <p:nvSpPr>
          <p:cNvPr id="607" name="Google Shape;607;p91"/>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
        <p:nvSpPr>
          <p:cNvPr id="608" name="Google Shape;608;p91"/>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5"/>
              </a:rPr>
              <a:t>State</a:t>
            </a:r>
            <a:r>
              <a:rPr lang="en" sz="1800" u="sng">
                <a:solidFill>
                  <a:schemeClr val="dk2"/>
                </a:solidFill>
                <a:hlinkClick r:id="rId6"/>
              </a:rPr>
              <a:t>Example.js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Compositional Model</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Destructuring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9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Array</a:t>
            </a:r>
            <a:endParaRPr/>
          </a:p>
        </p:txBody>
      </p:sp>
      <p:sp>
        <p:nvSpPr>
          <p:cNvPr id="619" name="Google Shape;619;p93"/>
          <p:cNvSpPr txBox="1"/>
          <p:nvPr>
            <p:ph idx="1" type="body"/>
          </p:nvPr>
        </p:nvSpPr>
        <p:spPr>
          <a:xfrm>
            <a:off x="247225" y="1224024"/>
            <a:ext cx="8368200" cy="10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destructuring assignment syntax is a JavaScript expression that makes it possible to unpack values from arrays, or properties from objects, into distinct variables</a:t>
            </a:r>
            <a:endParaRPr/>
          </a:p>
        </p:txBody>
      </p:sp>
      <p:sp>
        <p:nvSpPr>
          <p:cNvPr id="620" name="Google Shape;620;p93"/>
          <p:cNvSpPr txBox="1"/>
          <p:nvPr/>
        </p:nvSpPr>
        <p:spPr>
          <a:xfrm>
            <a:off x="609600" y="2349316"/>
            <a:ext cx="8019900" cy="255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myArray =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degrees] = myArray</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050">
              <a:solidFill>
                <a:srgbClr val="000000"/>
              </a:solidFill>
              <a:latin typeface="Courier New"/>
              <a:ea typeface="Courier New"/>
              <a:cs typeface="Courier New"/>
              <a:sym typeface="Courier New"/>
            </a:endParaRPr>
          </a:p>
        </p:txBody>
      </p:sp>
      <p:sp>
        <p:nvSpPr>
          <p:cNvPr id="621" name="Google Shape;621;p93"/>
          <p:cNvSpPr txBox="1"/>
          <p:nvPr/>
        </p:nvSpPr>
        <p:spPr>
          <a:xfrm>
            <a:off x="5219643" y="2331685"/>
            <a:ext cx="3409800" cy="107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 Pinger has 2 Masters degrees.</a:t>
            </a:r>
            <a:endParaRPr sz="1200">
              <a:solidFill>
                <a:srgbClr val="0000FF"/>
              </a:solidFill>
              <a:latin typeface="Courier New"/>
              <a:ea typeface="Courier New"/>
              <a:cs typeface="Courier New"/>
              <a:sym typeface="Courier New"/>
            </a:endParaRPr>
          </a:p>
        </p:txBody>
      </p:sp>
      <p:sp>
        <p:nvSpPr>
          <p:cNvPr id="622" name="Google Shape;622;p93"/>
          <p:cNvSpPr txBox="1"/>
          <p:nvPr/>
        </p:nvSpPr>
        <p:spPr>
          <a:xfrm>
            <a:off x="6671803" y="2131700"/>
            <a:ext cx="1960800" cy="27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
        <p:nvSpPr>
          <p:cNvPr id="623" name="Google Shape;623;p93"/>
          <p:cNvSpPr txBox="1"/>
          <p:nvPr/>
        </p:nvSpPr>
        <p:spPr>
          <a:xfrm>
            <a:off x="5463311" y="45084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sz="1800" u="sng">
                <a:solidFill>
                  <a:schemeClr val="dk2"/>
                </a:solidFill>
                <a:hlinkClick r:id="rId3"/>
              </a:rPr>
              <a:t>DestructuringArray1</a:t>
            </a:r>
            <a:r>
              <a:rPr lang="en" sz="1800" u="sng">
                <a:solidFill>
                  <a:schemeClr val="dk2"/>
                </a:solidFill>
                <a:hlinkClick r:id="rId4"/>
              </a:rPr>
              <a:t>.js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9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Array</a:t>
            </a:r>
            <a:endParaRPr/>
          </a:p>
        </p:txBody>
      </p:sp>
      <p:sp>
        <p:nvSpPr>
          <p:cNvPr id="629" name="Google Shape;629;p94"/>
          <p:cNvSpPr txBox="1"/>
          <p:nvPr/>
        </p:nvSpPr>
        <p:spPr>
          <a:xfrm>
            <a:off x="609600" y="1828800"/>
            <a:ext cx="8019900" cy="270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myArray =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 myArray</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050">
              <a:solidFill>
                <a:srgbClr val="0000FF"/>
              </a:solidFill>
              <a:latin typeface="Courier New"/>
              <a:ea typeface="Courier New"/>
              <a:cs typeface="Courier New"/>
              <a:sym typeface="Courier New"/>
            </a:endParaRPr>
          </a:p>
        </p:txBody>
      </p:sp>
      <p:sp>
        <p:nvSpPr>
          <p:cNvPr id="630" name="Google Shape;630;p94"/>
          <p:cNvSpPr txBox="1"/>
          <p:nvPr/>
        </p:nvSpPr>
        <p:spPr>
          <a:xfrm>
            <a:off x="5219650" y="1810125"/>
            <a:ext cx="3409800" cy="1141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FF0000"/>
                </a:solidFill>
                <a:latin typeface="Courier New"/>
                <a:ea typeface="Courier New"/>
                <a:cs typeface="Courier New"/>
                <a:sym typeface="Courier New"/>
              </a:rPr>
              <a:t>degrees is not defined</a:t>
            </a:r>
            <a:endParaRPr b="1" sz="1200">
              <a:solidFill>
                <a:srgbClr val="FF0000"/>
              </a:solidFill>
              <a:latin typeface="Courier New"/>
              <a:ea typeface="Courier New"/>
              <a:cs typeface="Courier New"/>
              <a:sym typeface="Courier New"/>
            </a:endParaRPr>
          </a:p>
        </p:txBody>
      </p:sp>
      <p:sp>
        <p:nvSpPr>
          <p:cNvPr id="631" name="Google Shape;631;p94"/>
          <p:cNvSpPr txBox="1"/>
          <p:nvPr/>
        </p:nvSpPr>
        <p:spPr>
          <a:xfrm>
            <a:off x="6671812" y="1598300"/>
            <a:ext cx="1960800" cy="288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
        <p:nvSpPr>
          <p:cNvPr id="632" name="Google Shape;632;p94"/>
          <p:cNvSpPr txBox="1"/>
          <p:nvPr/>
        </p:nvSpPr>
        <p:spPr>
          <a:xfrm>
            <a:off x="5463311" y="41274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sz="1800" u="sng">
                <a:solidFill>
                  <a:schemeClr val="dk2"/>
                </a:solidFill>
                <a:hlinkClick r:id="rId3"/>
              </a:rPr>
              <a:t>DestructuringArray2.js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9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Object</a:t>
            </a:r>
            <a:endParaRPr/>
          </a:p>
        </p:txBody>
      </p:sp>
      <p:sp>
        <p:nvSpPr>
          <p:cNvPr id="638" name="Google Shape;638;p95"/>
          <p:cNvSpPr txBox="1"/>
          <p:nvPr/>
        </p:nvSpPr>
        <p:spPr>
          <a:xfrm>
            <a:off x="311700" y="1453825"/>
            <a:ext cx="8520600" cy="3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myObject = {firstName: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 lastName: </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 degrees: </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degrees} = myObject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600">
              <a:solidFill>
                <a:srgbClr val="000000"/>
              </a:solidFill>
              <a:latin typeface="Open Sans"/>
              <a:ea typeface="Open Sans"/>
              <a:cs typeface="Open Sans"/>
              <a:sym typeface="Open Sans"/>
            </a:endParaRPr>
          </a:p>
        </p:txBody>
      </p:sp>
      <p:sp>
        <p:nvSpPr>
          <p:cNvPr id="639" name="Google Shape;639;p95"/>
          <p:cNvSpPr txBox="1"/>
          <p:nvPr/>
        </p:nvSpPr>
        <p:spPr>
          <a:xfrm>
            <a:off x="5426409" y="1962525"/>
            <a:ext cx="3409800" cy="1945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 Pinger has 2 Masters degrees.</a:t>
            </a:r>
            <a:endParaRPr sz="1200">
              <a:solidFill>
                <a:srgbClr val="0000FF"/>
              </a:solidFill>
              <a:latin typeface="Courier New"/>
              <a:ea typeface="Courier New"/>
              <a:cs typeface="Courier New"/>
              <a:sym typeface="Courier New"/>
            </a:endParaRPr>
          </a:p>
        </p:txBody>
      </p:sp>
      <p:sp>
        <p:nvSpPr>
          <p:cNvPr id="640" name="Google Shape;640;p95"/>
          <p:cNvSpPr txBox="1"/>
          <p:nvPr/>
        </p:nvSpPr>
        <p:spPr>
          <a:xfrm>
            <a:off x="6878571" y="1750700"/>
            <a:ext cx="1960800" cy="288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9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Object</a:t>
            </a:r>
            <a:endParaRPr/>
          </a:p>
        </p:txBody>
      </p:sp>
      <p:sp>
        <p:nvSpPr>
          <p:cNvPr id="646" name="Google Shape;646;p96"/>
          <p:cNvSpPr txBox="1"/>
          <p:nvPr/>
        </p:nvSpPr>
        <p:spPr>
          <a:xfrm>
            <a:off x="311700" y="1453825"/>
            <a:ext cx="8520600" cy="3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myObject = {firstName: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 lastName: </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 degrees: </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 myObject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600">
              <a:solidFill>
                <a:srgbClr val="000000"/>
              </a:solidFill>
              <a:latin typeface="Open Sans"/>
              <a:ea typeface="Open Sans"/>
              <a:cs typeface="Open Sans"/>
              <a:sym typeface="Open Sans"/>
            </a:endParaRPr>
          </a:p>
        </p:txBody>
      </p:sp>
      <p:sp>
        <p:nvSpPr>
          <p:cNvPr id="647" name="Google Shape;647;p96"/>
          <p:cNvSpPr txBox="1"/>
          <p:nvPr/>
        </p:nvSpPr>
        <p:spPr>
          <a:xfrm>
            <a:off x="5426409" y="1962525"/>
            <a:ext cx="3409800" cy="1945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FF0000"/>
                </a:solidFill>
                <a:latin typeface="Courier New"/>
                <a:ea typeface="Courier New"/>
                <a:cs typeface="Courier New"/>
                <a:sym typeface="Courier New"/>
              </a:rPr>
              <a:t>degrees is not defined</a:t>
            </a:r>
            <a:endParaRPr sz="1200">
              <a:solidFill>
                <a:srgbClr val="0000FF"/>
              </a:solidFill>
              <a:latin typeface="Courier New"/>
              <a:ea typeface="Courier New"/>
              <a:cs typeface="Courier New"/>
              <a:sym typeface="Courier New"/>
            </a:endParaRPr>
          </a:p>
        </p:txBody>
      </p:sp>
      <p:sp>
        <p:nvSpPr>
          <p:cNvPr id="648" name="Google Shape;648;p96"/>
          <p:cNvSpPr txBox="1"/>
          <p:nvPr/>
        </p:nvSpPr>
        <p:spPr>
          <a:xfrm>
            <a:off x="6878571" y="1750700"/>
            <a:ext cx="1960800" cy="288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Destructure State and Props</a:t>
            </a:r>
            <a:endParaRPr/>
          </a:p>
        </p:txBody>
      </p:sp>
      <p:pic>
        <p:nvPicPr>
          <p:cNvPr id="654" name="Google Shape;654;p97"/>
          <p:cNvPicPr preferRelativeResize="0"/>
          <p:nvPr/>
        </p:nvPicPr>
        <p:blipFill rotWithShape="1">
          <a:blip r:embed="rId3">
            <a:alphaModFix/>
          </a:blip>
          <a:srcRect b="-379" l="0" r="0" t="380"/>
          <a:stretch/>
        </p:blipFill>
        <p:spPr>
          <a:xfrm>
            <a:off x="1305975" y="1275700"/>
            <a:ext cx="6532051" cy="3694575"/>
          </a:xfrm>
          <a:prstGeom prst="rect">
            <a:avLst/>
          </a:prstGeom>
          <a:noFill/>
          <a:ln cap="flat" cmpd="sng" w="9525">
            <a:solidFill>
              <a:schemeClr val="dk2"/>
            </a:solidFill>
            <a:prstDash val="solid"/>
            <a:round/>
            <a:headEnd len="sm" w="sm" type="none"/>
            <a:tailEnd len="sm" w="sm" type="none"/>
          </a:ln>
        </p:spPr>
      </p:pic>
      <p:sp>
        <p:nvSpPr>
          <p:cNvPr id="655" name="Google Shape;655;p97"/>
          <p:cNvSpPr txBox="1"/>
          <p:nvPr/>
        </p:nvSpPr>
        <p:spPr>
          <a:xfrm>
            <a:off x="5505000" y="966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DestructureStateAndProps</a:t>
            </a:r>
            <a:r>
              <a:rPr lang="en" sz="1800" u="sng">
                <a:solidFill>
                  <a:schemeClr val="dk2"/>
                </a:solidFill>
                <a:hlinkClick r:id="rId5"/>
              </a:rPr>
              <a:t>.js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9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Changing State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9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Changing State</a:t>
            </a:r>
            <a:endParaRPr/>
          </a:p>
        </p:txBody>
      </p:sp>
      <p:sp>
        <p:nvSpPr>
          <p:cNvPr id="666" name="Google Shape;666;p9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change state we use </a:t>
            </a:r>
            <a:r>
              <a:rPr b="1" lang="en"/>
              <a:t>setState</a:t>
            </a:r>
            <a:r>
              <a:rPr lang="en"/>
              <a:t> method</a:t>
            </a:r>
            <a:endParaRPr/>
          </a:p>
          <a:p>
            <a:pPr indent="-342900" lvl="0" marL="457200" rtl="0" algn="l">
              <a:spcBef>
                <a:spcPts val="1000"/>
              </a:spcBef>
              <a:spcAft>
                <a:spcPts val="0"/>
              </a:spcAft>
              <a:buSzPts val="1800"/>
              <a:buChar char="●"/>
            </a:pPr>
            <a:r>
              <a:rPr lang="en"/>
              <a:t>Beauty of setState method is no matter if your state got many key value pairs, you can just pass specific keys and their new values you want to update</a:t>
            </a:r>
            <a:endParaRPr/>
          </a:p>
          <a:p>
            <a:pPr indent="-342900" lvl="0" marL="457200" rtl="0" algn="l">
              <a:spcBef>
                <a:spcPts val="1000"/>
              </a:spcBef>
              <a:spcAft>
                <a:spcPts val="1000"/>
              </a:spcAft>
              <a:buSzPts val="1800"/>
              <a:buChar char="●"/>
            </a:pPr>
            <a:r>
              <a:rPr lang="en"/>
              <a:t>Once setState method updates the state it rerenders that component and your browser gets updated data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1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setState Method</a:t>
            </a:r>
            <a:endParaRPr/>
          </a:p>
        </p:txBody>
      </p:sp>
      <p:sp>
        <p:nvSpPr>
          <p:cNvPr id="672" name="Google Shape;672;p100"/>
          <p:cNvSpPr txBox="1"/>
          <p:nvPr>
            <p:ph idx="1" type="body"/>
          </p:nvPr>
        </p:nvSpPr>
        <p:spPr>
          <a:xfrm>
            <a:off x="247225" y="1452625"/>
            <a:ext cx="8368200" cy="183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setState function in React is an asynchronous function</a:t>
            </a:r>
            <a:endParaRPr/>
          </a:p>
          <a:p>
            <a:pPr indent="-342900" lvl="0" marL="457200" rtl="0" algn="l">
              <a:spcBef>
                <a:spcPts val="1600"/>
              </a:spcBef>
              <a:spcAft>
                <a:spcPts val="0"/>
              </a:spcAft>
              <a:buSzPts val="1800"/>
              <a:buChar char="●"/>
            </a:pPr>
            <a:r>
              <a:rPr lang="en"/>
              <a:t>There are two variations of using setState: </a:t>
            </a:r>
            <a:endParaRPr/>
          </a:p>
          <a:p>
            <a:pPr indent="-317500" lvl="1" marL="914400" rtl="0" algn="l">
              <a:spcBef>
                <a:spcPts val="1600"/>
              </a:spcBef>
              <a:spcAft>
                <a:spcPts val="0"/>
              </a:spcAft>
              <a:buSzPts val="1400"/>
              <a:buChar char="○"/>
            </a:pPr>
            <a:r>
              <a:rPr lang="en"/>
              <a:t>Object-based approach </a:t>
            </a:r>
            <a:endParaRPr/>
          </a:p>
          <a:p>
            <a:pPr indent="-317500" lvl="1" marL="914400" rtl="0" algn="l">
              <a:spcBef>
                <a:spcPts val="1600"/>
              </a:spcBef>
              <a:spcAft>
                <a:spcPts val="1600"/>
              </a:spcAft>
              <a:buSzPts val="1400"/>
              <a:buChar char="○"/>
            </a:pPr>
            <a:r>
              <a:rPr lang="en"/>
              <a:t>Functional approach</a:t>
            </a:r>
            <a:endParaRPr/>
          </a:p>
        </p:txBody>
      </p:sp>
      <p:pic>
        <p:nvPicPr>
          <p:cNvPr id="673" name="Google Shape;673;p100"/>
          <p:cNvPicPr preferRelativeResize="0"/>
          <p:nvPr/>
        </p:nvPicPr>
        <p:blipFill rotWithShape="1">
          <a:blip r:embed="rId3">
            <a:alphaModFix/>
          </a:blip>
          <a:srcRect b="65869" l="23932" r="40255" t="17748"/>
          <a:stretch/>
        </p:blipFill>
        <p:spPr>
          <a:xfrm>
            <a:off x="4723725" y="3365125"/>
            <a:ext cx="4050499" cy="1267499"/>
          </a:xfrm>
          <a:prstGeom prst="rect">
            <a:avLst/>
          </a:prstGeom>
          <a:noFill/>
          <a:ln>
            <a:noFill/>
          </a:ln>
        </p:spPr>
      </p:pic>
      <p:pic>
        <p:nvPicPr>
          <p:cNvPr id="674" name="Google Shape;674;p100"/>
          <p:cNvPicPr preferRelativeResize="0"/>
          <p:nvPr/>
        </p:nvPicPr>
        <p:blipFill rotWithShape="1">
          <a:blip r:embed="rId3">
            <a:alphaModFix/>
          </a:blip>
          <a:srcRect b="48263" l="23606" r="40581" t="35355"/>
          <a:stretch/>
        </p:blipFill>
        <p:spPr>
          <a:xfrm>
            <a:off x="438400" y="3365125"/>
            <a:ext cx="4050499" cy="1267499"/>
          </a:xfrm>
          <a:prstGeom prst="rect">
            <a:avLst/>
          </a:prstGeom>
          <a:noFill/>
          <a:ln>
            <a:noFill/>
          </a:ln>
        </p:spPr>
      </p:pic>
      <p:sp>
        <p:nvSpPr>
          <p:cNvPr id="675" name="Google Shape;675;p100"/>
          <p:cNvSpPr txBox="1"/>
          <p:nvPr/>
        </p:nvSpPr>
        <p:spPr>
          <a:xfrm>
            <a:off x="796550" y="4343400"/>
            <a:ext cx="3334200" cy="567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PT Sans Narrow"/>
                <a:ea typeface="PT Sans Narrow"/>
                <a:cs typeface="PT Sans Narrow"/>
                <a:sym typeface="PT Sans Narrow"/>
              </a:rPr>
              <a:t>OBJECT-BASED APPROACH</a:t>
            </a:r>
            <a:endParaRPr>
              <a:solidFill>
                <a:schemeClr val="dk2"/>
              </a:solidFill>
            </a:endParaRPr>
          </a:p>
        </p:txBody>
      </p:sp>
      <p:sp>
        <p:nvSpPr>
          <p:cNvPr id="676" name="Google Shape;676;p100"/>
          <p:cNvSpPr txBox="1"/>
          <p:nvPr/>
        </p:nvSpPr>
        <p:spPr>
          <a:xfrm>
            <a:off x="5081875" y="4343400"/>
            <a:ext cx="3334200" cy="567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PT Sans Narrow"/>
                <a:ea typeface="PT Sans Narrow"/>
                <a:cs typeface="PT Sans Narrow"/>
                <a:sym typeface="PT Sans Narrow"/>
              </a:rPr>
              <a:t>FUNCTIONAL APPROACH</a:t>
            </a:r>
            <a:endParaRPr>
              <a:solidFill>
                <a:schemeClr val="dk2"/>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10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setState Method</a:t>
            </a:r>
            <a:endParaRPr/>
          </a:p>
        </p:txBody>
      </p:sp>
      <p:sp>
        <p:nvSpPr>
          <p:cNvPr id="682" name="Google Shape;682;p101"/>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Add city name e</a:t>
            </a:r>
            <a:r>
              <a:rPr b="1" lang="en" sz="2400">
                <a:solidFill>
                  <a:schemeClr val="accent2"/>
                </a:solidFill>
              </a:rPr>
              <a:t>xample Code:</a:t>
            </a:r>
            <a:endParaRPr b="1" sz="2400">
              <a:solidFill>
                <a:schemeClr val="accent2"/>
              </a:solidFill>
            </a:endParaRPr>
          </a:p>
          <a:p>
            <a:pPr indent="0" lvl="0" marL="0" rtl="0" algn="l">
              <a:lnSpc>
                <a:spcPct val="100000"/>
              </a:lnSpc>
              <a:spcBef>
                <a:spcPts val="0"/>
              </a:spcBef>
              <a:spcAft>
                <a:spcPts val="0"/>
              </a:spcAft>
              <a:buNone/>
            </a:pPr>
            <a:r>
              <a:rPr lang="en" sz="2400"/>
              <a:t> </a:t>
            </a:r>
            <a:r>
              <a:rPr lang="en" sz="2400" u="sng">
                <a:solidFill>
                  <a:schemeClr val="dk2"/>
                </a:solidFill>
                <a:latin typeface="Arial"/>
                <a:ea typeface="Arial"/>
                <a:cs typeface="Arial"/>
                <a:sym typeface="Arial"/>
                <a:hlinkClick r:id="rId3"/>
              </a:rPr>
              <a:t>AddCityInState</a:t>
            </a:r>
            <a:r>
              <a:rPr lang="en" sz="2400" u="sng">
                <a:solidFill>
                  <a:schemeClr val="dk2"/>
                </a:solidFill>
                <a:latin typeface="Arial"/>
                <a:ea typeface="Arial"/>
                <a:cs typeface="Arial"/>
                <a:sym typeface="Arial"/>
                <a:hlinkClick r:id="rId4"/>
              </a:rPr>
              <a:t>.js</a:t>
            </a:r>
            <a:endParaRPr sz="2400"/>
          </a:p>
        </p:txBody>
      </p:sp>
      <p:sp>
        <p:nvSpPr>
          <p:cNvPr id="683" name="Google Shape;683;p101"/>
          <p:cNvSpPr txBox="1"/>
          <p:nvPr>
            <p:ph idx="1" type="body"/>
          </p:nvPr>
        </p:nvSpPr>
        <p:spPr>
          <a:xfrm>
            <a:off x="1666950" y="28687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Remove</a:t>
            </a:r>
            <a:r>
              <a:rPr b="1" lang="en" sz="2400">
                <a:solidFill>
                  <a:schemeClr val="accent2"/>
                </a:solidFill>
              </a:rPr>
              <a:t> city name example Code:</a:t>
            </a:r>
            <a:endParaRPr b="1" sz="2400">
              <a:solidFill>
                <a:schemeClr val="accent2"/>
              </a:solidFill>
            </a:endParaRPr>
          </a:p>
          <a:p>
            <a:pPr indent="0" lvl="0" marL="0" rtl="0" algn="l">
              <a:lnSpc>
                <a:spcPct val="100000"/>
              </a:lnSpc>
              <a:spcBef>
                <a:spcPts val="0"/>
              </a:spcBef>
              <a:spcAft>
                <a:spcPts val="0"/>
              </a:spcAft>
              <a:buNone/>
            </a:pPr>
            <a:r>
              <a:rPr lang="en" sz="2400"/>
              <a:t> </a:t>
            </a:r>
            <a:r>
              <a:rPr lang="en" sz="2400" u="sng">
                <a:solidFill>
                  <a:schemeClr val="dk2"/>
                </a:solidFill>
                <a:latin typeface="Arial"/>
                <a:ea typeface="Arial"/>
                <a:cs typeface="Arial"/>
                <a:sym typeface="Arial"/>
                <a:hlinkClick r:id="rId5"/>
              </a:rPr>
              <a:t>RemoveCityFromState.js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ompositional model</a:t>
            </a:r>
            <a:endParaRPr/>
          </a:p>
        </p:txBody>
      </p:sp>
      <p:sp>
        <p:nvSpPr>
          <p:cNvPr id="121" name="Google Shape;121;p21"/>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Composition is an act or mechanism to combine simple functions to build more complicated ones.</a:t>
            </a:r>
            <a:endParaRPr/>
          </a:p>
          <a:p>
            <a:pPr indent="-342900" lvl="0" marL="457200" rtl="0" algn="l">
              <a:spcBef>
                <a:spcPts val="1600"/>
              </a:spcBef>
              <a:spcAft>
                <a:spcPts val="0"/>
              </a:spcAft>
              <a:buSzPts val="1800"/>
              <a:buChar char="●"/>
            </a:pPr>
            <a:r>
              <a:rPr lang="en"/>
              <a:t>Why Composition?</a:t>
            </a:r>
            <a:endParaRPr/>
          </a:p>
          <a:p>
            <a:pPr indent="-342900" lvl="0" marL="457200" rtl="0" algn="l">
              <a:spcBef>
                <a:spcPts val="1600"/>
              </a:spcBef>
              <a:spcAft>
                <a:spcPts val="0"/>
              </a:spcAft>
              <a:buSzPts val="1800"/>
              <a:buChar char="●"/>
            </a:pPr>
            <a:r>
              <a:rPr lang="en"/>
              <a:t>Two things to remember:</a:t>
            </a:r>
            <a:endParaRPr/>
          </a:p>
          <a:p>
            <a:pPr indent="-317500" lvl="1" marL="914400" rtl="0" algn="l">
              <a:spcBef>
                <a:spcPts val="1600"/>
              </a:spcBef>
              <a:spcAft>
                <a:spcPts val="0"/>
              </a:spcAft>
              <a:buSzPts val="1400"/>
              <a:buChar char="○"/>
            </a:pPr>
            <a:r>
              <a:rPr lang="en"/>
              <a:t>Simple functions</a:t>
            </a:r>
            <a:endParaRPr/>
          </a:p>
          <a:p>
            <a:pPr indent="-317500" lvl="1" marL="914400" rtl="0" algn="l">
              <a:spcBef>
                <a:spcPts val="1600"/>
              </a:spcBef>
              <a:spcAft>
                <a:spcPts val="1600"/>
              </a:spcAft>
              <a:buSzPts val="1400"/>
              <a:buChar char="○"/>
            </a:pPr>
            <a:r>
              <a:rPr lang="en"/>
              <a:t>Combination of simple functions to make another function</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10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10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694" name="Google Shape;694;p103"/>
          <p:cNvSpPr txBox="1"/>
          <p:nvPr>
            <p:ph idx="1" type="body"/>
          </p:nvPr>
        </p:nvSpPr>
        <p:spPr>
          <a:xfrm>
            <a:off x="247225" y="1452625"/>
            <a:ext cx="8368200" cy="153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Form is not new in react, it is same as we used in HTML</a:t>
            </a:r>
            <a:endParaRPr/>
          </a:p>
          <a:p>
            <a:pPr indent="-342900" lvl="0" marL="457200" rtl="0" algn="l">
              <a:spcBef>
                <a:spcPts val="1600"/>
              </a:spcBef>
              <a:spcAft>
                <a:spcPts val="0"/>
              </a:spcAft>
              <a:buSzPts val="1800"/>
              <a:buChar char="●"/>
            </a:pPr>
            <a:r>
              <a:rPr lang="en"/>
              <a:t>Form is helpful to group multiple input fields and validate on submit</a:t>
            </a:r>
            <a:endParaRPr/>
          </a:p>
          <a:p>
            <a:pPr indent="-342900" lvl="0" marL="457200" rtl="0" algn="l">
              <a:spcBef>
                <a:spcPts val="1600"/>
              </a:spcBef>
              <a:spcAft>
                <a:spcPts val="1600"/>
              </a:spcAft>
              <a:buSzPts val="1800"/>
              <a:buChar char="●"/>
            </a:pPr>
            <a:r>
              <a:rPr lang="en"/>
              <a:t>These input fields can be any of the HTML input field types. Examples are:</a:t>
            </a:r>
            <a:endParaRPr/>
          </a:p>
        </p:txBody>
      </p:sp>
      <p:sp>
        <p:nvSpPr>
          <p:cNvPr id="695" name="Google Shape;695;p103"/>
          <p:cNvSpPr txBox="1"/>
          <p:nvPr>
            <p:ph idx="1" type="body"/>
          </p:nvPr>
        </p:nvSpPr>
        <p:spPr>
          <a:xfrm>
            <a:off x="399625" y="2984725"/>
            <a:ext cx="4097100" cy="16992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a:t>Textbox</a:t>
            </a:r>
            <a:endParaRPr/>
          </a:p>
          <a:p>
            <a:pPr indent="-317500" lvl="1" marL="914400" rtl="0" algn="l">
              <a:spcBef>
                <a:spcPts val="1600"/>
              </a:spcBef>
              <a:spcAft>
                <a:spcPts val="0"/>
              </a:spcAft>
              <a:buSzPts val="1400"/>
              <a:buChar char="○"/>
            </a:pPr>
            <a:r>
              <a:rPr lang="en"/>
              <a:t>Checkbox</a:t>
            </a:r>
            <a:endParaRPr/>
          </a:p>
          <a:p>
            <a:pPr indent="-317500" lvl="1" marL="914400" rtl="0" algn="l">
              <a:spcBef>
                <a:spcPts val="1600"/>
              </a:spcBef>
              <a:spcAft>
                <a:spcPts val="1600"/>
              </a:spcAft>
              <a:buSzPts val="1400"/>
              <a:buChar char="○"/>
            </a:pPr>
            <a:r>
              <a:rPr lang="en"/>
              <a:t>Radio</a:t>
            </a:r>
            <a:endParaRPr/>
          </a:p>
        </p:txBody>
      </p:sp>
      <p:sp>
        <p:nvSpPr>
          <p:cNvPr id="696" name="Google Shape;696;p103"/>
          <p:cNvSpPr txBox="1"/>
          <p:nvPr>
            <p:ph idx="1" type="body"/>
          </p:nvPr>
        </p:nvSpPr>
        <p:spPr>
          <a:xfrm>
            <a:off x="3752425" y="2984725"/>
            <a:ext cx="4097100" cy="16992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a:t>TextArea</a:t>
            </a:r>
            <a:endParaRPr/>
          </a:p>
          <a:p>
            <a:pPr indent="-317500" lvl="1" marL="914400" rtl="0" algn="l">
              <a:spcBef>
                <a:spcPts val="1600"/>
              </a:spcBef>
              <a:spcAft>
                <a:spcPts val="0"/>
              </a:spcAft>
              <a:buSzPts val="1400"/>
              <a:buChar char="○"/>
            </a:pPr>
            <a:r>
              <a:rPr lang="en"/>
              <a:t>Date input</a:t>
            </a:r>
            <a:endParaRPr/>
          </a:p>
          <a:p>
            <a:pPr indent="-317500" lvl="1" marL="914400" rtl="0" algn="l">
              <a:spcBef>
                <a:spcPts val="1600"/>
              </a:spcBef>
              <a:spcAft>
                <a:spcPts val="1600"/>
              </a:spcAft>
              <a:buSzPts val="1400"/>
              <a:buChar char="○"/>
            </a:pPr>
            <a:r>
              <a:rPr lang="en"/>
              <a:t>Select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0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 Example</a:t>
            </a:r>
            <a:endParaRPr/>
          </a:p>
        </p:txBody>
      </p:sp>
      <p:sp>
        <p:nvSpPr>
          <p:cNvPr id="702" name="Google Shape;702;p104"/>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Form</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a:t> </a:t>
            </a:r>
            <a:r>
              <a:rPr lang="en" sz="2400" u="sng">
                <a:solidFill>
                  <a:schemeClr val="dk2"/>
                </a:solidFill>
                <a:latin typeface="Arial"/>
                <a:ea typeface="Arial"/>
                <a:cs typeface="Arial"/>
                <a:sym typeface="Arial"/>
                <a:hlinkClick r:id="rId3"/>
              </a:rPr>
              <a:t>FormExample.js</a:t>
            </a:r>
            <a:endParaRPr sz="24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0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Conditional rendering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10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rendering</a:t>
            </a:r>
            <a:endParaRPr/>
          </a:p>
        </p:txBody>
      </p:sp>
      <p:sp>
        <p:nvSpPr>
          <p:cNvPr id="713" name="Google Shape;713;p10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Conditional rendering is about deciding what to render and when</a:t>
            </a:r>
            <a:endParaRPr/>
          </a:p>
          <a:p>
            <a:pPr indent="-342900" lvl="0" marL="457200" rtl="0" algn="l">
              <a:spcBef>
                <a:spcPts val="1600"/>
              </a:spcBef>
              <a:spcAft>
                <a:spcPts val="0"/>
              </a:spcAft>
              <a:buSzPts val="1800"/>
              <a:buChar char="●"/>
            </a:pPr>
            <a:r>
              <a:rPr lang="en"/>
              <a:t>It is simply rendering something if provided condition is matched</a:t>
            </a:r>
            <a:endParaRPr/>
          </a:p>
          <a:p>
            <a:pPr indent="-342900" lvl="0" marL="457200" rtl="0" algn="l">
              <a:spcBef>
                <a:spcPts val="1600"/>
              </a:spcBef>
              <a:spcAft>
                <a:spcPts val="0"/>
              </a:spcAft>
              <a:buSzPts val="1800"/>
              <a:buChar char="●"/>
            </a:pPr>
            <a:r>
              <a:rPr lang="en"/>
              <a:t>For example:</a:t>
            </a:r>
            <a:endParaRPr/>
          </a:p>
          <a:p>
            <a:pPr indent="-317500" lvl="1" marL="914400" rtl="0" algn="l">
              <a:spcBef>
                <a:spcPts val="1600"/>
              </a:spcBef>
              <a:spcAft>
                <a:spcPts val="0"/>
              </a:spcAft>
              <a:buSzPts val="1400"/>
              <a:buChar char="○"/>
            </a:pPr>
            <a:r>
              <a:rPr lang="en"/>
              <a:t>Maximum limit </a:t>
            </a:r>
            <a:r>
              <a:rPr lang="en"/>
              <a:t>message component</a:t>
            </a:r>
            <a:endParaRPr/>
          </a:p>
          <a:p>
            <a:pPr indent="-317500" lvl="1" marL="914400" rtl="0" algn="l">
              <a:spcBef>
                <a:spcPts val="1600"/>
              </a:spcBef>
              <a:spcAft>
                <a:spcPts val="0"/>
              </a:spcAft>
              <a:buSzPts val="1400"/>
              <a:buChar char="○"/>
            </a:pPr>
            <a:r>
              <a:rPr lang="en"/>
              <a:t>Render an error message instead of alert in case of no city name provided on submit</a:t>
            </a:r>
            <a:endParaRPr/>
          </a:p>
          <a:p>
            <a:pPr indent="0" lvl="0" marL="0" rtl="0" algn="l">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0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rendering</a:t>
            </a:r>
            <a:endParaRPr/>
          </a:p>
        </p:txBody>
      </p:sp>
      <p:sp>
        <p:nvSpPr>
          <p:cNvPr id="719" name="Google Shape;719;p10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different approaches we can have here:</a:t>
            </a:r>
            <a:endParaRPr/>
          </a:p>
          <a:p>
            <a:pPr indent="-317500" lvl="1" marL="914400" rtl="0" algn="l">
              <a:spcBef>
                <a:spcPts val="1600"/>
              </a:spcBef>
              <a:spcAft>
                <a:spcPts val="0"/>
              </a:spcAft>
              <a:buSzPts val="1400"/>
              <a:buChar char="○"/>
            </a:pPr>
            <a:r>
              <a:rPr lang="en"/>
              <a:t>render if true</a:t>
            </a:r>
            <a:endParaRPr/>
          </a:p>
          <a:p>
            <a:pPr indent="-317500" lvl="1" marL="914400" rtl="0" algn="l">
              <a:spcBef>
                <a:spcPts val="1600"/>
              </a:spcBef>
              <a:spcAft>
                <a:spcPts val="0"/>
              </a:spcAft>
              <a:buSzPts val="1400"/>
              <a:buChar char="○"/>
            </a:pPr>
            <a:r>
              <a:rPr lang="en"/>
              <a:t>ternary expression</a:t>
            </a:r>
            <a:endParaRPr/>
          </a:p>
          <a:p>
            <a:pPr indent="-317500" lvl="1" marL="914400" rtl="0" algn="l">
              <a:spcBef>
                <a:spcPts val="1600"/>
              </a:spcBef>
              <a:spcAft>
                <a:spcPts val="1600"/>
              </a:spcAft>
              <a:buSzPts val="1400"/>
              <a:buChar char="○"/>
            </a:pPr>
            <a:r>
              <a:rPr lang="en"/>
              <a:t>Short circuit evaluation</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0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rendering</a:t>
            </a:r>
            <a:r>
              <a:rPr lang="en"/>
              <a:t> Example</a:t>
            </a:r>
            <a:endParaRPr/>
          </a:p>
        </p:txBody>
      </p:sp>
      <p:sp>
        <p:nvSpPr>
          <p:cNvPr id="725" name="Google Shape;725;p108"/>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Conditional rendering</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ConditionalRendering.js</a:t>
            </a:r>
            <a:endParaRPr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0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1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Styling</a:t>
            </a:r>
            <a:endParaRPr/>
          </a:p>
        </p:txBody>
      </p:sp>
      <p:sp>
        <p:nvSpPr>
          <p:cNvPr id="736" name="Google Shape;736;p11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Styling is also a important aspect to look when developing a web app</a:t>
            </a:r>
            <a:endParaRPr/>
          </a:p>
          <a:p>
            <a:pPr indent="-342900" lvl="0" marL="457200" rtl="0" algn="l">
              <a:spcBef>
                <a:spcPts val="1600"/>
              </a:spcBef>
              <a:spcAft>
                <a:spcPts val="0"/>
              </a:spcAft>
              <a:buSzPts val="1800"/>
              <a:buChar char="●"/>
            </a:pPr>
            <a:r>
              <a:rPr lang="en"/>
              <a:t>No matter how efficient you have made you web app, if you did not made good UI/UX, user may not use it</a:t>
            </a:r>
            <a:endParaRPr/>
          </a:p>
          <a:p>
            <a:pPr indent="-342900" lvl="0" marL="457200" rtl="0" algn="l">
              <a:spcBef>
                <a:spcPts val="1600"/>
              </a:spcBef>
              <a:spcAft>
                <a:spcPts val="0"/>
              </a:spcAft>
              <a:buSzPts val="1800"/>
              <a:buChar char="●"/>
            </a:pPr>
            <a:r>
              <a:rPr lang="en"/>
              <a:t>React provide us multiple ways to use styling</a:t>
            </a:r>
            <a:endParaRPr/>
          </a:p>
          <a:p>
            <a:pPr indent="-342900" lvl="0" marL="457200" rtl="0" algn="l">
              <a:spcBef>
                <a:spcPts val="1600"/>
              </a:spcBef>
              <a:spcAft>
                <a:spcPts val="0"/>
              </a:spcAft>
              <a:buSzPts val="1800"/>
              <a:buChar char="●"/>
            </a:pPr>
            <a:r>
              <a:rPr lang="en"/>
              <a:t>Some of the widely used practices are</a:t>
            </a:r>
            <a:endParaRPr/>
          </a:p>
          <a:p>
            <a:pPr indent="-317500" lvl="1" marL="914400" rtl="0" algn="l">
              <a:spcBef>
                <a:spcPts val="0"/>
              </a:spcBef>
              <a:spcAft>
                <a:spcPts val="0"/>
              </a:spcAft>
              <a:buSzPts val="1400"/>
              <a:buChar char="○"/>
            </a:pPr>
            <a:r>
              <a:rPr lang="en"/>
              <a:t>CSS files</a:t>
            </a:r>
            <a:endParaRPr/>
          </a:p>
          <a:p>
            <a:pPr indent="-317500" lvl="1" marL="914400" rtl="0" algn="l">
              <a:spcBef>
                <a:spcPts val="0"/>
              </a:spcBef>
              <a:spcAft>
                <a:spcPts val="0"/>
              </a:spcAft>
              <a:buSzPts val="1400"/>
              <a:buChar char="○"/>
            </a:pPr>
            <a:r>
              <a:rPr lang="en"/>
              <a:t>Inline Styling</a:t>
            </a:r>
            <a:endParaRPr/>
          </a:p>
          <a:p>
            <a:pPr indent="-317500" lvl="1" marL="914400" rtl="0" algn="l">
              <a:spcBef>
                <a:spcPts val="0"/>
              </a:spcBef>
              <a:spcAft>
                <a:spcPts val="0"/>
              </a:spcAft>
              <a:buSzPts val="1400"/>
              <a:buChar char="○"/>
            </a:pPr>
            <a:r>
              <a:rPr lang="en"/>
              <a:t>3rd party libraries like </a:t>
            </a:r>
            <a:r>
              <a:rPr i="1" lang="en"/>
              <a:t>Styled Components</a:t>
            </a:r>
            <a:endParaRPr i="1"/>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11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Styling with CSS files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