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60" r:id="rId3"/>
    <p:sldId id="261" r:id="rId4"/>
    <p:sldId id="262" r:id="rId5"/>
    <p:sldId id="263" r:id="rId6"/>
    <p:sldId id="264" r:id="rId7"/>
    <p:sldId id="265" r:id="rId8"/>
    <p:sldId id="269" r:id="rId9"/>
    <p:sldId id="270" r:id="rId10"/>
    <p:sldId id="271" r:id="rId11"/>
    <p:sldId id="272" r:id="rId12"/>
    <p:sldId id="267" r:id="rId13"/>
    <p:sldId id="268" r:id="rId14"/>
  </p:sldIdLst>
  <p:sldSz cx="9144000" cy="5143500" type="screen16x9"/>
  <p:notesSz cx="6858000" cy="9144000"/>
  <p:embeddedFontLst>
    <p:embeddedFont>
      <p:font typeface="Fira Sans Condensed" panose="020B0503050000020004" pitchFamily="34" charset="0"/>
      <p:regular r:id="rId16"/>
      <p:bold r:id="rId17"/>
      <p:italic r:id="rId18"/>
      <p:boldItalic r:id="rId19"/>
    </p:embeddedFont>
    <p:embeddedFont>
      <p:font typeface="Fira Sans Condensed Light" panose="020B0403050000020004" pitchFamily="34" charset="0"/>
      <p:regular r:id="rId20"/>
      <p:bold r:id="rId21"/>
      <p:italic r:id="rId22"/>
      <p:boldItalic r:id="rId23"/>
    </p:embeddedFont>
    <p:embeddedFont>
      <p:font typeface="Rajdhani"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E427B4-6E45-40D8-8418-D594A6BC00EE}">
  <a:tblStyle styleId="{4DE427B4-6E45-40D8-8418-D594A6BC00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a87eb8680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a87eb868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bcecd75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bcecd75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6bcecd75a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6bcecd75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bcecd75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bcecd75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6bcecd75a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6bcecd75a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A6pAXQK5ryc9d0pv-5k-ynpyZFdcJVfCYAOlMHWYd14/cop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TECH</a:t>
            </a:r>
            <a:br>
              <a:rPr lang="en" dirty="0"/>
            </a:br>
            <a:r>
              <a:rPr lang="en" dirty="0"/>
              <a:t>IN SPORTS</a:t>
            </a:r>
            <a:endParaRPr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40DE-90C1-FB6B-D0DD-38057044E64F}"/>
              </a:ext>
            </a:extLst>
          </p:cNvPr>
          <p:cNvSpPr>
            <a:spLocks noGrp="1"/>
          </p:cNvSpPr>
          <p:nvPr>
            <p:ph type="title"/>
          </p:nvPr>
        </p:nvSpPr>
        <p:spPr/>
        <p:txBody>
          <a:bodyPr/>
          <a:lstStyle/>
          <a:p>
            <a:r>
              <a:rPr lang="en-US" dirty="0"/>
              <a:t>ETHICAL &amp; SOCIAL IMPLICATIONS</a:t>
            </a:r>
            <a:endParaRPr lang="en-IN" dirty="0"/>
          </a:p>
        </p:txBody>
      </p:sp>
      <p:sp>
        <p:nvSpPr>
          <p:cNvPr id="3" name="TextBox 2">
            <a:extLst>
              <a:ext uri="{FF2B5EF4-FFF2-40B4-BE49-F238E27FC236}">
                <a16:creationId xmlns:a16="http://schemas.microsoft.com/office/drawing/2014/main" id="{3FA6B8A4-6C90-9DEB-E360-38882C48E84A}"/>
              </a:ext>
            </a:extLst>
          </p:cNvPr>
          <p:cNvSpPr txBox="1"/>
          <p:nvPr/>
        </p:nvSpPr>
        <p:spPr>
          <a:xfrm>
            <a:off x="223024" y="1427356"/>
            <a:ext cx="6348761" cy="2638992"/>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Fairness is a key ethical concern when it comes to AI in sports. The use of AI technologies can potentially </a:t>
            </a:r>
            <a:r>
              <a:rPr lang="en-US" dirty="0" err="1">
                <a:solidFill>
                  <a:schemeClr val="tx2"/>
                </a:solidFill>
                <a:latin typeface="Times New Roman" panose="02020603050405020304" pitchFamily="18" charset="0"/>
                <a:cs typeface="Times New Roman" panose="02020603050405020304" pitchFamily="18" charset="0"/>
              </a:rPr>
              <a:t>favour</a:t>
            </a:r>
            <a:r>
              <a:rPr lang="en-US" dirty="0">
                <a:solidFill>
                  <a:schemeClr val="tx2"/>
                </a:solidFill>
                <a:latin typeface="Times New Roman" panose="02020603050405020304" pitchFamily="18" charset="0"/>
                <a:cs typeface="Times New Roman" panose="02020603050405020304" pitchFamily="18" charset="0"/>
              </a:rPr>
              <a:t> certain athletes over others, giving them an </a:t>
            </a:r>
          </a:p>
          <a:p>
            <a:pPr>
              <a:lnSpc>
                <a:spcPct val="150000"/>
              </a:lnSpc>
            </a:pPr>
            <a:r>
              <a:rPr lang="en-US" dirty="0">
                <a:solidFill>
                  <a:schemeClr val="tx2"/>
                </a:solidFill>
                <a:latin typeface="Times New Roman" panose="02020603050405020304" pitchFamily="18" charset="0"/>
                <a:cs typeface="Times New Roman" panose="02020603050405020304" pitchFamily="18" charset="0"/>
              </a:rPr>
              <a:t>unfair advantage.AI can be used to identify the flaws of rival athletes and devise winning strategies, further contributing to the unfairness of the competition.</a:t>
            </a:r>
          </a:p>
          <a:p>
            <a:pPr>
              <a:lnSpc>
                <a:spcPct val="150000"/>
              </a:lnSpc>
            </a:pPr>
            <a:r>
              <a:rPr lang="en-US" dirty="0">
                <a:solidFill>
                  <a:schemeClr val="tx2"/>
                </a:solidFill>
                <a:latin typeface="Times New Roman" panose="02020603050405020304" pitchFamily="18" charset="0"/>
                <a:cs typeface="Times New Roman" panose="02020603050405020304" pitchFamily="18" charset="0"/>
              </a:rPr>
              <a:t>The use of AI to decide who is eligible to compete can lead to arbitrary elimination of athletes from contests, creating further ethical </a:t>
            </a:r>
            <a:r>
              <a:rPr lang="en-US" dirty="0" err="1">
                <a:solidFill>
                  <a:schemeClr val="tx2"/>
                </a:solidFill>
                <a:latin typeface="Times New Roman" panose="02020603050405020304" pitchFamily="18" charset="0"/>
                <a:cs typeface="Times New Roman" panose="02020603050405020304" pitchFamily="18" charset="0"/>
              </a:rPr>
              <a:t>concerns.As</a:t>
            </a:r>
            <a:r>
              <a:rPr lang="en-US" dirty="0">
                <a:solidFill>
                  <a:schemeClr val="tx2"/>
                </a:solidFill>
                <a:latin typeface="Times New Roman" panose="02020603050405020304" pitchFamily="18" charset="0"/>
                <a:cs typeface="Times New Roman" panose="02020603050405020304" pitchFamily="18" charset="0"/>
              </a:rPr>
              <a:t> AI continues to develop and become more prominent in the sports industry, it is important to address these legal and ethical issues to ensure a fair and equitable playing field for all athletes.</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08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3FEA-4A07-74F9-A68B-B57C7AC50CB9}"/>
              </a:ext>
            </a:extLst>
          </p:cNvPr>
          <p:cNvSpPr>
            <a:spLocks noGrp="1"/>
          </p:cNvSpPr>
          <p:nvPr>
            <p:ph type="title"/>
          </p:nvPr>
        </p:nvSpPr>
        <p:spPr/>
        <p:txBody>
          <a:bodyPr/>
          <a:lstStyle/>
          <a:p>
            <a:r>
              <a:rPr lang="en-US" dirty="0"/>
              <a:t>ROLE OF AI IN ENTERTAINMENT &amp; MEDIA</a:t>
            </a:r>
            <a:endParaRPr lang="en-IN" dirty="0"/>
          </a:p>
        </p:txBody>
      </p:sp>
      <p:sp>
        <p:nvSpPr>
          <p:cNvPr id="3" name="TextBox 2">
            <a:extLst>
              <a:ext uri="{FF2B5EF4-FFF2-40B4-BE49-F238E27FC236}">
                <a16:creationId xmlns:a16="http://schemas.microsoft.com/office/drawing/2014/main" id="{32471DA4-DFA1-A6C6-BC9C-20F110468D38}"/>
              </a:ext>
            </a:extLst>
          </p:cNvPr>
          <p:cNvSpPr txBox="1"/>
          <p:nvPr/>
        </p:nvSpPr>
        <p:spPr>
          <a:xfrm>
            <a:off x="267629" y="1256371"/>
            <a:ext cx="8749991" cy="1992661"/>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Artificial intelligence is increasingly being used in sports media, extending beyond traditional television broadcasting to social media platforms such as Instagram, Facebook, Twitter, and </a:t>
            </a:r>
            <a:r>
              <a:rPr lang="en-US" dirty="0" err="1">
                <a:solidFill>
                  <a:schemeClr val="tx2"/>
                </a:solidFill>
                <a:latin typeface="Times New Roman" panose="02020603050405020304" pitchFamily="18" charset="0"/>
                <a:cs typeface="Times New Roman" panose="02020603050405020304" pitchFamily="18" charset="0"/>
              </a:rPr>
              <a:t>Reddit.Social</a:t>
            </a:r>
            <a:r>
              <a:rPr lang="en-US" dirty="0">
                <a:solidFill>
                  <a:schemeClr val="tx2"/>
                </a:solidFill>
                <a:latin typeface="Times New Roman" panose="02020603050405020304" pitchFamily="18" charset="0"/>
                <a:cs typeface="Times New Roman" panose="02020603050405020304" pitchFamily="18" charset="0"/>
              </a:rPr>
              <a:t> media platforms are also being used to broadcast streaming highlights after games, providing viewers with an opportunity to catch up on crucial moments. AMAs (Ask Me Anything) and polls hosted on social media after games present an opportunity for interaction between fans and sports clubs. With the advancement of artificial intelligence and virtual reality, sports media technologies are expected to further evolve, providing even more immersive and engaging experiences for viewers.</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82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2" name="Title 1">
            <a:extLst>
              <a:ext uri="{FF2B5EF4-FFF2-40B4-BE49-F238E27FC236}">
                <a16:creationId xmlns:a16="http://schemas.microsoft.com/office/drawing/2014/main" id="{2B9E02DD-72D0-E80E-9885-B206F7D5B811}"/>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570BEF57-450F-BB3E-402A-E80E1392A372}"/>
              </a:ext>
            </a:extLst>
          </p:cNvPr>
          <p:cNvSpPr txBox="1"/>
          <p:nvPr/>
        </p:nvSpPr>
        <p:spPr>
          <a:xfrm>
            <a:off x="394010" y="1434790"/>
            <a:ext cx="8430322" cy="2962158"/>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AI provides countless options, and newer systems are constantly being developed, which can increase the variety of data processing options. With the advancement of artificial intelligence (AI), humans are now better able to predict the future than in the past. Because of the ability to digest information more quickly, we may now take on challenging tasks and study data from a variety of perspectives.</a:t>
            </a:r>
          </a:p>
          <a:p>
            <a:pPr>
              <a:lnSpc>
                <a:spcPct val="150000"/>
              </a:lnSpc>
            </a:pPr>
            <a:r>
              <a:rPr lang="en-IN" dirty="0">
                <a:solidFill>
                  <a:schemeClr val="tx2"/>
                </a:solidFill>
                <a:latin typeface="Times New Roman" panose="02020603050405020304" pitchFamily="18" charset="0"/>
                <a:cs typeface="Times New Roman" panose="02020603050405020304" pitchFamily="18" charset="0"/>
              </a:rPr>
              <a:t>AI technologies are evolving fast and growing increasingly critical for a sporting organisation’s ability to win games; improve coaches and players; manage their operations and grow. However, unless sporting organisations plan, deploy, and govern it correctly, new AI technology will provide meagre benefits at best or, at worst, result in unexpected and undesired outcomes. AI can be helpful for us but in a completely unexpected way because even we cannot pretend what future AI will show 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7CAD-8815-86E7-B509-363441E15729}"/>
              </a:ext>
            </a:extLst>
          </p:cNvPr>
          <p:cNvSpPr>
            <a:spLocks noGrp="1"/>
          </p:cNvSpPr>
          <p:nvPr>
            <p:ph type="title"/>
          </p:nvPr>
        </p:nvSpPr>
        <p:spPr>
          <a:xfrm>
            <a:off x="720000" y="148682"/>
            <a:ext cx="7704000" cy="4323751"/>
          </a:xfrm>
        </p:spPr>
        <p:txBody>
          <a:bodyPr/>
          <a:lstStyle/>
          <a:p>
            <a:br>
              <a:rPr lang="en-US" dirty="0"/>
            </a:br>
            <a:br>
              <a:rPr lang="en-US" dirty="0"/>
            </a:br>
            <a:br>
              <a:rPr lang="en-US" dirty="0"/>
            </a:br>
            <a:br>
              <a:rPr lang="en-US" dirty="0"/>
            </a:br>
            <a:r>
              <a:rPr lang="en-US" dirty="0"/>
              <a:t>THANKYOU</a:t>
            </a:r>
            <a:endParaRPr lang="en-IN" dirty="0"/>
          </a:p>
        </p:txBody>
      </p:sp>
    </p:spTree>
    <p:extLst>
      <p:ext uri="{BB962C8B-B14F-4D97-AF65-F5344CB8AC3E}">
        <p14:creationId xmlns:p14="http://schemas.microsoft.com/office/powerpoint/2010/main" val="115453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p:txBody>
          <a:bodyPr/>
          <a:lstStyle/>
          <a:p>
            <a:pPr lvl="0"/>
            <a:r>
              <a:rPr lang="en-IN" dirty="0"/>
              <a:t>INTRODUCTION</a:t>
            </a:r>
          </a:p>
        </p:txBody>
      </p:sp>
      <p:sp>
        <p:nvSpPr>
          <p:cNvPr id="141" name="Google Shape;141;p19"/>
          <p:cNvSpPr txBox="1"/>
          <p:nvPr/>
        </p:nvSpPr>
        <p:spPr>
          <a:xfrm>
            <a:off x="3402450" y="1591150"/>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dirty="0">
              <a:solidFill>
                <a:schemeClr val="lt2"/>
              </a:solidFill>
              <a:latin typeface="Rajdhani"/>
              <a:ea typeface="Rajdhani"/>
              <a:cs typeface="Rajdhani"/>
              <a:sym typeface="Rajdhani"/>
            </a:endParaRPr>
          </a:p>
        </p:txBody>
      </p:sp>
      <p:sp>
        <p:nvSpPr>
          <p:cNvPr id="6" name="TextBox 5">
            <a:extLst>
              <a:ext uri="{FF2B5EF4-FFF2-40B4-BE49-F238E27FC236}">
                <a16:creationId xmlns:a16="http://schemas.microsoft.com/office/drawing/2014/main" id="{431433C2-9551-B454-6FAA-022DDDF150A4}"/>
              </a:ext>
            </a:extLst>
          </p:cNvPr>
          <p:cNvSpPr txBox="1"/>
          <p:nvPr/>
        </p:nvSpPr>
        <p:spPr>
          <a:xfrm>
            <a:off x="420029" y="1418306"/>
            <a:ext cx="8303941" cy="2638992"/>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Artificial Intelligence, is a branch of computer science which covers a variety of what are called “smart” technologies. AI takes information and responds to it. AI can take mass amount of data and can </a:t>
            </a:r>
            <a:r>
              <a:rPr lang="en-US" dirty="0" err="1">
                <a:solidFill>
                  <a:schemeClr val="tx2"/>
                </a:solidFill>
                <a:latin typeface="Times New Roman" panose="02020603050405020304" pitchFamily="18" charset="0"/>
                <a:cs typeface="Times New Roman" panose="02020603050405020304" pitchFamily="18" charset="0"/>
              </a:rPr>
              <a:t>analyse</a:t>
            </a:r>
            <a:r>
              <a:rPr lang="en-US" dirty="0">
                <a:solidFill>
                  <a:schemeClr val="tx2"/>
                </a:solidFill>
                <a:latin typeface="Times New Roman" panose="02020603050405020304" pitchFamily="18" charset="0"/>
                <a:cs typeface="Times New Roman" panose="02020603050405020304" pitchFamily="18" charset="0"/>
              </a:rPr>
              <a:t> it.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At the highest level, we can see self-driving cars and drones, but in a day-to-day practical way, it boils down to how computers can accumulate data and then apply it- learning, growing and making decisions on it.</a:t>
            </a:r>
          </a:p>
          <a:p>
            <a:pPr>
              <a:lnSpc>
                <a:spcPct val="150000"/>
              </a:lnSpc>
            </a:pPr>
            <a:r>
              <a:rPr lang="en-US" dirty="0">
                <a:solidFill>
                  <a:schemeClr val="tx2"/>
                </a:solidFill>
                <a:latin typeface="Times New Roman" panose="02020603050405020304" pitchFamily="18" charset="0"/>
                <a:cs typeface="Times New Roman" panose="02020603050405020304" pitchFamily="18" charset="0"/>
              </a:rPr>
              <a:t>AI can perform automated tasks, help do things better and more quickly, assist with better decisions and ultimately, automate decision-making processes that can be done without people.</a:t>
            </a:r>
          </a:p>
          <a:p>
            <a:pPr>
              <a:lnSpc>
                <a:spcPct val="150000"/>
              </a:lnSpc>
            </a:pPr>
            <a:endParaRPr lang="en-US"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tx2"/>
                </a:solidFill>
                <a:latin typeface="Times New Roman" panose="02020603050405020304" pitchFamily="18" charset="0"/>
                <a:cs typeface="Times New Roman" panose="02020603050405020304" pitchFamily="18" charset="0"/>
              </a:rPr>
              <a:t>AI technologies mimic humans ability to Sense, Think and Act.</a:t>
            </a:r>
            <a:endParaRPr lang="en-IN"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AI ADVANTAGES IN SPORTS</a:t>
            </a:r>
            <a:endParaRPr dirty="0"/>
          </a:p>
        </p:txBody>
      </p:sp>
      <p:grpSp>
        <p:nvGrpSpPr>
          <p:cNvPr id="155" name="Google Shape;155;p20"/>
          <p:cNvGrpSpPr/>
          <p:nvPr/>
        </p:nvGrpSpPr>
        <p:grpSpPr>
          <a:xfrm rot="-5400000">
            <a:off x="1130148" y="2724057"/>
            <a:ext cx="362321" cy="364231"/>
            <a:chOff x="6069423" y="2891892"/>
            <a:chExt cx="362321" cy="364231"/>
          </a:xfrm>
        </p:grpSpPr>
        <p:sp>
          <p:nvSpPr>
            <p:cNvPr id="156" name="Google Shape;156;p2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0"/>
          <p:cNvSpPr/>
          <p:nvPr/>
        </p:nvSpPr>
        <p:spPr>
          <a:xfrm rot="-5400000">
            <a:off x="165488" y="2738275"/>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WHAT AI CAN PROVIDE </a:t>
            </a:r>
            <a:endParaRPr sz="2400" b="1" dirty="0">
              <a:solidFill>
                <a:schemeClr val="lt2"/>
              </a:solidFill>
              <a:latin typeface="Rajdhani"/>
              <a:ea typeface="Rajdhani"/>
              <a:cs typeface="Rajdhani"/>
              <a:sym typeface="Rajdhani"/>
            </a:endParaRPr>
          </a:p>
        </p:txBody>
      </p:sp>
      <p:cxnSp>
        <p:nvCxnSpPr>
          <p:cNvPr id="163" name="Google Shape;163;p20"/>
          <p:cNvCxnSpPr>
            <a:stCxn id="162" idx="2"/>
            <a:endCxn id="164" idx="3"/>
          </p:cNvCxnSpPr>
          <p:nvPr/>
        </p:nvCxnSpPr>
        <p:spPr>
          <a:xfrm>
            <a:off x="2041538" y="2966875"/>
            <a:ext cx="1316100" cy="767700"/>
          </a:xfrm>
          <a:prstGeom prst="bentConnector3">
            <a:avLst>
              <a:gd name="adj1" fmla="val 49998"/>
            </a:avLst>
          </a:prstGeom>
          <a:noFill/>
          <a:ln w="19050" cap="flat" cmpd="sng">
            <a:solidFill>
              <a:schemeClr val="lt2"/>
            </a:solidFill>
            <a:prstDash val="dash"/>
            <a:round/>
            <a:headEnd type="none" w="med" len="med"/>
            <a:tailEnd type="oval" w="med" len="med"/>
          </a:ln>
        </p:spPr>
      </p:cxnSp>
      <p:cxnSp>
        <p:nvCxnSpPr>
          <p:cNvPr id="165" name="Google Shape;165;p20"/>
          <p:cNvCxnSpPr>
            <a:stCxn id="162" idx="2"/>
            <a:endCxn id="166" idx="3"/>
          </p:cNvCxnSpPr>
          <p:nvPr/>
        </p:nvCxnSpPr>
        <p:spPr>
          <a:xfrm rot="10800000" flipH="1">
            <a:off x="2041538" y="2197375"/>
            <a:ext cx="1316100" cy="769500"/>
          </a:xfrm>
          <a:prstGeom prst="bentConnector3">
            <a:avLst>
              <a:gd name="adj1" fmla="val 49998"/>
            </a:avLst>
          </a:prstGeom>
          <a:noFill/>
          <a:ln w="19050" cap="flat" cmpd="sng">
            <a:solidFill>
              <a:schemeClr val="lt2"/>
            </a:solidFill>
            <a:prstDash val="dash"/>
            <a:round/>
            <a:headEnd type="none" w="med" len="med"/>
            <a:tailEnd type="oval" w="med" len="med"/>
          </a:ln>
        </p:spPr>
      </p:cxnSp>
      <p:grpSp>
        <p:nvGrpSpPr>
          <p:cNvPr id="167" name="Google Shape;167;p20"/>
          <p:cNvGrpSpPr/>
          <p:nvPr/>
        </p:nvGrpSpPr>
        <p:grpSpPr>
          <a:xfrm>
            <a:off x="5996412" y="3513045"/>
            <a:ext cx="2018400" cy="1056914"/>
            <a:chOff x="5996412" y="3513045"/>
            <a:chExt cx="2018400" cy="1056914"/>
          </a:xfrm>
        </p:grpSpPr>
        <p:sp>
          <p:nvSpPr>
            <p:cNvPr id="168" name="Google Shape;168;p20"/>
            <p:cNvSpPr txBox="1"/>
            <p:nvPr/>
          </p:nvSpPr>
          <p:spPr>
            <a:xfrm flipH="1">
              <a:off x="5996412" y="3513045"/>
              <a:ext cx="2018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FAN ENGAGEMENT</a:t>
              </a:r>
              <a:endParaRPr sz="2400" b="1" dirty="0">
                <a:solidFill>
                  <a:schemeClr val="lt2"/>
                </a:solidFill>
                <a:latin typeface="Rajdhani"/>
                <a:ea typeface="Rajdhani"/>
                <a:cs typeface="Rajdhani"/>
                <a:sym typeface="Rajdhani"/>
              </a:endParaRPr>
            </a:p>
          </p:txBody>
        </p:sp>
        <p:sp>
          <p:nvSpPr>
            <p:cNvPr id="169" name="Google Shape;169;p20"/>
            <p:cNvSpPr txBox="1"/>
            <p:nvPr/>
          </p:nvSpPr>
          <p:spPr>
            <a:xfrm flipH="1">
              <a:off x="5996412" y="3767159"/>
              <a:ext cx="20184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Despite in performance, AI also encourage the engagement of fans in sports.</a:t>
              </a:r>
              <a:endParaRPr dirty="0">
                <a:solidFill>
                  <a:schemeClr val="lt2"/>
                </a:solidFill>
                <a:latin typeface="Fira Sans Condensed"/>
                <a:ea typeface="Fira Sans Condensed"/>
                <a:cs typeface="Fira Sans Condensed"/>
                <a:sym typeface="Fira Sans Condensed"/>
              </a:endParaRPr>
            </a:p>
          </p:txBody>
        </p:sp>
      </p:grpSp>
      <p:grpSp>
        <p:nvGrpSpPr>
          <p:cNvPr id="170" name="Google Shape;170;p20"/>
          <p:cNvGrpSpPr/>
          <p:nvPr/>
        </p:nvGrpSpPr>
        <p:grpSpPr>
          <a:xfrm>
            <a:off x="3357583" y="3505998"/>
            <a:ext cx="2018334" cy="1063960"/>
            <a:chOff x="3421350" y="3060744"/>
            <a:chExt cx="2315400" cy="1063960"/>
          </a:xfrm>
        </p:grpSpPr>
        <p:sp>
          <p:nvSpPr>
            <p:cNvPr id="164" name="Google Shape;164;p20"/>
            <p:cNvSpPr txBox="1"/>
            <p:nvPr/>
          </p:nvSpPr>
          <p:spPr>
            <a:xfrm flipH="1">
              <a:off x="3421350" y="3060744"/>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TRAINING &amp; ANALYSIS</a:t>
              </a:r>
              <a:endParaRPr sz="2400" b="1" dirty="0">
                <a:solidFill>
                  <a:schemeClr val="lt2"/>
                </a:solidFill>
                <a:latin typeface="Rajdhani"/>
                <a:ea typeface="Rajdhani"/>
                <a:cs typeface="Rajdhani"/>
                <a:sym typeface="Rajdhani"/>
              </a:endParaRPr>
            </a:p>
          </p:txBody>
        </p:sp>
        <p:sp>
          <p:nvSpPr>
            <p:cNvPr id="171" name="Google Shape;171;p20"/>
            <p:cNvSpPr txBox="1"/>
            <p:nvPr/>
          </p:nvSpPr>
          <p:spPr>
            <a:xfrm flipH="1">
              <a:off x="3421350" y="3321904"/>
              <a:ext cx="23154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AI give us a better and easier way in traning.</a:t>
              </a:r>
              <a:endParaRPr dirty="0">
                <a:solidFill>
                  <a:schemeClr val="lt2"/>
                </a:solidFill>
                <a:latin typeface="Fira Sans Condensed"/>
                <a:ea typeface="Fira Sans Condensed"/>
                <a:cs typeface="Fira Sans Condensed"/>
                <a:sym typeface="Fira Sans Condensed"/>
              </a:endParaRPr>
            </a:p>
          </p:txBody>
        </p:sp>
      </p:grpSp>
      <p:grpSp>
        <p:nvGrpSpPr>
          <p:cNvPr id="175" name="Google Shape;175;p20"/>
          <p:cNvGrpSpPr/>
          <p:nvPr/>
        </p:nvGrpSpPr>
        <p:grpSpPr>
          <a:xfrm>
            <a:off x="3357583" y="1968872"/>
            <a:ext cx="2018334" cy="1059498"/>
            <a:chOff x="1001300" y="3060744"/>
            <a:chExt cx="2315400" cy="1059498"/>
          </a:xfrm>
        </p:grpSpPr>
        <p:sp>
          <p:nvSpPr>
            <p:cNvPr id="166" name="Google Shape;166;p20"/>
            <p:cNvSpPr txBox="1"/>
            <p:nvPr/>
          </p:nvSpPr>
          <p:spPr>
            <a:xfrm flipH="1">
              <a:off x="1001300" y="3060744"/>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COACHING &amp; TRAINING</a:t>
              </a:r>
              <a:endParaRPr sz="2400" b="1" dirty="0">
                <a:solidFill>
                  <a:schemeClr val="lt2"/>
                </a:solidFill>
                <a:latin typeface="Rajdhani"/>
                <a:ea typeface="Rajdhani"/>
                <a:cs typeface="Rajdhani"/>
                <a:sym typeface="Rajdhani"/>
              </a:endParaRPr>
            </a:p>
          </p:txBody>
        </p:sp>
        <p:sp>
          <p:nvSpPr>
            <p:cNvPr id="176" name="Google Shape;176;p20"/>
            <p:cNvSpPr txBox="1"/>
            <p:nvPr/>
          </p:nvSpPr>
          <p:spPr>
            <a:xfrm flipH="1">
              <a:off x="1001300" y="3315642"/>
              <a:ext cx="23154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AI provide us a way on how to perform tasks. </a:t>
              </a:r>
              <a:endParaRPr dirty="0">
                <a:solidFill>
                  <a:schemeClr val="lt2"/>
                </a:solidFill>
                <a:latin typeface="Fira Sans Condensed"/>
                <a:ea typeface="Fira Sans Condensed"/>
                <a:cs typeface="Fira Sans Condensed"/>
                <a:sym typeface="Fira Sans Condensed"/>
              </a:endParaRPr>
            </a:p>
          </p:txBody>
        </p:sp>
      </p:grpSp>
      <p:grpSp>
        <p:nvGrpSpPr>
          <p:cNvPr id="189" name="Google Shape;189;p20"/>
          <p:cNvGrpSpPr/>
          <p:nvPr/>
        </p:nvGrpSpPr>
        <p:grpSpPr>
          <a:xfrm>
            <a:off x="5996412" y="1968872"/>
            <a:ext cx="2018400" cy="1081200"/>
            <a:chOff x="5996412" y="1968872"/>
            <a:chExt cx="2018400" cy="1081200"/>
          </a:xfrm>
        </p:grpSpPr>
        <p:sp>
          <p:nvSpPr>
            <p:cNvPr id="190" name="Google Shape;190;p20"/>
            <p:cNvSpPr txBox="1"/>
            <p:nvPr/>
          </p:nvSpPr>
          <p:spPr>
            <a:xfrm flipH="1">
              <a:off x="5996412" y="1968872"/>
              <a:ext cx="2018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HEALTH CARE &amp; SAFETY</a:t>
              </a:r>
              <a:endParaRPr sz="2400" b="1" dirty="0">
                <a:solidFill>
                  <a:schemeClr val="lt2"/>
                </a:solidFill>
                <a:latin typeface="Rajdhani"/>
                <a:ea typeface="Rajdhani"/>
                <a:cs typeface="Rajdhani"/>
                <a:sym typeface="Rajdhani"/>
              </a:endParaRPr>
            </a:p>
          </p:txBody>
        </p:sp>
        <p:sp>
          <p:nvSpPr>
            <p:cNvPr id="191" name="Google Shape;191;p20"/>
            <p:cNvSpPr txBox="1"/>
            <p:nvPr/>
          </p:nvSpPr>
          <p:spPr>
            <a:xfrm flipH="1">
              <a:off x="5996412" y="2245472"/>
              <a:ext cx="20184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AI tells us what precautions to follow and in what manner.</a:t>
              </a:r>
              <a:endParaRPr dirty="0">
                <a:solidFill>
                  <a:schemeClr val="lt2"/>
                </a:solidFill>
                <a:latin typeface="Fira Sans Condensed"/>
                <a:ea typeface="Fira Sans Condensed"/>
                <a:cs typeface="Fira Sans Condensed"/>
                <a:sym typeface="Fira Sans Condensed"/>
              </a:endParaRPr>
            </a:p>
          </p:txBody>
        </p:sp>
      </p:grpSp>
      <p:cxnSp>
        <p:nvCxnSpPr>
          <p:cNvPr id="192" name="Google Shape;192;p20"/>
          <p:cNvCxnSpPr>
            <a:stCxn id="166" idx="1"/>
            <a:endCxn id="190" idx="3"/>
          </p:cNvCxnSpPr>
          <p:nvPr/>
        </p:nvCxnSpPr>
        <p:spPr>
          <a:xfrm>
            <a:off x="5375918" y="2197472"/>
            <a:ext cx="620400" cy="0"/>
          </a:xfrm>
          <a:prstGeom prst="straightConnector1">
            <a:avLst/>
          </a:prstGeom>
          <a:noFill/>
          <a:ln w="19050" cap="flat" cmpd="sng">
            <a:solidFill>
              <a:schemeClr val="lt2"/>
            </a:solidFill>
            <a:prstDash val="solid"/>
            <a:round/>
            <a:headEnd type="oval" w="med" len="med"/>
            <a:tailEnd type="oval" w="med" len="med"/>
          </a:ln>
        </p:spPr>
      </p:cxnSp>
      <p:cxnSp>
        <p:nvCxnSpPr>
          <p:cNvPr id="193" name="Google Shape;193;p20"/>
          <p:cNvCxnSpPr>
            <a:stCxn id="168" idx="3"/>
            <a:endCxn id="164" idx="1"/>
          </p:cNvCxnSpPr>
          <p:nvPr/>
        </p:nvCxnSpPr>
        <p:spPr>
          <a:xfrm rot="10800000">
            <a:off x="5376012" y="3734745"/>
            <a:ext cx="620400" cy="69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COACHING &amp; TRAINING</a:t>
            </a:r>
            <a:endParaRPr dirty="0"/>
          </a:p>
        </p:txBody>
      </p:sp>
      <p:sp>
        <p:nvSpPr>
          <p:cNvPr id="232" name="Google Shape;232;p21"/>
          <p:cNvSpPr txBox="1"/>
          <p:nvPr/>
        </p:nvSpPr>
        <p:spPr>
          <a:xfrm>
            <a:off x="3513050" y="1045650"/>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dirty="0">
              <a:solidFill>
                <a:schemeClr val="lt2"/>
              </a:solidFill>
              <a:latin typeface="Rajdhani"/>
              <a:ea typeface="Rajdhani"/>
              <a:cs typeface="Rajdhani"/>
              <a:sym typeface="Rajdhani"/>
            </a:endParaRPr>
          </a:p>
        </p:txBody>
      </p:sp>
      <p:pic>
        <p:nvPicPr>
          <p:cNvPr id="233" name="Google Shape;233;p21">
            <a:hlinkClick r:id="rId3"/>
          </p:cNvPr>
          <p:cNvPicPr preferRelativeResize="0"/>
          <p:nvPr/>
        </p:nvPicPr>
        <p:blipFill>
          <a:blip r:embed="rId4"/>
          <a:srcRect l="25285" r="25285"/>
          <a:stretch/>
        </p:blipFill>
        <p:spPr>
          <a:xfrm>
            <a:off x="6045229" y="1652925"/>
            <a:ext cx="2751460" cy="2419425"/>
          </a:xfrm>
          <a:prstGeom prst="rect">
            <a:avLst/>
          </a:prstGeom>
          <a:noFill/>
          <a:ln>
            <a:noFill/>
          </a:ln>
        </p:spPr>
      </p:pic>
      <p:sp>
        <p:nvSpPr>
          <p:cNvPr id="2" name="TextBox 1">
            <a:extLst>
              <a:ext uri="{FF2B5EF4-FFF2-40B4-BE49-F238E27FC236}">
                <a16:creationId xmlns:a16="http://schemas.microsoft.com/office/drawing/2014/main" id="{1297F504-9E53-603F-4A09-63A00E5D5737}"/>
              </a:ext>
            </a:extLst>
          </p:cNvPr>
          <p:cNvSpPr txBox="1"/>
          <p:nvPr/>
        </p:nvSpPr>
        <p:spPr>
          <a:xfrm>
            <a:off x="260194" y="1502850"/>
            <a:ext cx="5591955" cy="2962158"/>
          </a:xfrm>
          <a:prstGeom prst="rect">
            <a:avLst/>
          </a:prstGeom>
          <a:noFill/>
        </p:spPr>
        <p:txBody>
          <a:bodyPr wrap="square" rtlCol="0">
            <a:spAutoFit/>
          </a:bodyPr>
          <a:lstStyle/>
          <a:p>
            <a:pPr>
              <a:lnSpc>
                <a:spcPct val="150000"/>
              </a:lnSpc>
            </a:pPr>
            <a:r>
              <a:rPr lang="en-US" dirty="0">
                <a:solidFill>
                  <a:schemeClr val="accent4"/>
                </a:solidFill>
                <a:latin typeface="Times New Roman" panose="02020603050405020304" pitchFamily="18" charset="0"/>
                <a:cs typeface="Times New Roman" panose="02020603050405020304" pitchFamily="18" charset="0"/>
              </a:rPr>
              <a:t>How an athlete trains, analysis of their game performance and how a coach prepares their teams to tackle an opposition is rapidly changing with the advancement of technology.</a:t>
            </a:r>
          </a:p>
          <a:p>
            <a:pPr>
              <a:lnSpc>
                <a:spcPct val="150000"/>
              </a:lnSpc>
            </a:pPr>
            <a:r>
              <a:rPr lang="en-US" dirty="0">
                <a:solidFill>
                  <a:schemeClr val="accent4"/>
                </a:solidFill>
                <a:latin typeface="Times New Roman" panose="02020603050405020304" pitchFamily="18" charset="0"/>
                <a:cs typeface="Times New Roman" panose="02020603050405020304" pitchFamily="18" charset="0"/>
              </a:rPr>
              <a:t>AI applications containing data on a large number of training and game performances, coupled with knowledge from several expert sports scientists and coaches will act as a definitive central source of current knowledge. </a:t>
            </a:r>
          </a:p>
          <a:p>
            <a:pPr>
              <a:lnSpc>
                <a:spcPct val="150000"/>
              </a:lnSpc>
            </a:pPr>
            <a:r>
              <a:rPr lang="en-US" dirty="0">
                <a:solidFill>
                  <a:schemeClr val="accent4"/>
                </a:solidFill>
                <a:latin typeface="Times New Roman" panose="02020603050405020304" pitchFamily="18" charset="0"/>
                <a:cs typeface="Times New Roman" panose="02020603050405020304" pitchFamily="18" charset="0"/>
              </a:rPr>
              <a:t>AI provide us the correct, easier way of performing task. A coach can easily detect wrong performance of player with the help of AI and can train them in a better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94" name="Google Shape;294;p22"/>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HEALTH CARE &amp; SAFETY</a:t>
            </a:r>
            <a:endParaRPr dirty="0"/>
          </a:p>
        </p:txBody>
      </p:sp>
      <p:sp>
        <p:nvSpPr>
          <p:cNvPr id="295" name="Google Shape;295;p22"/>
          <p:cNvSpPr txBox="1"/>
          <p:nvPr/>
        </p:nvSpPr>
        <p:spPr>
          <a:xfrm>
            <a:off x="3083275" y="1178275"/>
            <a:ext cx="29775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dirty="0">
              <a:solidFill>
                <a:schemeClr val="lt2"/>
              </a:solidFill>
              <a:latin typeface="Rajdhani"/>
              <a:ea typeface="Rajdhani"/>
              <a:cs typeface="Rajdhani"/>
              <a:sym typeface="Rajdhani"/>
            </a:endParaRPr>
          </a:p>
        </p:txBody>
      </p:sp>
      <p:sp>
        <p:nvSpPr>
          <p:cNvPr id="304" name="Google Shape;304;p22"/>
          <p:cNvSpPr txBox="1"/>
          <p:nvPr/>
        </p:nvSpPr>
        <p:spPr>
          <a:xfrm>
            <a:off x="1185999" y="2024600"/>
            <a:ext cx="151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lt2"/>
              </a:solidFill>
              <a:latin typeface="Rajdhani"/>
              <a:ea typeface="Rajdhani"/>
              <a:cs typeface="Rajdhani"/>
              <a:sym typeface="Rajdhani"/>
            </a:endParaRPr>
          </a:p>
        </p:txBody>
      </p:sp>
      <p:grpSp>
        <p:nvGrpSpPr>
          <p:cNvPr id="305" name="Google Shape;305;p22"/>
          <p:cNvGrpSpPr/>
          <p:nvPr/>
        </p:nvGrpSpPr>
        <p:grpSpPr>
          <a:xfrm>
            <a:off x="1185999" y="3486322"/>
            <a:ext cx="1518607" cy="741783"/>
            <a:chOff x="1185999" y="3486322"/>
            <a:chExt cx="1518607" cy="741783"/>
          </a:xfrm>
        </p:grpSpPr>
        <p:sp>
          <p:nvSpPr>
            <p:cNvPr id="306" name="Google Shape;306;p22"/>
            <p:cNvSpPr txBox="1"/>
            <p:nvPr/>
          </p:nvSpPr>
          <p:spPr>
            <a:xfrm>
              <a:off x="1186007" y="3743605"/>
              <a:ext cx="15186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307" name="Google Shape;307;p22"/>
            <p:cNvSpPr txBox="1"/>
            <p:nvPr/>
          </p:nvSpPr>
          <p:spPr>
            <a:xfrm>
              <a:off x="1185999" y="3486322"/>
              <a:ext cx="151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lt2"/>
                </a:solidFill>
                <a:latin typeface="Rajdhani"/>
                <a:ea typeface="Rajdhani"/>
                <a:cs typeface="Rajdhani"/>
                <a:sym typeface="Rajdhani"/>
              </a:endParaRPr>
            </a:p>
          </p:txBody>
        </p:sp>
      </p:grpSp>
      <p:grpSp>
        <p:nvGrpSpPr>
          <p:cNvPr id="308" name="Google Shape;308;p22"/>
          <p:cNvGrpSpPr/>
          <p:nvPr/>
        </p:nvGrpSpPr>
        <p:grpSpPr>
          <a:xfrm>
            <a:off x="8039577" y="3561692"/>
            <a:ext cx="320362" cy="306516"/>
            <a:chOff x="3950316" y="3820307"/>
            <a:chExt cx="369805" cy="353782"/>
          </a:xfrm>
        </p:grpSpPr>
        <p:sp>
          <p:nvSpPr>
            <p:cNvPr id="309" name="Google Shape;309;p22"/>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2"/>
          <p:cNvGrpSpPr/>
          <p:nvPr/>
        </p:nvGrpSpPr>
        <p:grpSpPr>
          <a:xfrm>
            <a:off x="3745535" y="3521750"/>
            <a:ext cx="172079" cy="131908"/>
            <a:chOff x="2567841" y="1994124"/>
            <a:chExt cx="399812" cy="306477"/>
          </a:xfrm>
        </p:grpSpPr>
        <p:sp>
          <p:nvSpPr>
            <p:cNvPr id="324" name="Google Shape;324;p22"/>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2"/>
          <p:cNvGrpSpPr/>
          <p:nvPr/>
        </p:nvGrpSpPr>
        <p:grpSpPr>
          <a:xfrm>
            <a:off x="4335492" y="2582996"/>
            <a:ext cx="172181" cy="164721"/>
            <a:chOff x="3950316" y="3820307"/>
            <a:chExt cx="369805" cy="353782"/>
          </a:xfrm>
        </p:grpSpPr>
        <p:sp>
          <p:nvSpPr>
            <p:cNvPr id="329" name="Google Shape;329;p22"/>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2"/>
          <p:cNvSpPr/>
          <p:nvPr/>
        </p:nvSpPr>
        <p:spPr>
          <a:xfrm>
            <a:off x="3438638" y="2769995"/>
            <a:ext cx="172158" cy="140316"/>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2"/>
          <p:cNvGrpSpPr/>
          <p:nvPr/>
        </p:nvGrpSpPr>
        <p:grpSpPr>
          <a:xfrm>
            <a:off x="5988346" y="3763372"/>
            <a:ext cx="140763" cy="140306"/>
            <a:chOff x="852385" y="1510916"/>
            <a:chExt cx="353145" cy="351998"/>
          </a:xfrm>
        </p:grpSpPr>
        <p:sp>
          <p:nvSpPr>
            <p:cNvPr id="337" name="Google Shape;337;p22"/>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E122089-D76A-D064-A144-9812092E3EFA}"/>
              </a:ext>
            </a:extLst>
          </p:cNvPr>
          <p:cNvPicPr>
            <a:picLocks noChangeAspect="1"/>
          </p:cNvPicPr>
          <p:nvPr/>
        </p:nvPicPr>
        <p:blipFill>
          <a:blip r:embed="rId3"/>
          <a:stretch>
            <a:fillRect/>
          </a:stretch>
        </p:blipFill>
        <p:spPr>
          <a:xfrm>
            <a:off x="5902712" y="1596672"/>
            <a:ext cx="3167536" cy="2486962"/>
          </a:xfrm>
          <a:prstGeom prst="rect">
            <a:avLst/>
          </a:prstGeom>
        </p:spPr>
      </p:pic>
      <p:sp>
        <p:nvSpPr>
          <p:cNvPr id="6" name="TextBox 5">
            <a:extLst>
              <a:ext uri="{FF2B5EF4-FFF2-40B4-BE49-F238E27FC236}">
                <a16:creationId xmlns:a16="http://schemas.microsoft.com/office/drawing/2014/main" id="{B94251A6-3D15-F504-7008-0F62DD7F5B2C}"/>
              </a:ext>
            </a:extLst>
          </p:cNvPr>
          <p:cNvSpPr txBox="1"/>
          <p:nvPr/>
        </p:nvSpPr>
        <p:spPr>
          <a:xfrm>
            <a:off x="259723" y="1657790"/>
            <a:ext cx="5680554" cy="2962158"/>
          </a:xfrm>
          <a:prstGeom prst="rect">
            <a:avLst/>
          </a:prstGeom>
          <a:noFill/>
        </p:spPr>
        <p:txBody>
          <a:bodyPr wrap="square" rtlCol="0">
            <a:spAutoFit/>
          </a:bodyPr>
          <a:lstStyle/>
          <a:p>
            <a:pPr>
              <a:lnSpc>
                <a:spcPct val="150000"/>
              </a:lnSpc>
            </a:pPr>
            <a:r>
              <a:rPr lang="en-US" b="0" i="0" dirty="0">
                <a:solidFill>
                  <a:srgbClr val="E2EEFF"/>
                </a:solidFill>
                <a:effectLst/>
                <a:latin typeface="Times New Roman" panose="02020603050405020304" pitchFamily="18" charset="0"/>
                <a:cs typeface="Times New Roman" panose="02020603050405020304" pitchFamily="18" charset="0"/>
              </a:rPr>
              <a:t>Artificial intelligence is applied in sports through predictive analysis to improve performance and health</a:t>
            </a:r>
            <a:r>
              <a:rPr lang="en-US" b="0" i="0" dirty="0">
                <a:solidFill>
                  <a:srgbClr val="E8EAED"/>
                </a:solidFill>
                <a:effectLst/>
                <a:latin typeface="Times New Roman" panose="02020603050405020304" pitchFamily="18" charset="0"/>
                <a:cs typeface="Times New Roman" panose="02020603050405020304" pitchFamily="18" charset="0"/>
              </a:rPr>
              <a:t>.</a:t>
            </a:r>
            <a:r>
              <a:rPr lang="en-US" b="0" i="0" dirty="0">
                <a:solidFill>
                  <a:srgbClr val="E8EAED"/>
                </a:solidFill>
                <a:effectLst/>
                <a:latin typeface="Times New Roman" panose="02020603050405020304" pitchFamily="18" charset="0"/>
              </a:rPr>
              <a:t> </a:t>
            </a:r>
            <a:r>
              <a:rPr lang="en-US" b="0" i="0" dirty="0">
                <a:solidFill>
                  <a:srgbClr val="E8EAED"/>
                </a:solidFill>
                <a:effectLst/>
                <a:latin typeface="Times New Roman" panose="02020603050405020304" pitchFamily="18" charset="0"/>
                <a:cs typeface="Times New Roman" panose="02020603050405020304" pitchFamily="18" charset="0"/>
              </a:rPr>
              <a:t>Athletes can prevent major injuries thanks to the development of wearables that collect data on degrees of strain and wear.</a:t>
            </a:r>
            <a:r>
              <a:rPr lang="en-US" b="0" i="0" dirty="0">
                <a:solidFill>
                  <a:srgbClr val="BDC1C6"/>
                </a:solidFill>
                <a:effectLst/>
                <a:latin typeface="arial" panose="020B0604020202020204" pitchFamily="34" charset="0"/>
              </a:rPr>
              <a:t> </a:t>
            </a:r>
            <a:r>
              <a:rPr lang="en-US" b="0" i="0" dirty="0">
                <a:solidFill>
                  <a:schemeClr val="tx2"/>
                </a:solidFill>
                <a:effectLst/>
                <a:latin typeface="Times New Roman" panose="02020603050405020304" pitchFamily="18" charset="0"/>
                <a:cs typeface="Times New Roman" panose="02020603050405020304" pitchFamily="18" charset="0"/>
              </a:rPr>
              <a:t>This technology also allows for faster response times in emergency situations and better data-driven decisions about how best to reduce risk.</a:t>
            </a:r>
          </a:p>
          <a:p>
            <a:pPr>
              <a:lnSpc>
                <a:spcPct val="150000"/>
              </a:lnSpc>
            </a:pPr>
            <a:r>
              <a:rPr lang="en-US" b="0" i="0" dirty="0">
                <a:solidFill>
                  <a:schemeClr val="tx2"/>
                </a:solidFill>
                <a:effectLst/>
                <a:latin typeface="Times New Roman" panose="02020603050405020304" pitchFamily="18" charset="0"/>
                <a:cs typeface="Times New Roman" panose="02020603050405020304" pitchFamily="18" charset="0"/>
              </a:rPr>
              <a:t> By comprehending many metrics, including spin, speed, serve placement, and even player posture and motion, artificial sports intelligence can enhance sporting performance further.</a:t>
            </a:r>
          </a:p>
          <a:p>
            <a:pPr>
              <a:lnSpc>
                <a:spcPct val="150000"/>
              </a:lnSpc>
            </a:pPr>
            <a:endParaRPr lang="en-IN"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&amp; ANALYSIS</a:t>
            </a:r>
            <a:endParaRPr dirty="0"/>
          </a:p>
        </p:txBody>
      </p:sp>
      <p:pic>
        <p:nvPicPr>
          <p:cNvPr id="5" name="Picture 4">
            <a:extLst>
              <a:ext uri="{FF2B5EF4-FFF2-40B4-BE49-F238E27FC236}">
                <a16:creationId xmlns:a16="http://schemas.microsoft.com/office/drawing/2014/main" id="{A8EA2DD8-8CBB-75CF-A63C-53EAF35763A1}"/>
              </a:ext>
            </a:extLst>
          </p:cNvPr>
          <p:cNvPicPr>
            <a:picLocks noChangeAspect="1"/>
          </p:cNvPicPr>
          <p:nvPr/>
        </p:nvPicPr>
        <p:blipFill>
          <a:blip r:embed="rId3"/>
          <a:stretch>
            <a:fillRect/>
          </a:stretch>
        </p:blipFill>
        <p:spPr>
          <a:xfrm>
            <a:off x="6073698" y="1761893"/>
            <a:ext cx="2862147" cy="1938447"/>
          </a:xfrm>
          <a:prstGeom prst="rect">
            <a:avLst/>
          </a:prstGeom>
        </p:spPr>
      </p:pic>
      <p:sp>
        <p:nvSpPr>
          <p:cNvPr id="6" name="TextBox 5">
            <a:extLst>
              <a:ext uri="{FF2B5EF4-FFF2-40B4-BE49-F238E27FC236}">
                <a16:creationId xmlns:a16="http://schemas.microsoft.com/office/drawing/2014/main" id="{75D0691F-7DA3-2600-0E34-5F6EB6D07EDE}"/>
              </a:ext>
            </a:extLst>
          </p:cNvPr>
          <p:cNvSpPr txBox="1"/>
          <p:nvPr/>
        </p:nvSpPr>
        <p:spPr>
          <a:xfrm>
            <a:off x="141249" y="1338146"/>
            <a:ext cx="5776331" cy="2642326"/>
          </a:xfrm>
          <a:prstGeom prst="rect">
            <a:avLst/>
          </a:prstGeom>
          <a:noFill/>
        </p:spPr>
        <p:txBody>
          <a:bodyPr wrap="square" rtlCol="0">
            <a:spAutoFit/>
          </a:bodyPr>
          <a:lstStyle/>
          <a:p>
            <a:pPr>
              <a:lnSpc>
                <a:spcPct val="150000"/>
              </a:lnSpc>
            </a:pPr>
            <a:r>
              <a:rPr lang="en-US" b="0" i="0" dirty="0">
                <a:solidFill>
                  <a:srgbClr val="E2EEFF"/>
                </a:solidFill>
                <a:effectLst/>
                <a:latin typeface="Times New Roman" panose="02020603050405020304" pitchFamily="18" charset="0"/>
                <a:cs typeface="Times New Roman" panose="02020603050405020304" pitchFamily="18" charset="0"/>
              </a:rPr>
              <a:t>With the help of </a:t>
            </a:r>
            <a:r>
              <a:rPr lang="en-US" b="0" i="0" u="sng" dirty="0">
                <a:solidFill>
                  <a:srgbClr val="E2EEFF"/>
                </a:solidFill>
                <a:effectLst/>
                <a:latin typeface="Times New Roman" panose="02020603050405020304" pitchFamily="18" charset="0"/>
                <a:cs typeface="Times New Roman" panose="02020603050405020304" pitchFamily="18" charset="0"/>
              </a:rPr>
              <a:t>wearable</a:t>
            </a:r>
            <a:r>
              <a:rPr lang="en-US" b="0" i="0" dirty="0">
                <a:solidFill>
                  <a:srgbClr val="E2EEFF"/>
                </a:solidFill>
                <a:effectLst/>
                <a:latin typeface="Times New Roman" panose="02020603050405020304" pitchFamily="18" charset="0"/>
                <a:cs typeface="Times New Roman" panose="02020603050405020304" pitchFamily="18" charset="0"/>
              </a:rPr>
              <a:t> technology, the athletes can gather information on strain and tear levels and can further avoid serious injuries</a:t>
            </a:r>
            <a:r>
              <a:rPr lang="en-US" b="0" i="0" dirty="0">
                <a:solidFill>
                  <a:srgbClr val="E8EAED"/>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chemeClr val="tx2"/>
                </a:solidFill>
                <a:effectLst/>
                <a:latin typeface="Times New Roman" panose="02020603050405020304" pitchFamily="18" charset="0"/>
                <a:cs typeface="Times New Roman" panose="02020603050405020304" pitchFamily="18" charset="0"/>
              </a:rPr>
              <a:t>An AI diet plan uses machine learning to customize different meal plans for different players based on their needs and schedule. </a:t>
            </a:r>
          </a:p>
          <a:p>
            <a:pPr>
              <a:lnSpc>
                <a:spcPct val="150000"/>
              </a:lnSpc>
            </a:pPr>
            <a:r>
              <a:rPr lang="en-US" b="0" i="0" dirty="0">
                <a:solidFill>
                  <a:schemeClr val="tx2"/>
                </a:solidFill>
                <a:effectLst/>
                <a:latin typeface="Times New Roman" panose="02020603050405020304" pitchFamily="18" charset="0"/>
                <a:cs typeface="Times New Roman" panose="02020603050405020304" pitchFamily="18" charset="0"/>
              </a:rPr>
              <a:t>The use of AI in sports training is boosting the effectiveness of each activity for each individual by creating </a:t>
            </a:r>
            <a:r>
              <a:rPr lang="en-US" b="0" i="0" dirty="0" err="1">
                <a:solidFill>
                  <a:schemeClr val="tx2"/>
                </a:solidFill>
                <a:effectLst/>
                <a:latin typeface="Times New Roman" panose="02020603050405020304" pitchFamily="18" charset="0"/>
                <a:cs typeface="Times New Roman" panose="02020603050405020304" pitchFamily="18" charset="0"/>
              </a:rPr>
              <a:t>customised</a:t>
            </a:r>
            <a:r>
              <a:rPr lang="en-US" b="0" i="0" dirty="0">
                <a:solidFill>
                  <a:schemeClr val="tx2"/>
                </a:solidFill>
                <a:effectLst/>
                <a:latin typeface="Times New Roman" panose="02020603050405020304" pitchFamily="18" charset="0"/>
                <a:cs typeface="Times New Roman" panose="02020603050405020304" pitchFamily="18" charset="0"/>
              </a:rPr>
              <a:t> training plans for players and providing real-time feedback. </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a:solidFill>
                  <a:schemeClr val="tx2"/>
                </a:solidFill>
                <a:effectLst/>
                <a:latin typeface="Times New Roman" panose="02020603050405020304" pitchFamily="18" charset="0"/>
                <a:cs typeface="Times New Roman" panose="02020603050405020304" pitchFamily="18" charset="0"/>
              </a:rPr>
              <a:t>Teams can use AI to develop strategies and tactics and play to their strengths.</a:t>
            </a:r>
            <a:endParaRPr lang="en-IN"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FAN ENGAGEMENT</a:t>
            </a:r>
            <a:endParaRPr dirty="0"/>
          </a:p>
        </p:txBody>
      </p:sp>
      <p:pic>
        <p:nvPicPr>
          <p:cNvPr id="9" name="Picture 8">
            <a:extLst>
              <a:ext uri="{FF2B5EF4-FFF2-40B4-BE49-F238E27FC236}">
                <a16:creationId xmlns:a16="http://schemas.microsoft.com/office/drawing/2014/main" id="{B98D7FCA-31DA-B85D-2686-B2D8CD84FC71}"/>
              </a:ext>
            </a:extLst>
          </p:cNvPr>
          <p:cNvPicPr>
            <a:picLocks noChangeAspect="1"/>
          </p:cNvPicPr>
          <p:nvPr/>
        </p:nvPicPr>
        <p:blipFill>
          <a:blip r:embed="rId3"/>
          <a:stretch>
            <a:fillRect/>
          </a:stretch>
        </p:blipFill>
        <p:spPr>
          <a:xfrm>
            <a:off x="5441796" y="1383588"/>
            <a:ext cx="3616712" cy="2511906"/>
          </a:xfrm>
          <a:prstGeom prst="rect">
            <a:avLst/>
          </a:prstGeom>
        </p:spPr>
      </p:pic>
      <p:sp>
        <p:nvSpPr>
          <p:cNvPr id="10" name="TextBox 9">
            <a:extLst>
              <a:ext uri="{FF2B5EF4-FFF2-40B4-BE49-F238E27FC236}">
                <a16:creationId xmlns:a16="http://schemas.microsoft.com/office/drawing/2014/main" id="{36BBDAD2-C8EE-5E71-E4F3-B5ADCF1D0B90}"/>
              </a:ext>
            </a:extLst>
          </p:cNvPr>
          <p:cNvSpPr txBox="1"/>
          <p:nvPr/>
        </p:nvSpPr>
        <p:spPr>
          <a:xfrm>
            <a:off x="141249" y="1234068"/>
            <a:ext cx="5211336" cy="2962158"/>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With the help of AI now fans can easily get to know about their favorite player. AI provide fans access to their favorite teams through app. </a:t>
            </a:r>
            <a:r>
              <a:rPr lang="en-US" b="0" i="0" dirty="0">
                <a:solidFill>
                  <a:schemeClr val="tx2"/>
                </a:solidFill>
                <a:effectLst/>
                <a:latin typeface="Times New Roman" panose="02020603050405020304" pitchFamily="18" charset="0"/>
                <a:cs typeface="Times New Roman" panose="02020603050405020304" pitchFamily="18" charset="0"/>
              </a:rPr>
              <a:t>They </a:t>
            </a:r>
            <a:r>
              <a:rPr lang="en-US" dirty="0">
                <a:solidFill>
                  <a:schemeClr val="tx2"/>
                </a:solidFill>
                <a:latin typeface="Times New Roman" panose="02020603050405020304" pitchFamily="18" charset="0"/>
                <a:cs typeface="Times New Roman" panose="02020603050405020304" pitchFamily="18" charset="0"/>
              </a:rPr>
              <a:t>can </a:t>
            </a:r>
            <a:r>
              <a:rPr lang="en-US" b="0" i="0" dirty="0">
                <a:solidFill>
                  <a:schemeClr val="tx2"/>
                </a:solidFill>
                <a:effectLst/>
                <a:latin typeface="Times New Roman" panose="02020603050405020304" pitchFamily="18" charset="0"/>
                <a:cs typeface="Times New Roman" panose="02020603050405020304" pitchFamily="18" charset="0"/>
              </a:rPr>
              <a:t>track their tickets, receive alerts when new stuff is available, find check-in locations on gameday, and keep an eye on the schedule. The predictive analysis can access player growth and develop potential and interest of fans towards the game. AI can suggest fans what they want by going through their previous data.</a:t>
            </a:r>
            <a:endParaRPr lang="en-IN" b="0" i="0" dirty="0">
              <a:solidFill>
                <a:schemeClr val="tx2"/>
              </a:solidFill>
              <a:effectLst/>
              <a:latin typeface="Times New Roman" panose="02020603050405020304" pitchFamily="18" charset="0"/>
              <a:cs typeface="Times New Roman" panose="02020603050405020304" pitchFamily="18" charset="0"/>
            </a:endParaRPr>
          </a:p>
          <a:p>
            <a:pPr>
              <a:lnSpc>
                <a:spcPct val="150000"/>
              </a:lnSpc>
            </a:pPr>
            <a:r>
              <a:rPr lang="en-IN" dirty="0">
                <a:solidFill>
                  <a:schemeClr val="tx2"/>
                </a:solidFill>
                <a:latin typeface="Times New Roman" panose="02020603050405020304" pitchFamily="18" charset="0"/>
                <a:cs typeface="Times New Roman" panose="02020603050405020304" pitchFamily="18" charset="0"/>
              </a:rPr>
              <a:t>AI made people’s life easy by saving their time and suggesting them what they want to see.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7556-2485-CEC2-EC4E-F1DB056606DC}"/>
              </a:ext>
            </a:extLst>
          </p:cNvPr>
          <p:cNvSpPr>
            <a:spLocks noGrp="1"/>
          </p:cNvSpPr>
          <p:nvPr>
            <p:ph type="title"/>
          </p:nvPr>
        </p:nvSpPr>
        <p:spPr/>
        <p:txBody>
          <a:bodyPr/>
          <a:lstStyle/>
          <a:p>
            <a:r>
              <a:rPr lang="en-IN" dirty="0"/>
              <a:t>AI WORKOUTS &amp; PLAYER ANALYSIS</a:t>
            </a:r>
          </a:p>
        </p:txBody>
      </p:sp>
      <p:sp>
        <p:nvSpPr>
          <p:cNvPr id="3" name="TextBox 2">
            <a:extLst>
              <a:ext uri="{FF2B5EF4-FFF2-40B4-BE49-F238E27FC236}">
                <a16:creationId xmlns:a16="http://schemas.microsoft.com/office/drawing/2014/main" id="{6C9F5933-AE01-E142-85D3-B75A3CA427FE}"/>
              </a:ext>
            </a:extLst>
          </p:cNvPr>
          <p:cNvSpPr txBox="1"/>
          <p:nvPr/>
        </p:nvSpPr>
        <p:spPr>
          <a:xfrm>
            <a:off x="223025" y="1211766"/>
            <a:ext cx="5285677" cy="3608488"/>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AI systems facilitate the control of various aspects of sports during training. For example, a combination of cameras and sensors in tennis games helps measuring speed, spin and placement on a serve. This can then have a direct impact on the strategic decisions taken by coaches and training staff.</a:t>
            </a:r>
          </a:p>
          <a:p>
            <a:pPr>
              <a:lnSpc>
                <a:spcPct val="150000"/>
              </a:lnSpc>
            </a:pPr>
            <a:r>
              <a:rPr lang="en-US" dirty="0">
                <a:solidFill>
                  <a:schemeClr val="tx2"/>
                </a:solidFill>
                <a:latin typeface="Times New Roman" panose="02020603050405020304" pitchFamily="18" charset="0"/>
                <a:cs typeface="Times New Roman" panose="02020603050405020304" pitchFamily="18" charset="0"/>
              </a:rPr>
              <a:t>Perhaps one of the most relevant applications of AI today. It’s in fact particularly valuable for sports like football, where multiple players are involved and huge investments are made. In this context, AI provides help in selecting players from a much more objective, data-based approach that is based on predictions of potential, overpassing what a human scout could do.</a:t>
            </a:r>
            <a:endParaRPr lang="en-IN" dirty="0">
              <a:solidFill>
                <a:schemeClr val="tx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DF3629-770F-9BCB-23A3-2AE602A82E35}"/>
              </a:ext>
            </a:extLst>
          </p:cNvPr>
          <p:cNvPicPr>
            <a:picLocks noChangeAspect="1"/>
          </p:cNvPicPr>
          <p:nvPr/>
        </p:nvPicPr>
        <p:blipFill>
          <a:blip r:embed="rId2"/>
          <a:stretch>
            <a:fillRect/>
          </a:stretch>
        </p:blipFill>
        <p:spPr>
          <a:xfrm>
            <a:off x="6229120" y="1577503"/>
            <a:ext cx="2691855" cy="2877014"/>
          </a:xfrm>
          <a:prstGeom prst="rect">
            <a:avLst/>
          </a:prstGeom>
        </p:spPr>
      </p:pic>
    </p:spTree>
    <p:extLst>
      <p:ext uri="{BB962C8B-B14F-4D97-AF65-F5344CB8AC3E}">
        <p14:creationId xmlns:p14="http://schemas.microsoft.com/office/powerpoint/2010/main" val="167480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D9AE-576A-01C8-72ED-F83C37FCEAAD}"/>
              </a:ext>
            </a:extLst>
          </p:cNvPr>
          <p:cNvSpPr>
            <a:spLocks noGrp="1"/>
          </p:cNvSpPr>
          <p:nvPr>
            <p:ph type="title"/>
          </p:nvPr>
        </p:nvSpPr>
        <p:spPr/>
        <p:txBody>
          <a:bodyPr/>
          <a:lstStyle/>
          <a:p>
            <a:r>
              <a:rPr lang="en-US" dirty="0"/>
              <a:t>FUTURE SCOPE OF AI IN SPORTS</a:t>
            </a:r>
            <a:endParaRPr lang="en-IN" dirty="0"/>
          </a:p>
        </p:txBody>
      </p:sp>
      <p:sp>
        <p:nvSpPr>
          <p:cNvPr id="4" name="TextBox 3">
            <a:extLst>
              <a:ext uri="{FF2B5EF4-FFF2-40B4-BE49-F238E27FC236}">
                <a16:creationId xmlns:a16="http://schemas.microsoft.com/office/drawing/2014/main" id="{89EE9AFB-2F46-0B13-0FCA-2504D2C0A9C5}"/>
              </a:ext>
            </a:extLst>
          </p:cNvPr>
          <p:cNvSpPr txBox="1"/>
          <p:nvPr/>
        </p:nvSpPr>
        <p:spPr>
          <a:xfrm>
            <a:off x="252761" y="1427356"/>
            <a:ext cx="8705385" cy="2962158"/>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AI is changing sports in fundamental ways, from player performance metrics to sport consumer behavior analysis. The use of AI provides coaches and players with a significant advantage over those who rely solely on human expertise.AI can provide sport business executives with richer, real-time insights into the preferences, needs, and behaviors of sport consumers, leading to the creation of tailored and personalized sport </a:t>
            </a:r>
            <a:r>
              <a:rPr lang="en-US" dirty="0" err="1">
                <a:solidFill>
                  <a:schemeClr val="tx2"/>
                </a:solidFill>
                <a:latin typeface="Times New Roman" panose="02020603050405020304" pitchFamily="18" charset="0"/>
                <a:cs typeface="Times New Roman" panose="02020603050405020304" pitchFamily="18" charset="0"/>
              </a:rPr>
              <a:t>content.While</a:t>
            </a:r>
            <a:r>
              <a:rPr lang="en-US" dirty="0">
                <a:solidFill>
                  <a:schemeClr val="tx2"/>
                </a:solidFill>
                <a:latin typeface="Times New Roman" panose="02020603050405020304" pitchFamily="18" charset="0"/>
                <a:cs typeface="Times New Roman" panose="02020603050405020304" pitchFamily="18" charset="0"/>
              </a:rPr>
              <a:t> AI is unlikely to completely replace coaches and human specialists, it can be used as a tool to enhance their capabilities and decision-making </a:t>
            </a:r>
            <a:r>
              <a:rPr lang="en-US" dirty="0" err="1">
                <a:solidFill>
                  <a:schemeClr val="tx2"/>
                </a:solidFill>
                <a:latin typeface="Times New Roman" panose="02020603050405020304" pitchFamily="18" charset="0"/>
                <a:cs typeface="Times New Roman" panose="02020603050405020304" pitchFamily="18" charset="0"/>
              </a:rPr>
              <a:t>processes.The</a:t>
            </a:r>
            <a:r>
              <a:rPr lang="en-US" dirty="0">
                <a:solidFill>
                  <a:schemeClr val="tx2"/>
                </a:solidFill>
                <a:latin typeface="Times New Roman" panose="02020603050405020304" pitchFamily="18" charset="0"/>
                <a:cs typeface="Times New Roman" panose="02020603050405020304" pitchFamily="18" charset="0"/>
              </a:rPr>
              <a:t> implementation of AI in sports raises important ethical and privacy considerations, particularly around the ownership and confidentiality of league, team, and player-level </a:t>
            </a:r>
            <a:r>
              <a:rPr lang="en-US" dirty="0" err="1">
                <a:solidFill>
                  <a:schemeClr val="tx2"/>
                </a:solidFill>
                <a:latin typeface="Times New Roman" panose="02020603050405020304" pitchFamily="18" charset="0"/>
                <a:cs typeface="Times New Roman" panose="02020603050405020304" pitchFamily="18" charset="0"/>
              </a:rPr>
              <a:t>data.Ownership</a:t>
            </a:r>
            <a:r>
              <a:rPr lang="en-US" dirty="0">
                <a:solidFill>
                  <a:schemeClr val="tx2"/>
                </a:solidFill>
                <a:latin typeface="Times New Roman" panose="02020603050405020304" pitchFamily="18" charset="0"/>
                <a:cs typeface="Times New Roman" panose="02020603050405020304" pitchFamily="18" charset="0"/>
              </a:rPr>
              <a:t> and confidentiality of sports data will become increasingly contentious legal issues, leading to potential conflicts in locker rooms and on the playing field. It is important for individuals and organizations to maintain control over the use of their data.</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194961"/>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1307</Words>
  <Application>Microsoft Office PowerPoint</Application>
  <PresentationFormat>On-screen Show (16:9)</PresentationFormat>
  <Paragraphs>44</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Times New Roman</vt:lpstr>
      <vt:lpstr>Rajdhani</vt:lpstr>
      <vt:lpstr>Fira Sans Condensed Light</vt:lpstr>
      <vt:lpstr>Arial</vt:lpstr>
      <vt:lpstr>Fira Sans Condensed</vt:lpstr>
      <vt:lpstr>AI Tech Agency Infographics by Slidesgo</vt:lpstr>
      <vt:lpstr>AI TECH IN SPORTS</vt:lpstr>
      <vt:lpstr>INTRODUCTION</vt:lpstr>
      <vt:lpstr>AI ADVANTAGES IN SPORTS</vt:lpstr>
      <vt:lpstr>COACHING &amp; TRAINING</vt:lpstr>
      <vt:lpstr>HEALTH CARE &amp; SAFETY</vt:lpstr>
      <vt:lpstr>TRAINING &amp; ANALYSIS</vt:lpstr>
      <vt:lpstr>FAN ENGAGEMENT</vt:lpstr>
      <vt:lpstr>AI WORKOUTS &amp; PLAYER ANALYSIS</vt:lpstr>
      <vt:lpstr>FUTURE SCOPE OF AI IN SPORTS</vt:lpstr>
      <vt:lpstr>ETHICAL &amp; SOCIAL IMPLICATIONS</vt:lpstr>
      <vt:lpstr>ROLE OF AI IN ENTERTAINMENT &amp; MEDIA</vt:lpstr>
      <vt:lpstr>CONCLUSION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IN SPORTS</dc:title>
  <dc:creator>hp</dc:creator>
  <cp:lastModifiedBy>Karandeep</cp:lastModifiedBy>
  <cp:revision>5</cp:revision>
  <dcterms:modified xsi:type="dcterms:W3CDTF">2023-04-09T16:10:17Z</dcterms:modified>
</cp:coreProperties>
</file>