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60" r:id="rId3"/>
    <p:sldId id="261" r:id="rId4"/>
    <p:sldId id="262" r:id="rId5"/>
    <p:sldId id="263" r:id="rId6"/>
    <p:sldId id="264" r:id="rId7"/>
    <p:sldId id="265" r:id="rId8"/>
    <p:sldId id="267" r:id="rId9"/>
    <p:sldId id="268" r:id="rId10"/>
  </p:sldIdLst>
  <p:sldSz cx="9144000" cy="5143500" type="screen16x9"/>
  <p:notesSz cx="6858000" cy="9144000"/>
  <p:embeddedFontLst>
    <p:embeddedFont>
      <p:font typeface="Fira Sans Condensed" panose="020B0503050000020004" pitchFamily="34" charset="0"/>
      <p:regular r:id="rId12"/>
      <p:bold r:id="rId13"/>
      <p:italic r:id="rId14"/>
      <p:boldItalic r:id="rId15"/>
    </p:embeddedFont>
    <p:embeddedFont>
      <p:font typeface="Fira Sans Condensed Light" panose="020B0403050000020004" pitchFamily="34" charset="0"/>
      <p:regular r:id="rId16"/>
      <p:bold r:id="rId17"/>
      <p:italic r:id="rId18"/>
      <p:boldItalic r:id="rId19"/>
    </p:embeddedFont>
    <p:embeddedFont>
      <p:font typeface="Rajdhani"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E427B4-6E45-40D8-8418-D594A6BC00EE}">
  <a:tblStyle styleId="{4DE427B4-6E45-40D8-8418-D594A6BC00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2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a87eb868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8a87eb868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8a87eb8680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8a87eb868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8a87eb8680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8a87eb8680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bcecd75a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bcecd75a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6bcecd75a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6bcecd75a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6bcecd75a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6bcecd75a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6bcecd75a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6bcecd75a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A6pAXQK5ryc9d0pv-5k-ynpyZFdcJVfCYAOlMHWYd14/copy"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AI TECH</a:t>
            </a:r>
            <a:br>
              <a:rPr lang="en" dirty="0"/>
            </a:br>
            <a:r>
              <a:rPr lang="en" dirty="0"/>
              <a:t>IN SPORTS</a:t>
            </a:r>
            <a:endParaRPr dirty="0"/>
          </a:p>
        </p:txBody>
      </p:sp>
      <p:pic>
        <p:nvPicPr>
          <p:cNvPr id="59" name="Google Shape;59;p15"/>
          <p:cNvPicPr preferRelativeResize="0"/>
          <p:nvPr/>
        </p:nvPicPr>
        <p:blipFill rotWithShape="1">
          <a:blip r:embed="rId4">
            <a:alphaModFix/>
          </a:blip>
          <a:srcRect l="25302" r="25297"/>
          <a:stretch/>
        </p:blipFill>
        <p:spPr>
          <a:xfrm>
            <a:off x="767950" y="978400"/>
            <a:ext cx="3049450" cy="3472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p:txBody>
          <a:bodyPr/>
          <a:lstStyle/>
          <a:p>
            <a:pPr lvl="0"/>
            <a:r>
              <a:rPr lang="en-IN" dirty="0"/>
              <a:t>INTRODUCTION</a:t>
            </a:r>
          </a:p>
        </p:txBody>
      </p:sp>
      <p:sp>
        <p:nvSpPr>
          <p:cNvPr id="141" name="Google Shape;141;p19"/>
          <p:cNvSpPr txBox="1"/>
          <p:nvPr/>
        </p:nvSpPr>
        <p:spPr>
          <a:xfrm>
            <a:off x="3402450" y="1591150"/>
            <a:ext cx="2339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400" b="1" dirty="0">
              <a:solidFill>
                <a:schemeClr val="lt2"/>
              </a:solidFill>
              <a:latin typeface="Rajdhani"/>
              <a:ea typeface="Rajdhani"/>
              <a:cs typeface="Rajdhani"/>
              <a:sym typeface="Rajdhani"/>
            </a:endParaRPr>
          </a:p>
        </p:txBody>
      </p:sp>
      <p:sp>
        <p:nvSpPr>
          <p:cNvPr id="6" name="TextBox 5">
            <a:extLst>
              <a:ext uri="{FF2B5EF4-FFF2-40B4-BE49-F238E27FC236}">
                <a16:creationId xmlns:a16="http://schemas.microsoft.com/office/drawing/2014/main" id="{431433C2-9551-B454-6FAA-022DDDF150A4}"/>
              </a:ext>
            </a:extLst>
          </p:cNvPr>
          <p:cNvSpPr txBox="1"/>
          <p:nvPr/>
        </p:nvSpPr>
        <p:spPr>
          <a:xfrm>
            <a:off x="420029" y="1418306"/>
            <a:ext cx="8303941" cy="2638992"/>
          </a:xfrm>
          <a:prstGeom prst="rect">
            <a:avLst/>
          </a:prstGeom>
          <a:noFill/>
        </p:spPr>
        <p:txBody>
          <a:bodyPr wrap="square" rtlCol="0">
            <a:spAutoFit/>
          </a:bodyPr>
          <a:lstStyle/>
          <a:p>
            <a:pPr>
              <a:lnSpc>
                <a:spcPct val="150000"/>
              </a:lnSpc>
            </a:pPr>
            <a:r>
              <a:rPr lang="en-US" dirty="0">
                <a:solidFill>
                  <a:schemeClr val="tx2"/>
                </a:solidFill>
                <a:latin typeface="Times New Roman" panose="02020603050405020304" pitchFamily="18" charset="0"/>
                <a:cs typeface="Times New Roman" panose="02020603050405020304" pitchFamily="18" charset="0"/>
              </a:rPr>
              <a:t>Artificial Intelligence, is a branch of computer science which covers a variety of what are called “smart” technologies. AI takes information and responds to it. AI can take mass amount of data and can </a:t>
            </a:r>
            <a:r>
              <a:rPr lang="en-US" dirty="0" err="1">
                <a:solidFill>
                  <a:schemeClr val="tx2"/>
                </a:solidFill>
                <a:latin typeface="Times New Roman" panose="02020603050405020304" pitchFamily="18" charset="0"/>
                <a:cs typeface="Times New Roman" panose="02020603050405020304" pitchFamily="18" charset="0"/>
              </a:rPr>
              <a:t>analyse</a:t>
            </a:r>
            <a:r>
              <a:rPr lang="en-US" dirty="0">
                <a:solidFill>
                  <a:schemeClr val="tx2"/>
                </a:solidFill>
                <a:latin typeface="Times New Roman" panose="02020603050405020304" pitchFamily="18" charset="0"/>
                <a:cs typeface="Times New Roman" panose="02020603050405020304" pitchFamily="18" charset="0"/>
              </a:rPr>
              <a:t> it. </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At the highest level, we can see self-driving cars and drones, but in a day-to-day practical way, it boils down to how computers can accumulate data and then apply it- learning, growing and making decisions on it.</a:t>
            </a:r>
          </a:p>
          <a:p>
            <a:pPr>
              <a:lnSpc>
                <a:spcPct val="150000"/>
              </a:lnSpc>
            </a:pPr>
            <a:r>
              <a:rPr lang="en-US" dirty="0">
                <a:solidFill>
                  <a:schemeClr val="tx2"/>
                </a:solidFill>
                <a:latin typeface="Times New Roman" panose="02020603050405020304" pitchFamily="18" charset="0"/>
                <a:cs typeface="Times New Roman" panose="02020603050405020304" pitchFamily="18" charset="0"/>
              </a:rPr>
              <a:t>AI can perform automated tasks, help do things better and more quickly, assist with better decisions and ultimately, automate decision-making processes that can be done without people.</a:t>
            </a:r>
          </a:p>
          <a:p>
            <a:pPr>
              <a:lnSpc>
                <a:spcPct val="150000"/>
              </a:lnSpc>
            </a:pPr>
            <a:endParaRPr lang="en-US" dirty="0">
              <a:solidFill>
                <a:schemeClr val="tx2"/>
              </a:solidFill>
              <a:latin typeface="Times New Roman" panose="02020603050405020304" pitchFamily="18" charset="0"/>
              <a:cs typeface="Times New Roman" panose="02020603050405020304" pitchFamily="18" charset="0"/>
            </a:endParaRPr>
          </a:p>
          <a:p>
            <a:pPr>
              <a:lnSpc>
                <a:spcPct val="150000"/>
              </a:lnSpc>
            </a:pPr>
            <a:r>
              <a:rPr lang="en-US" b="1" dirty="0">
                <a:solidFill>
                  <a:schemeClr val="tx2"/>
                </a:solidFill>
                <a:latin typeface="Times New Roman" panose="02020603050405020304" pitchFamily="18" charset="0"/>
                <a:cs typeface="Times New Roman" panose="02020603050405020304" pitchFamily="18" charset="0"/>
              </a:rPr>
              <a:t>AI technologies mimic humans ability to Sense, Think and Act.</a:t>
            </a:r>
            <a:endParaRPr lang="en-IN" b="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AI ADVANTAGES IN SPORTS</a:t>
            </a:r>
            <a:endParaRPr dirty="0"/>
          </a:p>
        </p:txBody>
      </p:sp>
      <p:grpSp>
        <p:nvGrpSpPr>
          <p:cNvPr id="155" name="Google Shape;155;p20"/>
          <p:cNvGrpSpPr/>
          <p:nvPr/>
        </p:nvGrpSpPr>
        <p:grpSpPr>
          <a:xfrm rot="-5400000">
            <a:off x="1130148" y="2724057"/>
            <a:ext cx="362321" cy="364231"/>
            <a:chOff x="6069423" y="2891892"/>
            <a:chExt cx="362321" cy="364231"/>
          </a:xfrm>
        </p:grpSpPr>
        <p:sp>
          <p:nvSpPr>
            <p:cNvPr id="156" name="Google Shape;156;p20"/>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20"/>
          <p:cNvSpPr/>
          <p:nvPr/>
        </p:nvSpPr>
        <p:spPr>
          <a:xfrm rot="-5400000">
            <a:off x="165488" y="2738275"/>
            <a:ext cx="3294900" cy="457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WHAT AI CAN PROVIDE </a:t>
            </a:r>
            <a:endParaRPr sz="2400" b="1" dirty="0">
              <a:solidFill>
                <a:schemeClr val="lt2"/>
              </a:solidFill>
              <a:latin typeface="Rajdhani"/>
              <a:ea typeface="Rajdhani"/>
              <a:cs typeface="Rajdhani"/>
              <a:sym typeface="Rajdhani"/>
            </a:endParaRPr>
          </a:p>
        </p:txBody>
      </p:sp>
      <p:cxnSp>
        <p:nvCxnSpPr>
          <p:cNvPr id="163" name="Google Shape;163;p20"/>
          <p:cNvCxnSpPr>
            <a:stCxn id="162" idx="2"/>
            <a:endCxn id="164" idx="3"/>
          </p:cNvCxnSpPr>
          <p:nvPr/>
        </p:nvCxnSpPr>
        <p:spPr>
          <a:xfrm>
            <a:off x="2041538" y="2966875"/>
            <a:ext cx="1316100" cy="767700"/>
          </a:xfrm>
          <a:prstGeom prst="bentConnector3">
            <a:avLst>
              <a:gd name="adj1" fmla="val 49998"/>
            </a:avLst>
          </a:prstGeom>
          <a:noFill/>
          <a:ln w="19050" cap="flat" cmpd="sng">
            <a:solidFill>
              <a:schemeClr val="lt2"/>
            </a:solidFill>
            <a:prstDash val="dash"/>
            <a:round/>
            <a:headEnd type="none" w="med" len="med"/>
            <a:tailEnd type="oval" w="med" len="med"/>
          </a:ln>
        </p:spPr>
      </p:cxnSp>
      <p:cxnSp>
        <p:nvCxnSpPr>
          <p:cNvPr id="165" name="Google Shape;165;p20"/>
          <p:cNvCxnSpPr>
            <a:stCxn id="162" idx="2"/>
            <a:endCxn id="166" idx="3"/>
          </p:cNvCxnSpPr>
          <p:nvPr/>
        </p:nvCxnSpPr>
        <p:spPr>
          <a:xfrm rot="10800000" flipH="1">
            <a:off x="2041538" y="2197375"/>
            <a:ext cx="1316100" cy="769500"/>
          </a:xfrm>
          <a:prstGeom prst="bentConnector3">
            <a:avLst>
              <a:gd name="adj1" fmla="val 49998"/>
            </a:avLst>
          </a:prstGeom>
          <a:noFill/>
          <a:ln w="19050" cap="flat" cmpd="sng">
            <a:solidFill>
              <a:schemeClr val="lt2"/>
            </a:solidFill>
            <a:prstDash val="dash"/>
            <a:round/>
            <a:headEnd type="none" w="med" len="med"/>
            <a:tailEnd type="oval" w="med" len="med"/>
          </a:ln>
        </p:spPr>
      </p:cxnSp>
      <p:grpSp>
        <p:nvGrpSpPr>
          <p:cNvPr id="167" name="Google Shape;167;p20"/>
          <p:cNvGrpSpPr/>
          <p:nvPr/>
        </p:nvGrpSpPr>
        <p:grpSpPr>
          <a:xfrm>
            <a:off x="5996412" y="3513045"/>
            <a:ext cx="2018400" cy="1056914"/>
            <a:chOff x="5996412" y="3513045"/>
            <a:chExt cx="2018400" cy="1056914"/>
          </a:xfrm>
        </p:grpSpPr>
        <p:sp>
          <p:nvSpPr>
            <p:cNvPr id="168" name="Google Shape;168;p20"/>
            <p:cNvSpPr txBox="1"/>
            <p:nvPr/>
          </p:nvSpPr>
          <p:spPr>
            <a:xfrm flipH="1">
              <a:off x="5996412" y="3513045"/>
              <a:ext cx="2018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FAN ENGAGEMENT</a:t>
              </a:r>
              <a:endParaRPr sz="2400" b="1" dirty="0">
                <a:solidFill>
                  <a:schemeClr val="lt2"/>
                </a:solidFill>
                <a:latin typeface="Rajdhani"/>
                <a:ea typeface="Rajdhani"/>
                <a:cs typeface="Rajdhani"/>
                <a:sym typeface="Rajdhani"/>
              </a:endParaRPr>
            </a:p>
          </p:txBody>
        </p:sp>
        <p:sp>
          <p:nvSpPr>
            <p:cNvPr id="169" name="Google Shape;169;p20"/>
            <p:cNvSpPr txBox="1"/>
            <p:nvPr/>
          </p:nvSpPr>
          <p:spPr>
            <a:xfrm flipH="1">
              <a:off x="5996412" y="3767159"/>
              <a:ext cx="20184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latin typeface="Fira Sans Condensed"/>
                  <a:ea typeface="Fira Sans Condensed"/>
                  <a:cs typeface="Fira Sans Condensed"/>
                  <a:sym typeface="Fira Sans Condensed"/>
                </a:rPr>
                <a:t>Despite in performance, AI also encourage the engagement of fans in sports.</a:t>
              </a:r>
              <a:endParaRPr dirty="0">
                <a:solidFill>
                  <a:schemeClr val="lt2"/>
                </a:solidFill>
                <a:latin typeface="Fira Sans Condensed"/>
                <a:ea typeface="Fira Sans Condensed"/>
                <a:cs typeface="Fira Sans Condensed"/>
                <a:sym typeface="Fira Sans Condensed"/>
              </a:endParaRPr>
            </a:p>
          </p:txBody>
        </p:sp>
      </p:grpSp>
      <p:grpSp>
        <p:nvGrpSpPr>
          <p:cNvPr id="170" name="Google Shape;170;p20"/>
          <p:cNvGrpSpPr/>
          <p:nvPr/>
        </p:nvGrpSpPr>
        <p:grpSpPr>
          <a:xfrm>
            <a:off x="3357583" y="3505998"/>
            <a:ext cx="2018334" cy="1063960"/>
            <a:chOff x="3421350" y="3060744"/>
            <a:chExt cx="2315400" cy="1063960"/>
          </a:xfrm>
        </p:grpSpPr>
        <p:sp>
          <p:nvSpPr>
            <p:cNvPr id="164" name="Google Shape;164;p20"/>
            <p:cNvSpPr txBox="1"/>
            <p:nvPr/>
          </p:nvSpPr>
          <p:spPr>
            <a:xfrm flipH="1">
              <a:off x="3421350" y="3060744"/>
              <a:ext cx="2315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TRAINING &amp; ANALYSIS</a:t>
              </a:r>
              <a:endParaRPr sz="2400" b="1" dirty="0">
                <a:solidFill>
                  <a:schemeClr val="lt2"/>
                </a:solidFill>
                <a:latin typeface="Rajdhani"/>
                <a:ea typeface="Rajdhani"/>
                <a:cs typeface="Rajdhani"/>
                <a:sym typeface="Rajdhani"/>
              </a:endParaRPr>
            </a:p>
          </p:txBody>
        </p:sp>
        <p:sp>
          <p:nvSpPr>
            <p:cNvPr id="171" name="Google Shape;171;p20"/>
            <p:cNvSpPr txBox="1"/>
            <p:nvPr/>
          </p:nvSpPr>
          <p:spPr>
            <a:xfrm flipH="1">
              <a:off x="3421350" y="3321904"/>
              <a:ext cx="23154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latin typeface="Fira Sans Condensed"/>
                  <a:ea typeface="Fira Sans Condensed"/>
                  <a:cs typeface="Fira Sans Condensed"/>
                  <a:sym typeface="Fira Sans Condensed"/>
                </a:rPr>
                <a:t>AI give us a better and easier way in traning.</a:t>
              </a:r>
              <a:endParaRPr dirty="0">
                <a:solidFill>
                  <a:schemeClr val="lt2"/>
                </a:solidFill>
                <a:latin typeface="Fira Sans Condensed"/>
                <a:ea typeface="Fira Sans Condensed"/>
                <a:cs typeface="Fira Sans Condensed"/>
                <a:sym typeface="Fira Sans Condensed"/>
              </a:endParaRPr>
            </a:p>
          </p:txBody>
        </p:sp>
      </p:grpSp>
      <p:grpSp>
        <p:nvGrpSpPr>
          <p:cNvPr id="175" name="Google Shape;175;p20"/>
          <p:cNvGrpSpPr/>
          <p:nvPr/>
        </p:nvGrpSpPr>
        <p:grpSpPr>
          <a:xfrm>
            <a:off x="3357583" y="1968872"/>
            <a:ext cx="2018334" cy="1059498"/>
            <a:chOff x="1001300" y="3060744"/>
            <a:chExt cx="2315400" cy="1059498"/>
          </a:xfrm>
        </p:grpSpPr>
        <p:sp>
          <p:nvSpPr>
            <p:cNvPr id="166" name="Google Shape;166;p20"/>
            <p:cNvSpPr txBox="1"/>
            <p:nvPr/>
          </p:nvSpPr>
          <p:spPr>
            <a:xfrm flipH="1">
              <a:off x="1001300" y="3060744"/>
              <a:ext cx="2315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COACHING &amp; TRAINING</a:t>
              </a:r>
              <a:endParaRPr sz="2400" b="1" dirty="0">
                <a:solidFill>
                  <a:schemeClr val="lt2"/>
                </a:solidFill>
                <a:latin typeface="Rajdhani"/>
                <a:ea typeface="Rajdhani"/>
                <a:cs typeface="Rajdhani"/>
                <a:sym typeface="Rajdhani"/>
              </a:endParaRPr>
            </a:p>
          </p:txBody>
        </p:sp>
        <p:sp>
          <p:nvSpPr>
            <p:cNvPr id="176" name="Google Shape;176;p20"/>
            <p:cNvSpPr txBox="1"/>
            <p:nvPr/>
          </p:nvSpPr>
          <p:spPr>
            <a:xfrm flipH="1">
              <a:off x="1001300" y="3315642"/>
              <a:ext cx="2315400" cy="8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latin typeface="Fira Sans Condensed"/>
                  <a:ea typeface="Fira Sans Condensed"/>
                  <a:cs typeface="Fira Sans Condensed"/>
                  <a:sym typeface="Fira Sans Condensed"/>
                </a:rPr>
                <a:t>AI provide us a way on how to perform tasks. </a:t>
              </a:r>
              <a:endParaRPr dirty="0">
                <a:solidFill>
                  <a:schemeClr val="lt2"/>
                </a:solidFill>
                <a:latin typeface="Fira Sans Condensed"/>
                <a:ea typeface="Fira Sans Condensed"/>
                <a:cs typeface="Fira Sans Condensed"/>
                <a:sym typeface="Fira Sans Condensed"/>
              </a:endParaRPr>
            </a:p>
          </p:txBody>
        </p:sp>
      </p:grpSp>
      <p:grpSp>
        <p:nvGrpSpPr>
          <p:cNvPr id="189" name="Google Shape;189;p20"/>
          <p:cNvGrpSpPr/>
          <p:nvPr/>
        </p:nvGrpSpPr>
        <p:grpSpPr>
          <a:xfrm>
            <a:off x="5996412" y="1968872"/>
            <a:ext cx="2018400" cy="1081200"/>
            <a:chOff x="5996412" y="1968872"/>
            <a:chExt cx="2018400" cy="1081200"/>
          </a:xfrm>
        </p:grpSpPr>
        <p:sp>
          <p:nvSpPr>
            <p:cNvPr id="190" name="Google Shape;190;p20"/>
            <p:cNvSpPr txBox="1"/>
            <p:nvPr/>
          </p:nvSpPr>
          <p:spPr>
            <a:xfrm flipH="1">
              <a:off x="5996412" y="1968872"/>
              <a:ext cx="2018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HEALTH CARE &amp; SAFETY</a:t>
              </a:r>
              <a:endParaRPr sz="2400" b="1" dirty="0">
                <a:solidFill>
                  <a:schemeClr val="lt2"/>
                </a:solidFill>
                <a:latin typeface="Rajdhani"/>
                <a:ea typeface="Rajdhani"/>
                <a:cs typeface="Rajdhani"/>
                <a:sym typeface="Rajdhani"/>
              </a:endParaRPr>
            </a:p>
          </p:txBody>
        </p:sp>
        <p:sp>
          <p:nvSpPr>
            <p:cNvPr id="191" name="Google Shape;191;p20"/>
            <p:cNvSpPr txBox="1"/>
            <p:nvPr/>
          </p:nvSpPr>
          <p:spPr>
            <a:xfrm flipH="1">
              <a:off x="5996412" y="2245472"/>
              <a:ext cx="2018400" cy="8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latin typeface="Fira Sans Condensed"/>
                  <a:ea typeface="Fira Sans Condensed"/>
                  <a:cs typeface="Fira Sans Condensed"/>
                  <a:sym typeface="Fira Sans Condensed"/>
                </a:rPr>
                <a:t>AI tells us what precautions to follow and in what manner.</a:t>
              </a:r>
              <a:endParaRPr dirty="0">
                <a:solidFill>
                  <a:schemeClr val="lt2"/>
                </a:solidFill>
                <a:latin typeface="Fira Sans Condensed"/>
                <a:ea typeface="Fira Sans Condensed"/>
                <a:cs typeface="Fira Sans Condensed"/>
                <a:sym typeface="Fira Sans Condensed"/>
              </a:endParaRPr>
            </a:p>
          </p:txBody>
        </p:sp>
      </p:grpSp>
      <p:cxnSp>
        <p:nvCxnSpPr>
          <p:cNvPr id="192" name="Google Shape;192;p20"/>
          <p:cNvCxnSpPr>
            <a:stCxn id="166" idx="1"/>
            <a:endCxn id="190" idx="3"/>
          </p:cNvCxnSpPr>
          <p:nvPr/>
        </p:nvCxnSpPr>
        <p:spPr>
          <a:xfrm>
            <a:off x="5375918" y="2197472"/>
            <a:ext cx="620400" cy="0"/>
          </a:xfrm>
          <a:prstGeom prst="straightConnector1">
            <a:avLst/>
          </a:prstGeom>
          <a:noFill/>
          <a:ln w="19050" cap="flat" cmpd="sng">
            <a:solidFill>
              <a:schemeClr val="lt2"/>
            </a:solidFill>
            <a:prstDash val="solid"/>
            <a:round/>
            <a:headEnd type="oval" w="med" len="med"/>
            <a:tailEnd type="oval" w="med" len="med"/>
          </a:ln>
        </p:spPr>
      </p:cxnSp>
      <p:cxnSp>
        <p:nvCxnSpPr>
          <p:cNvPr id="193" name="Google Shape;193;p20"/>
          <p:cNvCxnSpPr>
            <a:stCxn id="168" idx="3"/>
            <a:endCxn id="164" idx="1"/>
          </p:cNvCxnSpPr>
          <p:nvPr/>
        </p:nvCxnSpPr>
        <p:spPr>
          <a:xfrm rot="10800000">
            <a:off x="5376012" y="3734745"/>
            <a:ext cx="620400" cy="69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COACHING &amp; TRAINING</a:t>
            </a:r>
            <a:endParaRPr dirty="0"/>
          </a:p>
        </p:txBody>
      </p:sp>
      <p:sp>
        <p:nvSpPr>
          <p:cNvPr id="232" name="Google Shape;232;p21"/>
          <p:cNvSpPr txBox="1"/>
          <p:nvPr/>
        </p:nvSpPr>
        <p:spPr>
          <a:xfrm>
            <a:off x="3513050" y="1045650"/>
            <a:ext cx="2339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400" b="1" dirty="0">
              <a:solidFill>
                <a:schemeClr val="lt2"/>
              </a:solidFill>
              <a:latin typeface="Rajdhani"/>
              <a:ea typeface="Rajdhani"/>
              <a:cs typeface="Rajdhani"/>
              <a:sym typeface="Rajdhani"/>
            </a:endParaRPr>
          </a:p>
        </p:txBody>
      </p:sp>
      <p:pic>
        <p:nvPicPr>
          <p:cNvPr id="233" name="Google Shape;233;p21">
            <a:hlinkClick r:id="rId3"/>
          </p:cNvPr>
          <p:cNvPicPr preferRelativeResize="0"/>
          <p:nvPr/>
        </p:nvPicPr>
        <p:blipFill>
          <a:blip r:embed="rId4"/>
          <a:srcRect l="25285" r="25285"/>
          <a:stretch/>
        </p:blipFill>
        <p:spPr>
          <a:xfrm>
            <a:off x="6045229" y="1652925"/>
            <a:ext cx="2751460" cy="2419425"/>
          </a:xfrm>
          <a:prstGeom prst="rect">
            <a:avLst/>
          </a:prstGeom>
          <a:noFill/>
          <a:ln>
            <a:noFill/>
          </a:ln>
        </p:spPr>
      </p:pic>
      <p:sp>
        <p:nvSpPr>
          <p:cNvPr id="2" name="TextBox 1">
            <a:extLst>
              <a:ext uri="{FF2B5EF4-FFF2-40B4-BE49-F238E27FC236}">
                <a16:creationId xmlns:a16="http://schemas.microsoft.com/office/drawing/2014/main" id="{1297F504-9E53-603F-4A09-63A00E5D5737}"/>
              </a:ext>
            </a:extLst>
          </p:cNvPr>
          <p:cNvSpPr txBox="1"/>
          <p:nvPr/>
        </p:nvSpPr>
        <p:spPr>
          <a:xfrm>
            <a:off x="260194" y="1502850"/>
            <a:ext cx="5591955" cy="2962158"/>
          </a:xfrm>
          <a:prstGeom prst="rect">
            <a:avLst/>
          </a:prstGeom>
          <a:noFill/>
        </p:spPr>
        <p:txBody>
          <a:bodyPr wrap="square" rtlCol="0">
            <a:spAutoFit/>
          </a:bodyPr>
          <a:lstStyle/>
          <a:p>
            <a:pPr>
              <a:lnSpc>
                <a:spcPct val="150000"/>
              </a:lnSpc>
            </a:pPr>
            <a:r>
              <a:rPr lang="en-US" dirty="0">
                <a:solidFill>
                  <a:schemeClr val="accent4"/>
                </a:solidFill>
                <a:latin typeface="Times New Roman" panose="02020603050405020304" pitchFamily="18" charset="0"/>
                <a:cs typeface="Times New Roman" panose="02020603050405020304" pitchFamily="18" charset="0"/>
              </a:rPr>
              <a:t>How an athlete trains, analysis of their game performance and how a coach prepares their teams to tackle an opposition is rapidly changing with the advancement of technology.</a:t>
            </a:r>
          </a:p>
          <a:p>
            <a:pPr>
              <a:lnSpc>
                <a:spcPct val="150000"/>
              </a:lnSpc>
            </a:pPr>
            <a:r>
              <a:rPr lang="en-US" dirty="0">
                <a:solidFill>
                  <a:schemeClr val="accent4"/>
                </a:solidFill>
                <a:latin typeface="Times New Roman" panose="02020603050405020304" pitchFamily="18" charset="0"/>
                <a:cs typeface="Times New Roman" panose="02020603050405020304" pitchFamily="18" charset="0"/>
              </a:rPr>
              <a:t>AI applications containing data on a large number of training and game performances, coupled with knowledge from several expert sports scientists and coaches will act as a definitive central source of current knowledge. </a:t>
            </a:r>
          </a:p>
          <a:p>
            <a:pPr>
              <a:lnSpc>
                <a:spcPct val="150000"/>
              </a:lnSpc>
            </a:pPr>
            <a:r>
              <a:rPr lang="en-US" dirty="0">
                <a:solidFill>
                  <a:schemeClr val="accent4"/>
                </a:solidFill>
                <a:latin typeface="Times New Roman" panose="02020603050405020304" pitchFamily="18" charset="0"/>
                <a:cs typeface="Times New Roman" panose="02020603050405020304" pitchFamily="18" charset="0"/>
              </a:rPr>
              <a:t>AI provide us the correct, easier way of performing task. A coach can easily detect wrong performance of player with the help of AI and can train them in a better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94" name="Google Shape;294;p22"/>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HEALTH CARE &amp; SAFETY</a:t>
            </a:r>
            <a:endParaRPr dirty="0"/>
          </a:p>
        </p:txBody>
      </p:sp>
      <p:sp>
        <p:nvSpPr>
          <p:cNvPr id="295" name="Google Shape;295;p22"/>
          <p:cNvSpPr txBox="1"/>
          <p:nvPr/>
        </p:nvSpPr>
        <p:spPr>
          <a:xfrm>
            <a:off x="3083275" y="1178275"/>
            <a:ext cx="29775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400" b="1" dirty="0">
              <a:solidFill>
                <a:schemeClr val="lt2"/>
              </a:solidFill>
              <a:latin typeface="Rajdhani"/>
              <a:ea typeface="Rajdhani"/>
              <a:cs typeface="Rajdhani"/>
              <a:sym typeface="Rajdhani"/>
            </a:endParaRPr>
          </a:p>
        </p:txBody>
      </p:sp>
      <p:sp>
        <p:nvSpPr>
          <p:cNvPr id="304" name="Google Shape;304;p22"/>
          <p:cNvSpPr txBox="1"/>
          <p:nvPr/>
        </p:nvSpPr>
        <p:spPr>
          <a:xfrm>
            <a:off x="1185999" y="2024600"/>
            <a:ext cx="151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b="1" dirty="0">
              <a:solidFill>
                <a:schemeClr val="lt2"/>
              </a:solidFill>
              <a:latin typeface="Rajdhani"/>
              <a:ea typeface="Rajdhani"/>
              <a:cs typeface="Rajdhani"/>
              <a:sym typeface="Rajdhani"/>
            </a:endParaRPr>
          </a:p>
        </p:txBody>
      </p:sp>
      <p:grpSp>
        <p:nvGrpSpPr>
          <p:cNvPr id="305" name="Google Shape;305;p22"/>
          <p:cNvGrpSpPr/>
          <p:nvPr/>
        </p:nvGrpSpPr>
        <p:grpSpPr>
          <a:xfrm>
            <a:off x="1185999" y="3486322"/>
            <a:ext cx="1518607" cy="741783"/>
            <a:chOff x="1185999" y="3486322"/>
            <a:chExt cx="1518607" cy="741783"/>
          </a:xfrm>
        </p:grpSpPr>
        <p:sp>
          <p:nvSpPr>
            <p:cNvPr id="306" name="Google Shape;306;p22"/>
            <p:cNvSpPr txBox="1"/>
            <p:nvPr/>
          </p:nvSpPr>
          <p:spPr>
            <a:xfrm>
              <a:off x="1186007" y="3743605"/>
              <a:ext cx="1518600" cy="4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lt2"/>
                </a:solidFill>
                <a:latin typeface="Fira Sans Condensed"/>
                <a:ea typeface="Fira Sans Condensed"/>
                <a:cs typeface="Fira Sans Condensed"/>
                <a:sym typeface="Fira Sans Condensed"/>
              </a:endParaRPr>
            </a:p>
          </p:txBody>
        </p:sp>
        <p:sp>
          <p:nvSpPr>
            <p:cNvPr id="307" name="Google Shape;307;p22"/>
            <p:cNvSpPr txBox="1"/>
            <p:nvPr/>
          </p:nvSpPr>
          <p:spPr>
            <a:xfrm>
              <a:off x="1185999" y="3486322"/>
              <a:ext cx="15186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b="1" dirty="0">
                <a:solidFill>
                  <a:schemeClr val="lt2"/>
                </a:solidFill>
                <a:latin typeface="Rajdhani"/>
                <a:ea typeface="Rajdhani"/>
                <a:cs typeface="Rajdhani"/>
                <a:sym typeface="Rajdhani"/>
              </a:endParaRPr>
            </a:p>
          </p:txBody>
        </p:sp>
      </p:grpSp>
      <p:grpSp>
        <p:nvGrpSpPr>
          <p:cNvPr id="308" name="Google Shape;308;p22"/>
          <p:cNvGrpSpPr/>
          <p:nvPr/>
        </p:nvGrpSpPr>
        <p:grpSpPr>
          <a:xfrm>
            <a:off x="8039577" y="3561692"/>
            <a:ext cx="320362" cy="306516"/>
            <a:chOff x="3950316" y="3820307"/>
            <a:chExt cx="369805" cy="353782"/>
          </a:xfrm>
        </p:grpSpPr>
        <p:sp>
          <p:nvSpPr>
            <p:cNvPr id="309" name="Google Shape;309;p22"/>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22"/>
          <p:cNvGrpSpPr/>
          <p:nvPr/>
        </p:nvGrpSpPr>
        <p:grpSpPr>
          <a:xfrm>
            <a:off x="3745535" y="3521750"/>
            <a:ext cx="172079" cy="131908"/>
            <a:chOff x="2567841" y="1994124"/>
            <a:chExt cx="399812" cy="306477"/>
          </a:xfrm>
        </p:grpSpPr>
        <p:sp>
          <p:nvSpPr>
            <p:cNvPr id="324" name="Google Shape;324;p22"/>
            <p:cNvSpPr/>
            <p:nvPr/>
          </p:nvSpPr>
          <p:spPr>
            <a:xfrm>
              <a:off x="2567841" y="1994124"/>
              <a:ext cx="399812" cy="306477"/>
            </a:xfrm>
            <a:custGeom>
              <a:avLst/>
              <a:gdLst/>
              <a:ahLst/>
              <a:cxnLst/>
              <a:rect l="l" t="t" r="r" b="b"/>
              <a:pathLst>
                <a:path w="12551" h="9621" extrusionOk="0">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2623237" y="2113963"/>
              <a:ext cx="287523" cy="77025"/>
            </a:xfrm>
            <a:custGeom>
              <a:avLst/>
              <a:gdLst/>
              <a:ahLst/>
              <a:cxnLst/>
              <a:rect l="l" t="t" r="r" b="b"/>
              <a:pathLst>
                <a:path w="9026" h="2418" extrusionOk="0">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2623237" y="2017251"/>
              <a:ext cx="287523" cy="77025"/>
            </a:xfrm>
            <a:custGeom>
              <a:avLst/>
              <a:gdLst/>
              <a:ahLst/>
              <a:cxnLst/>
              <a:rect l="l" t="t" r="r" b="b"/>
              <a:pathLst>
                <a:path w="9026" h="2418" extrusionOk="0">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22"/>
          <p:cNvGrpSpPr/>
          <p:nvPr/>
        </p:nvGrpSpPr>
        <p:grpSpPr>
          <a:xfrm>
            <a:off x="4335492" y="2582996"/>
            <a:ext cx="172181" cy="164721"/>
            <a:chOff x="3950316" y="3820307"/>
            <a:chExt cx="369805" cy="353782"/>
          </a:xfrm>
        </p:grpSpPr>
        <p:sp>
          <p:nvSpPr>
            <p:cNvPr id="329" name="Google Shape;329;p22"/>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22"/>
          <p:cNvSpPr/>
          <p:nvPr/>
        </p:nvSpPr>
        <p:spPr>
          <a:xfrm>
            <a:off x="3438638" y="2769995"/>
            <a:ext cx="172158" cy="140316"/>
          </a:xfrm>
          <a:custGeom>
            <a:avLst/>
            <a:gdLst/>
            <a:ahLst/>
            <a:cxnLst/>
            <a:rect l="l" t="t" r="r" b="b"/>
            <a:pathLst>
              <a:path w="11943" h="9734" extrusionOk="0">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22"/>
          <p:cNvGrpSpPr/>
          <p:nvPr/>
        </p:nvGrpSpPr>
        <p:grpSpPr>
          <a:xfrm>
            <a:off x="5988346" y="3763372"/>
            <a:ext cx="140763" cy="140306"/>
            <a:chOff x="852385" y="1510916"/>
            <a:chExt cx="353145" cy="351998"/>
          </a:xfrm>
        </p:grpSpPr>
        <p:sp>
          <p:nvSpPr>
            <p:cNvPr id="337" name="Google Shape;337;p22"/>
            <p:cNvSpPr/>
            <p:nvPr/>
          </p:nvSpPr>
          <p:spPr>
            <a:xfrm>
              <a:off x="852385" y="1510916"/>
              <a:ext cx="353145" cy="187785"/>
            </a:xfrm>
            <a:custGeom>
              <a:avLst/>
              <a:gdLst/>
              <a:ahLst/>
              <a:cxnLst/>
              <a:rect l="l" t="t" r="r" b="b"/>
              <a:pathLst>
                <a:path w="11086" h="5895" extrusionOk="0">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852385" y="1609921"/>
              <a:ext cx="353145" cy="252992"/>
            </a:xfrm>
            <a:custGeom>
              <a:avLst/>
              <a:gdLst/>
              <a:ahLst/>
              <a:cxnLst/>
              <a:rect l="l" t="t" r="r" b="b"/>
              <a:pathLst>
                <a:path w="11086" h="7942" extrusionOk="0">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928264" y="1584501"/>
              <a:ext cx="198775" cy="140735"/>
            </a:xfrm>
            <a:custGeom>
              <a:avLst/>
              <a:gdLst/>
              <a:ahLst/>
              <a:cxnLst/>
              <a:rect l="l" t="t" r="r" b="b"/>
              <a:pathLst>
                <a:path w="6240" h="4418" extrusionOk="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BE122089-D76A-D064-A144-9812092E3EFA}"/>
              </a:ext>
            </a:extLst>
          </p:cNvPr>
          <p:cNvPicPr>
            <a:picLocks noChangeAspect="1"/>
          </p:cNvPicPr>
          <p:nvPr/>
        </p:nvPicPr>
        <p:blipFill>
          <a:blip r:embed="rId3"/>
          <a:stretch>
            <a:fillRect/>
          </a:stretch>
        </p:blipFill>
        <p:spPr>
          <a:xfrm>
            <a:off x="5902712" y="1596672"/>
            <a:ext cx="3167536" cy="2486962"/>
          </a:xfrm>
          <a:prstGeom prst="rect">
            <a:avLst/>
          </a:prstGeom>
        </p:spPr>
      </p:pic>
      <p:sp>
        <p:nvSpPr>
          <p:cNvPr id="6" name="TextBox 5">
            <a:extLst>
              <a:ext uri="{FF2B5EF4-FFF2-40B4-BE49-F238E27FC236}">
                <a16:creationId xmlns:a16="http://schemas.microsoft.com/office/drawing/2014/main" id="{B94251A6-3D15-F504-7008-0F62DD7F5B2C}"/>
              </a:ext>
            </a:extLst>
          </p:cNvPr>
          <p:cNvSpPr txBox="1"/>
          <p:nvPr/>
        </p:nvSpPr>
        <p:spPr>
          <a:xfrm>
            <a:off x="259723" y="1657790"/>
            <a:ext cx="5680554" cy="2962158"/>
          </a:xfrm>
          <a:prstGeom prst="rect">
            <a:avLst/>
          </a:prstGeom>
          <a:noFill/>
        </p:spPr>
        <p:txBody>
          <a:bodyPr wrap="square" rtlCol="0">
            <a:spAutoFit/>
          </a:bodyPr>
          <a:lstStyle/>
          <a:p>
            <a:pPr>
              <a:lnSpc>
                <a:spcPct val="150000"/>
              </a:lnSpc>
            </a:pPr>
            <a:r>
              <a:rPr lang="en-US" b="0" i="0" dirty="0">
                <a:solidFill>
                  <a:srgbClr val="E2EEFF"/>
                </a:solidFill>
                <a:effectLst/>
                <a:latin typeface="Times New Roman" panose="02020603050405020304" pitchFamily="18" charset="0"/>
                <a:cs typeface="Times New Roman" panose="02020603050405020304" pitchFamily="18" charset="0"/>
              </a:rPr>
              <a:t>Artificial intelligence is applied in sports through predictive analysis to improve performance and health</a:t>
            </a:r>
            <a:r>
              <a:rPr lang="en-US" b="0" i="0" dirty="0">
                <a:solidFill>
                  <a:srgbClr val="E8EAED"/>
                </a:solidFill>
                <a:effectLst/>
                <a:latin typeface="Times New Roman" panose="02020603050405020304" pitchFamily="18" charset="0"/>
                <a:cs typeface="Times New Roman" panose="02020603050405020304" pitchFamily="18" charset="0"/>
              </a:rPr>
              <a:t>.</a:t>
            </a:r>
            <a:r>
              <a:rPr lang="en-US" b="0" i="0" dirty="0">
                <a:solidFill>
                  <a:srgbClr val="E8EAED"/>
                </a:solidFill>
                <a:effectLst/>
                <a:latin typeface="Times New Roman" panose="02020603050405020304" pitchFamily="18" charset="0"/>
              </a:rPr>
              <a:t> </a:t>
            </a:r>
            <a:r>
              <a:rPr lang="en-US" b="0" i="0" dirty="0">
                <a:solidFill>
                  <a:srgbClr val="E8EAED"/>
                </a:solidFill>
                <a:effectLst/>
                <a:latin typeface="Times New Roman" panose="02020603050405020304" pitchFamily="18" charset="0"/>
                <a:cs typeface="Times New Roman" panose="02020603050405020304" pitchFamily="18" charset="0"/>
              </a:rPr>
              <a:t>Athletes can prevent major injuries thanks to the development of wearables that collect data on degrees of strain and wear.</a:t>
            </a:r>
            <a:r>
              <a:rPr lang="en-US" b="0" i="0" dirty="0">
                <a:solidFill>
                  <a:srgbClr val="BDC1C6"/>
                </a:solidFill>
                <a:effectLst/>
                <a:latin typeface="arial" panose="020B0604020202020204" pitchFamily="34" charset="0"/>
              </a:rPr>
              <a:t> </a:t>
            </a:r>
            <a:r>
              <a:rPr lang="en-US" b="0" i="0" dirty="0">
                <a:solidFill>
                  <a:schemeClr val="tx2"/>
                </a:solidFill>
                <a:effectLst/>
                <a:latin typeface="Times New Roman" panose="02020603050405020304" pitchFamily="18" charset="0"/>
                <a:cs typeface="Times New Roman" panose="02020603050405020304" pitchFamily="18" charset="0"/>
              </a:rPr>
              <a:t>This technology also allows for faster response times in emergency situations and better data-driven decisions about how best to reduce risk.</a:t>
            </a:r>
          </a:p>
          <a:p>
            <a:pPr>
              <a:lnSpc>
                <a:spcPct val="150000"/>
              </a:lnSpc>
            </a:pPr>
            <a:r>
              <a:rPr lang="en-US" b="0" i="0" dirty="0">
                <a:solidFill>
                  <a:schemeClr val="tx2"/>
                </a:solidFill>
                <a:effectLst/>
                <a:latin typeface="Times New Roman" panose="02020603050405020304" pitchFamily="18" charset="0"/>
                <a:cs typeface="Times New Roman" panose="02020603050405020304" pitchFamily="18" charset="0"/>
              </a:rPr>
              <a:t> By comprehending many metrics, including spin, speed, serve placement, and even player posture and motion, artificial sports intelligence can enhance sporting performance further.</a:t>
            </a:r>
          </a:p>
          <a:p>
            <a:pPr>
              <a:lnSpc>
                <a:spcPct val="150000"/>
              </a:lnSpc>
            </a:pPr>
            <a:endParaRPr lang="en-IN"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TRAINING &amp; ANALYSIS</a:t>
            </a:r>
            <a:endParaRPr dirty="0"/>
          </a:p>
        </p:txBody>
      </p:sp>
      <p:pic>
        <p:nvPicPr>
          <p:cNvPr id="5" name="Picture 4">
            <a:extLst>
              <a:ext uri="{FF2B5EF4-FFF2-40B4-BE49-F238E27FC236}">
                <a16:creationId xmlns:a16="http://schemas.microsoft.com/office/drawing/2014/main" id="{A8EA2DD8-8CBB-75CF-A63C-53EAF35763A1}"/>
              </a:ext>
            </a:extLst>
          </p:cNvPr>
          <p:cNvPicPr>
            <a:picLocks noChangeAspect="1"/>
          </p:cNvPicPr>
          <p:nvPr/>
        </p:nvPicPr>
        <p:blipFill>
          <a:blip r:embed="rId3"/>
          <a:stretch>
            <a:fillRect/>
          </a:stretch>
        </p:blipFill>
        <p:spPr>
          <a:xfrm>
            <a:off x="6073698" y="1761893"/>
            <a:ext cx="2862147" cy="1938447"/>
          </a:xfrm>
          <a:prstGeom prst="rect">
            <a:avLst/>
          </a:prstGeom>
        </p:spPr>
      </p:pic>
      <p:sp>
        <p:nvSpPr>
          <p:cNvPr id="6" name="TextBox 5">
            <a:extLst>
              <a:ext uri="{FF2B5EF4-FFF2-40B4-BE49-F238E27FC236}">
                <a16:creationId xmlns:a16="http://schemas.microsoft.com/office/drawing/2014/main" id="{75D0691F-7DA3-2600-0E34-5F6EB6D07EDE}"/>
              </a:ext>
            </a:extLst>
          </p:cNvPr>
          <p:cNvSpPr txBox="1"/>
          <p:nvPr/>
        </p:nvSpPr>
        <p:spPr>
          <a:xfrm>
            <a:off x="141249" y="1338146"/>
            <a:ext cx="5776331" cy="2642326"/>
          </a:xfrm>
          <a:prstGeom prst="rect">
            <a:avLst/>
          </a:prstGeom>
          <a:noFill/>
        </p:spPr>
        <p:txBody>
          <a:bodyPr wrap="square" rtlCol="0">
            <a:spAutoFit/>
          </a:bodyPr>
          <a:lstStyle/>
          <a:p>
            <a:pPr>
              <a:lnSpc>
                <a:spcPct val="150000"/>
              </a:lnSpc>
            </a:pPr>
            <a:r>
              <a:rPr lang="en-US" b="0" i="0" dirty="0">
                <a:solidFill>
                  <a:srgbClr val="E2EEFF"/>
                </a:solidFill>
                <a:effectLst/>
                <a:latin typeface="Times New Roman" panose="02020603050405020304" pitchFamily="18" charset="0"/>
                <a:cs typeface="Times New Roman" panose="02020603050405020304" pitchFamily="18" charset="0"/>
              </a:rPr>
              <a:t>With the help of </a:t>
            </a:r>
            <a:r>
              <a:rPr lang="en-US" b="0" i="0" u="sng" dirty="0">
                <a:solidFill>
                  <a:srgbClr val="E2EEFF"/>
                </a:solidFill>
                <a:effectLst/>
                <a:latin typeface="Times New Roman" panose="02020603050405020304" pitchFamily="18" charset="0"/>
                <a:cs typeface="Times New Roman" panose="02020603050405020304" pitchFamily="18" charset="0"/>
              </a:rPr>
              <a:t>wearable</a:t>
            </a:r>
            <a:r>
              <a:rPr lang="en-US" b="0" i="0" dirty="0">
                <a:solidFill>
                  <a:srgbClr val="E2EEFF"/>
                </a:solidFill>
                <a:effectLst/>
                <a:latin typeface="Times New Roman" panose="02020603050405020304" pitchFamily="18" charset="0"/>
                <a:cs typeface="Times New Roman" panose="02020603050405020304" pitchFamily="18" charset="0"/>
              </a:rPr>
              <a:t> technology, the athletes can gather information on strain and tear levels and can further avoid serious injuries</a:t>
            </a:r>
            <a:r>
              <a:rPr lang="en-US" b="0" i="0" dirty="0">
                <a:solidFill>
                  <a:srgbClr val="E8EAED"/>
                </a:solidFill>
                <a:effectLst/>
                <a:latin typeface="Times New Roman" panose="02020603050405020304" pitchFamily="18" charset="0"/>
                <a:cs typeface="Times New Roman" panose="02020603050405020304" pitchFamily="18" charset="0"/>
              </a:rPr>
              <a:t>.</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a:solidFill>
                  <a:schemeClr val="tx2"/>
                </a:solidFill>
                <a:effectLst/>
                <a:latin typeface="Times New Roman" panose="02020603050405020304" pitchFamily="18" charset="0"/>
                <a:cs typeface="Times New Roman" panose="02020603050405020304" pitchFamily="18" charset="0"/>
              </a:rPr>
              <a:t>An AI diet plan uses machine learning to customize different meal plans for different players based on their needs and schedule. </a:t>
            </a:r>
          </a:p>
          <a:p>
            <a:pPr>
              <a:lnSpc>
                <a:spcPct val="150000"/>
              </a:lnSpc>
            </a:pPr>
            <a:r>
              <a:rPr lang="en-US" b="0" i="0" dirty="0">
                <a:solidFill>
                  <a:schemeClr val="tx2"/>
                </a:solidFill>
                <a:effectLst/>
                <a:latin typeface="Times New Roman" panose="02020603050405020304" pitchFamily="18" charset="0"/>
                <a:cs typeface="Times New Roman" panose="02020603050405020304" pitchFamily="18" charset="0"/>
              </a:rPr>
              <a:t>The use of AI in sports training is boosting the effectiveness of each activity for each individual by creating </a:t>
            </a:r>
            <a:r>
              <a:rPr lang="en-US" b="0" i="0" dirty="0" err="1">
                <a:solidFill>
                  <a:schemeClr val="tx2"/>
                </a:solidFill>
                <a:effectLst/>
                <a:latin typeface="Times New Roman" panose="02020603050405020304" pitchFamily="18" charset="0"/>
                <a:cs typeface="Times New Roman" panose="02020603050405020304" pitchFamily="18" charset="0"/>
              </a:rPr>
              <a:t>customised</a:t>
            </a:r>
            <a:r>
              <a:rPr lang="en-US" b="0" i="0" dirty="0">
                <a:solidFill>
                  <a:schemeClr val="tx2"/>
                </a:solidFill>
                <a:effectLst/>
                <a:latin typeface="Times New Roman" panose="02020603050405020304" pitchFamily="18" charset="0"/>
                <a:cs typeface="Times New Roman" panose="02020603050405020304" pitchFamily="18" charset="0"/>
              </a:rPr>
              <a:t> training plans for players and providing real-time feedback. </a:t>
            </a:r>
            <a:r>
              <a:rPr lang="en-US" b="0" i="0" dirty="0">
                <a:solidFill>
                  <a:srgbClr val="333333"/>
                </a:solidFill>
                <a:effectLst/>
                <a:latin typeface="Times New Roman" panose="02020603050405020304" pitchFamily="18" charset="0"/>
                <a:cs typeface="Times New Roman" panose="02020603050405020304" pitchFamily="18" charset="0"/>
              </a:rPr>
              <a:t> </a:t>
            </a:r>
            <a:r>
              <a:rPr lang="en-US" b="0" i="0" dirty="0">
                <a:solidFill>
                  <a:schemeClr val="tx2"/>
                </a:solidFill>
                <a:effectLst/>
                <a:latin typeface="Times New Roman" panose="02020603050405020304" pitchFamily="18" charset="0"/>
                <a:cs typeface="Times New Roman" panose="02020603050405020304" pitchFamily="18" charset="0"/>
              </a:rPr>
              <a:t>Teams can use AI to develop strategies and tactics and play to their strengths.</a:t>
            </a:r>
            <a:endParaRPr lang="en-IN"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FAN ENGAGEMENT</a:t>
            </a:r>
            <a:endParaRPr dirty="0"/>
          </a:p>
        </p:txBody>
      </p:sp>
      <p:pic>
        <p:nvPicPr>
          <p:cNvPr id="9" name="Picture 8">
            <a:extLst>
              <a:ext uri="{FF2B5EF4-FFF2-40B4-BE49-F238E27FC236}">
                <a16:creationId xmlns:a16="http://schemas.microsoft.com/office/drawing/2014/main" id="{B98D7FCA-31DA-B85D-2686-B2D8CD84FC71}"/>
              </a:ext>
            </a:extLst>
          </p:cNvPr>
          <p:cNvPicPr>
            <a:picLocks noChangeAspect="1"/>
          </p:cNvPicPr>
          <p:nvPr/>
        </p:nvPicPr>
        <p:blipFill>
          <a:blip r:embed="rId3"/>
          <a:stretch>
            <a:fillRect/>
          </a:stretch>
        </p:blipFill>
        <p:spPr>
          <a:xfrm>
            <a:off x="5441796" y="1383588"/>
            <a:ext cx="3616712" cy="2511906"/>
          </a:xfrm>
          <a:prstGeom prst="rect">
            <a:avLst/>
          </a:prstGeom>
        </p:spPr>
      </p:pic>
      <p:sp>
        <p:nvSpPr>
          <p:cNvPr id="10" name="TextBox 9">
            <a:extLst>
              <a:ext uri="{FF2B5EF4-FFF2-40B4-BE49-F238E27FC236}">
                <a16:creationId xmlns:a16="http://schemas.microsoft.com/office/drawing/2014/main" id="{36BBDAD2-C8EE-5E71-E4F3-B5ADCF1D0B90}"/>
              </a:ext>
            </a:extLst>
          </p:cNvPr>
          <p:cNvSpPr txBox="1"/>
          <p:nvPr/>
        </p:nvSpPr>
        <p:spPr>
          <a:xfrm>
            <a:off x="141249" y="1234068"/>
            <a:ext cx="5211336" cy="2962158"/>
          </a:xfrm>
          <a:prstGeom prst="rect">
            <a:avLst/>
          </a:prstGeom>
          <a:noFill/>
        </p:spPr>
        <p:txBody>
          <a:bodyPr wrap="square" rtlCol="0">
            <a:spAutoFit/>
          </a:bodyPr>
          <a:lstStyle/>
          <a:p>
            <a:pPr>
              <a:lnSpc>
                <a:spcPct val="150000"/>
              </a:lnSpc>
            </a:pPr>
            <a:r>
              <a:rPr lang="en-US" dirty="0">
                <a:solidFill>
                  <a:schemeClr val="tx2"/>
                </a:solidFill>
                <a:latin typeface="Times New Roman" panose="02020603050405020304" pitchFamily="18" charset="0"/>
                <a:cs typeface="Times New Roman" panose="02020603050405020304" pitchFamily="18" charset="0"/>
              </a:rPr>
              <a:t>With the help of AI now fans can easily get to know about their favorite player. AI provide fans access to their favorite teams through app. </a:t>
            </a:r>
            <a:r>
              <a:rPr lang="en-US" b="0" i="0" dirty="0">
                <a:solidFill>
                  <a:schemeClr val="tx2"/>
                </a:solidFill>
                <a:effectLst/>
                <a:latin typeface="Times New Roman" panose="02020603050405020304" pitchFamily="18" charset="0"/>
                <a:cs typeface="Times New Roman" panose="02020603050405020304" pitchFamily="18" charset="0"/>
              </a:rPr>
              <a:t>They </a:t>
            </a:r>
            <a:r>
              <a:rPr lang="en-US" dirty="0">
                <a:solidFill>
                  <a:schemeClr val="tx2"/>
                </a:solidFill>
                <a:latin typeface="Times New Roman" panose="02020603050405020304" pitchFamily="18" charset="0"/>
                <a:cs typeface="Times New Roman" panose="02020603050405020304" pitchFamily="18" charset="0"/>
              </a:rPr>
              <a:t>can </a:t>
            </a:r>
            <a:r>
              <a:rPr lang="en-US" b="0" i="0" dirty="0">
                <a:solidFill>
                  <a:schemeClr val="tx2"/>
                </a:solidFill>
                <a:effectLst/>
                <a:latin typeface="Times New Roman" panose="02020603050405020304" pitchFamily="18" charset="0"/>
                <a:cs typeface="Times New Roman" panose="02020603050405020304" pitchFamily="18" charset="0"/>
              </a:rPr>
              <a:t>track their tickets, receive alerts when new stuff is available, find check-in locations on gameday, and keep an eye on the schedule. The predictive analysis can access player growth and develop potential and interest of fans towards the game. AI can suggest fans what they want by going through their previous data.</a:t>
            </a:r>
            <a:endParaRPr lang="en-IN" b="0" i="0" dirty="0">
              <a:solidFill>
                <a:schemeClr val="tx2"/>
              </a:solidFill>
              <a:effectLst/>
              <a:latin typeface="Times New Roman" panose="02020603050405020304" pitchFamily="18" charset="0"/>
              <a:cs typeface="Times New Roman" panose="02020603050405020304" pitchFamily="18" charset="0"/>
            </a:endParaRPr>
          </a:p>
          <a:p>
            <a:pPr>
              <a:lnSpc>
                <a:spcPct val="150000"/>
              </a:lnSpc>
            </a:pPr>
            <a:r>
              <a:rPr lang="en-IN" dirty="0">
                <a:solidFill>
                  <a:schemeClr val="tx2"/>
                </a:solidFill>
                <a:latin typeface="Times New Roman" panose="02020603050405020304" pitchFamily="18" charset="0"/>
                <a:cs typeface="Times New Roman" panose="02020603050405020304" pitchFamily="18" charset="0"/>
              </a:rPr>
              <a:t>AI made people’s life easy by saving their time and suggesting them what they want to see.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2" name="Title 1">
            <a:extLst>
              <a:ext uri="{FF2B5EF4-FFF2-40B4-BE49-F238E27FC236}">
                <a16:creationId xmlns:a16="http://schemas.microsoft.com/office/drawing/2014/main" id="{2B9E02DD-72D0-E80E-9885-B206F7D5B811}"/>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570BEF57-450F-BB3E-402A-E80E1392A372}"/>
              </a:ext>
            </a:extLst>
          </p:cNvPr>
          <p:cNvSpPr txBox="1"/>
          <p:nvPr/>
        </p:nvSpPr>
        <p:spPr>
          <a:xfrm>
            <a:off x="394010" y="1434790"/>
            <a:ext cx="8430322" cy="2962158"/>
          </a:xfrm>
          <a:prstGeom prst="rect">
            <a:avLst/>
          </a:prstGeom>
          <a:noFill/>
        </p:spPr>
        <p:txBody>
          <a:bodyPr wrap="square" rtlCol="0">
            <a:spAutoFit/>
          </a:bodyPr>
          <a:lstStyle/>
          <a:p>
            <a:pPr>
              <a:lnSpc>
                <a:spcPct val="150000"/>
              </a:lnSpc>
            </a:pPr>
            <a:r>
              <a:rPr lang="en-US" dirty="0">
                <a:solidFill>
                  <a:schemeClr val="tx2"/>
                </a:solidFill>
                <a:latin typeface="Times New Roman" panose="02020603050405020304" pitchFamily="18" charset="0"/>
                <a:cs typeface="Times New Roman" panose="02020603050405020304" pitchFamily="18" charset="0"/>
              </a:rPr>
              <a:t>AI provides countless options, and newer systems are constantly being developed, which can increase the variety of data processing options. With the advancement of artificial intelligence (AI), humans are now better able to predict the future than in the past. Because of the ability to digest information more quickly, we may now take on challenging tasks and study data from a variety of perspectives.</a:t>
            </a:r>
          </a:p>
          <a:p>
            <a:pPr>
              <a:lnSpc>
                <a:spcPct val="150000"/>
              </a:lnSpc>
            </a:pPr>
            <a:r>
              <a:rPr lang="en-IN" dirty="0">
                <a:solidFill>
                  <a:schemeClr val="tx2"/>
                </a:solidFill>
                <a:latin typeface="Times New Roman" panose="02020603050405020304" pitchFamily="18" charset="0"/>
                <a:cs typeface="Times New Roman" panose="02020603050405020304" pitchFamily="18" charset="0"/>
              </a:rPr>
              <a:t>AI technologies are evolving fast and growing increasingly critical for a sporting organisation’s ability to win games; improve coaches and players; manage their operations and grow. However, unless sporting organisations plan, deploy, and govern it correctly, new AI technology will provide meagre benefits at best or, at worst, result in unexpected and undesired outcomes. AI can be helpful for us but in a completely unexpected way because even we cannot pretend what future AI will show 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7CAD-8815-86E7-B509-363441E15729}"/>
              </a:ext>
            </a:extLst>
          </p:cNvPr>
          <p:cNvSpPr>
            <a:spLocks noGrp="1"/>
          </p:cNvSpPr>
          <p:nvPr>
            <p:ph type="title"/>
          </p:nvPr>
        </p:nvSpPr>
        <p:spPr>
          <a:xfrm>
            <a:off x="720000" y="148682"/>
            <a:ext cx="7704000" cy="4323751"/>
          </a:xfrm>
        </p:spPr>
        <p:txBody>
          <a:bodyPr/>
          <a:lstStyle/>
          <a:p>
            <a:br>
              <a:rPr lang="en-US" dirty="0"/>
            </a:br>
            <a:br>
              <a:rPr lang="en-US" dirty="0"/>
            </a:br>
            <a:br>
              <a:rPr lang="en-US" dirty="0"/>
            </a:br>
            <a:br>
              <a:rPr lang="en-US" dirty="0"/>
            </a:br>
            <a:r>
              <a:rPr lang="en-US" dirty="0"/>
              <a:t>THANKYOU</a:t>
            </a:r>
            <a:endParaRPr lang="en-IN" dirty="0"/>
          </a:p>
        </p:txBody>
      </p:sp>
    </p:spTree>
    <p:extLst>
      <p:ext uri="{BB962C8B-B14F-4D97-AF65-F5344CB8AC3E}">
        <p14:creationId xmlns:p14="http://schemas.microsoft.com/office/powerpoint/2010/main" val="1154533858"/>
      </p:ext>
    </p:extLst>
  </p:cSld>
  <p:clrMapOvr>
    <a:masterClrMapping/>
  </p:clrMapOvr>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764</Words>
  <Application>Microsoft Office PowerPoint</Application>
  <PresentationFormat>On-screen Show (16:9)</PresentationFormat>
  <Paragraphs>33</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vt:lpstr>
      <vt:lpstr>Times New Roman</vt:lpstr>
      <vt:lpstr>Fira Sans Condensed</vt:lpstr>
      <vt:lpstr>Rajdhani</vt:lpstr>
      <vt:lpstr>Fira Sans Condensed Light</vt:lpstr>
      <vt:lpstr>AI Tech Agency Infographics by Slidesgo</vt:lpstr>
      <vt:lpstr>AI TECH IN SPORTS</vt:lpstr>
      <vt:lpstr>INTRODUCTION</vt:lpstr>
      <vt:lpstr>AI ADVANTAGES IN SPORTS</vt:lpstr>
      <vt:lpstr>COACHING &amp; TRAINING</vt:lpstr>
      <vt:lpstr>HEALTH CARE &amp; SAFETY</vt:lpstr>
      <vt:lpstr>TRAINING &amp; ANALYSIS</vt:lpstr>
      <vt:lpstr>FAN ENGAGEMENT</vt:lpstr>
      <vt:lpstr>CONCLUSION</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IN SPORTS</dc:title>
  <dc:creator>hp</dc:creator>
  <cp:lastModifiedBy>Karandeep</cp:lastModifiedBy>
  <cp:revision>4</cp:revision>
  <dcterms:modified xsi:type="dcterms:W3CDTF">2023-04-08T20:12:53Z</dcterms:modified>
</cp:coreProperties>
</file>