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69" r:id="rId3"/>
    <p:sldId id="270" r:id="rId4"/>
    <p:sldId id="271" r:id="rId5"/>
    <p:sldId id="272" r:id="rId6"/>
    <p:sldId id="273" r:id="rId7"/>
    <p:sldId id="274" r:id="rId8"/>
    <p:sldId id="27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9" d="100"/>
          <a:sy n="119" d="100"/>
        </p:scale>
        <p:origin x="-1392"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ED6A35-4E35-4291-9ACC-5393A7372006}" type="datetimeFigureOut">
              <a:rPr lang="en-US" smtClean="0"/>
              <a:pPr/>
              <a:t>4/19/2016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BA748A-40B2-429E-8D48-279FD899BE97}" type="slidenum">
              <a:rPr lang="en-US" smtClean="0"/>
              <a:pPr/>
              <a:t>‹#›</a:t>
            </a:fld>
            <a:endParaRPr lang="en-US"/>
          </a:p>
        </p:txBody>
      </p:sp>
    </p:spTree>
    <p:extLst>
      <p:ext uri="{BB962C8B-B14F-4D97-AF65-F5344CB8AC3E}">
        <p14:creationId xmlns:p14="http://schemas.microsoft.com/office/powerpoint/2010/main" xmlns="" val="1757742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1339850" y="914400"/>
            <a:ext cx="4178300" cy="3135313"/>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1046350" y="4352637"/>
            <a:ext cx="4772305" cy="3478068"/>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1339850" y="914400"/>
            <a:ext cx="4178300" cy="3135313"/>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1046350" y="4352637"/>
            <a:ext cx="4772305" cy="3478068"/>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1339850" y="914400"/>
            <a:ext cx="4178300" cy="3135313"/>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1046350" y="4352637"/>
            <a:ext cx="4772305" cy="3478068"/>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1339850" y="914400"/>
            <a:ext cx="4178300" cy="3135313"/>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1046350" y="4352637"/>
            <a:ext cx="4772305" cy="3478068"/>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1339850" y="914400"/>
            <a:ext cx="4178300" cy="3135313"/>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1046350" y="4352637"/>
            <a:ext cx="4772305" cy="3478068"/>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1339850" y="914400"/>
            <a:ext cx="4178300" cy="3135313"/>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1046350" y="4352637"/>
            <a:ext cx="4772305" cy="3478068"/>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1339850" y="914400"/>
            <a:ext cx="4178300" cy="3135313"/>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1046350" y="4352637"/>
            <a:ext cx="4772305" cy="3478068"/>
          </a:xfrm>
          <a:prstGeom prst="rect">
            <a:avLst/>
          </a:prstGeom>
          <a:noFill/>
          <a:ln>
            <a:miter lim="800000"/>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4BC0827-7E70-4312-A9A5-F7D5DE7D6C77}" type="datetimeFigureOut">
              <a:rPr lang="en-US" smtClean="0"/>
              <a:pPr/>
              <a:t>4/19/2016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A21DF45-B99A-4AF2-92E3-3FB6FE8901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BC0827-7E70-4312-A9A5-F7D5DE7D6C77}" type="datetimeFigureOut">
              <a:rPr lang="en-US" smtClean="0"/>
              <a:pPr/>
              <a:t>4/19/2016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21DF45-B99A-4AF2-92E3-3FB6FE8901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BC0827-7E70-4312-A9A5-F7D5DE7D6C77}" type="datetimeFigureOut">
              <a:rPr lang="en-US" smtClean="0"/>
              <a:pPr/>
              <a:t>4/19/2016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21DF45-B99A-4AF2-92E3-3FB6FE8901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BC0827-7E70-4312-A9A5-F7D5DE7D6C77}" type="datetimeFigureOut">
              <a:rPr lang="en-US" smtClean="0"/>
              <a:pPr/>
              <a:t>4/19/2016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21DF45-B99A-4AF2-92E3-3FB6FE89010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4BC0827-7E70-4312-A9A5-F7D5DE7D6C77}" type="datetimeFigureOut">
              <a:rPr lang="en-US" smtClean="0"/>
              <a:pPr/>
              <a:t>4/19/2016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21DF45-B99A-4AF2-92E3-3FB6FE89010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BC0827-7E70-4312-A9A5-F7D5DE7D6C77}" type="datetimeFigureOut">
              <a:rPr lang="en-US" smtClean="0"/>
              <a:pPr/>
              <a:t>4/19/2016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21DF45-B99A-4AF2-92E3-3FB6FE89010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4BC0827-7E70-4312-A9A5-F7D5DE7D6C77}" type="datetimeFigureOut">
              <a:rPr lang="en-US" smtClean="0"/>
              <a:pPr/>
              <a:t>4/19/2016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A21DF45-B99A-4AF2-92E3-3FB6FE89010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4BC0827-7E70-4312-A9A5-F7D5DE7D6C77}" type="datetimeFigureOut">
              <a:rPr lang="en-US" smtClean="0"/>
              <a:pPr/>
              <a:t>4/19/2016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A21DF45-B99A-4AF2-92E3-3FB6FE89010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4BC0827-7E70-4312-A9A5-F7D5DE7D6C77}" type="datetimeFigureOut">
              <a:rPr lang="en-US" smtClean="0"/>
              <a:pPr/>
              <a:t>4/19/2016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A21DF45-B99A-4AF2-92E3-3FB6FE8901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4BC0827-7E70-4312-A9A5-F7D5DE7D6C77}" type="datetimeFigureOut">
              <a:rPr lang="en-US" smtClean="0"/>
              <a:pPr/>
              <a:t>4/19/2016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21DF45-B99A-4AF2-92E3-3FB6FE89010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BC0827-7E70-4312-A9A5-F7D5DE7D6C77}" type="datetimeFigureOut">
              <a:rPr lang="en-US" smtClean="0"/>
              <a:pPr/>
              <a:t>4/19/2016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A21DF45-B99A-4AF2-92E3-3FB6FE89010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4BC0827-7E70-4312-A9A5-F7D5DE7D6C77}" type="datetimeFigureOut">
              <a:rPr lang="en-US" smtClean="0"/>
              <a:pPr/>
              <a:t>4/19/2016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A21DF45-B99A-4AF2-92E3-3FB6FE8901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gif"/><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VRP.jar" TargetMode="External"/><Relationship Id="rId5" Type="http://schemas.openxmlformats.org/officeDocument/2006/relationships/image" Target="../media/image3.gif"/><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pl-PL" dirty="0" smtClean="0"/>
              <a:t>Rozwiązanie problemu</a:t>
            </a:r>
            <a:br>
              <a:rPr lang="pl-PL" dirty="0" smtClean="0"/>
            </a:br>
            <a:r>
              <a:rPr lang="pl-PL" dirty="0" smtClean="0"/>
              <a:t>komiwojażera</a:t>
            </a:r>
            <a:br>
              <a:rPr lang="pl-PL" dirty="0" smtClean="0"/>
            </a:b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990600" y="2667000"/>
            <a:ext cx="3124200" cy="331561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cstate="print"/>
          <a:srcRect/>
          <a:stretch>
            <a:fillRect/>
          </a:stretch>
        </p:blipFill>
        <p:spPr bwMode="auto">
          <a:xfrm>
            <a:off x="272160" y="139696"/>
            <a:ext cx="1035360" cy="1193885"/>
          </a:xfrm>
          <a:prstGeom prst="rect">
            <a:avLst/>
          </a:prstGeom>
          <a:noFill/>
        </p:spPr>
      </p:pic>
      <p:sp>
        <p:nvSpPr>
          <p:cNvPr id="11266" name="Text Box 2"/>
          <p:cNvSpPr txBox="1">
            <a:spLocks noChangeArrowheads="1"/>
          </p:cNvSpPr>
          <p:nvPr/>
        </p:nvSpPr>
        <p:spPr bwMode="auto">
          <a:xfrm>
            <a:off x="1339604" y="426466"/>
            <a:ext cx="6282720" cy="601703"/>
          </a:xfrm>
          <a:prstGeom prst="rect">
            <a:avLst/>
          </a:prstGeom>
          <a:noFill/>
          <a:ln w="9525">
            <a:noFill/>
            <a:miter lim="800000"/>
            <a:headEnd/>
            <a:tailEnd/>
          </a:ln>
        </p:spPr>
        <p:txBody>
          <a:bodyPr lIns="0" tIns="0" rIns="0" bIns="0">
            <a:spAutoFit/>
          </a:bodyPr>
          <a:lstStyle/>
          <a:p>
            <a:pPr algn="ctr">
              <a:lnSpc>
                <a:spcPct val="97000"/>
              </a:lnSpc>
              <a:buClr>
                <a:srgbClr val="000000"/>
              </a:buClr>
              <a:buSzPct val="45000"/>
              <a:tabLst>
                <a:tab pos="27361"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pl-PL" sz="4000" dirty="0" smtClean="0">
                <a:solidFill>
                  <a:schemeClr val="bg1">
                    <a:lumMod val="50000"/>
                  </a:schemeClr>
                </a:solidFill>
                <a:effectLst>
                  <a:outerShdw blurRad="38100" dist="38100" dir="2700000" algn="tl">
                    <a:srgbClr val="000000">
                      <a:alpha val="43137"/>
                    </a:srgbClr>
                  </a:outerShdw>
                </a:effectLst>
              </a:rPr>
              <a:t>Algorytmy genetyczne</a:t>
            </a:r>
            <a:endParaRPr lang="en-GB" sz="4000" dirty="0">
              <a:solidFill>
                <a:schemeClr val="bg1">
                  <a:lumMod val="50000"/>
                </a:schemeClr>
              </a:solidFill>
              <a:effectLst>
                <a:outerShdw blurRad="38100" dist="38100" dir="2700000" algn="tl">
                  <a:srgbClr val="000000">
                    <a:alpha val="43137"/>
                  </a:srgbClr>
                </a:outerShdw>
              </a:effectLst>
            </a:endParaRPr>
          </a:p>
        </p:txBody>
      </p:sp>
      <p:sp>
        <p:nvSpPr>
          <p:cNvPr id="11267" name="Text Box 3"/>
          <p:cNvSpPr txBox="1">
            <a:spLocks noChangeArrowheads="1"/>
          </p:cNvSpPr>
          <p:nvPr/>
        </p:nvSpPr>
        <p:spPr bwMode="auto">
          <a:xfrm>
            <a:off x="591840" y="1803070"/>
            <a:ext cx="8183520" cy="270715"/>
          </a:xfrm>
          <a:prstGeom prst="rect">
            <a:avLst/>
          </a:prstGeom>
          <a:noFill/>
          <a:ln w="9525">
            <a:noFill/>
            <a:miter lim="800000"/>
            <a:headEnd/>
            <a:tailEnd/>
          </a:ln>
        </p:spPr>
        <p:txBody>
          <a:bodyPr lIns="0" tIns="0" rIns="0" bIns="0">
            <a:spAutoFit/>
          </a:bodyPr>
          <a:lstStyle/>
          <a:p>
            <a:pPr>
              <a:lnSpc>
                <a:spcPct val="97000"/>
              </a:lnSpc>
              <a:buClr>
                <a:srgbClr val="000000"/>
              </a:buClr>
              <a:buSzPct val="45000"/>
              <a:tabLst>
                <a:tab pos="27361"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solidFill>
                  <a:srgbClr val="000000"/>
                </a:solidFill>
              </a:rPr>
              <a:t> </a:t>
            </a:r>
          </a:p>
        </p:txBody>
      </p:sp>
      <p:sp>
        <p:nvSpPr>
          <p:cNvPr id="5" name="Prostokąt 4"/>
          <p:cNvSpPr/>
          <p:nvPr/>
        </p:nvSpPr>
        <p:spPr>
          <a:xfrm>
            <a:off x="990600" y="1752600"/>
            <a:ext cx="6858000" cy="2778966"/>
          </a:xfrm>
          <a:prstGeom prst="rect">
            <a:avLst/>
          </a:prstGeom>
        </p:spPr>
        <p:txBody>
          <a:bodyPr wrap="square">
            <a:spAutoFit/>
          </a:bodyPr>
          <a:lstStyle/>
          <a:p>
            <a:pPr>
              <a:lnSpc>
                <a:spcPct val="97000"/>
              </a:lnSpc>
              <a:buClr>
                <a:srgbClr val="000000"/>
              </a:buClr>
              <a:buSzPct val="45000"/>
              <a:tabLst>
                <a:tab pos="27361"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pl-PL" dirty="0" smtClean="0">
                <a:effectLst>
                  <a:outerShdw blurRad="38100" dist="38100" dir="2700000" algn="tl">
                    <a:srgbClr val="000000">
                      <a:alpha val="43137"/>
                    </a:srgbClr>
                  </a:outerShdw>
                </a:effectLst>
              </a:rPr>
              <a:t>Algorytmy genetyczne przeszukują przestrzeń tymczasowych rozwiązań problemu w celu znalezienia najlepszego. Problem jest zdefiniowany przez konkretne środowisko.</a:t>
            </a:r>
            <a:r>
              <a:rPr lang="pl-PL" dirty="0" smtClean="0"/>
              <a:t> </a:t>
            </a:r>
            <a:r>
              <a:rPr lang="pl-PL" dirty="0" smtClean="0">
                <a:effectLst>
                  <a:outerShdw blurRad="38100" dist="38100" dir="2700000" algn="tl">
                    <a:srgbClr val="000000">
                      <a:alpha val="43137"/>
                    </a:srgbClr>
                  </a:outerShdw>
                </a:effectLst>
              </a:rPr>
              <a:t>Każdy z osobników ma przypisany pewien zbiór informacji stanowiących jego genotyp, a będących podstawą do utworzenia fenotypu. Fenotyp to zbiór cech podlegających ocenie funkcji przystosowania modelującej środowisko. Innymi słowy - genotyp opisuje proponowane rozwiązanie problemu, a funkcja przystosowania ocenia, jak dobre jest to rozwiązanie.</a:t>
            </a:r>
            <a:endParaRPr lang="en-GB" dirty="0">
              <a:solidFill>
                <a:srgbClr val="000000"/>
              </a:solidFill>
              <a:effectLst>
                <a:outerShdw blurRad="38100" dist="38100" dir="2700000" algn="tl">
                  <a:srgbClr val="000000">
                    <a:alpha val="43137"/>
                  </a:srgbClr>
                </a:outerShdw>
              </a:effectLst>
              <a:latin typeface="Bitstream Vera Serif"/>
              <a:ea typeface="Gothic" charset="0"/>
              <a:cs typeface="Gothic" charset="0"/>
            </a:endParaRPr>
          </a:p>
        </p:txBody>
      </p:sp>
      <p:pic>
        <p:nvPicPr>
          <p:cNvPr id="14338" name="Picture 2" descr="http://www.undergroundzone.friko.pl/aty_komp/pliki/Alg_G1.gif"/>
          <p:cNvPicPr>
            <a:picLocks noChangeAspect="1" noChangeArrowheads="1"/>
          </p:cNvPicPr>
          <p:nvPr/>
        </p:nvPicPr>
        <p:blipFill>
          <a:blip r:embed="rId4" cstate="print"/>
          <a:srcRect/>
          <a:stretch>
            <a:fillRect/>
          </a:stretch>
        </p:blipFill>
        <p:spPr bwMode="auto">
          <a:xfrm>
            <a:off x="7400925" y="533400"/>
            <a:ext cx="1743075" cy="2952751"/>
          </a:xfrm>
          <a:prstGeom prst="rect">
            <a:avLst/>
          </a:prstGeom>
          <a:noFill/>
        </p:spPr>
      </p:pic>
    </p:spTree>
    <p:extLst>
      <p:ext uri="{BB962C8B-B14F-4D97-AF65-F5344CB8AC3E}">
        <p14:creationId xmlns:p14="http://schemas.microsoft.com/office/powerpoint/2010/main" xmlns="" val="293812426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cstate="print"/>
          <a:srcRect/>
          <a:stretch>
            <a:fillRect/>
          </a:stretch>
        </p:blipFill>
        <p:spPr bwMode="auto">
          <a:xfrm>
            <a:off x="272160" y="139696"/>
            <a:ext cx="1035360" cy="1193885"/>
          </a:xfrm>
          <a:prstGeom prst="rect">
            <a:avLst/>
          </a:prstGeom>
          <a:noFill/>
        </p:spPr>
      </p:pic>
      <p:sp>
        <p:nvSpPr>
          <p:cNvPr id="11266" name="Text Box 2"/>
          <p:cNvSpPr txBox="1">
            <a:spLocks noChangeArrowheads="1"/>
          </p:cNvSpPr>
          <p:nvPr/>
        </p:nvSpPr>
        <p:spPr bwMode="auto">
          <a:xfrm>
            <a:off x="1339604" y="426466"/>
            <a:ext cx="6282720" cy="601703"/>
          </a:xfrm>
          <a:prstGeom prst="rect">
            <a:avLst/>
          </a:prstGeom>
          <a:noFill/>
          <a:ln w="9525">
            <a:noFill/>
            <a:miter lim="800000"/>
            <a:headEnd/>
            <a:tailEnd/>
          </a:ln>
        </p:spPr>
        <p:txBody>
          <a:bodyPr lIns="0" tIns="0" rIns="0" bIns="0">
            <a:spAutoFit/>
          </a:bodyPr>
          <a:lstStyle/>
          <a:p>
            <a:pPr algn="ctr">
              <a:lnSpc>
                <a:spcPct val="97000"/>
              </a:lnSpc>
              <a:buClr>
                <a:srgbClr val="000000"/>
              </a:buClr>
              <a:buSzPct val="45000"/>
              <a:tabLst>
                <a:tab pos="27361"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pl-PL" sz="4000" dirty="0" smtClean="0">
                <a:solidFill>
                  <a:schemeClr val="bg1">
                    <a:lumMod val="50000"/>
                  </a:schemeClr>
                </a:solidFill>
                <a:effectLst>
                  <a:outerShdw blurRad="38100" dist="38100" dir="2700000" algn="tl">
                    <a:srgbClr val="000000">
                      <a:alpha val="43137"/>
                    </a:srgbClr>
                  </a:outerShdw>
                </a:effectLst>
              </a:rPr>
              <a:t>Algorytmy genetyczne</a:t>
            </a:r>
            <a:endParaRPr lang="en-GB" sz="4000" dirty="0">
              <a:solidFill>
                <a:schemeClr val="bg1">
                  <a:lumMod val="50000"/>
                </a:schemeClr>
              </a:solidFill>
              <a:effectLst>
                <a:outerShdw blurRad="38100" dist="38100" dir="2700000" algn="tl">
                  <a:srgbClr val="000000">
                    <a:alpha val="43137"/>
                  </a:srgbClr>
                </a:outerShdw>
              </a:effectLst>
            </a:endParaRPr>
          </a:p>
        </p:txBody>
      </p:sp>
      <p:sp>
        <p:nvSpPr>
          <p:cNvPr id="11267" name="Text Box 3"/>
          <p:cNvSpPr txBox="1">
            <a:spLocks noChangeArrowheads="1"/>
          </p:cNvSpPr>
          <p:nvPr/>
        </p:nvSpPr>
        <p:spPr bwMode="auto">
          <a:xfrm>
            <a:off x="591840" y="1803070"/>
            <a:ext cx="8183520" cy="270715"/>
          </a:xfrm>
          <a:prstGeom prst="rect">
            <a:avLst/>
          </a:prstGeom>
          <a:noFill/>
          <a:ln w="9525">
            <a:noFill/>
            <a:miter lim="800000"/>
            <a:headEnd/>
            <a:tailEnd/>
          </a:ln>
        </p:spPr>
        <p:txBody>
          <a:bodyPr lIns="0" tIns="0" rIns="0" bIns="0">
            <a:spAutoFit/>
          </a:bodyPr>
          <a:lstStyle/>
          <a:p>
            <a:pPr>
              <a:lnSpc>
                <a:spcPct val="97000"/>
              </a:lnSpc>
              <a:buClr>
                <a:srgbClr val="000000"/>
              </a:buClr>
              <a:buSzPct val="45000"/>
              <a:tabLst>
                <a:tab pos="27361"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solidFill>
                  <a:srgbClr val="000000"/>
                </a:solidFill>
              </a:rPr>
              <a:t> </a:t>
            </a:r>
          </a:p>
        </p:txBody>
      </p:sp>
      <p:sp>
        <p:nvSpPr>
          <p:cNvPr id="12289" name="Rectangle 1"/>
          <p:cNvSpPr>
            <a:spLocks noChangeArrowheads="1"/>
          </p:cNvSpPr>
          <p:nvPr/>
        </p:nvSpPr>
        <p:spPr bwMode="auto">
          <a:xfrm rot="10800000" flipV="1">
            <a:off x="152400" y="1478950"/>
            <a:ext cx="77724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outerShdw blurRad="38100" dist="38100" dir="2700000" algn="tl">
                    <a:srgbClr val="000000">
                      <a:alpha val="43137"/>
                    </a:srgbClr>
                  </a:outerShdw>
                </a:effectLst>
                <a:ea typeface="Times"/>
                <a:cs typeface="Times New Roman" pitchFamily="18" charset="0"/>
              </a:rPr>
              <a:t>Najczęściej występujące działania algorytmów genetycznych to:</a:t>
            </a:r>
            <a:endParaRPr kumimoji="0" lang="pl-PL" b="0" i="0" u="none" strike="noStrike" cap="none" normalizeH="0" baseline="0" dirty="0" smtClean="0">
              <a:ln>
                <a:noFill/>
              </a:ln>
              <a:solidFill>
                <a:schemeClr val="tx1"/>
              </a:solidFill>
              <a:effectLst>
                <a:outerShdw blurRad="38100" dist="38100" dir="2700000" algn="tl">
                  <a:srgbClr val="000000">
                    <a:alpha val="43137"/>
                  </a:srgbClr>
                </a:outerShdw>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b="0" i="0" u="none" strike="noStrike" cap="none" normalizeH="0" baseline="0" dirty="0" smtClean="0">
                <a:ln>
                  <a:noFill/>
                </a:ln>
                <a:solidFill>
                  <a:schemeClr val="tx1"/>
                </a:solidFill>
                <a:effectLst>
                  <a:outerShdw blurRad="38100" dist="38100" dir="2700000" algn="tl">
                    <a:srgbClr val="000000">
                      <a:alpha val="43137"/>
                    </a:srgbClr>
                  </a:outerShdw>
                </a:effectLst>
                <a:ea typeface="Times"/>
                <a:cs typeface="Times New Roman" pitchFamily="18" charset="0"/>
              </a:rPr>
              <a:t>Losowanie początkowej populacji</a:t>
            </a:r>
            <a:endParaRPr kumimoji="0" lang="pl-PL" b="0" i="0" u="none" strike="noStrike" cap="none" normalizeH="0" baseline="0" dirty="0" smtClean="0">
              <a:ln>
                <a:noFill/>
              </a:ln>
              <a:solidFill>
                <a:schemeClr val="tx1"/>
              </a:solidFill>
              <a:effectLst>
                <a:outerShdw blurRad="38100" dist="38100" dir="2700000" algn="tl">
                  <a:srgbClr val="000000">
                    <a:alpha val="43137"/>
                  </a:srgbClr>
                </a:outerShdw>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b="0" i="0" u="none" strike="noStrike" cap="none" normalizeH="0" baseline="0" dirty="0" smtClean="0">
                <a:ln>
                  <a:noFill/>
                </a:ln>
                <a:solidFill>
                  <a:schemeClr val="tx1"/>
                </a:solidFill>
                <a:effectLst>
                  <a:outerShdw blurRad="38100" dist="38100" dir="2700000" algn="tl">
                    <a:srgbClr val="000000">
                      <a:alpha val="43137"/>
                    </a:srgbClr>
                  </a:outerShdw>
                </a:effectLst>
                <a:ea typeface="Times"/>
                <a:cs typeface="Times New Roman" pitchFamily="18" charset="0"/>
              </a:rPr>
              <a:t>Selekcja-czyli podanie osobników ocenie i wybranie najlepszych do procesu reprodukcji. Występuje kilka metod selekcji np. koła fortuny, rankingowa. Nie są to wszystkie rodzaje wyboru fenotypów, zaś najpopularniejsze.</a:t>
            </a:r>
            <a:endParaRPr kumimoji="0" lang="pl-PL" b="0" i="0" u="none" strike="noStrike" cap="none" normalizeH="0" baseline="0" dirty="0" smtClean="0">
              <a:ln>
                <a:noFill/>
              </a:ln>
              <a:solidFill>
                <a:schemeClr val="tx1"/>
              </a:solidFill>
              <a:effectLst>
                <a:outerShdw blurRad="38100" dist="38100" dir="2700000" algn="tl">
                  <a:srgbClr val="000000">
                    <a:alpha val="43137"/>
                  </a:srgbClr>
                </a:outerShdw>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b="0" i="0" u="none" strike="noStrike" cap="none" normalizeH="0" baseline="0" dirty="0" smtClean="0">
                <a:ln>
                  <a:noFill/>
                </a:ln>
                <a:solidFill>
                  <a:schemeClr val="tx1"/>
                </a:solidFill>
                <a:effectLst>
                  <a:outerShdw blurRad="38100" dist="38100" dir="2700000" algn="tl">
                    <a:srgbClr val="000000">
                      <a:alpha val="43137"/>
                    </a:srgbClr>
                  </a:outerShdw>
                </a:effectLst>
                <a:ea typeface="Times"/>
                <a:cs typeface="Times New Roman" pitchFamily="18" charset="0"/>
              </a:rPr>
              <a:t>Następnie wybrani osobnicy są poddawani operatorom ewolucyjnym takimi jak:</a:t>
            </a:r>
            <a:endParaRPr kumimoji="0" lang="pl-PL" b="0" i="0" u="none" strike="noStrike" cap="none" normalizeH="0" baseline="0" dirty="0" smtClean="0">
              <a:ln>
                <a:noFill/>
              </a:ln>
              <a:solidFill>
                <a:schemeClr val="tx1"/>
              </a:solidFill>
              <a:effectLst>
                <a:outerShdw blurRad="38100" dist="38100" dir="2700000" algn="tl">
                  <a:srgbClr val="000000">
                    <a:alpha val="43137"/>
                  </a:srgbClr>
                </a:outerShdw>
              </a:effectLst>
              <a:cs typeface="Arial" pitchFamily="34"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18" charset="2"/>
              <a:buChar char=""/>
              <a:tabLst/>
            </a:pPr>
            <a:r>
              <a:rPr kumimoji="0" lang="pl-PL" b="0" i="0" u="none" strike="noStrike" cap="none" normalizeH="0" baseline="0" dirty="0" smtClean="0">
                <a:ln>
                  <a:noFill/>
                </a:ln>
                <a:solidFill>
                  <a:schemeClr val="tx1"/>
                </a:solidFill>
                <a:effectLst>
                  <a:outerShdw blurRad="38100" dist="38100" dir="2700000" algn="tl">
                    <a:srgbClr val="000000">
                      <a:alpha val="43137"/>
                    </a:srgbClr>
                  </a:outerShdw>
                </a:effectLst>
                <a:ea typeface="Times"/>
                <a:cs typeface="Times New Roman" pitchFamily="18" charset="0"/>
              </a:rPr>
              <a:t>Krzyżowanie-kojarzenie poprzez genotypy rodziców</a:t>
            </a:r>
            <a:endParaRPr kumimoji="0" lang="pl-PL" b="0" i="0" u="none" strike="noStrike" cap="none" normalizeH="0" baseline="0" dirty="0" smtClean="0">
              <a:ln>
                <a:noFill/>
              </a:ln>
              <a:solidFill>
                <a:schemeClr val="tx1"/>
              </a:solidFill>
              <a:effectLst>
                <a:outerShdw blurRad="38100" dist="38100" dir="2700000" algn="tl">
                  <a:srgbClr val="000000">
                    <a:alpha val="43137"/>
                  </a:srgbClr>
                </a:outerShdw>
              </a:effectLst>
              <a:cs typeface="Arial" pitchFamily="34"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18" charset="2"/>
              <a:buChar char=""/>
              <a:tabLst/>
            </a:pPr>
            <a:r>
              <a:rPr kumimoji="0" lang="pl-PL" b="0" i="0" u="none" strike="noStrike" cap="none" normalizeH="0" baseline="0" dirty="0" smtClean="0">
                <a:ln>
                  <a:noFill/>
                </a:ln>
                <a:solidFill>
                  <a:schemeClr val="tx1"/>
                </a:solidFill>
                <a:effectLst>
                  <a:outerShdw blurRad="38100" dist="38100" dir="2700000" algn="tl">
                    <a:srgbClr val="000000">
                      <a:alpha val="43137"/>
                    </a:srgbClr>
                  </a:outerShdw>
                </a:effectLst>
                <a:ea typeface="Times"/>
                <a:cs typeface="Times New Roman" pitchFamily="18" charset="0"/>
              </a:rPr>
              <a:t>Mutacja-wprowadzenie drobnych losowych zmian</a:t>
            </a:r>
            <a:endParaRPr kumimoji="0" lang="pl-PL" b="0" i="0" u="none" strike="noStrike" cap="none" normalizeH="0" baseline="0" dirty="0" smtClean="0">
              <a:ln>
                <a:noFill/>
              </a:ln>
              <a:solidFill>
                <a:schemeClr val="tx1"/>
              </a:solidFill>
              <a:effectLst>
                <a:outerShdw blurRad="38100" dist="38100" dir="2700000" algn="tl">
                  <a:srgbClr val="000000">
                    <a:alpha val="43137"/>
                  </a:srgbClr>
                </a:outerShdw>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b="0" i="0" u="none" strike="noStrike" cap="none" normalizeH="0" baseline="0" dirty="0" smtClean="0">
                <a:ln>
                  <a:noFill/>
                </a:ln>
                <a:solidFill>
                  <a:schemeClr val="tx1"/>
                </a:solidFill>
                <a:effectLst>
                  <a:outerShdw blurRad="38100" dist="38100" dir="2700000" algn="tl">
                    <a:srgbClr val="000000">
                      <a:alpha val="43137"/>
                    </a:srgbClr>
                  </a:outerShdw>
                </a:effectLst>
                <a:ea typeface="Times"/>
                <a:cs typeface="Times New Roman" pitchFamily="18" charset="0"/>
              </a:rPr>
              <a:t>Po tych krokach rodzi się nowe pokolenie , a następnie żeby utrzymać stała liczbę osobników w populacji to wg funkcji celu najmocniejsze są powielane zaś najgorsze usuwane z populacji.</a:t>
            </a:r>
          </a:p>
          <a:p>
            <a:pPr eaLnBrk="0" fontAlgn="base" hangingPunct="0">
              <a:spcBef>
                <a:spcPct val="0"/>
              </a:spcBef>
              <a:spcAft>
                <a:spcPct val="0"/>
              </a:spcAft>
            </a:pPr>
            <a:r>
              <a:rPr lang="pl-PL" dirty="0" smtClean="0">
                <a:effectLst>
                  <a:outerShdw blurRad="38100" dist="38100" dir="2700000" algn="tl">
                    <a:srgbClr val="000000">
                      <a:alpha val="43137"/>
                    </a:srgbClr>
                  </a:outerShdw>
                </a:effectLst>
              </a:rPr>
              <a:t>*  Jeśli algorytm nie znajdzie dostatecznie dobrego rozwiązania to wraca do drugiego kroku. W innym przypadku wybieramy satysfakcjonujący osobnik i jego genotyp jest uzyskanym wynikiem.</a:t>
            </a:r>
          </a:p>
        </p:txBody>
      </p:sp>
      <p:pic>
        <p:nvPicPr>
          <p:cNvPr id="6" name="Picture 2" descr="http://www.undergroundzone.friko.pl/aty_komp/pliki/Alg_G1.gif"/>
          <p:cNvPicPr>
            <a:picLocks noChangeAspect="1" noChangeArrowheads="1"/>
          </p:cNvPicPr>
          <p:nvPr/>
        </p:nvPicPr>
        <p:blipFill>
          <a:blip r:embed="rId4" cstate="print"/>
          <a:srcRect/>
          <a:stretch>
            <a:fillRect/>
          </a:stretch>
        </p:blipFill>
        <p:spPr bwMode="auto">
          <a:xfrm>
            <a:off x="7400925" y="533400"/>
            <a:ext cx="1743075" cy="2952751"/>
          </a:xfrm>
          <a:prstGeom prst="rect">
            <a:avLst/>
          </a:prstGeom>
          <a:noFill/>
        </p:spPr>
      </p:pic>
    </p:spTree>
    <p:extLst>
      <p:ext uri="{BB962C8B-B14F-4D97-AF65-F5344CB8AC3E}">
        <p14:creationId xmlns:p14="http://schemas.microsoft.com/office/powerpoint/2010/main" xmlns="" val="293812426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cstate="print"/>
          <a:srcRect/>
          <a:stretch>
            <a:fillRect/>
          </a:stretch>
        </p:blipFill>
        <p:spPr bwMode="auto">
          <a:xfrm>
            <a:off x="272160" y="139696"/>
            <a:ext cx="1035360" cy="1193885"/>
          </a:xfrm>
          <a:prstGeom prst="rect">
            <a:avLst/>
          </a:prstGeom>
          <a:noFill/>
        </p:spPr>
      </p:pic>
      <p:sp>
        <p:nvSpPr>
          <p:cNvPr id="11266" name="Text Box 2"/>
          <p:cNvSpPr txBox="1">
            <a:spLocks noChangeArrowheads="1"/>
          </p:cNvSpPr>
          <p:nvPr/>
        </p:nvSpPr>
        <p:spPr bwMode="auto">
          <a:xfrm>
            <a:off x="1339604" y="426466"/>
            <a:ext cx="6282720" cy="601703"/>
          </a:xfrm>
          <a:prstGeom prst="rect">
            <a:avLst/>
          </a:prstGeom>
          <a:noFill/>
          <a:ln w="9525">
            <a:noFill/>
            <a:miter lim="800000"/>
            <a:headEnd/>
            <a:tailEnd/>
          </a:ln>
        </p:spPr>
        <p:txBody>
          <a:bodyPr lIns="0" tIns="0" rIns="0" bIns="0">
            <a:spAutoFit/>
          </a:bodyPr>
          <a:lstStyle/>
          <a:p>
            <a:pPr algn="ctr">
              <a:lnSpc>
                <a:spcPct val="97000"/>
              </a:lnSpc>
              <a:buClr>
                <a:srgbClr val="000000"/>
              </a:buClr>
              <a:buSzPct val="45000"/>
              <a:tabLst>
                <a:tab pos="27361"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pl-PL" sz="4000" dirty="0" smtClean="0">
                <a:solidFill>
                  <a:schemeClr val="bg1">
                    <a:lumMod val="50000"/>
                  </a:schemeClr>
                </a:solidFill>
                <a:effectLst>
                  <a:outerShdw blurRad="38100" dist="38100" dir="2700000" algn="tl">
                    <a:srgbClr val="000000">
                      <a:alpha val="43137"/>
                    </a:srgbClr>
                  </a:outerShdw>
                </a:effectLst>
              </a:rPr>
              <a:t>Algorytmy genetyczne</a:t>
            </a:r>
            <a:endParaRPr lang="en-GB" sz="4000" dirty="0">
              <a:solidFill>
                <a:schemeClr val="bg1">
                  <a:lumMod val="50000"/>
                </a:schemeClr>
              </a:solidFill>
              <a:effectLst>
                <a:outerShdw blurRad="38100" dist="38100" dir="2700000" algn="tl">
                  <a:srgbClr val="000000">
                    <a:alpha val="43137"/>
                  </a:srgbClr>
                </a:outerShdw>
              </a:effectLst>
            </a:endParaRPr>
          </a:p>
        </p:txBody>
      </p:sp>
      <p:sp>
        <p:nvSpPr>
          <p:cNvPr id="11267" name="Text Box 3"/>
          <p:cNvSpPr txBox="1">
            <a:spLocks noChangeArrowheads="1"/>
          </p:cNvSpPr>
          <p:nvPr/>
        </p:nvSpPr>
        <p:spPr bwMode="auto">
          <a:xfrm>
            <a:off x="591840" y="1803070"/>
            <a:ext cx="8183520" cy="270715"/>
          </a:xfrm>
          <a:prstGeom prst="rect">
            <a:avLst/>
          </a:prstGeom>
          <a:noFill/>
          <a:ln w="9525">
            <a:noFill/>
            <a:miter lim="800000"/>
            <a:headEnd/>
            <a:tailEnd/>
          </a:ln>
        </p:spPr>
        <p:txBody>
          <a:bodyPr lIns="0" tIns="0" rIns="0" bIns="0">
            <a:spAutoFit/>
          </a:bodyPr>
          <a:lstStyle/>
          <a:p>
            <a:pPr>
              <a:lnSpc>
                <a:spcPct val="97000"/>
              </a:lnSpc>
              <a:buClr>
                <a:srgbClr val="000000"/>
              </a:buClr>
              <a:buSzPct val="45000"/>
              <a:tabLst>
                <a:tab pos="27361"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solidFill>
                  <a:srgbClr val="000000"/>
                </a:solidFill>
              </a:rPr>
              <a:t> </a:t>
            </a:r>
          </a:p>
        </p:txBody>
      </p:sp>
      <p:sp>
        <p:nvSpPr>
          <p:cNvPr id="5" name="Prostokąt 4"/>
          <p:cNvSpPr/>
          <p:nvPr/>
        </p:nvSpPr>
        <p:spPr>
          <a:xfrm>
            <a:off x="533400" y="1371600"/>
            <a:ext cx="7696200" cy="3662541"/>
          </a:xfrm>
          <a:prstGeom prst="rect">
            <a:avLst/>
          </a:prstGeom>
        </p:spPr>
        <p:txBody>
          <a:bodyPr wrap="square">
            <a:spAutoFit/>
          </a:bodyPr>
          <a:lstStyle/>
          <a:p>
            <a:pPr algn="ctr"/>
            <a:r>
              <a:rPr lang="pl-PL" sz="2800" dirty="0" smtClean="0">
                <a:effectLst>
                  <a:outerShdw blurRad="38100" dist="38100" dir="2700000" algn="tl">
                    <a:srgbClr val="000000">
                      <a:alpha val="43137"/>
                    </a:srgbClr>
                  </a:outerShdw>
                </a:effectLst>
              </a:rPr>
              <a:t>Metody selekcji </a:t>
            </a:r>
          </a:p>
          <a:p>
            <a:r>
              <a:rPr lang="pl-PL" sz="2400" dirty="0" smtClean="0">
                <a:effectLst>
                  <a:outerShdw blurRad="38100" dist="38100" dir="2700000" algn="tl">
                    <a:srgbClr val="000000">
                      <a:alpha val="43137"/>
                    </a:srgbClr>
                  </a:outerShdw>
                </a:effectLst>
              </a:rPr>
              <a:t>Metoda koła fortuny</a:t>
            </a:r>
          </a:p>
          <a:p>
            <a:r>
              <a:rPr lang="pl-PL" dirty="0" smtClean="0">
                <a:effectLst>
                  <a:outerShdw blurRad="38100" dist="38100" dir="2700000" algn="tl">
                    <a:srgbClr val="000000">
                      <a:alpha val="43137"/>
                    </a:srgbClr>
                  </a:outerShdw>
                </a:effectLst>
              </a:rPr>
              <a:t>Budujemy wirtualnie koło, którego wycinki odpowiadają poszczególnym osobnikom. Im lepszy osobnik, tym większy wycinek koła zajmuje. Rozmiar wycinków może zależeć od wartości funkcji oceny, jeśli wysoka wartość oceny oznacza wysokie przystosowanie. W takim układzie prawdopodobieństwo, że lepszy osobnik zostanie wybrany jako rodzic, jest większe. Niestety ewolucja przy takim algorytmie z każdym krokiem zwalnia. Jeżeli osobniki są podobne, to każdy dostaje równy wycinek </a:t>
            </a:r>
            <a:r>
              <a:rPr lang="pl-PL" b="1" dirty="0" smtClean="0">
                <a:effectLst>
                  <a:outerShdw blurRad="38100" dist="38100" dir="2700000" algn="tl">
                    <a:srgbClr val="000000">
                      <a:alpha val="43137"/>
                    </a:srgbClr>
                  </a:outerShdw>
                </a:effectLst>
              </a:rPr>
              <a:t>koła fortuny</a:t>
            </a:r>
            <a:r>
              <a:rPr lang="pl-PL" dirty="0" smtClean="0">
                <a:effectLst>
                  <a:outerShdw blurRad="38100" dist="38100" dir="2700000" algn="tl">
                    <a:srgbClr val="000000">
                      <a:alpha val="43137"/>
                    </a:srgbClr>
                  </a:outerShdw>
                </a:effectLst>
              </a:rPr>
              <a:t> i presja selekcyjna spada. Algorytm słabiej rozróżnia osobniki dobre od słabszych.</a:t>
            </a:r>
          </a:p>
        </p:txBody>
      </p:sp>
      <p:pic>
        <p:nvPicPr>
          <p:cNvPr id="6" name="Picture 2" descr="http://www.undergroundzone.friko.pl/aty_komp/pliki/Alg_G1.gif"/>
          <p:cNvPicPr>
            <a:picLocks noChangeAspect="1" noChangeArrowheads="1"/>
          </p:cNvPicPr>
          <p:nvPr/>
        </p:nvPicPr>
        <p:blipFill>
          <a:blip r:embed="rId4" cstate="print"/>
          <a:srcRect/>
          <a:stretch>
            <a:fillRect/>
          </a:stretch>
        </p:blipFill>
        <p:spPr bwMode="auto">
          <a:xfrm>
            <a:off x="7400925" y="0"/>
            <a:ext cx="1743075" cy="2952751"/>
          </a:xfrm>
          <a:prstGeom prst="rect">
            <a:avLst/>
          </a:prstGeom>
          <a:noFill/>
        </p:spPr>
      </p:pic>
      <p:sp>
        <p:nvSpPr>
          <p:cNvPr id="10242" name="AutoShape 2" descr="data:image/jpeg;base64,/9j/4AAQSkZJRgABAQAAAQABAAD/2wCEAAkGBxITEhISExMVFRUVGB4XGBgXFhcgGBcYGBYWFxgdFhkZICghHR4nIRkVIjEhJSkrLi4uFx8zODMsNyotLisBCgoKDg0OGxAQGi8lICUtLS0tLi0rLy0tLS0vLi8tLS0tLzAtLS8tLS8vLS0tLS0tLS0tLS0tLS0tLS0vLS0tLf/AABEIAIwBaAMBEQACEQEDEQH/xAAcAAABBQEBAQAAAAAAAAAAAAAAAQMEBQYCBwj/xABIEAACAQMCAwQGBQkFCAIDAAABAgMAERIEIQUTMQYiQVEUIzJhcYFCkbGy0RUzNFJTcnOSoSRDVGLwBxaCk6LB0tNj8RdEg//EABsBAQACAwEBAAAAAAAAAAAAAAABAwIEBgUH/8QAPxEAAgIBAgIFCQYEBgMBAQAAAAECEQMhMQQSE0FRYXEFBiIygZGxwdEUNFNyofAVQlJiFiOTotLhM4LxkkP/2gAMAwEAAhEDEQA/APYJtSFNuteTxXlPhuFmoZZU2r2b09i7iYwb2OPTR5H+la38e4D+v/a/oZdFIPTR5H+lP49wH9f+1/QdFIPTR5H+lP49wH9f+1/QdFIPTR5H+lP49wH9f+1/QdFIQ64Dcg/0rKHlzgpyUVPV6bP6Do5EiKUMAw6GvWorO6LUBTvA3LMF61r8RxWHh4qWWVJ6EpN7DXpo8jWp/GeB/FXuf0Mujl2B6aPI0/jPA/ir3P6Do5dgemjyNP4zwP4q9z+g6OXYHpo8jT+M8D+Kvc/oOjl2HcOpViQOo6it3Bnx54c+N2u0xaa3DU6pUtketXpWQRvytH7/AKqcrAflaPzP1U5WA/K0fv8AqqeVgPytH7/qpysHUfE4yQL9ahxaBNqAFAFAFAFAFAFAFAFAFAFAFAFAFAFAFAFAFAFAFAFAFAFAFAVHE5SubBGcjoq2yY22C5EC/wASBXFeckVLi4JuvRWr23fibOH1WZuTtM40kWp9GYl3CsgkW0fruSSzkb7nYAG/w3HlrgIviJYek2Vp1v6PNovq/oZ82lk+TixGrTS8prNG8glJFiYzECqruT+cFybeQvvbXXDp8O83NqmlXjerfs219hN60RNP2hd4tVJ6NIGgkMfLLJk3qo5QWN8U2kF9za3idqunwUY5McekVSV3TpatUut7abe7Uc2j0HF48SdAOUbasAlshjGTA8wHS7HuEdB57bA4vg0lm9L/AMfVWr9JR9m/73HNt3jGk7QGY4GIIssU0kTCTIlYWWNuYuIwJzUixbxvatiPBrFOMlK3GUFJVWstVTt3s7tIjmtE7hvG3GnnMUXM9GVU9oDKTliV736IqtHuLk3aw2F/qEeHXNDmdc2vs2NJvQka/juoSGGdYomWRIiFMjCR5JWUcuNQp6A3uevjYAtUw4aHSPHJ7OWtdgvSxiHtTI/pDLEMYhMVBzDyejyiN8WIwN7P0PdJW997Zy4JRcYt6uv92qshTsuZ5lcRupurqGB9zAEf0Ncb50pxwRT/AKvky/DuZ2PjsnpEkDwgEI0iBZVaR1RgtihCgMwIIAZgPpFdr8s+Eh0Kyxn1pO1STa7ddFs7Svqs2L1oj/7ySnR+liBBZpEaN5iDkkzQKqFI3DMzKABtuwFz1rP7DBcR0Dm9k01HqcVJt3JUkn+nURzaWPx8ef0lYJIljGKl3LyY8wxtIyRNysHxCjq6m1zjtWD4OPQvLGTerpUrq0ra5rV9yavS9Sb1of4DxtdSZ8UKrFIEDE/nA0aSK4HgpDi2+4sdr2FfFcI+HULeslfhq1Xiq17wnZYcJP8AaZ/gv3a7bzf+4R8X8TWy+sPce+j8692G5WjHcQ41JCzhoLjGRowsl5H5YG5QL3QxKgEEnvC4F7VtY8PP11qt9te/99Ybok6HioaGSVwq8vLNULkriuRDB0Rg1t7FfEedYvHJSUe3YWV8PaV2hml5F2jQOEWTcqyswLl1UqO6e8Ayn6JarPs/+YoOW7q+r9+7voi9B3XdoxEyZRPgyK5YX6ushAXax3VV6jeVNt6iGByTqSvXTwaXzvwTJsnwanmLp37t2db4OGUNY5KHHWxuL+6teSok3a9BVJAtAFAFAFAFAFAFAFARRxODltNzouUt8pOYmC4mzZPewsdjc7UoHUOvidsFljZ8Q+KupbBvZawN8T4HoaAkUAUAUAUAUAUAUAUAUAUAUAUAUBWar2z/AK8K4jzn+8w/L82bOHYqfyLFyPRu9y8suu9+bzev71eJ9qydL0vXt+nL8CylVEiTQo0scxvnGrou+1pDGWuP/wCa1WssljeNbNp+66+LJ7ziLhsa8+1/XsXffxMaRG3l3UWplnk+S/5VS97fxYo4XhMYGmG9tNYx7+UTQjLz7rH51L4mdzf9e/vUviiKIqcCiiykXO6xyKgLXVFkPMcIPAFgPhYAWG1bWLi8mTJCMq1lFvTV1or8F9XqQ0kix7O8KURSG/d1CqXTf2+WI2YG+11VBYeK3vvX1DJmk0kt43XyNKiVJ2egLRP60NFHykKzSrigttZWAubLc9TiL9Kz+1ZPSWmrt6J69Yob1PZyIrMELRtMrqWDMcBKQZTEpOKM1r3A9rcg+MR4ucXFyd13btbX20TRJ1MQUIqiyquIA6ACwArlPOmXNw8X/d8mW4dyog4RGsolykYjPAO7MqcwgviD5kDqTYbCw2rj5cTKWPkpLa6VXW1/vXd2zYo5TgcQSOPvYxzGcC/94ZHl38xk5YDwIXyqXxeRylLrceX2Ul8FXvFIWfg8by8xi7b5YM5MeQjaO4Q7DusdhsTva+9RHipxhyRpdV1rV3v4rx6rrQULwzgkGneZ4Y1jMxBfFVA7qhQAABYbXt5sx8TTPxeXNGMckm+W6t9rv991LqCSWxK4T+kz/BPu13Pm/wDcY+L+JrZfWHePfR+de7ArRmDwZcpW5koMvtWex6WAVgMlC+AB2+Zvf0r0XKtPf7e0UdR8LC3szEOxaXKx52UfLs58AAE6W9n3moeST+XdrehNCQ8GiVZF77cxBExZiWwVWVVB9wZt+u5JvWTyybT7HftIoc1nC45USOQFkX6N9j3Soyt1te499j4VEMs4y51uGuo4g0KwiJVvvMGJY3JJBFz8gB8qxy5JT1kKo3q9BWuBaAKAKAKAKAhcZ4j6PC0pRnC2uFtexO5JJsAOv2XNEBrifE2iliTl5h8iSH7yhFLO2Ft1AxF79XUUoEXgmt9MR5SHjt6vl5SAqcQzZqQpy76izL9G42NS9AQdH2c1EUEkKSRZSFH5hj7sbRR6WGMpGSe9jCWub4vY7gWKwSuE9nmhmjkvGEjiMSqiNlYrCvedmOVuVfK2RuoJsu5sGgqAFAFAFAFAFAFAFAFAFAFAFAFAVHEXILlVLkdFBAJNhtc7D51xXnKk+Kgm69Hf2s2MOxmW7RTDRxankqWZwrjPup68Q9bAt12AHxtXmLgsb4mWHn0Staav0ebwRZzaWTNXxh49UITF6swySh8hkxi5VwqjoPWDc73B2tuacfDRngeRS9Lmiqrbmvr9nV/8m9aIGl7STsj+pRpPRotUgVyFxm5gxcsPo4XLAbg7C432J8DijJem655QdrW41qq7b2e3aRzMSXtS45R5akGHTzSd4jbVS8kCPbqpDHfqABte4R8nxfMub+acV/6Lm18dtBzDmk488pCsihZoZ5I7MSwELrHZ7i12Dg7dLEb9ayjwccc009Yzgn/7a6eFV379wuydw3jE3o2pMKI3owCDMkAyCJZXZiLkqA8YAABJDb77fUFggnBT/m107Lo0bJk/GdQBw5gkeGpaMSsS1wZIme0aD3r1Y7dLG9xkuGxXli2/R9X2OtRzbEGDtLqX9JdY48UE5hRlYGT0WXlsOZmQS1j1VQpdfbs1WT4LGnGOtvlt3p6Svb/vXuHMy+lnEixyL7LoGHwYAj7a4vzqXLgiv7/ky/BuZTivaOXTmXOKN8I5JcY3YsgRgsQl7v8AeZeAuLGwaxNc1g4HHmUeWTVuK1Sp361a/wAv0tovcqGZO1Mi7MIUbmtGWkMiKpESyIrq6hg75AKLkEbgk92sl5PhLVczVJ0qbetNpp1S6+x6d45ibou0RkbTNy8IZ9OZ83cXFkie1h4APuxt0+dU5OCUIzXNcoy5aS72vlohzDnZrtCurOoxXFYnCrcjJkaNJFcr9G+XQ7i29jcDHjeCfDKFu202+5ptNd9V9NApWWvCf0mf4J92uz83/uMfF/E18vrDvHvo/OvdgVoyj8RmWblmNGyDsqo5zCJbFnyAUZE2tcWJ6tY22FGDi3eqA9wbWvNAJCqq5LrYElQUkdOuxI7vurLPiWLI43e36qwnaIKcZlJAxjOc/o6MMsSyo7SMRuSAUZRbqQfCsnhjrK9FG370l8V7BZFftTIqpI0BwIOTAnHMNMhCuQFHfSNQGIJ5wO2JrNcJbcVLXs7tHfubfdXeiOYuNNqeYmna6k5qGwN1DgHIC++x861MirQk3q9BVAFoAoDER9rJf7OWeO76iSJkWGW8iLOYw0LfSCqMm6mxy2AIOVATifbB1lnVHTAKjIxVsUjJgykmJW6qQ8uLbqcPduoGl4VxUSQxSFZQXQMQYZL3IvvipH1G1Y0BzW6iFkZZQ+BFmyilAt7zjQFL/vDwu7sdTFIwEim7liFkYPJHbyJVRj5KBVscWSSuMW14GLnFOm9SbwzU6XTRKgYJfvN3ZN3a1ySwufIE+AFYOMuwnmXaWScQQi4zI8xFLb7tYknXpq+Un/Jl/wDGgD01fKT/AJMv/jQCNr0AJOYA3JMUoAHvJXagJNAFAFAFAFARYtYWAZYZCCLg3i3B3HV6AX0lv2Mn1xf+ygD0lv2Mn1xf+ygD0lv2Mn1xf+ygEbVkWyikAJC3JjsCzBRezk9SPCgJVAVmq9s/68BXEec/3mH5fmzZw7FZ+SIeT6Pj6q+WOTdRJzet7+1v193TavC+05Ok6W/S8F2V8CylVD02ijaRZWW7oropubBZMC4t0N8E6+XxrCOWcYOCejaftV18WSRdBwKCEOEVu+gjOUjtaNcsUUuxxUZNZRYb1bl4zLlpyezvZLV1bdLVut2QkkcS9ndM3KvGfVKir33F1hYNEHAPfCsLgNfe/mamPHZ1zU/WtvRby0daaWtHVCkIOCwRcyVFIbB1F3cqoc5uI1YlUBYAnEC9h5Vbh4vLkyQhJ6c0epa1ore7pdpDSSLHs7wxBG7b2nVc0+iWCYFh43ZQgP7g6b3+pSzNqK643T697NKizPD4isS4C0JUxjfulFKrb4AkVh0s7k79bfv1sURNVwGFhMFBQzKVdlJvi5HMx8FLeJAG9juRVkOIlFxfZ8tiGrHdWgXFQAABYAdABYACuU86HfDxb/q+TL8O5RpwCAGXZyJixkVpZSrlxZrqzEdLAbbAC1rVyT43K+Xb0arRJqttav69ZsUjk9nNPiVtJuxYtzpuYxZAhzkyyYYgCxNrKvkKn7dmu9NqrljSp3oqpa67dvaKRMHD4so2xAMSlEA2CqwUEYja1kUe61U9POpK/WdvxV/VihdLoIo2ldECtKwZyPEhFQbeGyr0+PjUZM08kYxk7UdF77+LFHfCf0mf4J92u983/uMfF/E1svrD3HvofOvdgVozml4XHHI8q5hnYs15ZCpYi1yhbHYWA22AFrVdKbkkn1EnUHD1TliMsiozPiGJDF8ywa97jJy3uIFttqSm5avcHB4TDy0ixIWM5IQ7hlbfvBwcr95rm++Rv1o5ycnK9Xo+8AeDwFI4yl0jvipLEXKspLXPeJDNu19zfrvWXSzUnJPV/v2ewihIdCkIiSMEDmg7szEkg7lmJJPTqfAVhknKbuTBvF6CtcC0AooCLwz8zD/DX7goB2SRY0JYqiILkkgKqgeJOwAFAeN9tv8AbYFLQ8PUMRsdQ42+MSHr8W+rxrNQ7STyDjXH9Vq2y1M8kpvfvMcR4d1fZX5AVmlQLPspNaOYfq97+h/CvY8ny/yMse75M8zjY/5+KXf80fS0Xsr8B9lecWHPIUG47p81Nj8yOvzqHFPclSa2JUHEHTZ7uv6wHfH7yjZvHdbHpsetUyxdhfHLe5L18mUEjIXN42KmHEyHum3KyuuXlfa9Ulxi7a1Qjyc5ohDIXVubZMvSWsXMoMhReSnrI2L7MpG9stASpYeJFdf3pVYlmhKbbCV+UiZFhvHy7lVQjcG7d4NAbY1iBKAKAUUBm4OGOwRwiG4iIYkXULHED4X6q3TzqxSSjRXKLcrsa432aaY8SIItqtKkK3kkHrU9J9q3sp6yPYbGzXHngmWHPGezDS+n2t/adGkC3kkHrU9I9q3sp6yPYde9ceZMDnF+zRl9Ntb+0aRYBeRx6xOda9uid9Nhse9cb7kwNR8Ckj1TaglApKrcE5yZS6PAOLCwj5UmO5/PHpvdYNXUAqOJM4LlFDN9EFsQTbYFrGw99j8K4rzkUXxcOZ0uVd/WzYw+qZGHtBqXj0wHJWWSPUSuSjsn9mdUxVQ4IyzHeJ2sdt9tCXBYIznfM4pwS1SfpJu26e1bV7TO2HDu000rJIFjELSxQYYsZMpdNHPnzMsbDmBccfC+XhTNwGPGnFt8yjKV6VpJxqqvqu79gUrJWl4xq2i1p5UIlglKKubYBeTDLd2tdiOYegF7AbdaqnwvDxyYlzPlkrbpXfM1ourbrbrfXYm3qdrxmY/kzuR46oDmNvcMdNJMBGvgLp1JO22/UYvhcX+fq7ht/wDpR1ft6v8AoXsRtBxyaVlDiPlzwzyIFVg0YhdI7OxYh7hwbgLa3j1rZ+yY8c043cZwTtqnza6aKqrtd9xF2ifw7jLDTaqTmcuPSYpsgZ2KwrK/XbfmRqo81Pnt9PXDpuEd3LXw1pf9mlY1xPj2sg5CuY2ZY0l1JCjGMSahEOfeBChOcAUDEmO5AGxvxcLinb1q2o99RbXvde8hs0fB+INJJqontlp5cLgbMrxpKnzAcKf3b+NhpZsSjGM1/Mr8KdGUdR7X9R8PwrlPOf7vD83yZdh3MwvEtS2o1cASFeXEkkJYsb5vMl5bWsPV3xXw8d9uXeDAsOPK23cmpbdSi9Pfu/d2327aIE/HtWulmmVYJOW4CzAOsUsWKEvHHkxbvMyDv2OJa9tjfHg+HeeOOTkrWsdG09dG6VaK3pa2rrIt1ZP4rxKaKcqGjZBG8xTlNmscaAby8zG7ORbudMv1b1RgwYsmK2mnajfMqtvs5b0W/pb12kt0w7P8UmkkeKblkiGKdTGrKLTc0YkMzXKmM964vfoLU4vh8UIKeO/WlHVp+rWuiW97dXawmW/Cf0mf4J92uy83/uMfF/E18vrDvHvo/OvcjoVoxul4vKdTynAAZ5EC8twyiMZK5kJwYOBfEAWv1NjW48S5OZPZK9uv9/u0LE/LEvpRixTlZmIGxuXEIl2kviWvdeXjfYm+1qPElj5r1q/1rb9b9gvUbfiusMMrJFG0qTNHiuRVVCZAm5Usciqk90d69tqyePGpLV1Seugsk8A44uoL7qN7ooDX5YCgkse63eN+70DpexNYZcLx/vr7P3u7rYJ2WWp9qL+Iv2GqJbEm0XoKpIFoBRQEThzAQREkACNSSegAQXJoD51/2r/7RH18jaeBiukjba3WZgfbf/Lf2V+Z36WxjRJ51WQCgLjs8/59f1om/p/916Xk6X/kj2xZoccvUl2SR9RxeyvwH2Vpg7oAoDmGYxEsPYJu6/a6jz8SPH41XkheqLceStGWfEWBglINwY2II6EYHpWsbJLNAJQBQBQCigPN+IdpNfFq9Np4Y7wEacE8lm7r4CTvjYWBPwrexYMMsMpylUldK12aabkNuy/41rNarcSETC0elSXT+pLWf+05jr6xzhHt0F17p3y0tCTni2v1ayzKHZYuXpyrxw3aLmSTLMRcMHbup9Gygg28SBHfieuxBkJiyg0rty4btA8rsupIuHDMtuhBCixIO5M6Aa4JxTXSyRjUqy3SNpEMWKxSB9EUwa1zmZNTcFmtygBaxuaQNvWIKzVe2f8AXgK4jzn+8w/L82bGHYr5OFwMgRoYygvZSi2GV8rC3jc38714K4jLGXMpO+2+zb3FtI6/J8OYk5Uea9GwXIWXEWNvIkfDasenycvJzOuy/b8RQ4umQZ2RRzDd9h3yVCkt5mwUb+AFYvJJ1b227uvT2kiDSR2jGC2i/NjEdyylBh5d0ldvAkVPSz9J2/S379b17ddQMS6GJFldI0VijXZVAJuCTuPM71sYM2SWXHGUm1zLr7zF0kS+A8Pj5YfEEyKmYO6kx+y2J2yG2/Xur5CvqksktEuo06LOfSRuVZ40Yr7JZVJXe+xI23APyrGM5x0TpECaTRpHniN3cuxJuWZupJ+AAA8AAPCpnklPfq0J2Gdf1Hw/CuY85/u0PzfJluHcrZ9DE+ecaNmoR7qDkgyIVr9V7zbH9Y+dcZHNkhXLJqna12fau/RGxRyvDoQhjESYN1TEYm1uo6eA+qpefI5Kbk7XXeopD3o6ZM+K5MoUtYXKgkgE+IBZtveaw55cqjei19vb+hJxpdFFHflxol7XxUC9ul7eVZZMs8nryb8WRQvCf0mf4J92u983/uMfF/E1svrD3HvofOvdgVozsvC4Tn6tQZAysygBiH9rvDe5sN/cKv6SVJXohQ4NDFnzOWmd75YjK9sb387bX8qdJPl5b0FI6Oljs64Li9y4sLNcWOQ8bio55WnexIRaSNWLqiKzbFgoBIFupHwH1CjnJqm9BQmp9qL+Iv2GsJbA2i9BVJAtAKKAw/a3iWOl0+mXrLEpk/hhQLH943HwVh41nFag8e7Q9ile8mnsjeMf0T+6fon3dPhVhJg9Tp3jYo6lWHUEb0A1QFjwJ7SkfrI4/wCkn/tW5wEqy12pr9DV4xXjvsa+J9VReyvwH2VSVHdAFAFAIktop4j0Ebsnwscl+RIt7mA8K18kadmzilaovTVRaJQBQBQADQGVXtbHC0GmMchYrEuQxx9YqW6m+2Qq2OGUouSNXJxmPHlWJ3b92pO1naLCaWAQsXQQ43ZQshneVBY7lVHKa5Iv5DpeujaK9e3UZieZIZGQadtSliuTrGkDSXBsFtz497m9m22F1AsOIdouV6T6iRvR4Fn2KesDcy4W52tgbk29wPioDT8fWSb0fAjvKVa4sxil0nMFvC3PjsfGzdLC6gaG9QCo4kH7/LKh/olgSoNh1AIJHuuK4rzk5ftcObbl6t92bOH1TERcW1DRaUNqMC0WpkeUJEMm07qqLZ1KhSCxIAvZOo3NasuGwrJkqFpOCSt6KSdvRpt9nVrsZW6QcN4/qJHjdpMcp4oDBilsZNHHqGbcczIMzfSxxTp1NRm4PDCMoqN+jKXNb3U3FLflqkuq7e4UmTdFq9Y0PEA0sfNhmKowj7iJ6PDLZVvdiC7WLE3PXbaqcmPhlkwtRfLKKbV6t80lv1bLZfrqSm9TtOI6g/klsxjqABL3Rk5Okll69FGSg7D6hscXgxL7Qq1j6uui9NL26PrFvQc0mqnOo4hFK6sqRRvGqrYIJBqAQSblicFuSbeQFZRx4lHh5wVNyabb3px9i3+rYt62LoOKkabWSM7hdMyRJGjAFm5MbrY26yPMq7/qrbxv9WhiXNjSq5bt7JW9fZX6mi2RuO8S1el5URnaSUQIygNDd52nxfmI1meM3RFEdyLm9iQ1X4MeDNc6STk+p6KuprZ7t2RqjV8D1jNJrImOQgnxVvNXijmxNv1eYV87AX33OhxGNRxwnHrjftTr9TKLZJ1/UfD8K5Pzn+7w/N8mXYdzIvrJxqddHJqI440gjljbAWhDPqFLOWPeNo1JvZR5dSeaWLE8OKcYNtyaav1qUXSrbeu3v7L9bZU8W49qoNFPIhkkJzMEzwEssSwh850iQBCWyC5KoAxLDY1uYOD4fNxMISpbc0VLRtuqi223pTdN9aj1EOTSJn+8Eh1igO3JGCMnLAYu+mlnxwYCUSbREdFsWBGV7U/YofZm2vS1d3pSko3d8vLv33Tut55tSV2P41LqX1glVk5cqhEaJ0wR4Y3CsXUXYEm/xuO6VvT5Q4XHgjj5Gnadu07ak1ej27Pc9UxF3ZfcJ/SZ/gn3a6/zf+4x8X8TXy+sPce+j8692BWjC8X4jPFJqfWLisCugCDuXlKFmJ9o238FFunUnfxYseSMU9+anruqIbaJOi1sgXWAsZjAxEZIUM9oI5LHlgKTkxGwHh41TOEbg9uZW+7Vr4E3uVWm12saKQLMpdVjkLMIrKkkUpurBcbZKhKsCVUN3muDV0oYuZaUtV126fxrwV9S1Itlh2b45z2dXJDm7quIAVFEakfrXuyscv2lhexrDPgWP1dlp7Xb/wCvZ3hOy51PtRfxF+w1rS2MjaL0FUkC0AooDyHiWq5khbwCqg9wRAv2hj86ujsSRakFfxjg0OpXGRdx0Ye0vwP/AGO1Aeccf7NTaY3Izj8HA+8PA/0oCt4dJjKh8L2PwOx+2ruHly5EyvLHmg0fWUXsr8B9lDUZ3QBQBQETiTYoX8gwPvDqUt8Lsrf8NYZFcSzE6kac1qm0JQAaAy0SCV5Wl1k0Pr3ijVGjCkJEJSBkhN8Q569FNYQg52+Z7930PXyZcWDHjXRRlcU23zXdvskuwf0XDYpbcviOpfuJJs8PsS5ctvzXRsWt8Kz6H+5/p9Cn7dj/AAMf+7/mQl7DaSWQuNVqWeJghIkj7rRhSARy7XAx/pWSxySrnf79hg+KwuXM+GxX28sr9/MSNd2PgZvWarVM02KXyjuRHnIm6xd0AlyG23a17kVj0P8Ac/0+hZ9vh+Bj90v+Qzq+x2kiWRn1WoVJEMbnKLExiMlgbRWUYJudrhR5CnQv+p/p9CPt0PwMful/yJh7HxSBm9L1TCSMRscoe9GQxCn1fTvt/NTof7n+n0H27H+Bj90v+YJ2GiDtINTqg7Wu2UNziVI/u/8AInxwW97CnQ/3P9PoPt0PwMful/zG+PcGeHTTzLrNUWjjZwGaK11BIvaMbVhkxuMHJSenh9DZ4LPiz8RDFLBCpNLTm6//AGLLVe23+vAVxfnP95h+X5s83DsQ5dFEyhGjQqDcKVUqD52Itfc1z8cs4vmTd+JcdHSx5B8FzAsGxGQHkG6gdajpJ8vLbrsvQHQiXvd0d7dth3jYC7eewA38qjmlprtsBBCvd7q9z2dh3drd3y2JG3gac8tdd9+8HGqjGErWFyhubbmym1z42ufrq7hm+mgv7l8UQ9mSOAaRBGsmPedFDHffC+Nx0uLne1+nkLfVnOT0uq28DSotWUeIG3+tqwcnTadfIDWm0yRhggtkxc7kksxuSSd/wAA6Cssk23r1AY1/UfD8K5nzn+7Q/N8mW4dyBJpkbLJFOQCm6g3AJIBv1Fydvea4tTlGqb0Nk4i0USqyLGiq3tKEUK1xY5ACx286mWXJJqTk7XexR16MmQfBcwLBsRkB5Zdbe6o6SXLy267OoDixgEkAAsbkgC5NgLnz2AHyFYttpJvYDfCf0mf4J92voHm/9xj4v4mrl9Ye499D517sCtFMY1JvYXItew3Hl8PdWd6kjK6GIcu0ajlksmIsFZlKkgDbcMR86nm6v32g7XSxhWUIgVr5KFFjfrcdDelg7WNQSwADNa5AFzbpc+NqiwN6n2ov4i/YaiQNBx2KZo4uSzgrNCWCYjKPnJzAxO+OORIFibW3GxrRBC0kM0K6goJWklkcQpLLI6qIwQrXkdsQ3eewIFiq7WFAQeCrxES6ESrLy0zWUtJGS5Ils81jva0WIXbvHbpaXQMSwsT8T9tWIkSpAUAjKCCCLg9QehoDFdpex6WaXTnFgCxj8Dbc4eXw6fCoc1DVuiHVanrMXb7h9heVxsP7mY+H+VTW/wDZcv8AT8DU5GOp274cf78/OGcfalQ+Gyr+UjkkSF7X6A//ALKfMMPtFY9Dk/pfuHIzodq9D/iovm1vtp0OT+l+5jlfYMcT7Q6KSGVF1enLMjKAJUuSQQABe9722rGWKdO4v3Exi01obbWyuqkpGZG8FDKL/Ntq85tpaI9DFCEpVOXKu2m/gYjjXariUZsNDyxf2iGkAHndLCtWebKv5fmdLwfkjybkVviOZ9iqPx1NRDrtSQt9Nsbd7nR9PO1vnV6lLs/U8OeDh1dZdezlfuKOfgLayGZEcIya1nyN/YMIilAt4mOSQD41bh/m8SeN9XD+RfGRxq+wTsmoXmRktOXhyW4iiwkVEKFSjhea/dZSCNtj3hcaJJHY6YSauRZoydQrjvpkI78nEorAquWD5ixv6s/QsQONH2MkQwBhA6QvNIty2SNNJIyWYqSyxrI4CkgEnLqBYCF/+PJBHFGskS4wRRtZSA0kej1umdyANyx1ERv1tHv4UBrezHCG0sRiZs++WDm+bBgCeYT1IN1B/VVR4UBb0BT9sP0HV/wX+6aqz/8Ajl4G/wCSvvuL8y+JH4krnMIQrHoStwDYblbi/wALiuI85HFcXByVrl8Ot+Jr4djGPrtR+TYphOchIA7lVykHpQitfYLt1sPhatNYsP22WNw0rRW6XoX4v3mdvlscl4rKNYyc4hvS1iWHu2bTnSrIzYWyPezOd/oW6AisY8PB8MpcunI25a+tz0le21Ku+99Sb1GI9fqFWZZtQTjr0ieUKqBImghkIW9wi5NiCSTZutzes3hwycZY4f8A83JLV21KS17XSvSlptWhFvr7SvTtDqO5682BQQGyf2kNxGTTnw9Z6lYj3be3l4g1sPgsOvodvNv6FYlLt09K9+yu0jmf78Sx4PxWSSQIZjIWg1LTIcfUvHMiRDEC8exkFj1x8SL1XLh4Qako1U8ai9fSTVvx1p6bX2MlO/1LThUk0un14EzxGK0aYWuqLp0lyXK4DO0jjK17KLdK+lpQh0TatPe9rvZ+40repF4prZwsZMsqv6HA0ADuOZqWdhIGAPrTblXVr2DX261tY8eJydJVzyvujSr5kOyXrtdqzNr+ZzNOiaZ3ha8RROU3dkJVyWLWyIYAY90jqWwhjwdFBwabcqe9679XULdmi5rOkTsuLMgYr+qSASPkdq4fzqio4YxXVP5M2MG5k9HrWfVSRwavPESh+Zy2US3UxrHGuLFYwWDEEDwJLXx5vJijDBGWXFV8tVada223auXVp3pJVd6eujKv8p6kaXTZT9ZdUskzuseRhknWIFghC3C3sF/u/K4O19nwvPOodWNqKTl6yi3pavft6/aot0vaTNNxd+ZpGE0rtIimSBuWJVvpWkW8QRfaYFmfKwIxAtfGmfDR5Mi5Ukm6krr10t7ey0SrVa3e69ib2Q4lqJX1g1AIZJVxXGwjVoInCX+kRkbnxvfYGwo8oYMOOOJ4tmnre7Umr7rrbq27yYtu7L7hP6TP8E+7XX+b/wBxj4v4mvl9Ye499H517sCtGOkmcamZZJiIxAJAFsvLAkYE36k2Xcn6hW1UXjVb3XsodY5wSZxAskjOzSgyJGxGYUrksa3tdgoF7+JPhUZYpZOVdWjfV4hbFTpOLasx6u6HmrKFHdGMKtCjnYm7Y7/EsvQE22Z4cMZQpqmtdd3zNey9PZ3kWyPNxLVrp9LqFkvzII7IRd3k5MhkbADvDdJL3BAhIA71Ojw9LPHXW9b0q1X017Rbqy94TrVligYFmxkCFmIJcqCC112N+u3jcbWtWnmg4S5WSeir0FawFoBRQHjDqQSG63P23H9LVctiRKkCMwHz6eZ+A8TWMpKK5pOkCVBw923buD5Fz8ui/O/wFeFxfl3HD0cC5n2vb6v9DBz7BvjASNBGgsX3Y9SVXzJ33NvqNYeQ4ZeN4rp8ztQ91val+p5flPiOjw11y0+v77zBypZmHkSP619Gwu4I2uHnz4oy7kcVaXhQBQEnh2nMksaDqzD6huf6An5VRxUuXDJ93x0JW59MtXLFglABoDKaeLUMQsLOqniDc8oVB5PozXuT4Z8rpvU4f5vE3+N9XD+RfGRA1On4nJyo5ElKpIWc3jxbHi2lkhIINzbTiTwG1xuauNE69D4o/JMzSnHUAyLGEVQvK1StiQ5MkeR02xUWG+5yxA67J6DXovDU1CNeEgObJisfoGKAbkgiTusb3LXPskAAb+gCgCgKfth+g6v+C/3TVWf/AMcvA3/JX33F+ZfEb1Xtt/rwFcN5z/eYfl+bNfDsM2HS1c5bLgxHW29LYDEeXWotgMR5VNsDWrAwk/dP3TV3DP8AzofmXxD2JPZ/TqI0kCjNkVS3iQtyoPnbJrfE19WlN7PZa/8Aw0tC0rBdVP8AfeBvUQK6lHAZTa4PQ2IIuPEbDapUnF6PUhkbX9R8PwrmvOf7tD83yZbh3ZECDrYfVXFWzZDEdLClsBbxqALagGeE/pM/wT7tfQfN/wC4x8X8TVy+sPce+h8692BWiotWepJw8KkqSAShupP0SVKkjyNiR8Canqr3g7tUd4C3SlgZ1A3i/iL/AN6h7A2i9BVRAtAKKA8v7U6PltDL0WaJDf8Azqiqw+rA++5qyMklqSVun0Uj72wXzYd4/BfD5/Ua8fi/LeHF6OL0n+n/AH7PeYOZZ6bRom4G/ix3Y/PwHuFhXM8TxmbiXeSXs6l7P2zBtskVrEGR1mo5js/gdl/dHT69z/xGvpfkfg/svCxi93q/F/TY5fyhn6XM62Wi+ZnOJpaVvfY/0t9oNdBwz9Fo9jyXPm4dLsbXz+ZFrYPRCgCgNj/s14QZZZ9QR3dPC9j/APJJGyi3wXP6xXl+U8tQWNdfw/8AvwMoo9xNeGZiUAUBmNf2YkaR3i1M8Qc5FUldVyNgTYG3gKw5Fd2/eehDyjkjBQcYOlSuEW68WiOOyup/x2q/58n/AJU5F2v3sy/ic/w8f+nH6HnHGu0Org4hptD6ROwm5F39ImuOdjfYNba9ZrEqu372P4lP8PH/AKcfoaXiel1cU08ba6ZFjWBhI08tlE8k0ZaS7AADldL+PWsejXa/ex/E5/h4/wDTj9CK41/Jnl9JmUx6GLWBG1E9xzFmZlk32tyyLf18p6Ndr97H8Tn+Hj/04/QXXDWq+qRNZMTDDLLYzzd3lJp2BezdHEr4ja/KO/Uh0a7X72R/E5/h4/8ATj9C0XhWs57xHWz2EcEikTy3ImleM5b7eybfb5R0a7X72T/E5/h4/wDTj9C0m7ITupVtbqWVhYq00hBB6ggncVDxpqm372THyrlhJSjCCa61jj9C74jGWLqGZCdslxyXYbjIEX+INcb5ySUeLg2r9HZ+L7KNXDsYcSzrDpTKdThhqcyvOL81ZB6Pny++e6JLX2O3+WtXlxSyZORRu4V6tVXpVem9X1/qZa0WWgj1I1GiMrynLSvzlNuWsqjSjcIAMiTKbm/VrWG1a2WWB4cqglpNcr63H0+3Wtv0vUlXaIYXUIs4eTUui61AznLMwHTw5FOWAQvMJvywAO90F6uvDNxcYxT6N0tK5uaVXfXX9V3p3Ea/qdaD0k+gOXnxOomDKcheDHVmEzXGXQQ+2etrjI3qMvQrpopRvljr/dcObl6v6tvZoFehO0kcq6jXh3lePlRshf2QW9JzWOwCiw5YNt9luSd6wjLHKPDuKSfM7rfeNN9fb3b0S71IuleZop/zrGPUQWRAxB0xiQ7qhzKM5muVyN13BCkD6zDo1y/ld+Ov/Rouyw0eh1PK0DyGbMakllDPZYWadk5i38FMS969rAdb0eTFzZFGvVVaLfS6/UinSLjs9M5k1ykkxJqMYif4MRlCn9USGQe43HhYa3ExiseOt+V3426/TcyV2ybr+o+H4VyPnP8Ad4fm+TLsO5ieJx6tZOIcqSZidMjRX3VZDJqchEoAGQURj9Y925Nc9glw7hh6SKXptS7WqjV9dXfdvSL3epXyNNh+e1CIkzlHEWtbnD0cEBl5nORQzOPaszRi1uh2EsXN6sW3FWrxrl9LqfLyt0l1Wk9SP31j+jn1vpCM6SAsIysN5sEU6Qs+UoPLJEwdTmC2677rWGSHDdC1FrS7l6Nt89Kl63q01TS37wrssuyLarPWDVZEiVSpJGIDQRsyxW2wDFgD9ZJvWt5QXD8uN4a2d9vrPV97X/WlExvWy94T+kz/AAT7tdf5v/cY+L+Jr5fWHuPfR+de7ArRjdSrrPOWadozAGsmXdPMYERBAO9jbp3vf0raVdGqrm5u7s6x1nPBNSVjdJGkOUrrEx5mUgw5loxLdxYBwMib4Eg2sBGVJtOPZr3a14a93aEViGQrIok1Cxc2Iq5TVM4Uq14yGYSixWPJw2PfIsu9bHNHSVK6emleO1PuW+nXZB1q/S+VDLG0okZcREA/0RLdyZCcbqQ9pLnJY1v1vEFh53F1Xb7tNK8NOpth2XHCp2eODJHXGUKMy5ZgoIDEuAxJ8b73B69a1c0VF0nfgSeiL0FawFoBRQFNNw4T6WJdslRGQn6LhAB8iCQfcxqnicEc+OWOXWQ1ZkSCCQQQymzA9QR1B/1764bNhnhm4T3RUFVgruO6jGMqOr935fSP1bfEivW8i8H9p4uKfqx1fs2XtZq8Zn6HC5dey8f3qZyvpJyRVcaTdD7iPqsR9prY4Z+k0e55Hn68fBlbW4e4FAO6TTPLIkUalnc4qo6kn/RJPgATWGScYRcpbIHvXBuArotA8AsW5btIw+nIUOR+HQD3KK5jPmeXI5stSo0ZqkCUAUAUAooDLp2p0sLQaZ8uaViUWS4u6rjv8xWzDhMs8byxXoq71XUVSz44zUG9WStd2pgi9JzSUiBGclUDcwRYiQRgG91LoDkFHe62BI16LRNT2phWRouXKzjZAoj9cwMauseTjdTLHfPEd7YmxsoDK9s9MxARJZM1VosVT12XJ7seTDcekQ3zxHf2Js1lAfg49DqLLFme7ppwxQqrJNKCmJO5PdN/AXte9wFAvagFZqvbb/XhXEec/wB5h+X5s2cOw1XNloWoAtSwFAM6werf91vsNX8L/wCaH5l8Q9iVwRlEMbGwOAuTbp4XPlevq7TZoosOau2436bjf4edYcr7NgxYwLd21vd067/1vR3uxZE1/UfD8K5rzn+7Q/N8mW4dyLXEmyFAFAFAM8J/SZ/gn3a+g+b/ANxj4v4mrl9Ye499D517sCtFTWfWSBTxt0oAtSgFKQGNR7UX8RfsNQ1SBtF6CqiBaAUUBF4YPUw/w1+6KAgcd4Jze+llkAtv7LgdA3kfJvt8NDjuAhxUeyS2fyfcQ1ZknQqxVlKsOqnqPxHvFwa5HPw+TBLlyKvg/Aqaoy3F9RnK1uidwfI94/Xt/wAIruvN7g+g4XpHvPX2dX19pzvlXPz5FjW0fiQ6988og8YS8YPkw/rt/wBxVmF1NHpeS58vEV2pr5/Ipq9A6Yk8O0Es8ixQo0jt0VfLzJ6Ae82FV5csMUeaboJWe09guxS6JeZJi+pcWZh7MancpHf5Xba9vAbVz/F8XLO6WkepfN/vQsSo6412hmWDWn0dWEVkyWXu99nRgxKjvquDFVy3kC3Fia1EiS812ulXUwQoiMJMmYlmDIiDvMBYg7tEoF+r+6oBY0AUAUAooDLp2c0crQTyfngsRHrCN0VcO7f3D41sQ4rLDG8cX6L3VLrKpYISmptaomavh2ivqi7KM42Sa81sEmADbFvV54qbi1yoNUalpzPwbRM8rlrOAHYiZgYh3GyFm9WG5SEnYNhv40tgbl7PaCO7G0WCKQecyiFQYgrJ3u4DyIhcbHl/GlsD40emjIWHEMi6eLBXvjEkwMQxvsO81j4/KgLqoBmO2ULvBOsYJY47Kd2UOhcD3lQw+dcn5alGPlDE57cv6+lX60X4/VZlp+EM+m1AjjlSMapH08Sh0AjB0wa8QsQoZZmCkW8bdK82PEqOaHNJN8jUpaPX0q9LXWnFX7LLK0HNbw+U6uR1ifnNqQ0c2Jsum9ECleZ0C8wP6v8AWINvGscebH9nUXJcvJrH+/n3rt5a9Ls0vqFalboeFOAg9HkEITSjUxmM+tlUz+kMU/vjvEWYXzA6ta1bGXiItv01zXk5Hfqp8vKr/l66WnL3EJfIF4XqPVnlSe0no3dN4AOIyyNf9kPR2jXe3dUr7ql8Rh19JdfPr63+Ul/7emm/HXvFP9+Jo9FoGj1PEX9YUkiiIZ2YgsBqMwpJ2CgoLCwG1aKzLJDh46WpPRaaXGr8ddTKtzjhGnzTVCSEzPzISoAiLLCIVEUirJ3WCSekHE33y2NfVnJJQcZVo7fa72vwo0ddRmXgMvo2mj9EvPFhy5PVWVY9SXjSYl8o+7g7co2uCBcAKblnh0snzei7td9dXbT2sjsNP2bB5mut+ZOoPL6Wvy4xMRb/AOUS3/zZVpcRyqGPW3y6+N6X7DKPWT9f1Hw/CuR851XDw/N8mXYdzE6DQRtq5GSKWDaVWbCUPOzlTm8xFrLZ8AWJ3FsQLHnsuaa4dKUlL1WlaqNdSjvb05nS773L0tSo1HBpBotNAY5AqTapmvG8tgX1Igzjvk181cOTsVU+NxuQ4qH2meXmVuOPrUeqPNT2VU011ptdVGNaV4k3h+in9JiklhdZS8TBj3uXCNFjNGZRt+dyuv0iQ1vEU5cuLoZRhJONSVbXLpLi+X8uz6lp4zTv99htq8MzGeE/pM/wT7tfQfN/7jHxfxNXL6w7x76Pzr3YFaMc8Qh1U+obPl+jgsxyYDF3JCgdLLY4gVtOfNiUFV3+niOs4l4UraqSYQKpjjujrGgeSWQMC2RsSVUAC7Wu5uRYWKSUEr3fuX/fyHWVWm4IDp5IgkkcSKjA8hVmlcRSI6yIAOYRdSG/Xsbtbeyc10l0rb2u1v1O/wBohbFl2ZXUI8izRWLd95Lk3e0aqobowxuNrW5e9y1Y51jpOD0/X3dXt3tVsSr6y71PtRfxF+w1rS2JNovQVSQLQEHjuiM2nnhBILxsoszL3ipxuy72va/uogZTgXDNVp5hI2nc+qELMjxEvkNMqFgXHdh5c1r+Ept1IrJgm9hNBqdLpzFNCxbIG4aAljy0V3Yqy3LOHa5u1iMiTeoYLvXRLKMZNPI1uhvEGX91hJcfKq8mKGSPLNWgYvX9gz/cc0f5ZeUf+tXv9YNb2PinFJNaHkZ/JEMjcoyab9pTP2O14NvR7+9ZYbf9Tg/0q9cXDvNF+Rs62a/X6DWo7FcQdWQae1xszSw438L4uT191T9sgmnqW8N5Kz48kZtrR9/0J3Cf9l1iDqWlb/JFygPgXZySPgBWWXypN6QVfqe8om+4RoItMmEGkaNfHHlXY+bsZLsfeSa82eSU3cnZkT/SW/YyfXF/7KwBVzcLhCahY9CitODmQmmHMbcqZCG7xDG9zfc3qbBaafQxIboig3c3AF/WSGV9+tixLEedQCRQBQBQCigMwmlbu90/3d7xzXUokakbRkH2D4+NbEM3LBwoURdXwYtM8qsfbMiK2nnsxaSGRhLZdwOVZSOmXTbemwQE7IryZIDIzqdK+nQtp5iSzx6dQ8ox3Ktp1K2/WPlSwWvEOFK0rzJszLBs2nms76eV375C3IIYAeWNRYIfAuzfo7w2d3EaJGt4JVZrtog5kZhawGluPc5HhvLYNtWIKzVe03+vCuI85/vMPy/Nmxh2I/NWwOQsehuLH4Guc5XdUXHWQva4va9r7287VFOrAZDfcbdfd470pgTMbbjfpv12vt57VNMDWqcFJACLhTcX6d09au4ZPpofmXxIexL4LOogS7KMUDNcjurY7nyGx39xr6tytvRGiS5NfCpQNLGDJ7ALqC/7gJ73UdPOpWLI02k9N9NvHsFoejcEXBBG4uDfcEgjbyII+VYPTcETX9R8Pwrm/Of7tD83yZdh3IYcEkAgkdRfcfHyriaa1NkTmrbLJbedxby605ZXVag7qAFAM8J/SZ/gn3a+g+b/ANxj4v4mrl9Ye499D517sCtFRkL2uLjw8asokAwva4v1t4/VSusHIkW17i3S9xb66V1A6v4eIpXWBnU+1F/EX7DUS2BtF6CqSBaAKAKAKAKAzPEu0Txa+LTnl8plyYkrkicvUM0jnO6qGjRd1x75719qmtAV8farUt6diIf7O6gXDbKZ5YzcBjc4pHYNgbsxsVxLTQNuaxAlAFAFAFAFAFAFAFAFAFAFAFAFAFAFAZftnpHlgnjRcmbHu3HfAZGZdyB3lDCx2N7HauT8s5I4/KGKUnS5d+z1qfseumvYX49YsycvBpTJJKdKzQu2oxgtFdeZDpkRsC2Au0U/Q39dvbJrefHisfJGCyVJKFy11qUm1dXonHq/l7kWV3DnDeB6hJIg8RZxPFIZ7oQI00aQuuZOdyyuLWsc7+JrDNxeGcJOMqXLJcuu7m5J1ts1rfV4BJk7RdnAsPEIDG3LlmLxgyNeQejwC7tlk13V7hj3t73B3oycc3kw5E1aik9Fp6UtlVKk1VbdWpKjuiu1fA9QRpvUliINHGDdPUSQagSTMbm69226XJwt5Vs4+Lwrn9L+bI+v0lKNRXfr21V+JFPT2EjhHCpY5FZoTHy4NSsr9y0zSzI8ZBUktsrtdgCMvMmkuIxzaSldzxtLX0UlT3VLdLTs7Ca+ZZ8F4ZzYdfFKmZkxeMN7LJ6OixgX27siy7eBNz1vX015VDopRdVvXbe5o0P8Q4XK0engOkLqYIk1EqHT8wiMqRCDI6kLcMS29su7ubrks66SWVS15m1+uv79orQtuz8b83XOQRG+ovGD/liiSQgeAMiyfHc+NzRxEouEF1qLT97a9yJjpZN1/UfD8K5Dznd8ND83yZdh3PPuIcFMp1OOlaH1c8ceCxXmMuLO8jZC+RUgIdiDdiL2XxMPFLGoXkUtYt3fo1skq6k9WvYtNbmr6hqHg2oDmaXTiWMySNyUSNcctLFEGETyFFuySDZyfWXPVrZy4rC49HCdOo+k23tNuuZRTdJrqS07kKe5rOz+meLS6aKQ3kSJEc3vdlRQ2/juDvXkcXkjkzznDZybXg3oZLYsK1yRnhP6TP8ABPu19B83/uMfF/E1cvrDvHvo/OvcirRWjAxaV4ZWlaFvVyaiZpFCEvG4JRVsc2NigxI/u/ct/QnkjKHKuyKS7Gt/e7ftIp2P6nQ56nL0YhUZnyAS8ztE0fffK6picbWJJt0A3rWRxg43v7lre3b39n6TWpBTgOaakNDJHGcXSNeSHyELxPGAt48cCqgne9ySbA1Y87XLrbWj37bvtu9fDTtIon9mdNqo2dJkWx77ODfJyEACm9yoW67gWEa9bmq87hN3F7bLu1+ev02JWhdan2ov4i/Ya15bEm0XoKpIFoAoAoAoAoDmRAwKsAQRYg9CD1B91AdUAUAUAUAUAUAUAUAUAUAUAUAUAUAUAUAUBU8TzU3WMvfyIH214PlXyNPjsqyRmlSrVd7fzLYZOVUQfSJv8O38y15f+Fsn4q9zM+mXYHpE3+Hb+Zaf4Wyfir3MdMuwPSJv8O38y0/wtk/FXuY6ZdgekTf4dv5lp/hbJ+Kvcx0y7BJJJmDLyGGQIvkNri1WYvNnJDJGfSLRp7PqI6ZdhdcL05SJFPUC1dc3bKCXaoaTAVIIXEonIugBPkelef5R8nx43GoSk1TvQyhLlZV8vV/s4/5m/CvI/wAL4fxH7kWdM+wOXq/2cf8AM34U/wAL4fxH7kOmfYHL1f7OP+Zvwp/hfD+I/ch0z7A5er/Zx/zN+FP8L4fxH7kOmfYS+EaJ1d5JAAWsLDpsLeNe5wPCR4TCsMXdX+pXKXM7F45A5AKLkR4Xrdi6MSj5c/7A/wAwrPmRIcuf9gf5h+FOZAOXP+wP8w/CnMgHLn/YH+YfhTmQOotFM7JeMoFYNckHpf8AGoclRBrlqsC0AUAUAUAUAUAUAUAUAUAUAUAUAUAUAUAUAUAUAUAUAUAUAUAUAUAUAUAUAUAUAUAUAUAUAUAUAUAUAUAUAUAUAUAUAUAUAUAUAUAUAUAUAUAUAUAUAUAUAUAUAUAUAUAUAUAUAU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l-PL"/>
          </a:p>
        </p:txBody>
      </p:sp>
      <p:sp>
        <p:nvSpPr>
          <p:cNvPr id="10244" name="AutoShape 4" descr="data:image/jpeg;base64,/9j/4AAQSkZJRgABAQAAAQABAAD/2wCEAAkGBxITEhISExMVFRUVGB4XGBgXFhcgGBcYGBYWFxgdFhkZICghHR4nIRkVIjEhJSkrLi4uFx8zODMsNyotLisBCgoKDg0OGxAQGi8lICUtLS0tLi0rLy0tLS0vLi8tLS0tLzAtLS8tLS8vLS0tLS0tLS0tLS0tLS0tLS0vLS0tLf/AABEIAIwBaAMBEQACEQEDEQH/xAAcAAABBQEBAQAAAAAAAAAAAAAAAQMEBQYCBwj/xABIEAACAQMCAwQGBQkFCAIDAAABAgMAERIEIQUTMQYiQVEUIzJhcYFCkbGy0RUzNFJTcnOSoSRDVGLwBxaCk6LB0tNj8RdEg//EABsBAQACAwEBAAAAAAAAAAAAAAABAwIEBgUH/8QAPxEAAgIBAgIFCQYEBgMBAQAAAAECEQMhMQQSE0FRYXEFBiIygZGxwdEUNFNyofAVQlJiFiOTotLhM4LxkkP/2gAMAwEAAhEDEQA/APYJtSFNuteTxXlPhuFmoZZU2r2b09i7iYwb2OPTR5H+la38e4D+v/a/oZdFIPTR5H+lP49wH9f+1/QdFIPTR5H+lP49wH9f+1/QdFIPTR5H+lP49wH9f+1/QdFIQ64Dcg/0rKHlzgpyUVPV6bP6Do5EiKUMAw6GvWorO6LUBTvA3LMF61r8RxWHh4qWWVJ6EpN7DXpo8jWp/GeB/FXuf0Mujl2B6aPI0/jPA/ir3P6Do5dgemjyNP4zwP4q9z+g6OXYHpo8jT+M8D+Kvc/oOjl2HcOpViQOo6it3Bnx54c+N2u0xaa3DU6pUtketXpWQRvytH7/AKqcrAflaPzP1U5WA/K0fv8AqqeVgPytH7/qpysHUfE4yQL9ahxaBNqAFAFAFAFAFAFAFAFAFAFAFAFAFAFAFAFAFAFAFAFAFAFAFAVHE5SubBGcjoq2yY22C5EC/wASBXFeckVLi4JuvRWr23fibOH1WZuTtM40kWp9GYl3CsgkW0fruSSzkb7nYAG/w3HlrgIviJYek2Vp1v6PNovq/oZ82lk+TixGrTS8prNG8glJFiYzECqruT+cFybeQvvbXXDp8O83NqmlXjerfs219hN60RNP2hd4tVJ6NIGgkMfLLJk3qo5QWN8U2kF9za3idqunwUY5McekVSV3TpatUut7abe7Uc2j0HF48SdAOUbasAlshjGTA8wHS7HuEdB57bA4vg0lm9L/AMfVWr9JR9m/73HNt3jGk7QGY4GIIssU0kTCTIlYWWNuYuIwJzUixbxvatiPBrFOMlK3GUFJVWstVTt3s7tIjmtE7hvG3GnnMUXM9GVU9oDKTliV736IqtHuLk3aw2F/qEeHXNDmdc2vs2NJvQka/juoSGGdYomWRIiFMjCR5JWUcuNQp6A3uevjYAtUw4aHSPHJ7OWtdgvSxiHtTI/pDLEMYhMVBzDyejyiN8WIwN7P0PdJW997Zy4JRcYt6uv92qshTsuZ5lcRupurqGB9zAEf0Ncb50pxwRT/AKvky/DuZ2PjsnpEkDwgEI0iBZVaR1RgtihCgMwIIAZgPpFdr8s+Eh0Kyxn1pO1STa7ddFs7Svqs2L1oj/7ySnR+liBBZpEaN5iDkkzQKqFI3DMzKABtuwFz1rP7DBcR0Dm9k01HqcVJt3JUkn+nURzaWPx8ef0lYJIljGKl3LyY8wxtIyRNysHxCjq6m1zjtWD4OPQvLGTerpUrq0ra5rV9yavS9Sb1of4DxtdSZ8UKrFIEDE/nA0aSK4HgpDi2+4sdr2FfFcI+HULeslfhq1Xiq17wnZYcJP8AaZ/gv3a7bzf+4R8X8TWy+sPce+j8692G5WjHcQ41JCzhoLjGRowsl5H5YG5QL3QxKgEEnvC4F7VtY8PP11qt9te/99Ybok6HioaGSVwq8vLNULkriuRDB0Rg1t7FfEedYvHJSUe3YWV8PaV2hml5F2jQOEWTcqyswLl1UqO6e8Ayn6JarPs/+YoOW7q+r9+7voi9B3XdoxEyZRPgyK5YX6ushAXax3VV6jeVNt6iGByTqSvXTwaXzvwTJsnwanmLp37t2db4OGUNY5KHHWxuL+6teSok3a9BVJAtAFAFAFAFAFAFAFARRxODltNzouUt8pOYmC4mzZPewsdjc7UoHUOvidsFljZ8Q+KupbBvZawN8T4HoaAkUAUAUAUAUAUAUAUAUAUAUAUAUBWar2z/AK8K4jzn+8w/L82bOHYqfyLFyPRu9y8suu9+bzev71eJ9qydL0vXt+nL8CylVEiTQo0scxvnGrou+1pDGWuP/wCa1WssljeNbNp+66+LJ7ziLhsa8+1/XsXffxMaRG3l3UWplnk+S/5VS97fxYo4XhMYGmG9tNYx7+UTQjLz7rH51L4mdzf9e/vUviiKIqcCiiykXO6xyKgLXVFkPMcIPAFgPhYAWG1bWLi8mTJCMq1lFvTV1or8F9XqQ0kix7O8KURSG/d1CqXTf2+WI2YG+11VBYeK3vvX1DJmk0kt43XyNKiVJ2egLRP60NFHykKzSrigttZWAubLc9TiL9Kz+1ZPSWmrt6J69Yob1PZyIrMELRtMrqWDMcBKQZTEpOKM1r3A9rcg+MR4ucXFyd13btbX20TRJ1MQUIqiyquIA6ACwArlPOmXNw8X/d8mW4dyog4RGsolykYjPAO7MqcwgviD5kDqTYbCw2rj5cTKWPkpLa6VXW1/vXd2zYo5TgcQSOPvYxzGcC/94ZHl38xk5YDwIXyqXxeRylLrceX2Ul8FXvFIWfg8by8xi7b5YM5MeQjaO4Q7DusdhsTva+9RHipxhyRpdV1rV3v4rx6rrQULwzgkGneZ4Y1jMxBfFVA7qhQAABYbXt5sx8TTPxeXNGMckm+W6t9rv991LqCSWxK4T+kz/BPu13Pm/wDcY+L+JrZfWHePfR+de7ArRmDwZcpW5koMvtWex6WAVgMlC+AB2+Zvf0r0XKtPf7e0UdR8LC3szEOxaXKx52UfLs58AAE6W9n3moeST+XdrehNCQ8GiVZF77cxBExZiWwVWVVB9wZt+u5JvWTyybT7HftIoc1nC45USOQFkX6N9j3Soyt1te499j4VEMs4y51uGuo4g0KwiJVvvMGJY3JJBFz8gB8qxy5JT1kKo3q9BWuBaAKAKAKAKAhcZ4j6PC0pRnC2uFtexO5JJsAOv2XNEBrifE2iliTl5h8iSH7yhFLO2Ft1AxF79XUUoEXgmt9MR5SHjt6vl5SAqcQzZqQpy76izL9G42NS9AQdH2c1EUEkKSRZSFH5hj7sbRR6WGMpGSe9jCWub4vY7gWKwSuE9nmhmjkvGEjiMSqiNlYrCvedmOVuVfK2RuoJsu5sGgqAFAFAFAFAFAFAFAFAFAFAFAFAVHEXILlVLkdFBAJNhtc7D51xXnKk+Kgm69Hf2s2MOxmW7RTDRxankqWZwrjPup68Q9bAt12AHxtXmLgsb4mWHn0Staav0ebwRZzaWTNXxh49UITF6swySh8hkxi5VwqjoPWDc73B2tuacfDRngeRS9Lmiqrbmvr9nV/8m9aIGl7STsj+pRpPRotUgVyFxm5gxcsPo4XLAbg7C432J8DijJem655QdrW41qq7b2e3aRzMSXtS45R5akGHTzSd4jbVS8kCPbqpDHfqABte4R8nxfMub+acV/6Lm18dtBzDmk488pCsihZoZ5I7MSwELrHZ7i12Dg7dLEb9ayjwccc009Yzgn/7a6eFV379wuydw3jE3o2pMKI3owCDMkAyCJZXZiLkqA8YAABJDb77fUFggnBT/m107Lo0bJk/GdQBw5gkeGpaMSsS1wZIme0aD3r1Y7dLG9xkuGxXli2/R9X2OtRzbEGDtLqX9JdY48UE5hRlYGT0WXlsOZmQS1j1VQpdfbs1WT4LGnGOtvlt3p6Svb/vXuHMy+lnEixyL7LoGHwYAj7a4vzqXLgiv7/ky/BuZTivaOXTmXOKN8I5JcY3YsgRgsQl7v8AeZeAuLGwaxNc1g4HHmUeWTVuK1Sp361a/wAv0tovcqGZO1Mi7MIUbmtGWkMiKpESyIrq6hg75AKLkEbgk92sl5PhLVczVJ0qbetNpp1S6+x6d45ibou0RkbTNy8IZ9OZ83cXFkie1h4APuxt0+dU5OCUIzXNcoy5aS72vlohzDnZrtCurOoxXFYnCrcjJkaNJFcr9G+XQ7i29jcDHjeCfDKFu202+5ptNd9V9NApWWvCf0mf4J92uz83/uMfF/E18vrDvHvo/OvdgVoyj8RmWblmNGyDsqo5zCJbFnyAUZE2tcWJ6tY22FGDi3eqA9wbWvNAJCqq5LrYElQUkdOuxI7vurLPiWLI43e36qwnaIKcZlJAxjOc/o6MMsSyo7SMRuSAUZRbqQfCsnhjrK9FG370l8V7BZFftTIqpI0BwIOTAnHMNMhCuQFHfSNQGIJ5wO2JrNcJbcVLXs7tHfubfdXeiOYuNNqeYmna6k5qGwN1DgHIC++x861MirQk3q9BVAFoAoDER9rJf7OWeO76iSJkWGW8iLOYw0LfSCqMm6mxy2AIOVATifbB1lnVHTAKjIxVsUjJgykmJW6qQ8uLbqcPduoGl4VxUSQxSFZQXQMQYZL3IvvipH1G1Y0BzW6iFkZZQ+BFmyilAt7zjQFL/vDwu7sdTFIwEim7liFkYPJHbyJVRj5KBVscWSSuMW14GLnFOm9SbwzU6XTRKgYJfvN3ZN3a1ySwufIE+AFYOMuwnmXaWScQQi4zI8xFLb7tYknXpq+Un/Jl/wDGgD01fKT/AJMv/jQCNr0AJOYA3JMUoAHvJXagJNAFAFAFAFARYtYWAZYZCCLg3i3B3HV6AX0lv2Mn1xf+ygD0lv2Mn1xf+ygD0lv2Mn1xf+ygEbVkWyikAJC3JjsCzBRezk9SPCgJVAVmq9s/68BXEec/3mH5fmzZw7FZ+SIeT6Pj6q+WOTdRJzet7+1v193TavC+05Ok6W/S8F2V8CylVD02ijaRZWW7oropubBZMC4t0N8E6+XxrCOWcYOCejaftV18WSRdBwKCEOEVu+gjOUjtaNcsUUuxxUZNZRYb1bl4zLlpyezvZLV1bdLVut2QkkcS9ndM3KvGfVKir33F1hYNEHAPfCsLgNfe/mamPHZ1zU/WtvRby0daaWtHVCkIOCwRcyVFIbB1F3cqoc5uI1YlUBYAnEC9h5Vbh4vLkyQhJ6c0epa1ore7pdpDSSLHs7wxBG7b2nVc0+iWCYFh43ZQgP7g6b3+pSzNqK643T697NKizPD4isS4C0JUxjfulFKrb4AkVh0s7k79bfv1sURNVwGFhMFBQzKVdlJvi5HMx8FLeJAG9juRVkOIlFxfZ8tiGrHdWgXFQAABYAdABYACuU86HfDxb/q+TL8O5RpwCAGXZyJixkVpZSrlxZrqzEdLAbbAC1rVyT43K+Xb0arRJqttav69ZsUjk9nNPiVtJuxYtzpuYxZAhzkyyYYgCxNrKvkKn7dmu9NqrljSp3oqpa67dvaKRMHD4so2xAMSlEA2CqwUEYja1kUe61U9POpK/WdvxV/VihdLoIo2ldECtKwZyPEhFQbeGyr0+PjUZM08kYxk7UdF77+LFHfCf0mf4J92u983/uMfF/E1svrD3HvofOvdgVozml4XHHI8q5hnYs15ZCpYi1yhbHYWA22AFrVdKbkkn1EnUHD1TliMsiozPiGJDF8ywa97jJy3uIFttqSm5avcHB4TDy0ixIWM5IQ7hlbfvBwcr95rm++Rv1o5ycnK9Xo+8AeDwFI4yl0jvipLEXKspLXPeJDNu19zfrvWXSzUnJPV/v2ewihIdCkIiSMEDmg7szEkg7lmJJPTqfAVhknKbuTBvF6CtcC0AooCLwz8zD/DX7goB2SRY0JYqiILkkgKqgeJOwAFAeN9tv8AbYFLQ8PUMRsdQ42+MSHr8W+rxrNQ7STyDjXH9Vq2y1M8kpvfvMcR4d1fZX5AVmlQLPspNaOYfq97+h/CvY8ny/yMse75M8zjY/5+KXf80fS0Xsr8B9lecWHPIUG47p81Nj8yOvzqHFPclSa2JUHEHTZ7uv6wHfH7yjZvHdbHpsetUyxdhfHLe5L18mUEjIXN42KmHEyHum3KyuuXlfa9Ulxi7a1Qjyc5ohDIXVubZMvSWsXMoMhReSnrI2L7MpG9stASpYeJFdf3pVYlmhKbbCV+UiZFhvHy7lVQjcG7d4NAbY1iBKAKAUUBm4OGOwRwiG4iIYkXULHED4X6q3TzqxSSjRXKLcrsa432aaY8SIItqtKkK3kkHrU9J9q3sp6yPYbGzXHngmWHPGezDS+n2t/adGkC3kkHrU9I9q3sp6yPYde9ceZMDnF+zRl9Ntb+0aRYBeRx6xOda9uid9Nhse9cb7kwNR8Ckj1TaglApKrcE5yZS6PAOLCwj5UmO5/PHpvdYNXUAqOJM4LlFDN9EFsQTbYFrGw99j8K4rzkUXxcOZ0uVd/WzYw+qZGHtBqXj0wHJWWSPUSuSjsn9mdUxVQ4IyzHeJ2sdt9tCXBYIznfM4pwS1SfpJu26e1bV7TO2HDu000rJIFjELSxQYYsZMpdNHPnzMsbDmBccfC+XhTNwGPGnFt8yjKV6VpJxqqvqu79gUrJWl4xq2i1p5UIlglKKubYBeTDLd2tdiOYegF7AbdaqnwvDxyYlzPlkrbpXfM1ourbrbrfXYm3qdrxmY/kzuR46oDmNvcMdNJMBGvgLp1JO22/UYvhcX+fq7ht/wDpR1ft6v8AoXsRtBxyaVlDiPlzwzyIFVg0YhdI7OxYh7hwbgLa3j1rZ+yY8c043cZwTtqnza6aKqrtd9xF2ifw7jLDTaqTmcuPSYpsgZ2KwrK/XbfmRqo81Pnt9PXDpuEd3LXw1pf9mlY1xPj2sg5CuY2ZY0l1JCjGMSahEOfeBChOcAUDEmO5AGxvxcLinb1q2o99RbXvde8hs0fB+INJJqontlp5cLgbMrxpKnzAcKf3b+NhpZsSjGM1/Mr8KdGUdR7X9R8PwrlPOf7vD83yZdh3MwvEtS2o1cASFeXEkkJYsb5vMl5bWsPV3xXw8d9uXeDAsOPK23cmpbdSi9Pfu/d2327aIE/HtWulmmVYJOW4CzAOsUsWKEvHHkxbvMyDv2OJa9tjfHg+HeeOOTkrWsdG09dG6VaK3pa2rrIt1ZP4rxKaKcqGjZBG8xTlNmscaAby8zG7ORbudMv1b1RgwYsmK2mnajfMqtvs5b0W/pb12kt0w7P8UmkkeKblkiGKdTGrKLTc0YkMzXKmM964vfoLU4vh8UIKeO/WlHVp+rWuiW97dXawmW/Cf0mf4J92uy83/uMfF/E18vrDvHvo/OvcjoVoxul4vKdTynAAZ5EC8twyiMZK5kJwYOBfEAWv1NjW48S5OZPZK9uv9/u0LE/LEvpRixTlZmIGxuXEIl2kviWvdeXjfYm+1qPElj5r1q/1rb9b9gvUbfiusMMrJFG0qTNHiuRVVCZAm5Usciqk90d69tqyePGpLV1Seugsk8A44uoL7qN7ooDX5YCgkse63eN+70DpexNYZcLx/vr7P3u7rYJ2WWp9qL+Iv2GqJbEm0XoKpIFoBRQEThzAQREkACNSSegAQXJoD51/2r/7RH18jaeBiukjba3WZgfbf/Lf2V+Z36WxjRJ51WQCgLjs8/59f1om/p/916Xk6X/kj2xZoccvUl2SR9RxeyvwH2Vpg7oAoDmGYxEsPYJu6/a6jz8SPH41XkheqLceStGWfEWBglINwY2II6EYHpWsbJLNAJQBQBQCigPN+IdpNfFq9Np4Y7wEacE8lm7r4CTvjYWBPwrexYMMsMpylUldK12aabkNuy/41rNarcSETC0elSXT+pLWf+05jr6xzhHt0F17p3y0tCTni2v1ayzKHZYuXpyrxw3aLmSTLMRcMHbup9Gygg28SBHfieuxBkJiyg0rty4btA8rsupIuHDMtuhBCixIO5M6Aa4JxTXSyRjUqy3SNpEMWKxSB9EUwa1zmZNTcFmtygBaxuaQNvWIKzVe2f8AXgK4jzn+8w/L82bGHYr5OFwMgRoYygvZSi2GV8rC3jc38714K4jLGXMpO+2+zb3FtI6/J8OYk5Uea9GwXIWXEWNvIkfDasenycvJzOuy/b8RQ4umQZ2RRzDd9h3yVCkt5mwUb+AFYvJJ1b227uvT2kiDSR2jGC2i/NjEdyylBh5d0ldvAkVPSz9J2/S379b17ddQMS6GJFldI0VijXZVAJuCTuPM71sYM2SWXHGUm1zLr7zF0kS+A8Pj5YfEEyKmYO6kx+y2J2yG2/Xur5CvqksktEuo06LOfSRuVZ40Yr7JZVJXe+xI23APyrGM5x0TpECaTRpHniN3cuxJuWZupJ+AAA8AAPCpnklPfq0J2Gdf1Hw/CuY85/u0PzfJluHcrZ9DE+ecaNmoR7qDkgyIVr9V7zbH9Y+dcZHNkhXLJqna12fau/RGxRyvDoQhjESYN1TEYm1uo6eA+qpefI5Kbk7XXeopD3o6ZM+K5MoUtYXKgkgE+IBZtveaw55cqjei19vb+hJxpdFFHflxol7XxUC9ul7eVZZMs8nryb8WRQvCf0mf4J92u983/uMfF/E1svrD3HvofOvdgVozsvC4Tn6tQZAysygBiH9rvDe5sN/cKv6SVJXohQ4NDFnzOWmd75YjK9sb387bX8qdJPl5b0FI6Oljs64Li9y4sLNcWOQ8bio55WnexIRaSNWLqiKzbFgoBIFupHwH1CjnJqm9BQmp9qL+Iv2GsJbA2i9BVJAtAKKAw/a3iWOl0+mXrLEpk/hhQLH943HwVh41nFag8e7Q9ile8mnsjeMf0T+6fon3dPhVhJg9Tp3jYo6lWHUEb0A1QFjwJ7SkfrI4/wCkn/tW5wEqy12pr9DV4xXjvsa+J9VReyvwH2VSVHdAFAFAIktop4j0Ebsnwscl+RIt7mA8K18kadmzilaovTVRaJQBQBQADQGVXtbHC0GmMchYrEuQxx9YqW6m+2Qq2OGUouSNXJxmPHlWJ3b92pO1naLCaWAQsXQQ43ZQshneVBY7lVHKa5Iv5DpeujaK9e3UZieZIZGQadtSliuTrGkDSXBsFtz497m9m22F1AsOIdouV6T6iRvR4Fn2KesDcy4W52tgbk29wPioDT8fWSb0fAjvKVa4sxil0nMFvC3PjsfGzdLC6gaG9QCo4kH7/LKh/olgSoNh1AIJHuuK4rzk5ftcObbl6t92bOH1TERcW1DRaUNqMC0WpkeUJEMm07qqLZ1KhSCxIAvZOo3NasuGwrJkqFpOCSt6KSdvRpt9nVrsZW6QcN4/qJHjdpMcp4oDBilsZNHHqGbcczIMzfSxxTp1NRm4PDCMoqN+jKXNb3U3FLflqkuq7e4UmTdFq9Y0PEA0sfNhmKowj7iJ6PDLZVvdiC7WLE3PXbaqcmPhlkwtRfLKKbV6t80lv1bLZfrqSm9TtOI6g/klsxjqABL3Rk5Okll69FGSg7D6hscXgxL7Qq1j6uui9NL26PrFvQc0mqnOo4hFK6sqRRvGqrYIJBqAQSblicFuSbeQFZRx4lHh5wVNyabb3px9i3+rYt62LoOKkabWSM7hdMyRJGjAFm5MbrY26yPMq7/qrbxv9WhiXNjSq5bt7JW9fZX6mi2RuO8S1el5URnaSUQIygNDd52nxfmI1meM3RFEdyLm9iQ1X4MeDNc6STk+p6KuprZ7t2RqjV8D1jNJrImOQgnxVvNXijmxNv1eYV87AX33OhxGNRxwnHrjftTr9TKLZJ1/UfD8K5Pzn+7w/N8mXYdzIvrJxqddHJqI440gjljbAWhDPqFLOWPeNo1JvZR5dSeaWLE8OKcYNtyaav1qUXSrbeu3v7L9bZU8W49qoNFPIhkkJzMEzwEssSwh850iQBCWyC5KoAxLDY1uYOD4fNxMISpbc0VLRtuqi223pTdN9aj1EOTSJn+8Eh1igO3JGCMnLAYu+mlnxwYCUSbREdFsWBGV7U/YofZm2vS1d3pSko3d8vLv33Tut55tSV2P41LqX1glVk5cqhEaJ0wR4Y3CsXUXYEm/xuO6VvT5Q4XHgjj5Gnadu07ak1ej27Pc9UxF3ZfcJ/SZ/gn3a6/zf+4x8X8TXy+sPce+j8692BWjC8X4jPFJqfWLisCugCDuXlKFmJ9o238FFunUnfxYseSMU9+anruqIbaJOi1sgXWAsZjAxEZIUM9oI5LHlgKTkxGwHh41TOEbg9uZW+7Vr4E3uVWm12saKQLMpdVjkLMIrKkkUpurBcbZKhKsCVUN3muDV0oYuZaUtV126fxrwV9S1Itlh2b45z2dXJDm7quIAVFEakfrXuyscv2lhexrDPgWP1dlp7Xb/wCvZ3hOy51PtRfxF+w1rS2MjaL0FUkC0AooDyHiWq5khbwCqg9wRAv2hj86ujsSRakFfxjg0OpXGRdx0Ye0vwP/AGO1Aeccf7NTaY3Izj8HA+8PA/0oCt4dJjKh8L2PwOx+2ruHly5EyvLHmg0fWUXsr8B9lDUZ3QBQBQETiTYoX8gwPvDqUt8Lsrf8NYZFcSzE6kac1qm0JQAaAy0SCV5Wl1k0Pr3ijVGjCkJEJSBkhN8Q569FNYQg52+Z7930PXyZcWDHjXRRlcU23zXdvskuwf0XDYpbcviOpfuJJs8PsS5ctvzXRsWt8Kz6H+5/p9Cn7dj/AAMf+7/mQl7DaSWQuNVqWeJghIkj7rRhSARy7XAx/pWSxySrnf79hg+KwuXM+GxX28sr9/MSNd2PgZvWarVM02KXyjuRHnIm6xd0AlyG23a17kVj0P8Ac/0+hZ9vh+Bj90v+Qzq+x2kiWRn1WoVJEMbnKLExiMlgbRWUYJudrhR5CnQv+p/p9CPt0PwMful/yJh7HxSBm9L1TCSMRscoe9GQxCn1fTvt/NTof7n+n0H27H+Bj90v+YJ2GiDtINTqg7Wu2UNziVI/u/8AInxwW97CnQ/3P9PoPt0PwMful/zG+PcGeHTTzLrNUWjjZwGaK11BIvaMbVhkxuMHJSenh9DZ4LPiz8RDFLBCpNLTm6//AGLLVe23+vAVxfnP95h+X5s83DsQ5dFEyhGjQqDcKVUqD52Itfc1z8cs4vmTd+JcdHSx5B8FzAsGxGQHkG6gdajpJ8vLbrsvQHQiXvd0d7dth3jYC7eewA38qjmlprtsBBCvd7q9z2dh3drd3y2JG3gac8tdd9+8HGqjGErWFyhubbmym1z42ufrq7hm+mgv7l8UQ9mSOAaRBGsmPedFDHffC+Nx0uLne1+nkLfVnOT0uq28DSotWUeIG3+tqwcnTadfIDWm0yRhggtkxc7kksxuSSd/wAA6Cssk23r1AY1/UfD8K5nzn+7Q/N8mW4dyBJpkbLJFOQCm6g3AJIBv1Fydvea4tTlGqb0Nk4i0USqyLGiq3tKEUK1xY5ACx286mWXJJqTk7XexR16MmQfBcwLBsRkB5Zdbe6o6SXLy267OoDixgEkAAsbkgC5NgLnz2AHyFYttpJvYDfCf0mf4J92voHm/9xj4v4mrl9Ye499D517sCtFMY1JvYXItew3Hl8PdWd6kjK6GIcu0ajlksmIsFZlKkgDbcMR86nm6v32g7XSxhWUIgVr5KFFjfrcdDelg7WNQSwADNa5AFzbpc+NqiwN6n2ov4i/YaiQNBx2KZo4uSzgrNCWCYjKPnJzAxO+OORIFibW3GxrRBC0kM0K6goJWklkcQpLLI6qIwQrXkdsQ3eewIFiq7WFAQeCrxES6ESrLy0zWUtJGS5Ils81jva0WIXbvHbpaXQMSwsT8T9tWIkSpAUAjKCCCLg9QehoDFdpex6WaXTnFgCxj8Dbc4eXw6fCoc1DVuiHVanrMXb7h9heVxsP7mY+H+VTW/wDZcv8AT8DU5GOp274cf78/OGcfalQ+Gyr+UjkkSF7X6A//ALKfMMPtFY9Dk/pfuHIzodq9D/iovm1vtp0OT+l+5jlfYMcT7Q6KSGVF1enLMjKAJUuSQQABe9722rGWKdO4v3Exi01obbWyuqkpGZG8FDKL/Ntq85tpaI9DFCEpVOXKu2m/gYjjXariUZsNDyxf2iGkAHndLCtWebKv5fmdLwfkjybkVviOZ9iqPx1NRDrtSQt9Nsbd7nR9PO1vnV6lLs/U8OeDh1dZdezlfuKOfgLayGZEcIya1nyN/YMIilAt4mOSQD41bh/m8SeN9XD+RfGRxq+wTsmoXmRktOXhyW4iiwkVEKFSjhea/dZSCNtj3hcaJJHY6YSauRZoydQrjvpkI78nEorAquWD5ixv6s/QsQONH2MkQwBhA6QvNIty2SNNJIyWYqSyxrI4CkgEnLqBYCF/+PJBHFGskS4wRRtZSA0kej1umdyANyx1ERv1tHv4UBrezHCG0sRiZs++WDm+bBgCeYT1IN1B/VVR4UBb0BT9sP0HV/wX+6aqz/8Ajl4G/wCSvvuL8y+JH4krnMIQrHoStwDYblbi/wALiuI85HFcXByVrl8Ot+Jr4djGPrtR+TYphOchIA7lVykHpQitfYLt1sPhatNYsP22WNw0rRW6XoX4v3mdvlscl4rKNYyc4hvS1iWHu2bTnSrIzYWyPezOd/oW6AisY8PB8MpcunI25a+tz0le21Ku+99Sb1GI9fqFWZZtQTjr0ieUKqBImghkIW9wi5NiCSTZutzes3hwycZY4f8A83JLV21KS17XSvSlptWhFvr7SvTtDqO5682BQQGyf2kNxGTTnw9Z6lYj3be3l4g1sPgsOvodvNv6FYlLt09K9+yu0jmf78Sx4PxWSSQIZjIWg1LTIcfUvHMiRDEC8exkFj1x8SL1XLh4Qako1U8ai9fSTVvx1p6bX2MlO/1LThUk0un14EzxGK0aYWuqLp0lyXK4DO0jjK17KLdK+lpQh0TatPe9rvZ+40repF4prZwsZMsqv6HA0ADuOZqWdhIGAPrTblXVr2DX261tY8eJydJVzyvujSr5kOyXrtdqzNr+ZzNOiaZ3ha8RROU3dkJVyWLWyIYAY90jqWwhjwdFBwabcqe9679XULdmi5rOkTsuLMgYr+qSASPkdq4fzqio4YxXVP5M2MG5k9HrWfVSRwavPESh+Zy2US3UxrHGuLFYwWDEEDwJLXx5vJijDBGWXFV8tVada223auXVp3pJVd6eujKv8p6kaXTZT9ZdUskzuseRhknWIFghC3C3sF/u/K4O19nwvPOodWNqKTl6yi3pavft6/aot0vaTNNxd+ZpGE0rtIimSBuWJVvpWkW8QRfaYFmfKwIxAtfGmfDR5Mi5Ukm6krr10t7ey0SrVa3e69ib2Q4lqJX1g1AIZJVxXGwjVoInCX+kRkbnxvfYGwo8oYMOOOJ4tmnre7Umr7rrbq27yYtu7L7hP6TP8E+7XX+b/wBxj4v4mvl9Ye499H517sCtGOkmcamZZJiIxAJAFsvLAkYE36k2Xcn6hW1UXjVb3XsodY5wSZxAskjOzSgyJGxGYUrksa3tdgoF7+JPhUZYpZOVdWjfV4hbFTpOLasx6u6HmrKFHdGMKtCjnYm7Y7/EsvQE22Z4cMZQpqmtdd3zNey9PZ3kWyPNxLVrp9LqFkvzII7IRd3k5MhkbADvDdJL3BAhIA71Ojw9LPHXW9b0q1X017Rbqy94TrVligYFmxkCFmIJcqCC112N+u3jcbWtWnmg4S5WSeir0FawFoBRQHjDqQSG63P23H9LVctiRKkCMwHz6eZ+A8TWMpKK5pOkCVBw923buD5Fz8ui/O/wFeFxfl3HD0cC5n2vb6v9DBz7BvjASNBGgsX3Y9SVXzJ33NvqNYeQ4ZeN4rp8ztQ91val+p5flPiOjw11y0+v77zBypZmHkSP619Gwu4I2uHnz4oy7kcVaXhQBQEnh2nMksaDqzD6huf6An5VRxUuXDJ93x0JW59MtXLFglABoDKaeLUMQsLOqniDc8oVB5PozXuT4Z8rpvU4f5vE3+N9XD+RfGRA1On4nJyo5ElKpIWc3jxbHi2lkhIINzbTiTwG1xuauNE69D4o/JMzSnHUAyLGEVQvK1StiQ5MkeR02xUWG+5yxA67J6DXovDU1CNeEgObJisfoGKAbkgiTusb3LXPskAAb+gCgCgKfth+g6v+C/3TVWf/AMcvA3/JX33F+ZfEb1Xtt/rwFcN5z/eYfl+bNfDsM2HS1c5bLgxHW29LYDEeXWotgMR5VNsDWrAwk/dP3TV3DP8AzofmXxD2JPZ/TqI0kCjNkVS3iQtyoPnbJrfE19WlN7PZa/8Aw0tC0rBdVP8AfeBvUQK6lHAZTa4PQ2IIuPEbDapUnF6PUhkbX9R8PwrmvOf7tD83yZbh3ZECDrYfVXFWzZDEdLClsBbxqALagGeE/pM/wT7tfQfN/wC4x8X8TVy+sPce+h8692BWiotWepJw8KkqSAShupP0SVKkjyNiR8Canqr3g7tUd4C3SlgZ1A3i/iL/AN6h7A2i9BVRAtAKKA8v7U6PltDL0WaJDf8Azqiqw+rA++5qyMklqSVun0Uj72wXzYd4/BfD5/Ua8fi/LeHF6OL0n+n/AH7PeYOZZ6bRom4G/ix3Y/PwHuFhXM8TxmbiXeSXs6l7P2zBtskVrEGR1mo5js/gdl/dHT69z/xGvpfkfg/svCxi93q/F/TY5fyhn6XM62Wi+ZnOJpaVvfY/0t9oNdBwz9Fo9jyXPm4dLsbXz+ZFrYPRCgCgNj/s14QZZZ9QR3dPC9j/APJJGyi3wXP6xXl+U8tQWNdfw/8AvwMoo9xNeGZiUAUBmNf2YkaR3i1M8Qc5FUldVyNgTYG3gKw5Fd2/eehDyjkjBQcYOlSuEW68WiOOyup/x2q/58n/AJU5F2v3sy/ic/w8f+nH6HnHGu0Org4hptD6ROwm5F39ImuOdjfYNba9ZrEqu372P4lP8PH/AKcfoaXiel1cU08ba6ZFjWBhI08tlE8k0ZaS7AADldL+PWsejXa/ex/E5/h4/wDTj9CK41/Jnl9JmUx6GLWBG1E9xzFmZlk32tyyLf18p6Ndr97H8Tn+Hj/04/QXXDWq+qRNZMTDDLLYzzd3lJp2BezdHEr4ja/KO/Uh0a7X72R/E5/h4/8ATj9C0XhWs57xHWz2EcEikTy3ImleM5b7eybfb5R0a7X72T/E5/h4/wDTj9C0m7ITupVtbqWVhYq00hBB6ggncVDxpqm372THyrlhJSjCCa61jj9C74jGWLqGZCdslxyXYbjIEX+INcb5ySUeLg2r9HZ+L7KNXDsYcSzrDpTKdThhqcyvOL81ZB6Pny++e6JLX2O3+WtXlxSyZORRu4V6tVXpVem9X1/qZa0WWgj1I1GiMrynLSvzlNuWsqjSjcIAMiTKbm/VrWG1a2WWB4cqglpNcr63H0+3Wtv0vUlXaIYXUIs4eTUui61AznLMwHTw5FOWAQvMJvywAO90F6uvDNxcYxT6N0tK5uaVXfXX9V3p3Ea/qdaD0k+gOXnxOomDKcheDHVmEzXGXQQ+2etrjI3qMvQrpopRvljr/dcObl6v6tvZoFehO0kcq6jXh3lePlRshf2QW9JzWOwCiw5YNt9luSd6wjLHKPDuKSfM7rfeNN9fb3b0S71IuleZop/zrGPUQWRAxB0xiQ7qhzKM5muVyN13BCkD6zDo1y/ld+Ov/Rouyw0eh1PK0DyGbMakllDPZYWadk5i38FMS969rAdb0eTFzZFGvVVaLfS6/UinSLjs9M5k1ykkxJqMYif4MRlCn9USGQe43HhYa3ExiseOt+V3426/TcyV2ybr+o+H4VyPnP8Ad4fm+TLsO5ieJx6tZOIcqSZidMjRX3VZDJqchEoAGQURj9Y925Nc9glw7hh6SKXptS7WqjV9dXfdvSL3epXyNNh+e1CIkzlHEWtbnD0cEBl5nORQzOPaszRi1uh2EsXN6sW3FWrxrl9LqfLyt0l1Wk9SP31j+jn1vpCM6SAsIysN5sEU6Qs+UoPLJEwdTmC2677rWGSHDdC1FrS7l6Nt89Kl63q01TS37wrssuyLarPWDVZEiVSpJGIDQRsyxW2wDFgD9ZJvWt5QXD8uN4a2d9vrPV97X/WlExvWy94T+kz/AAT7tdf5v/cY+L+Jr5fWHuPfR+de7ArRjdSrrPOWadozAGsmXdPMYERBAO9jbp3vf0raVdGqrm5u7s6x1nPBNSVjdJGkOUrrEx5mUgw5loxLdxYBwMib4Eg2sBGVJtOPZr3a14a93aEViGQrIok1Cxc2Iq5TVM4Uq14yGYSixWPJw2PfIsu9bHNHSVK6emleO1PuW+nXZB1q/S+VDLG0okZcREA/0RLdyZCcbqQ9pLnJY1v1vEFh53F1Xb7tNK8NOpth2XHCp2eODJHXGUKMy5ZgoIDEuAxJ8b73B69a1c0VF0nfgSeiL0FawFoBRQFNNw4T6WJdslRGQn6LhAB8iCQfcxqnicEc+OWOXWQ1ZkSCCQQQymzA9QR1B/1764bNhnhm4T3RUFVgruO6jGMqOr935fSP1bfEivW8i8H9p4uKfqx1fs2XtZq8Zn6HC5dey8f3qZyvpJyRVcaTdD7iPqsR9prY4Z+k0e55Hn68fBlbW4e4FAO6TTPLIkUalnc4qo6kn/RJPgATWGScYRcpbIHvXBuArotA8AsW5btIw+nIUOR+HQD3KK5jPmeXI5stSo0ZqkCUAUAUAooDLp2p0sLQaZ8uaViUWS4u6rjv8xWzDhMs8byxXoq71XUVSz44zUG9WStd2pgi9JzSUiBGclUDcwRYiQRgG91LoDkFHe62BI16LRNT2phWRouXKzjZAoj9cwMauseTjdTLHfPEd7YmxsoDK9s9MxARJZM1VosVT12XJ7seTDcekQ3zxHf2Js1lAfg49DqLLFme7ppwxQqrJNKCmJO5PdN/AXte9wFAvagFZqvbb/XhXEec/wB5h+X5s2cOw1XNloWoAtSwFAM6werf91vsNX8L/wCaH5l8Q9iVwRlEMbGwOAuTbp4XPlevq7TZoosOau2436bjf4edYcr7NgxYwLd21vd067/1vR3uxZE1/UfD8K5rzn+7Q/N8mW4dyLXEmyFAFAFAM8J/SZ/gn3a+g+b/ANxj4v4mrl9Ye499D517sCtFTWfWSBTxt0oAtSgFKQGNR7UX8RfsNQ1SBtF6CqiBaAUUBF4YPUw/w1+6KAgcd4Jze+llkAtv7LgdA3kfJvt8NDjuAhxUeyS2fyfcQ1ZknQqxVlKsOqnqPxHvFwa5HPw+TBLlyKvg/Aqaoy3F9RnK1uidwfI94/Xt/wAIruvN7g+g4XpHvPX2dX19pzvlXPz5FjW0fiQ6988og8YS8YPkw/rt/wBxVmF1NHpeS58vEV2pr5/Ipq9A6Yk8O0Es8ixQo0jt0VfLzJ6Ae82FV5csMUeaboJWe09guxS6JeZJi+pcWZh7MancpHf5Xba9vAbVz/F8XLO6WkepfN/vQsSo6412hmWDWn0dWEVkyWXu99nRgxKjvquDFVy3kC3Fia1EiS812ulXUwQoiMJMmYlmDIiDvMBYg7tEoF+r+6oBY0AUAUAooDLp2c0crQTyfngsRHrCN0VcO7f3D41sQ4rLDG8cX6L3VLrKpYISmptaomavh2ivqi7KM42Sa81sEmADbFvV54qbi1yoNUalpzPwbRM8rlrOAHYiZgYh3GyFm9WG5SEnYNhv40tgbl7PaCO7G0WCKQecyiFQYgrJ3u4DyIhcbHl/GlsD40emjIWHEMi6eLBXvjEkwMQxvsO81j4/KgLqoBmO2ULvBOsYJY47Kd2UOhcD3lQw+dcn5alGPlDE57cv6+lX60X4/VZlp+EM+m1AjjlSMapH08Sh0AjB0wa8QsQoZZmCkW8bdK82PEqOaHNJN8jUpaPX0q9LXWnFX7LLK0HNbw+U6uR1ifnNqQ0c2Jsum9ECleZ0C8wP6v8AWINvGscebH9nUXJcvJrH+/n3rt5a9Ls0vqFalboeFOAg9HkEITSjUxmM+tlUz+kMU/vjvEWYXzA6ta1bGXiItv01zXk5Hfqp8vKr/l66WnL3EJfIF4XqPVnlSe0no3dN4AOIyyNf9kPR2jXe3dUr7ql8Rh19JdfPr63+Ul/7emm/HXvFP9+Jo9FoGj1PEX9YUkiiIZ2YgsBqMwpJ2CgoLCwG1aKzLJDh46WpPRaaXGr8ddTKtzjhGnzTVCSEzPzISoAiLLCIVEUirJ3WCSekHE33y2NfVnJJQcZVo7fa72vwo0ddRmXgMvo2mj9EvPFhy5PVWVY9SXjSYl8o+7g7co2uCBcAKblnh0snzei7td9dXbT2sjsNP2bB5mut+ZOoPL6Wvy4xMRb/AOUS3/zZVpcRyqGPW3y6+N6X7DKPWT9f1Hw/CuR851XDw/N8mXYdzE6DQRtq5GSKWDaVWbCUPOzlTm8xFrLZ8AWJ3FsQLHnsuaa4dKUlL1WlaqNdSjvb05nS773L0tSo1HBpBotNAY5AqTapmvG8tgX1Igzjvk181cOTsVU+NxuQ4qH2meXmVuOPrUeqPNT2VU011ptdVGNaV4k3h+in9JiklhdZS8TBj3uXCNFjNGZRt+dyuv0iQ1vEU5cuLoZRhJONSVbXLpLi+X8uz6lp4zTv99htq8MzGeE/pM/wT7tfQfN/7jHxfxNXL6w7x76Pzr3YFaMc8Qh1U+obPl+jgsxyYDF3JCgdLLY4gVtOfNiUFV3+niOs4l4UraqSYQKpjjujrGgeSWQMC2RsSVUAC7Wu5uRYWKSUEr3fuX/fyHWVWm4IDp5IgkkcSKjA8hVmlcRSI6yIAOYRdSG/Xsbtbeyc10l0rb2u1v1O/wBohbFl2ZXUI8izRWLd95Lk3e0aqobowxuNrW5e9y1Y51jpOD0/X3dXt3tVsSr6y71PtRfxF+w1rS2JNovQVSQLQEHjuiM2nnhBILxsoszL3ipxuy72va/uogZTgXDNVp5hI2nc+qELMjxEvkNMqFgXHdh5c1r+Ept1IrJgm9hNBqdLpzFNCxbIG4aAljy0V3Yqy3LOHa5u1iMiTeoYLvXRLKMZNPI1uhvEGX91hJcfKq8mKGSPLNWgYvX9gz/cc0f5ZeUf+tXv9YNb2PinFJNaHkZ/JEMjcoyab9pTP2O14NvR7+9ZYbf9Tg/0q9cXDvNF+Rs62a/X6DWo7FcQdWQae1xszSw438L4uT191T9sgmnqW8N5Kz48kZtrR9/0J3Cf9l1iDqWlb/JFygPgXZySPgBWWXypN6QVfqe8om+4RoItMmEGkaNfHHlXY+bsZLsfeSa82eSU3cnZkT/SW/YyfXF/7KwBVzcLhCahY9CitODmQmmHMbcqZCG7xDG9zfc3qbBaafQxIboig3c3AF/WSGV9+tixLEedQCRQBQBQCigMwmlbu90/3d7xzXUokakbRkH2D4+NbEM3LBwoURdXwYtM8qsfbMiK2nnsxaSGRhLZdwOVZSOmXTbemwQE7IryZIDIzqdK+nQtp5iSzx6dQ8ox3Ktp1K2/WPlSwWvEOFK0rzJszLBs2nms76eV375C3IIYAeWNRYIfAuzfo7w2d3EaJGt4JVZrtog5kZhawGluPc5HhvLYNtWIKzVe03+vCuI85/vMPy/Nmxh2I/NWwOQsehuLH4Guc5XdUXHWQva4va9r7287VFOrAZDfcbdfd470pgTMbbjfpv12vt57VNMDWqcFJACLhTcX6d09au4ZPpofmXxIexL4LOogS7KMUDNcjurY7nyGx39xr6tytvRGiS5NfCpQNLGDJ7ALqC/7gJ73UdPOpWLI02k9N9NvHsFoejcEXBBG4uDfcEgjbyII+VYPTcETX9R8Pwrm/Of7tD83yZdh3IYcEkAgkdRfcfHyriaa1NkTmrbLJbedxby605ZXVag7qAFAM8J/SZ/gn3a+g+b/ANxj4v4mrl9Ye499D517sCtFRkL2uLjw8asokAwva4v1t4/VSusHIkW17i3S9xb66V1A6v4eIpXWBnU+1F/EX7DUS2BtF6CqSBaAKAKAKAKAzPEu0Txa+LTnl8plyYkrkicvUM0jnO6qGjRd1x75719qmtAV8farUt6diIf7O6gXDbKZ5YzcBjc4pHYNgbsxsVxLTQNuaxAlAFAFAFAFAFAFAFAFAFAFAFAFAFAFAZftnpHlgnjRcmbHu3HfAZGZdyB3lDCx2N7HauT8s5I4/KGKUnS5d+z1qfseumvYX49YsycvBpTJJKdKzQu2oxgtFdeZDpkRsC2Au0U/Q39dvbJrefHisfJGCyVJKFy11qUm1dXonHq/l7kWV3DnDeB6hJIg8RZxPFIZ7oQI00aQuuZOdyyuLWsc7+JrDNxeGcJOMqXLJcuu7m5J1ts1rfV4BJk7RdnAsPEIDG3LlmLxgyNeQejwC7tlk13V7hj3t73B3oycc3kw5E1aik9Fp6UtlVKk1VbdWpKjuiu1fA9QRpvUliINHGDdPUSQagSTMbm69226XJwt5Vs4+Lwrn9L+bI+v0lKNRXfr21V+JFPT2EjhHCpY5FZoTHy4NSsr9y0zSzI8ZBUktsrtdgCMvMmkuIxzaSldzxtLX0UlT3VLdLTs7Ca+ZZ8F4ZzYdfFKmZkxeMN7LJ6OixgX27siy7eBNz1vX015VDopRdVvXbe5o0P8Q4XK0engOkLqYIk1EqHT8wiMqRCDI6kLcMS29su7ubrks66SWVS15m1+uv79orQtuz8b83XOQRG+ovGD/liiSQgeAMiyfHc+NzRxEouEF1qLT97a9yJjpZN1/UfD8K5Dznd8ND83yZdh3PPuIcFMp1OOlaH1c8ceCxXmMuLO8jZC+RUgIdiDdiL2XxMPFLGoXkUtYt3fo1skq6k9WvYtNbmr6hqHg2oDmaXTiWMySNyUSNcctLFEGETyFFuySDZyfWXPVrZy4rC49HCdOo+k23tNuuZRTdJrqS07kKe5rOz+meLS6aKQ3kSJEc3vdlRQ2/juDvXkcXkjkzznDZybXg3oZLYsK1yRnhP6TP8ABPu19B83/uMfF/E1cvrDvHvo/OvcirRWjAxaV4ZWlaFvVyaiZpFCEvG4JRVsc2NigxI/u/ct/QnkjKHKuyKS7Gt/e7ftIp2P6nQ56nL0YhUZnyAS8ztE0fffK6picbWJJt0A3rWRxg43v7lre3b39n6TWpBTgOaakNDJHGcXSNeSHyELxPGAt48cCqgne9ySbA1Y87XLrbWj37bvtu9fDTtIon9mdNqo2dJkWx77ODfJyEACm9yoW67gWEa9bmq87hN3F7bLu1+ev02JWhdan2ov4i/Ya15bEm0XoKpIFoAoAoAoAoDmRAwKsAQRYg9CD1B91AdUAUAUAUAUAUAUAUAUAUAUAUAUAUAUAUAUBU8TzU3WMvfyIH214PlXyNPjsqyRmlSrVd7fzLYZOVUQfSJv8O38y15f+Fsn4q9zM+mXYHpE3+Hb+Zaf4Wyfir3MdMuwPSJv8O38y0/wtk/FXuY6ZdgekTf4dv5lp/hbJ+Kvcx0y7BJJJmDLyGGQIvkNri1WYvNnJDJGfSLRp7PqI6ZdhdcL05SJFPUC1dc3bKCXaoaTAVIIXEonIugBPkelef5R8nx43GoSk1TvQyhLlZV8vV/s4/5m/CvI/wAL4fxH7kWdM+wOXq/2cf8AM34U/wAL4fxH7kOmfYHL1f7OP+Zvwp/hfD+I/ch0z7A5er/Zx/zN+FP8L4fxH7kOmfYS+EaJ1d5JAAWsLDpsLeNe5wPCR4TCsMXdX+pXKXM7F45A5AKLkR4Xrdi6MSj5c/7A/wAwrPmRIcuf9gf5h+FOZAOXP+wP8w/CnMgHLn/YH+YfhTmQOotFM7JeMoFYNckHpf8AGoclRBrlqsC0AUAUAUAUAUAUAUAUAUAUAUAUAUAUAUAUAUAUAUAUAUAUAUAUAUAUAUAUAUAUAUAUAUAUAUAUAUAUAUAUAUAUAUAUAUAUAUAUAUAUAUAUAUAUAUAUAUAUAUAUAUAUAUAUAUAUAU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l-PL"/>
          </a:p>
        </p:txBody>
      </p:sp>
      <p:pic>
        <p:nvPicPr>
          <p:cNvPr id="10246" name="Picture 6" descr="http://edu.pjwstk.edu.pl/wyklady/nai/scb/wyklad10/GA_ruletka.gif"/>
          <p:cNvPicPr>
            <a:picLocks noChangeAspect="1" noChangeArrowheads="1"/>
          </p:cNvPicPr>
          <p:nvPr/>
        </p:nvPicPr>
        <p:blipFill>
          <a:blip r:embed="rId5" cstate="print"/>
          <a:srcRect/>
          <a:stretch>
            <a:fillRect/>
          </a:stretch>
        </p:blipFill>
        <p:spPr bwMode="auto">
          <a:xfrm>
            <a:off x="4953000" y="4724400"/>
            <a:ext cx="4191000" cy="1981200"/>
          </a:xfrm>
          <a:prstGeom prst="rect">
            <a:avLst/>
          </a:prstGeom>
          <a:noFill/>
        </p:spPr>
      </p:pic>
    </p:spTree>
    <p:extLst>
      <p:ext uri="{BB962C8B-B14F-4D97-AF65-F5344CB8AC3E}">
        <p14:creationId xmlns:p14="http://schemas.microsoft.com/office/powerpoint/2010/main" xmlns="" val="293812426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cstate="print"/>
          <a:srcRect/>
          <a:stretch>
            <a:fillRect/>
          </a:stretch>
        </p:blipFill>
        <p:spPr bwMode="auto">
          <a:xfrm>
            <a:off x="272160" y="139696"/>
            <a:ext cx="1035360" cy="1193885"/>
          </a:xfrm>
          <a:prstGeom prst="rect">
            <a:avLst/>
          </a:prstGeom>
          <a:noFill/>
        </p:spPr>
      </p:pic>
      <p:sp>
        <p:nvSpPr>
          <p:cNvPr id="11266" name="Text Box 2"/>
          <p:cNvSpPr txBox="1">
            <a:spLocks noChangeArrowheads="1"/>
          </p:cNvSpPr>
          <p:nvPr/>
        </p:nvSpPr>
        <p:spPr bwMode="auto">
          <a:xfrm>
            <a:off x="1339604" y="426466"/>
            <a:ext cx="6282720" cy="601703"/>
          </a:xfrm>
          <a:prstGeom prst="rect">
            <a:avLst/>
          </a:prstGeom>
          <a:noFill/>
          <a:ln w="9525">
            <a:noFill/>
            <a:miter lim="800000"/>
            <a:headEnd/>
            <a:tailEnd/>
          </a:ln>
        </p:spPr>
        <p:txBody>
          <a:bodyPr lIns="0" tIns="0" rIns="0" bIns="0">
            <a:spAutoFit/>
          </a:bodyPr>
          <a:lstStyle/>
          <a:p>
            <a:pPr algn="ctr">
              <a:lnSpc>
                <a:spcPct val="97000"/>
              </a:lnSpc>
              <a:buClr>
                <a:srgbClr val="000000"/>
              </a:buClr>
              <a:buSzPct val="45000"/>
              <a:tabLst>
                <a:tab pos="27361"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pl-PL" sz="4000" dirty="0" smtClean="0">
                <a:solidFill>
                  <a:schemeClr val="bg1">
                    <a:lumMod val="50000"/>
                  </a:schemeClr>
                </a:solidFill>
                <a:effectLst>
                  <a:outerShdw blurRad="38100" dist="38100" dir="2700000" algn="tl">
                    <a:srgbClr val="000000">
                      <a:alpha val="43137"/>
                    </a:srgbClr>
                  </a:outerShdw>
                </a:effectLst>
              </a:rPr>
              <a:t>Algorytmy genetyczne</a:t>
            </a:r>
            <a:endParaRPr lang="en-GB" sz="4000" dirty="0">
              <a:solidFill>
                <a:schemeClr val="bg1">
                  <a:lumMod val="50000"/>
                </a:schemeClr>
              </a:solidFill>
              <a:effectLst>
                <a:outerShdw blurRad="38100" dist="38100" dir="2700000" algn="tl">
                  <a:srgbClr val="000000">
                    <a:alpha val="43137"/>
                  </a:srgbClr>
                </a:outerShdw>
              </a:effectLst>
            </a:endParaRPr>
          </a:p>
        </p:txBody>
      </p:sp>
      <p:sp>
        <p:nvSpPr>
          <p:cNvPr id="11267" name="Text Box 3"/>
          <p:cNvSpPr txBox="1">
            <a:spLocks noChangeArrowheads="1"/>
          </p:cNvSpPr>
          <p:nvPr/>
        </p:nvSpPr>
        <p:spPr bwMode="auto">
          <a:xfrm>
            <a:off x="591840" y="1803070"/>
            <a:ext cx="8183520" cy="270715"/>
          </a:xfrm>
          <a:prstGeom prst="rect">
            <a:avLst/>
          </a:prstGeom>
          <a:noFill/>
          <a:ln w="9525">
            <a:noFill/>
            <a:miter lim="800000"/>
            <a:headEnd/>
            <a:tailEnd/>
          </a:ln>
        </p:spPr>
        <p:txBody>
          <a:bodyPr lIns="0" tIns="0" rIns="0" bIns="0">
            <a:spAutoFit/>
          </a:bodyPr>
          <a:lstStyle/>
          <a:p>
            <a:pPr>
              <a:lnSpc>
                <a:spcPct val="97000"/>
              </a:lnSpc>
              <a:buClr>
                <a:srgbClr val="000000"/>
              </a:buClr>
              <a:buSzPct val="45000"/>
              <a:tabLst>
                <a:tab pos="27361"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solidFill>
                  <a:srgbClr val="000000"/>
                </a:solidFill>
              </a:rPr>
              <a:t> </a:t>
            </a:r>
          </a:p>
        </p:txBody>
      </p:sp>
      <p:sp>
        <p:nvSpPr>
          <p:cNvPr id="5" name="Prostokąt 4"/>
          <p:cNvSpPr/>
          <p:nvPr/>
        </p:nvSpPr>
        <p:spPr>
          <a:xfrm>
            <a:off x="914400" y="1524000"/>
            <a:ext cx="6400800" cy="3108543"/>
          </a:xfrm>
          <a:prstGeom prst="rect">
            <a:avLst/>
          </a:prstGeom>
        </p:spPr>
        <p:txBody>
          <a:bodyPr wrap="square">
            <a:spAutoFit/>
          </a:bodyPr>
          <a:lstStyle/>
          <a:p>
            <a:pPr algn="ctr"/>
            <a:r>
              <a:rPr lang="pl-PL" sz="2800" dirty="0" smtClean="0">
                <a:effectLst>
                  <a:outerShdw blurRad="38100" dist="38100" dir="2700000" algn="tl">
                    <a:srgbClr val="000000">
                      <a:alpha val="43137"/>
                    </a:srgbClr>
                  </a:outerShdw>
                </a:effectLst>
              </a:rPr>
              <a:t>Metody selekcji </a:t>
            </a:r>
            <a:r>
              <a:rPr lang="pl-PL" sz="2800" dirty="0" err="1" smtClean="0">
                <a:effectLst>
                  <a:outerShdw blurRad="38100" dist="38100" dir="2700000" algn="tl">
                    <a:srgbClr val="000000">
                      <a:alpha val="43137"/>
                    </a:srgbClr>
                  </a:outerShdw>
                </a:effectLst>
              </a:rPr>
              <a:t>c.d</a:t>
            </a:r>
            <a:endParaRPr lang="pl-PL" sz="2800" dirty="0" smtClean="0">
              <a:effectLst>
                <a:outerShdw blurRad="38100" dist="38100" dir="2700000" algn="tl">
                  <a:srgbClr val="000000">
                    <a:alpha val="43137"/>
                  </a:srgbClr>
                </a:outerShdw>
              </a:effectLst>
            </a:endParaRPr>
          </a:p>
          <a:p>
            <a:r>
              <a:rPr lang="pl-PL" sz="2400" dirty="0" smtClean="0">
                <a:effectLst>
                  <a:outerShdw blurRad="38100" dist="38100" dir="2700000" algn="tl">
                    <a:srgbClr val="000000">
                      <a:alpha val="43137"/>
                    </a:srgbClr>
                  </a:outerShdw>
                </a:effectLst>
              </a:rPr>
              <a:t>Metoda rankingowa</a:t>
            </a:r>
          </a:p>
          <a:p>
            <a:r>
              <a:rPr lang="pl-PL" dirty="0" smtClean="0">
                <a:effectLst>
                  <a:outerShdw blurRad="38100" dist="38100" dir="2700000" algn="tl">
                    <a:srgbClr val="000000">
                      <a:alpha val="43137"/>
                    </a:srgbClr>
                  </a:outerShdw>
                </a:effectLst>
              </a:rPr>
              <a:t>Obliczamy dla każdego osobnika </a:t>
            </a:r>
            <a:r>
              <a:rPr lang="pl-PL" i="1" dirty="0" smtClean="0">
                <a:effectLst>
                  <a:outerShdw blurRad="38100" dist="38100" dir="2700000" algn="tl">
                    <a:srgbClr val="000000">
                      <a:alpha val="43137"/>
                    </a:srgbClr>
                  </a:outerShdw>
                </a:effectLst>
              </a:rPr>
              <a:t>funkcję oceny</a:t>
            </a:r>
            <a:r>
              <a:rPr lang="pl-PL" dirty="0" smtClean="0">
                <a:effectLst>
                  <a:outerShdw blurRad="38100" dist="38100" dir="2700000" algn="tl">
                    <a:srgbClr val="000000">
                      <a:alpha val="43137"/>
                    </a:srgbClr>
                  </a:outerShdw>
                </a:effectLst>
              </a:rPr>
              <a:t> i ustawiamy je w szeregu najlepszy-najgorszy. Pierwsi na liście dostają prawo do rozmnażania, a reszta usuwana jest z populacji. Wadą metody jest niewrażliwość na różnice pomiędzy kolejnymi osobnikami w kolejce. Może się okazać, że sąsiadujące na liście rozwiązania mają różne wartości funkcji oceny, ale dostają prawie taką samą ilość potomstwa.</a:t>
            </a:r>
          </a:p>
        </p:txBody>
      </p:sp>
      <p:pic>
        <p:nvPicPr>
          <p:cNvPr id="7" name="Picture 2" descr="http://www.undergroundzone.friko.pl/aty_komp/pliki/Alg_G1.gif"/>
          <p:cNvPicPr>
            <a:picLocks noChangeAspect="1" noChangeArrowheads="1"/>
          </p:cNvPicPr>
          <p:nvPr/>
        </p:nvPicPr>
        <p:blipFill>
          <a:blip r:embed="rId4" cstate="print"/>
          <a:srcRect/>
          <a:stretch>
            <a:fillRect/>
          </a:stretch>
        </p:blipFill>
        <p:spPr bwMode="auto">
          <a:xfrm>
            <a:off x="7400925" y="533400"/>
            <a:ext cx="1743075" cy="2952751"/>
          </a:xfrm>
          <a:prstGeom prst="rect">
            <a:avLst/>
          </a:prstGeom>
          <a:noFill/>
        </p:spPr>
      </p:pic>
    </p:spTree>
    <p:extLst>
      <p:ext uri="{BB962C8B-B14F-4D97-AF65-F5344CB8AC3E}">
        <p14:creationId xmlns:p14="http://schemas.microsoft.com/office/powerpoint/2010/main" xmlns="" val="293812426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cstate="print"/>
          <a:srcRect/>
          <a:stretch>
            <a:fillRect/>
          </a:stretch>
        </p:blipFill>
        <p:spPr bwMode="auto">
          <a:xfrm>
            <a:off x="272160" y="139696"/>
            <a:ext cx="1035360" cy="1193885"/>
          </a:xfrm>
          <a:prstGeom prst="rect">
            <a:avLst/>
          </a:prstGeom>
          <a:noFill/>
        </p:spPr>
      </p:pic>
      <p:sp>
        <p:nvSpPr>
          <p:cNvPr id="11266" name="Text Box 2"/>
          <p:cNvSpPr txBox="1">
            <a:spLocks noChangeArrowheads="1"/>
          </p:cNvSpPr>
          <p:nvPr/>
        </p:nvSpPr>
        <p:spPr bwMode="auto">
          <a:xfrm>
            <a:off x="1339604" y="426466"/>
            <a:ext cx="6282720" cy="601703"/>
          </a:xfrm>
          <a:prstGeom prst="rect">
            <a:avLst/>
          </a:prstGeom>
          <a:noFill/>
          <a:ln w="9525">
            <a:noFill/>
            <a:miter lim="800000"/>
            <a:headEnd/>
            <a:tailEnd/>
          </a:ln>
        </p:spPr>
        <p:txBody>
          <a:bodyPr lIns="0" tIns="0" rIns="0" bIns="0">
            <a:spAutoFit/>
          </a:bodyPr>
          <a:lstStyle/>
          <a:p>
            <a:pPr algn="ctr">
              <a:lnSpc>
                <a:spcPct val="97000"/>
              </a:lnSpc>
              <a:buClr>
                <a:srgbClr val="000000"/>
              </a:buClr>
              <a:buSzPct val="45000"/>
              <a:tabLst>
                <a:tab pos="27361"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pl-PL" sz="4000" dirty="0" smtClean="0">
                <a:solidFill>
                  <a:schemeClr val="bg1">
                    <a:lumMod val="50000"/>
                  </a:schemeClr>
                </a:solidFill>
                <a:effectLst>
                  <a:outerShdw blurRad="38100" dist="38100" dir="2700000" algn="tl">
                    <a:srgbClr val="000000">
                      <a:alpha val="43137"/>
                    </a:srgbClr>
                  </a:outerShdw>
                </a:effectLst>
              </a:rPr>
              <a:t>Algorytmy genetyczne</a:t>
            </a:r>
            <a:endParaRPr lang="en-GB" sz="4000" dirty="0">
              <a:solidFill>
                <a:schemeClr val="bg1">
                  <a:lumMod val="50000"/>
                </a:schemeClr>
              </a:solidFill>
              <a:effectLst>
                <a:outerShdw blurRad="38100" dist="38100" dir="2700000" algn="tl">
                  <a:srgbClr val="000000">
                    <a:alpha val="43137"/>
                  </a:srgbClr>
                </a:outerShdw>
              </a:effectLst>
            </a:endParaRPr>
          </a:p>
        </p:txBody>
      </p:sp>
      <p:sp>
        <p:nvSpPr>
          <p:cNvPr id="11267" name="Text Box 3"/>
          <p:cNvSpPr txBox="1">
            <a:spLocks noChangeArrowheads="1"/>
          </p:cNvSpPr>
          <p:nvPr/>
        </p:nvSpPr>
        <p:spPr bwMode="auto">
          <a:xfrm>
            <a:off x="591840" y="1803070"/>
            <a:ext cx="8183520" cy="270715"/>
          </a:xfrm>
          <a:prstGeom prst="rect">
            <a:avLst/>
          </a:prstGeom>
          <a:noFill/>
          <a:ln w="9525">
            <a:noFill/>
            <a:miter lim="800000"/>
            <a:headEnd/>
            <a:tailEnd/>
          </a:ln>
        </p:spPr>
        <p:txBody>
          <a:bodyPr lIns="0" tIns="0" rIns="0" bIns="0">
            <a:spAutoFit/>
          </a:bodyPr>
          <a:lstStyle/>
          <a:p>
            <a:pPr>
              <a:lnSpc>
                <a:spcPct val="97000"/>
              </a:lnSpc>
              <a:buClr>
                <a:srgbClr val="000000"/>
              </a:buClr>
              <a:buSzPct val="45000"/>
              <a:tabLst>
                <a:tab pos="27361"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solidFill>
                  <a:srgbClr val="000000"/>
                </a:solidFill>
              </a:rPr>
              <a:t> </a:t>
            </a:r>
          </a:p>
        </p:txBody>
      </p:sp>
      <p:sp>
        <p:nvSpPr>
          <p:cNvPr id="5" name="Prostokąt 4"/>
          <p:cNvSpPr/>
          <p:nvPr/>
        </p:nvSpPr>
        <p:spPr>
          <a:xfrm>
            <a:off x="685800" y="1371600"/>
            <a:ext cx="6858000" cy="3785652"/>
          </a:xfrm>
          <a:prstGeom prst="rect">
            <a:avLst/>
          </a:prstGeom>
        </p:spPr>
        <p:txBody>
          <a:bodyPr wrap="square">
            <a:spAutoFit/>
          </a:bodyPr>
          <a:lstStyle/>
          <a:p>
            <a:r>
              <a:rPr lang="pl-PL" sz="2400" dirty="0" smtClean="0">
                <a:effectLst>
                  <a:outerShdw blurRad="38100" dist="38100" dir="2700000" algn="tl">
                    <a:srgbClr val="000000">
                      <a:alpha val="43137"/>
                    </a:srgbClr>
                  </a:outerShdw>
                </a:effectLst>
              </a:rPr>
              <a:t>Krzyżowanie</a:t>
            </a:r>
          </a:p>
          <a:p>
            <a:r>
              <a:rPr lang="pl-PL" dirty="0" smtClean="0">
                <a:effectLst>
                  <a:outerShdw blurRad="38100" dist="38100" dir="2700000" algn="tl">
                    <a:srgbClr val="000000">
                      <a:alpha val="43137"/>
                    </a:srgbClr>
                  </a:outerShdw>
                </a:effectLst>
              </a:rPr>
              <a:t>Operacja krzyżowania polega na wymianie fragmentów łańcuchów dwóch chromosomów rodzicielskich. Krzyżowanie jest kluczowym operatorem w algorytmach genetycznych, stanowiącym o ich sile i efektywności. Ideą operatorów krzyżowania jest wymiana kodu genetycznego pomiędzy osobnikami, tak jak to się dzieje w naturze. Stworzono wiele teorii i rodzajów krzyżowań, które stosowane są do różnych rodzajów zadań i są zależne od sposobu kodowania. Dla potrzeb klasycznego algorytmu genetycznego opisano operator krzyżowania jednopunktowego. Stosuje się również inne rodzaje krzyżowania: dwupunktowe, wielopunktowe.</a:t>
            </a:r>
            <a:endParaRPr lang="pl-PL" dirty="0">
              <a:effectLst>
                <a:outerShdw blurRad="38100" dist="38100" dir="2700000" algn="tl">
                  <a:srgbClr val="000000">
                    <a:alpha val="43137"/>
                  </a:srgbClr>
                </a:outerShdw>
              </a:effectLst>
            </a:endParaRPr>
          </a:p>
        </p:txBody>
      </p:sp>
      <p:pic>
        <p:nvPicPr>
          <p:cNvPr id="6" name="Picture 2" descr="http://www.undergroundzone.friko.pl/aty_komp/pliki/Alg_G1.gif"/>
          <p:cNvPicPr>
            <a:picLocks noChangeAspect="1" noChangeArrowheads="1"/>
          </p:cNvPicPr>
          <p:nvPr/>
        </p:nvPicPr>
        <p:blipFill>
          <a:blip r:embed="rId4" cstate="print"/>
          <a:srcRect/>
          <a:stretch>
            <a:fillRect/>
          </a:stretch>
        </p:blipFill>
        <p:spPr bwMode="auto">
          <a:xfrm>
            <a:off x="7400925" y="533400"/>
            <a:ext cx="1743075" cy="2952751"/>
          </a:xfrm>
          <a:prstGeom prst="rect">
            <a:avLst/>
          </a:prstGeom>
          <a:noFill/>
        </p:spPr>
      </p:pic>
      <p:pic>
        <p:nvPicPr>
          <p:cNvPr id="6146" name="Picture 2" descr="http://edu.pjwstk.edu.pl/wyklady/nai/scb/wyklad10/GA_crossover.gif"/>
          <p:cNvPicPr>
            <a:picLocks noChangeAspect="1" noChangeArrowheads="1"/>
          </p:cNvPicPr>
          <p:nvPr/>
        </p:nvPicPr>
        <p:blipFill>
          <a:blip r:embed="rId5" cstate="print"/>
          <a:srcRect/>
          <a:stretch>
            <a:fillRect/>
          </a:stretch>
        </p:blipFill>
        <p:spPr bwMode="auto">
          <a:xfrm>
            <a:off x="762000" y="5105400"/>
            <a:ext cx="6934200" cy="1669046"/>
          </a:xfrm>
          <a:prstGeom prst="rect">
            <a:avLst/>
          </a:prstGeom>
          <a:noFill/>
        </p:spPr>
      </p:pic>
    </p:spTree>
    <p:extLst>
      <p:ext uri="{BB962C8B-B14F-4D97-AF65-F5344CB8AC3E}">
        <p14:creationId xmlns:p14="http://schemas.microsoft.com/office/powerpoint/2010/main" xmlns="" val="293812426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cstate="print"/>
          <a:srcRect/>
          <a:stretch>
            <a:fillRect/>
          </a:stretch>
        </p:blipFill>
        <p:spPr bwMode="auto">
          <a:xfrm>
            <a:off x="272160" y="139696"/>
            <a:ext cx="1035360" cy="1193885"/>
          </a:xfrm>
          <a:prstGeom prst="rect">
            <a:avLst/>
          </a:prstGeom>
          <a:noFill/>
        </p:spPr>
      </p:pic>
      <p:sp>
        <p:nvSpPr>
          <p:cNvPr id="11266" name="Text Box 2"/>
          <p:cNvSpPr txBox="1">
            <a:spLocks noChangeArrowheads="1"/>
          </p:cNvSpPr>
          <p:nvPr/>
        </p:nvSpPr>
        <p:spPr bwMode="auto">
          <a:xfrm>
            <a:off x="1339604" y="426466"/>
            <a:ext cx="6282720" cy="601703"/>
          </a:xfrm>
          <a:prstGeom prst="rect">
            <a:avLst/>
          </a:prstGeom>
          <a:noFill/>
          <a:ln w="9525">
            <a:noFill/>
            <a:miter lim="800000"/>
            <a:headEnd/>
            <a:tailEnd/>
          </a:ln>
        </p:spPr>
        <p:txBody>
          <a:bodyPr lIns="0" tIns="0" rIns="0" bIns="0">
            <a:spAutoFit/>
          </a:bodyPr>
          <a:lstStyle/>
          <a:p>
            <a:pPr algn="ctr">
              <a:lnSpc>
                <a:spcPct val="97000"/>
              </a:lnSpc>
              <a:buClr>
                <a:srgbClr val="000000"/>
              </a:buClr>
              <a:buSzPct val="45000"/>
              <a:tabLst>
                <a:tab pos="27361"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pl-PL" sz="4000" dirty="0" smtClean="0">
                <a:solidFill>
                  <a:schemeClr val="bg1">
                    <a:lumMod val="50000"/>
                  </a:schemeClr>
                </a:solidFill>
                <a:effectLst>
                  <a:outerShdw blurRad="38100" dist="38100" dir="2700000" algn="tl">
                    <a:srgbClr val="000000">
                      <a:alpha val="43137"/>
                    </a:srgbClr>
                  </a:outerShdw>
                </a:effectLst>
              </a:rPr>
              <a:t>Algorytmy genetyczne</a:t>
            </a:r>
            <a:endParaRPr lang="en-GB" sz="4000" dirty="0">
              <a:solidFill>
                <a:schemeClr val="bg1">
                  <a:lumMod val="50000"/>
                </a:schemeClr>
              </a:solidFill>
              <a:effectLst>
                <a:outerShdw blurRad="38100" dist="38100" dir="2700000" algn="tl">
                  <a:srgbClr val="000000">
                    <a:alpha val="43137"/>
                  </a:srgbClr>
                </a:outerShdw>
              </a:effectLst>
            </a:endParaRPr>
          </a:p>
        </p:txBody>
      </p:sp>
      <p:sp>
        <p:nvSpPr>
          <p:cNvPr id="11267" name="Text Box 3"/>
          <p:cNvSpPr txBox="1">
            <a:spLocks noChangeArrowheads="1"/>
          </p:cNvSpPr>
          <p:nvPr/>
        </p:nvSpPr>
        <p:spPr bwMode="auto">
          <a:xfrm>
            <a:off x="591840" y="1803070"/>
            <a:ext cx="8183520" cy="270715"/>
          </a:xfrm>
          <a:prstGeom prst="rect">
            <a:avLst/>
          </a:prstGeom>
          <a:noFill/>
          <a:ln w="9525">
            <a:noFill/>
            <a:miter lim="800000"/>
            <a:headEnd/>
            <a:tailEnd/>
          </a:ln>
        </p:spPr>
        <p:txBody>
          <a:bodyPr lIns="0" tIns="0" rIns="0" bIns="0">
            <a:spAutoFit/>
          </a:bodyPr>
          <a:lstStyle/>
          <a:p>
            <a:pPr>
              <a:lnSpc>
                <a:spcPct val="97000"/>
              </a:lnSpc>
              <a:buClr>
                <a:srgbClr val="000000"/>
              </a:buClr>
              <a:buSzPct val="45000"/>
              <a:tabLst>
                <a:tab pos="27361"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solidFill>
                  <a:srgbClr val="000000"/>
                </a:solidFill>
              </a:rPr>
              <a:t> </a:t>
            </a:r>
          </a:p>
        </p:txBody>
      </p:sp>
      <p:sp>
        <p:nvSpPr>
          <p:cNvPr id="5" name="Prostokąt 4"/>
          <p:cNvSpPr/>
          <p:nvPr/>
        </p:nvSpPr>
        <p:spPr>
          <a:xfrm>
            <a:off x="0" y="1371600"/>
            <a:ext cx="6477000" cy="4616648"/>
          </a:xfrm>
          <a:prstGeom prst="rect">
            <a:avLst/>
          </a:prstGeom>
        </p:spPr>
        <p:txBody>
          <a:bodyPr wrap="square">
            <a:spAutoFit/>
          </a:bodyPr>
          <a:lstStyle/>
          <a:p>
            <a:r>
              <a:rPr lang="pl-PL" sz="2400" dirty="0" smtClean="0">
                <a:effectLst>
                  <a:outerShdw blurRad="38100" dist="38100" dir="2700000" algn="tl">
                    <a:srgbClr val="000000">
                      <a:alpha val="43137"/>
                    </a:srgbClr>
                  </a:outerShdw>
                </a:effectLst>
              </a:rPr>
              <a:t>Mutacja</a:t>
            </a:r>
          </a:p>
          <a:p>
            <a:r>
              <a:rPr lang="pl-PL" dirty="0" smtClean="0">
                <a:effectLst>
                  <a:outerShdw blurRad="38100" dist="38100" dir="2700000" algn="tl">
                    <a:srgbClr val="000000">
                      <a:alpha val="43137"/>
                    </a:srgbClr>
                  </a:outerShdw>
                </a:effectLst>
              </a:rPr>
              <a:t>Mutacja wprowadza do genotypu losowe zmiany. Jej zadaniem jest wprowadzanie różnorodności w populacji, czyli zapobieganie (przynajmniej częściowe) przedwczesnej zbieżności algorytmu. Mutacja zachodzi z pewnym przyjętym prawdopodobieństwem - zazwyczaj rzędu 1%. Jest ono niskie, ponieważ zbyt silna mutacja przynosi efekt odwrotny do zamierzonego: zamiast subtelnie różnicować dobre rozwiązania - niszczy je. Stąd w procesie ewolucji mutacja ma znaczenie drugorzędne, szczególnie w przypadku długich chromosomów.</a:t>
            </a:r>
          </a:p>
          <a:p>
            <a:r>
              <a:rPr lang="pl-PL" dirty="0" smtClean="0">
                <a:effectLst>
                  <a:outerShdw blurRad="38100" dist="38100" dir="2700000" algn="tl">
                    <a:srgbClr val="000000">
                      <a:alpha val="43137"/>
                    </a:srgbClr>
                  </a:outerShdw>
                </a:effectLst>
              </a:rPr>
              <a:t>W przypadku chromosomów kodowanych binarnie losuje się zazwyczaj dwa geny i zamienia się je miejscami bądź np. neguje pewien wylosowany gen.</a:t>
            </a:r>
            <a:endParaRPr lang="pl-PL" dirty="0">
              <a:effectLst>
                <a:outerShdw blurRad="38100" dist="38100" dir="2700000" algn="tl">
                  <a:srgbClr val="000000">
                    <a:alpha val="43137"/>
                  </a:srgbClr>
                </a:outerShdw>
              </a:effectLst>
            </a:endParaRPr>
          </a:p>
        </p:txBody>
      </p:sp>
      <p:pic>
        <p:nvPicPr>
          <p:cNvPr id="6" name="Picture 2" descr="http://www.undergroundzone.friko.pl/aty_komp/pliki/Alg_G1.gif"/>
          <p:cNvPicPr>
            <a:picLocks noChangeAspect="1" noChangeArrowheads="1"/>
          </p:cNvPicPr>
          <p:nvPr/>
        </p:nvPicPr>
        <p:blipFill>
          <a:blip r:embed="rId4" cstate="print"/>
          <a:srcRect/>
          <a:stretch>
            <a:fillRect/>
          </a:stretch>
        </p:blipFill>
        <p:spPr bwMode="auto">
          <a:xfrm>
            <a:off x="7400925" y="533400"/>
            <a:ext cx="1743075" cy="2952751"/>
          </a:xfrm>
          <a:prstGeom prst="rect">
            <a:avLst/>
          </a:prstGeom>
          <a:noFill/>
        </p:spPr>
      </p:pic>
      <p:pic>
        <p:nvPicPr>
          <p:cNvPr id="4098" name="Picture 2" descr="http://docplayer.pl/docs-images/24/3111717/images/24-0.png"/>
          <p:cNvPicPr>
            <a:picLocks noChangeAspect="1" noChangeArrowheads="1"/>
          </p:cNvPicPr>
          <p:nvPr/>
        </p:nvPicPr>
        <p:blipFill>
          <a:blip r:embed="rId5" cstate="print"/>
          <a:srcRect/>
          <a:stretch>
            <a:fillRect/>
          </a:stretch>
        </p:blipFill>
        <p:spPr bwMode="auto">
          <a:xfrm>
            <a:off x="6172200" y="3505200"/>
            <a:ext cx="2809875" cy="1419226"/>
          </a:xfrm>
          <a:prstGeom prst="rect">
            <a:avLst/>
          </a:prstGeom>
          <a:noFill/>
        </p:spPr>
      </p:pic>
    </p:spTree>
    <p:extLst>
      <p:ext uri="{BB962C8B-B14F-4D97-AF65-F5344CB8AC3E}">
        <p14:creationId xmlns:p14="http://schemas.microsoft.com/office/powerpoint/2010/main" xmlns="" val="293812426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cstate="print"/>
          <a:srcRect/>
          <a:stretch>
            <a:fillRect/>
          </a:stretch>
        </p:blipFill>
        <p:spPr bwMode="auto">
          <a:xfrm>
            <a:off x="272160" y="139696"/>
            <a:ext cx="1035360" cy="1193885"/>
          </a:xfrm>
          <a:prstGeom prst="rect">
            <a:avLst/>
          </a:prstGeom>
          <a:noFill/>
        </p:spPr>
      </p:pic>
      <p:sp>
        <p:nvSpPr>
          <p:cNvPr id="11266" name="Text Box 2"/>
          <p:cNvSpPr txBox="1">
            <a:spLocks noChangeArrowheads="1"/>
          </p:cNvSpPr>
          <p:nvPr/>
        </p:nvSpPr>
        <p:spPr bwMode="auto">
          <a:xfrm>
            <a:off x="1339604" y="426466"/>
            <a:ext cx="6282720" cy="601703"/>
          </a:xfrm>
          <a:prstGeom prst="rect">
            <a:avLst/>
          </a:prstGeom>
          <a:noFill/>
          <a:ln w="9525">
            <a:noFill/>
            <a:miter lim="800000"/>
            <a:headEnd/>
            <a:tailEnd/>
          </a:ln>
        </p:spPr>
        <p:txBody>
          <a:bodyPr lIns="0" tIns="0" rIns="0" bIns="0">
            <a:spAutoFit/>
          </a:bodyPr>
          <a:lstStyle/>
          <a:p>
            <a:pPr algn="ctr">
              <a:lnSpc>
                <a:spcPct val="97000"/>
              </a:lnSpc>
              <a:buClr>
                <a:srgbClr val="000000"/>
              </a:buClr>
              <a:buSzPct val="45000"/>
              <a:tabLst>
                <a:tab pos="27361"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pl-PL" sz="4000" dirty="0" smtClean="0">
                <a:solidFill>
                  <a:schemeClr val="bg1">
                    <a:lumMod val="50000"/>
                  </a:schemeClr>
                </a:solidFill>
                <a:effectLst>
                  <a:outerShdw blurRad="38100" dist="38100" dir="2700000" algn="tl">
                    <a:srgbClr val="000000">
                      <a:alpha val="43137"/>
                    </a:srgbClr>
                  </a:outerShdw>
                </a:effectLst>
              </a:rPr>
              <a:t>Algorytmy genetyczne</a:t>
            </a:r>
            <a:endParaRPr lang="en-GB" sz="4000" dirty="0">
              <a:solidFill>
                <a:schemeClr val="bg1">
                  <a:lumMod val="50000"/>
                </a:schemeClr>
              </a:solidFill>
              <a:effectLst>
                <a:outerShdw blurRad="38100" dist="38100" dir="2700000" algn="tl">
                  <a:srgbClr val="000000">
                    <a:alpha val="43137"/>
                  </a:srgbClr>
                </a:outerShdw>
              </a:effectLst>
            </a:endParaRPr>
          </a:p>
        </p:txBody>
      </p:sp>
      <p:sp>
        <p:nvSpPr>
          <p:cNvPr id="11267" name="Text Box 3"/>
          <p:cNvSpPr txBox="1">
            <a:spLocks noChangeArrowheads="1"/>
          </p:cNvSpPr>
          <p:nvPr/>
        </p:nvSpPr>
        <p:spPr bwMode="auto">
          <a:xfrm>
            <a:off x="591840" y="1803070"/>
            <a:ext cx="8183520" cy="270715"/>
          </a:xfrm>
          <a:prstGeom prst="rect">
            <a:avLst/>
          </a:prstGeom>
          <a:noFill/>
          <a:ln w="9525">
            <a:noFill/>
            <a:miter lim="800000"/>
            <a:headEnd/>
            <a:tailEnd/>
          </a:ln>
        </p:spPr>
        <p:txBody>
          <a:bodyPr lIns="0" tIns="0" rIns="0" bIns="0">
            <a:spAutoFit/>
          </a:bodyPr>
          <a:lstStyle/>
          <a:p>
            <a:pPr>
              <a:lnSpc>
                <a:spcPct val="97000"/>
              </a:lnSpc>
              <a:buClr>
                <a:srgbClr val="000000"/>
              </a:buClr>
              <a:buSzPct val="45000"/>
              <a:tabLst>
                <a:tab pos="27361"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solidFill>
                  <a:srgbClr val="000000"/>
                </a:solidFill>
              </a:rPr>
              <a:t> </a:t>
            </a:r>
          </a:p>
        </p:txBody>
      </p:sp>
      <p:pic>
        <p:nvPicPr>
          <p:cNvPr id="2049" name="Picture 1" descr="C:\Users\Gawinoo\Downloads\schematGen.JPG"/>
          <p:cNvPicPr>
            <a:picLocks noChangeAspect="1" noChangeArrowheads="1"/>
          </p:cNvPicPr>
          <p:nvPr/>
        </p:nvPicPr>
        <p:blipFill>
          <a:blip r:embed="rId4" cstate="print"/>
          <a:srcRect/>
          <a:stretch>
            <a:fillRect/>
          </a:stretch>
        </p:blipFill>
        <p:spPr bwMode="auto">
          <a:xfrm>
            <a:off x="2743200" y="1066800"/>
            <a:ext cx="3505200" cy="4978977"/>
          </a:xfrm>
          <a:prstGeom prst="rect">
            <a:avLst/>
          </a:prstGeom>
          <a:noFill/>
        </p:spPr>
      </p:pic>
      <p:pic>
        <p:nvPicPr>
          <p:cNvPr id="6" name="Picture 2" descr="http://www.undergroundzone.friko.pl/aty_komp/pliki/Alg_G1.gif"/>
          <p:cNvPicPr>
            <a:picLocks noChangeAspect="1" noChangeArrowheads="1"/>
          </p:cNvPicPr>
          <p:nvPr/>
        </p:nvPicPr>
        <p:blipFill>
          <a:blip r:embed="rId5" cstate="print"/>
          <a:srcRect/>
          <a:stretch>
            <a:fillRect/>
          </a:stretch>
        </p:blipFill>
        <p:spPr bwMode="auto">
          <a:xfrm>
            <a:off x="7400925" y="533400"/>
            <a:ext cx="1743075" cy="2952751"/>
          </a:xfrm>
          <a:prstGeom prst="rect">
            <a:avLst/>
          </a:prstGeom>
          <a:noFill/>
        </p:spPr>
      </p:pic>
      <p:sp>
        <p:nvSpPr>
          <p:cNvPr id="7" name="Prostokąt 6"/>
          <p:cNvSpPr/>
          <p:nvPr/>
        </p:nvSpPr>
        <p:spPr>
          <a:xfrm>
            <a:off x="6477000" y="4572000"/>
            <a:ext cx="2590800" cy="1477328"/>
          </a:xfrm>
          <a:prstGeom prst="rect">
            <a:avLst/>
          </a:prstGeom>
        </p:spPr>
        <p:txBody>
          <a:bodyPr wrap="square">
            <a:spAutoFit/>
          </a:bodyPr>
          <a:lstStyle/>
          <a:p>
            <a:r>
              <a:rPr lang="pl-PL" dirty="0" smtClean="0">
                <a:effectLst>
                  <a:outerShdw blurRad="38100" dist="38100" dir="2700000" algn="tl">
                    <a:srgbClr val="000000">
                      <a:alpha val="43137"/>
                    </a:srgbClr>
                  </a:outerShdw>
                </a:effectLst>
                <a:hlinkClick r:id="rId6" action="ppaction://hlinkfile"/>
              </a:rPr>
              <a:t>Przykładowy algorytm rozwiązania problemu przy użyciu algorytmu genetycznego</a:t>
            </a:r>
            <a:endParaRPr lang="pl-PL"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2938124263"/>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 Traveling Salesman Problem">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 Traveling Salesman Problem</Template>
  <TotalTime>132</TotalTime>
  <Words>384</Words>
  <Application>Microsoft Office PowerPoint</Application>
  <PresentationFormat>Pokaz na ekranie (4:3)</PresentationFormat>
  <Paragraphs>36</Paragraphs>
  <Slides>8</Slides>
  <Notes>7</Notes>
  <HiddenSlides>0</HiddenSlides>
  <MMClips>0</MMClips>
  <ScaleCrop>false</ScaleCrop>
  <HeadingPairs>
    <vt:vector size="4" baseType="variant">
      <vt:variant>
        <vt:lpstr>Motyw</vt:lpstr>
      </vt:variant>
      <vt:variant>
        <vt:i4>1</vt:i4>
      </vt:variant>
      <vt:variant>
        <vt:lpstr>Tytuły slajdów</vt:lpstr>
      </vt:variant>
      <vt:variant>
        <vt:i4>8</vt:i4>
      </vt:variant>
    </vt:vector>
  </HeadingPairs>
  <TitlesOfParts>
    <vt:vector size="9" baseType="lpstr">
      <vt:lpstr>The Traveling Salesman Problem</vt:lpstr>
      <vt:lpstr>Rozwiązanie problemu komiwojażera </vt:lpstr>
      <vt:lpstr>Slajd 2</vt:lpstr>
      <vt:lpstr>Slajd 3</vt:lpstr>
      <vt:lpstr>Slajd 4</vt:lpstr>
      <vt:lpstr>Slajd 5</vt:lpstr>
      <vt:lpstr>Slajd 6</vt:lpstr>
      <vt:lpstr>Slajd 7</vt:lpstr>
      <vt:lpstr>Slajd 8</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Traveling Salesman Problem</dc:title>
  <dc:creator>setup</dc:creator>
  <cp:lastModifiedBy>Dawid Gawiński</cp:lastModifiedBy>
  <cp:revision>20</cp:revision>
  <dcterms:created xsi:type="dcterms:W3CDTF">2009-11-24T16:14:04Z</dcterms:created>
  <dcterms:modified xsi:type="dcterms:W3CDTF">2016-04-19T12:49:52Z</dcterms:modified>
</cp:coreProperties>
</file>