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401" r:id="rId2"/>
    <p:sldId id="402" r:id="rId3"/>
    <p:sldId id="403" r:id="rId4"/>
    <p:sldId id="378" r:id="rId5"/>
    <p:sldId id="405" r:id="rId6"/>
    <p:sldId id="406" r:id="rId7"/>
    <p:sldId id="407" r:id="rId8"/>
    <p:sldId id="408" r:id="rId9"/>
    <p:sldId id="409" r:id="rId10"/>
    <p:sldId id="410" r:id="rId11"/>
    <p:sldId id="413" r:id="rId12"/>
    <p:sldId id="414" r:id="rId13"/>
    <p:sldId id="412" r:id="rId14"/>
    <p:sldId id="411" r:id="rId15"/>
    <p:sldId id="416" r:id="rId16"/>
    <p:sldId id="404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FF3300"/>
    <a:srgbClr val="FFD869"/>
    <a:srgbClr val="CCECFF"/>
    <a:srgbClr val="FFFF00"/>
    <a:srgbClr val="969696"/>
    <a:srgbClr val="F8F8F8"/>
    <a:srgbClr val="A6E4F0"/>
    <a:srgbClr val="5F5F5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422" autoAdjust="0"/>
    <p:restoredTop sz="65884" autoAdjust="0"/>
  </p:normalViewPr>
  <p:slideViewPr>
    <p:cSldViewPr>
      <p:cViewPr>
        <p:scale>
          <a:sx n="66" d="100"/>
          <a:sy n="66" d="100"/>
        </p:scale>
        <p:origin x="-96" y="-150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2481A2D6-BBD3-41C6-A272-9A63A5A9B9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9998CD48-BDD3-4752-A8F5-4D78E73DA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</a:t>
            </a:r>
            <a:r>
              <a:rPr lang="en-US" altLang="zh-CN" dirty="0" smtClean="0"/>
              <a:t> status -s //</a:t>
            </a:r>
            <a:r>
              <a:rPr lang="zh-CN" altLang="en-US" dirty="0" smtClean="0"/>
              <a:t>输出简要的变更日志</a:t>
            </a:r>
            <a:endParaRPr lang="en-US" altLang="zh-CN" dirty="0" smtClean="0"/>
          </a:p>
          <a:p>
            <a:r>
              <a:rPr lang="en-US" altLang="zh-CN" dirty="0" err="1" smtClean="0">
                <a:solidFill>
                  <a:prstClr val="black"/>
                </a:solidFill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</a:rPr>
              <a:t> add --all </a:t>
            </a:r>
            <a:r>
              <a:rPr lang="zh-CN" altLang="en-US" dirty="0" smtClean="0">
                <a:solidFill>
                  <a:prstClr val="black"/>
                </a:solidFill>
              </a:rPr>
              <a:t>添加当前目录中所有文件到跟踪列表，等同于</a:t>
            </a:r>
            <a:r>
              <a:rPr lang="en-US" altLang="zh-CN" dirty="0" err="1" smtClean="0">
                <a:solidFill>
                  <a:prstClr val="black"/>
                </a:solidFill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</a:rPr>
              <a:t> add .</a:t>
            </a:r>
          </a:p>
          <a:p>
            <a:r>
              <a:rPr lang="zh-CN" altLang="en-US" dirty="0" smtClean="0">
                <a:solidFill>
                  <a:prstClr val="black"/>
                </a:solidFill>
              </a:rPr>
              <a:t>使用</a:t>
            </a:r>
            <a:r>
              <a:rPr lang="en-US" altLang="zh-CN" dirty="0" err="1" smtClean="0">
                <a:solidFill>
                  <a:prstClr val="black"/>
                </a:solidFill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</a:rPr>
              <a:t> add</a:t>
            </a:r>
            <a:r>
              <a:rPr lang="zh-CN" altLang="en-US" dirty="0" smtClean="0">
                <a:solidFill>
                  <a:prstClr val="black"/>
                </a:solidFill>
              </a:rPr>
              <a:t>时可以使用通配符，如</a:t>
            </a:r>
            <a:r>
              <a:rPr lang="en-US" altLang="zh-CN" dirty="0" err="1" smtClean="0">
                <a:solidFill>
                  <a:prstClr val="black"/>
                </a:solidFill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</a:rPr>
              <a:t> add *.html</a:t>
            </a:r>
            <a:r>
              <a:rPr lang="en-US" altLang="zh-CN" baseline="0" dirty="0" smtClean="0">
                <a:solidFill>
                  <a:prstClr val="black"/>
                </a:solidFill>
              </a:rPr>
              <a:t>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>
                <a:solidFill>
                  <a:prstClr val="black"/>
                </a:solidFill>
              </a:rPr>
              <a:t>windows</a:t>
            </a:r>
            <a:r>
              <a:rPr lang="zh-CN" altLang="en-US" dirty="0" smtClean="0">
                <a:solidFill>
                  <a:prstClr val="black"/>
                </a:solidFill>
              </a:rPr>
              <a:t>系统中无法直接创建以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  <a:r>
              <a:rPr lang="zh-CN" altLang="en-US" dirty="0" smtClean="0">
                <a:solidFill>
                  <a:prstClr val="black"/>
                </a:solidFill>
              </a:rPr>
              <a:t>开头的文件，可以在命令行中通过重定向创建，如</a:t>
            </a:r>
            <a:r>
              <a:rPr lang="en-US" altLang="zh-CN" dirty="0" smtClean="0">
                <a:solidFill>
                  <a:prstClr val="black"/>
                </a:solidFill>
              </a:rPr>
              <a:t>echo &gt;</a:t>
            </a:r>
            <a:r>
              <a:rPr lang="en-US" altLang="zh-CN" baseline="0" dirty="0" smtClean="0">
                <a:solidFill>
                  <a:prstClr val="black"/>
                </a:solidFill>
              </a:rPr>
              <a:t> .</a:t>
            </a:r>
            <a:r>
              <a:rPr lang="en-US" altLang="zh-CN" baseline="0" dirty="0" err="1" smtClean="0">
                <a:solidFill>
                  <a:prstClr val="black"/>
                </a:solidFill>
              </a:rPr>
              <a:t>gitignore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文件中匹配规则，如果只写文件名称，表示匹配所有此名称的文件和文件夹，如</a:t>
            </a:r>
            <a:r>
              <a:rPr lang="en-US" altLang="zh-CN" dirty="0" smtClean="0"/>
              <a:t>dist</a:t>
            </a:r>
          </a:p>
          <a:p>
            <a:r>
              <a:rPr lang="zh-CN" altLang="en-US" dirty="0" smtClean="0"/>
              <a:t>如果写</a:t>
            </a:r>
            <a:r>
              <a:rPr lang="en-US" altLang="zh-CN" dirty="0" smtClean="0"/>
              <a:t>/dist</a:t>
            </a:r>
            <a:r>
              <a:rPr lang="zh-CN" altLang="en-US" dirty="0" smtClean="0"/>
              <a:t>，则表示只匹配根据目录下的</a:t>
            </a:r>
            <a:r>
              <a:rPr lang="en-US" altLang="zh-CN" dirty="0" smtClean="0"/>
              <a:t>dist</a:t>
            </a:r>
            <a:r>
              <a:rPr lang="zh-CN" altLang="en-US" dirty="0" smtClean="0"/>
              <a:t>文件夹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GitH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ub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的免费服务必须是开源项目代码，企业或商用的非开源项目需要收费</a:t>
            </a:r>
            <a:endParaRPr lang="en-US" sz="1200" b="0" i="0" kern="1200" dirty="0" smtClean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Octocat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章鱼猫）＝ 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Octopus（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章鱼）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+ </a:t>
            </a:r>
            <a:r>
              <a:rPr 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Cat（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猫）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默认使用的是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998CD48-BDD3-4752-A8F5-4D78E73DACE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-26988"/>
            <a:ext cx="2057400" cy="65516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-26988"/>
            <a:ext cx="6019800" cy="65516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6988"/>
            <a:ext cx="8229600" cy="11430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276350"/>
            <a:ext cx="7931150" cy="524827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offee_Cup_-_black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8850" y="4149725"/>
            <a:ext cx="1655763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2794828" y="2852936"/>
            <a:ext cx="3793026" cy="1323439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zh-CN" sz="8000" dirty="0">
                <a:ln/>
                <a:solidFill>
                  <a:schemeClr val="accent3"/>
                </a:solidFill>
                <a:latin typeface="Bauhaus 93" pitchFamily="82" charset="0"/>
              </a:rPr>
              <a:t>Thank You!</a:t>
            </a:r>
            <a:endParaRPr lang="zh-CN" altLang="en-US" sz="8000" dirty="0">
              <a:ln/>
              <a:solidFill>
                <a:schemeClr val="accent3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33507" name="Text Box 3"/>
          <p:cNvSpPr txBox="1">
            <a:spLocks noChangeArrowheads="1"/>
          </p:cNvSpPr>
          <p:nvPr userDrawn="1"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spcBef>
                <a:spcPct val="50000"/>
              </a:spcBef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  <a:ea typeface="黑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Blip>
          <a:blip r:embed="rId17"/>
        </a:buBlip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Blip>
          <a:blip r:embed="rId18"/>
        </a:buBlip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Blip>
          <a:blip r:embed="rId19"/>
        </a:buBlip>
        <a:defRPr sz="2000" b="1">
          <a:solidFill>
            <a:schemeClr val="tx1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nblogs.com/twtp/articles/5264073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wbs/bootstra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tangyang8942.github.io/" TargetMode="External"/><Relationship Id="rId4" Type="http://schemas.openxmlformats.org/officeDocument/2006/relationships/hyperlink" Target="https://tangyang8942.github.io/2048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wbs/bootstrap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fex-tea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libaba" TargetMode="External"/><Relationship Id="rId5" Type="http://schemas.openxmlformats.org/officeDocument/2006/relationships/hyperlink" Target="https://github.com/google" TargetMode="External"/><Relationship Id="rId10" Type="http://schemas.openxmlformats.org/officeDocument/2006/relationships/hyperlink" Target="http://stackoverflow.com/" TargetMode="External"/><Relationship Id="rId4" Type="http://schemas.openxmlformats.org/officeDocument/2006/relationships/hyperlink" Target="https://github.com/facebook" TargetMode="External"/><Relationship Id="rId9" Type="http://schemas.openxmlformats.org/officeDocument/2006/relationships/hyperlink" Target="https://github.com/jacksontia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log.csdn.net/zhaokaiqiang1992/article/details/41349819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liaoxuefeng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e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black">
          <a:xfrm>
            <a:off x="1692275" y="2997200"/>
            <a:ext cx="59039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dirty="0" err="1" smtClean="0">
                <a:solidFill>
                  <a:schemeClr val="bg1"/>
                </a:solidFill>
              </a:rPr>
              <a:t>Git</a:t>
            </a:r>
            <a:endParaRPr lang="zh-CN" altLang="en-US" sz="3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GitHub</a:t>
            </a:r>
            <a:r>
              <a:rPr lang="zh-CN" altLang="en-US" dirty="0" smtClean="0"/>
              <a:t>基本使用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注册账号、创建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仓库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为本地仓储添加远端（服务器端）地址，名称为</a:t>
            </a:r>
            <a:r>
              <a:rPr lang="en-US" altLang="zh-CN" dirty="0" smtClean="0"/>
              <a:t>origin </a:t>
            </a:r>
          </a:p>
          <a:p>
            <a:pPr lvl="1" eaLnBrk="1" hangingPunct="1"/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remote add origin https://github.com/tangyang8942/git-demo.git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查看远端列表</a:t>
            </a:r>
            <a:endParaRPr lang="en-US" altLang="zh-CN" dirty="0" smtClean="0"/>
          </a:p>
          <a:p>
            <a:pPr lvl="1" eaLnBrk="1" hangingPunct="1"/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remote -v</a:t>
            </a:r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将本地仓储的提交记录推送到远端的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</a:p>
          <a:p>
            <a:pPr lvl="1" eaLnBrk="1" hangingPunct="1"/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push -u origin master</a:t>
            </a:r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拉取远端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分支的更新记录到本地</a:t>
            </a:r>
            <a:endParaRPr lang="en-US" altLang="zh-CN" dirty="0" smtClean="0"/>
          </a:p>
          <a:p>
            <a:pPr lvl="1" eaLnBrk="1" hangingPunct="1"/>
            <a:r>
              <a:rPr lang="en-US" altLang="zh-CN" sz="1800" dirty="0" err="1" smtClean="0"/>
              <a:t>git</a:t>
            </a:r>
            <a:r>
              <a:rPr lang="en-US" altLang="zh-CN" sz="1800" dirty="0" smtClean="0"/>
              <a:t> pull origin master</a:t>
            </a:r>
          </a:p>
          <a:p>
            <a:pPr marL="342900" lvl="1" indent="-342900" eaLnBrk="1" hangingPunct="1">
              <a:buSzTx/>
              <a:buBlip>
                <a:blip r:embed="rId3"/>
              </a:buBlip>
            </a:pP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参考</a:t>
            </a:r>
            <a:r>
              <a:rPr lang="en-US" altLang="zh-CN" dirty="0" smtClean="0">
                <a:hlinkClick r:id="rId4"/>
              </a:rPr>
              <a:t>http://www.cnblogs.com/twtp/articles/5264073.html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endParaRPr lang="en-US" altLang="zh-CN" dirty="0" smtClean="0"/>
          </a:p>
        </p:txBody>
      </p:sp>
      <p:sp>
        <p:nvSpPr>
          <p:cNvPr id="2050" name="AutoShape 2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marL="342900" lvl="1" indent="-342900" eaLnBrk="1" hangingPunct="1"/>
            <a:r>
              <a:rPr lang="en-US" dirty="0" smtClean="0"/>
              <a:t>Branch</a:t>
            </a:r>
            <a:r>
              <a:rPr lang="zh-CN" altLang="en-US" dirty="0" smtClean="0"/>
              <a:t>分支</a:t>
            </a:r>
            <a:endParaRPr lang="en-US" dirty="0" smtClean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什么是分支？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版本上的更新迭代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示例</a:t>
            </a:r>
            <a:endParaRPr lang="en-US" dirty="0" smtClean="0"/>
          </a:p>
          <a:p>
            <a:pPr lvl="1" eaLnBrk="1" hangingPunct="1"/>
            <a:r>
              <a:rPr lang="en-US" altLang="en-US" dirty="0" smtClean="0"/>
              <a:t>bootstrap</a:t>
            </a:r>
            <a:r>
              <a:rPr lang="zh-CN" altLang="en-US" dirty="0" smtClean="0"/>
              <a:t>的分支 </a:t>
            </a:r>
            <a:r>
              <a:rPr lang="en-US" altLang="zh-CN" dirty="0" smtClean="0">
                <a:hlinkClick r:id="rId4"/>
              </a:rPr>
              <a:t>https://github.com/twbs/bootstrap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分支操作</a:t>
            </a:r>
            <a:endParaRPr lang="en-US" dirty="0" smtClean="0"/>
          </a:p>
          <a:p>
            <a:pPr lvl="1" eaLnBrk="1" hangingPunct="1"/>
            <a:r>
              <a:rPr lang="en-US" altLang="zh-CN" dirty="0" err="1" smtClean="0"/>
              <a:t>git</a:t>
            </a:r>
            <a:r>
              <a:rPr lang="en-US" altLang="zh-CN" dirty="0" smtClean="0"/>
              <a:t> branch		#</a:t>
            </a:r>
            <a:r>
              <a:rPr lang="zh-CN" altLang="en-US" dirty="0" smtClean="0"/>
              <a:t>查看所有的分支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git</a:t>
            </a:r>
            <a:r>
              <a:rPr lang="en-US" altLang="zh-CN" dirty="0" smtClean="0"/>
              <a:t> branch 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	#</a:t>
            </a:r>
            <a:r>
              <a:rPr lang="zh-CN" altLang="en-US" dirty="0" smtClean="0"/>
              <a:t>创建分支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git</a:t>
            </a:r>
            <a:r>
              <a:rPr lang="en-US" altLang="zh-CN" dirty="0" smtClean="0"/>
              <a:t> checkout </a:t>
            </a:r>
            <a:r>
              <a:rPr lang="zh-CN" altLang="en-US" dirty="0" smtClean="0"/>
              <a:t>分支名</a:t>
            </a:r>
            <a:r>
              <a:rPr lang="en-US" altLang="zh-CN" dirty="0" smtClean="0"/>
              <a:t>	#</a:t>
            </a:r>
            <a:r>
              <a:rPr lang="zh-CN" altLang="en-US" dirty="0" smtClean="0"/>
              <a:t>切换到指定分支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git</a:t>
            </a:r>
            <a:r>
              <a:rPr lang="en-US" altLang="zh-CN" dirty="0" smtClean="0"/>
              <a:t> push –u origin </a:t>
            </a:r>
            <a:r>
              <a:rPr lang="zh-CN" altLang="en-US" dirty="0" smtClean="0"/>
              <a:t>分支名 </a:t>
            </a:r>
            <a:r>
              <a:rPr lang="en-US" altLang="zh-CN" dirty="0" smtClean="0"/>
              <a:t>#</a:t>
            </a:r>
            <a:r>
              <a:rPr lang="zh-CN" altLang="en-US" dirty="0" smtClean="0"/>
              <a:t>推送到远端指定的分支</a:t>
            </a:r>
          </a:p>
          <a:p>
            <a:pPr lvl="1" eaLnBrk="1" hangingPunct="1"/>
            <a:endParaRPr lang="en-US" altLang="zh-CN" dirty="0" smtClean="0"/>
          </a:p>
        </p:txBody>
      </p:sp>
      <p:sp>
        <p:nvSpPr>
          <p:cNvPr id="2050" name="AutoShape 2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克隆版本库到本地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从远程主机克隆一个版本库</a:t>
            </a:r>
            <a:endParaRPr lang="en-US" altLang="zh-CN" dirty="0" smtClean="0"/>
          </a:p>
          <a:p>
            <a:pPr lvl="1" eaLnBrk="1" hangingPunct="1"/>
            <a:r>
              <a:rPr lang="en-US" sz="1800" dirty="0" err="1" smtClean="0"/>
              <a:t>git</a:t>
            </a:r>
            <a:r>
              <a:rPr lang="en-US" sz="1800" dirty="0" smtClean="0"/>
              <a:t> clone 	</a:t>
            </a:r>
            <a:r>
              <a:rPr lang="zh-CN" altLang="en-US" sz="1800" dirty="0" smtClean="0"/>
              <a:t>版本库</a:t>
            </a:r>
            <a:r>
              <a:rPr lang="en-US" altLang="zh-CN" sz="1800" dirty="0" smtClean="0"/>
              <a:t>URL</a:t>
            </a:r>
          </a:p>
          <a:p>
            <a:pPr lvl="2" eaLnBrk="1" hangingPunct="1"/>
            <a:r>
              <a:rPr lang="zh-CN" altLang="en-US" sz="1400" b="0" dirty="0" smtClean="0"/>
              <a:t>该命令会在本地主机生成一个目录，与远程主机的版本库同名</a:t>
            </a:r>
            <a:endParaRPr lang="en-US" altLang="zh-CN" sz="1400" dirty="0" smtClean="0"/>
          </a:p>
          <a:p>
            <a:pPr lvl="1" eaLnBrk="1" hangingPunct="1"/>
            <a:r>
              <a:rPr lang="en-US" sz="1800" dirty="0" err="1" smtClean="0"/>
              <a:t>git</a:t>
            </a:r>
            <a:r>
              <a:rPr lang="en-US" sz="1800" dirty="0" smtClean="0"/>
              <a:t> clone	</a:t>
            </a:r>
            <a:r>
              <a:rPr lang="zh-CN" altLang="en-US" sz="1800" dirty="0" smtClean="0"/>
              <a:t>版本库</a:t>
            </a:r>
            <a:r>
              <a:rPr lang="en-US" altLang="zh-CN" sz="1800" dirty="0" smtClean="0"/>
              <a:t>URL   </a:t>
            </a:r>
            <a:r>
              <a:rPr lang="zh-CN" altLang="en-US" sz="1800" dirty="0" smtClean="0"/>
              <a:t>本地目录名</a:t>
            </a:r>
            <a:endParaRPr lang="en-US" altLang="zh-CN" sz="1800" dirty="0" smtClean="0"/>
          </a:p>
          <a:p>
            <a:pPr lvl="2" eaLnBrk="1" hangingPunct="1"/>
            <a:r>
              <a:rPr lang="zh-CN" altLang="en-US" sz="1400" b="0" dirty="0" smtClean="0"/>
              <a:t>指定生成的目录名</a:t>
            </a:r>
            <a:endParaRPr lang="en-US" altLang="zh-CN" sz="1400" b="0" dirty="0" smtClean="0"/>
          </a:p>
          <a:p>
            <a:pPr lvl="2" eaLnBrk="1" hangingPunct="1"/>
            <a:r>
              <a:rPr lang="zh-CN" altLang="en-US" sz="1400" b="0" dirty="0" smtClean="0"/>
              <a:t>如：</a:t>
            </a:r>
            <a:r>
              <a:rPr lang="en-US" altLang="en-US" sz="1400" b="0" dirty="0" smtClean="0"/>
              <a:t> </a:t>
            </a:r>
            <a:r>
              <a:rPr lang="en-US" altLang="en-US" sz="1400" b="0" dirty="0" err="1" smtClean="0"/>
              <a:t>git</a:t>
            </a:r>
            <a:r>
              <a:rPr lang="en-US" altLang="en-US" sz="1400" b="0" dirty="0" smtClean="0"/>
              <a:t> clone https://github.com/tangyang8942/git-demo.git  .    #</a:t>
            </a:r>
            <a:r>
              <a:rPr lang="zh-CN" altLang="en-US" sz="1400" b="0" dirty="0" smtClean="0"/>
              <a:t>克隆到当前目录</a:t>
            </a:r>
            <a:endParaRPr lang="en-US" altLang="zh-CN" sz="1400" b="0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clone</a:t>
            </a:r>
            <a:r>
              <a:rPr lang="zh-CN" altLang="en-US" dirty="0" smtClean="0"/>
              <a:t>支持多种协议，除了</a:t>
            </a:r>
            <a:r>
              <a:rPr lang="en-US" altLang="zh-CN" dirty="0" smtClean="0"/>
              <a:t>HTTP(s)</a:t>
            </a:r>
            <a:r>
              <a:rPr lang="zh-CN" altLang="en-US" dirty="0" smtClean="0"/>
              <a:t>以外，还支持</a:t>
            </a:r>
            <a:r>
              <a:rPr lang="en-US" altLang="zh-CN" dirty="0" smtClean="0"/>
              <a:t>SSH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、本地文件协议等</a:t>
            </a:r>
            <a:endParaRPr lang="en-US" altLang="zh-CN" dirty="0" smtClean="0"/>
          </a:p>
          <a:p>
            <a:pPr lvl="1" eaLnBrk="1" hangingPunct="1"/>
            <a:r>
              <a:rPr lang="en-US" sz="1800" dirty="0" err="1" smtClean="0"/>
              <a:t>git</a:t>
            </a:r>
            <a:r>
              <a:rPr lang="en-US" sz="1800" dirty="0" smtClean="0"/>
              <a:t> clone http[s]://example.com/path/to/repo.git/ </a:t>
            </a:r>
          </a:p>
          <a:p>
            <a:pPr lvl="1" eaLnBrk="1" hangingPunct="1"/>
            <a:r>
              <a:rPr lang="en-US" sz="1800" dirty="0" err="1" smtClean="0"/>
              <a:t>git</a:t>
            </a:r>
            <a:r>
              <a:rPr lang="en-US" sz="1800" dirty="0" smtClean="0"/>
              <a:t> clone ssh://example.com/path/to/repo.git/</a:t>
            </a:r>
          </a:p>
          <a:p>
            <a:pPr lvl="1" eaLnBrk="1" hangingPunct="1"/>
            <a:r>
              <a:rPr lang="en-US" sz="1800" dirty="0" err="1" smtClean="0"/>
              <a:t>git</a:t>
            </a:r>
            <a:r>
              <a:rPr lang="en-US" sz="1800" dirty="0" smtClean="0"/>
              <a:t> clone /opt/</a:t>
            </a:r>
            <a:r>
              <a:rPr lang="en-US" sz="1800" dirty="0" err="1" smtClean="0"/>
              <a:t>git</a:t>
            </a:r>
            <a:r>
              <a:rPr lang="en-US" sz="1800" dirty="0" smtClean="0"/>
              <a:t>/project.git</a:t>
            </a:r>
          </a:p>
          <a:p>
            <a:pPr lvl="1" eaLnBrk="1" hangingPunct="1"/>
            <a:r>
              <a:rPr lang="en-US" sz="1800" dirty="0" err="1" smtClean="0"/>
              <a:t>git</a:t>
            </a:r>
            <a:r>
              <a:rPr lang="en-US" sz="1800" dirty="0" smtClean="0"/>
              <a:t> clone file:///opt/git/project.git</a:t>
            </a:r>
            <a:endParaRPr lang="en-US" altLang="zh-CN" sz="1800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en-US" dirty="0" smtClean="0"/>
              <a:t>clone</a:t>
            </a:r>
            <a:r>
              <a:rPr lang="zh-CN" altLang="en-US" dirty="0" smtClean="0"/>
              <a:t>和</a:t>
            </a:r>
            <a:r>
              <a:rPr lang="en-US" dirty="0" err="1" smtClean="0"/>
              <a:t>git</a:t>
            </a:r>
            <a:r>
              <a:rPr lang="zh-CN" altLang="en-US" dirty="0" smtClean="0"/>
              <a:t> </a:t>
            </a:r>
            <a:r>
              <a:rPr lang="en-US" dirty="0" smtClean="0"/>
              <a:t>pull</a:t>
            </a:r>
            <a:r>
              <a:rPr lang="zh-CN" altLang="en-US" dirty="0" smtClean="0"/>
              <a:t>区别</a:t>
            </a:r>
          </a:p>
          <a:p>
            <a:pPr lvl="1" eaLnBrk="1" hangingPunct="1"/>
            <a:r>
              <a:rPr lang="en-US" altLang="zh-CN" sz="1800" dirty="0" smtClean="0"/>
              <a:t>clone</a:t>
            </a:r>
            <a:r>
              <a:rPr lang="zh-CN" altLang="en-US" sz="1800" dirty="0" smtClean="0"/>
              <a:t>是本地没有</a:t>
            </a:r>
            <a:r>
              <a:rPr lang="en-US" altLang="zh-CN" sz="1800" dirty="0" smtClean="0"/>
              <a:t>repository</a:t>
            </a:r>
            <a:r>
              <a:rPr lang="zh-CN" altLang="en-US" sz="1800" dirty="0" smtClean="0"/>
              <a:t>时，将远程</a:t>
            </a:r>
            <a:r>
              <a:rPr lang="en-US" altLang="zh-CN" sz="1800" dirty="0" smtClean="0"/>
              <a:t>repository</a:t>
            </a:r>
            <a:r>
              <a:rPr lang="zh-CN" altLang="en-US" sz="1800" dirty="0" smtClean="0"/>
              <a:t>整个下载过来</a:t>
            </a:r>
            <a:endParaRPr lang="en-US" altLang="zh-CN" sz="1800" dirty="0" smtClean="0"/>
          </a:p>
          <a:p>
            <a:pPr lvl="1" eaLnBrk="1" hangingPunct="1"/>
            <a:r>
              <a:rPr lang="en-US" altLang="zh-CN" sz="1800" dirty="0" smtClean="0"/>
              <a:t>pull</a:t>
            </a:r>
            <a:r>
              <a:rPr lang="zh-CN" altLang="en-US" sz="1800" dirty="0" smtClean="0"/>
              <a:t>是本地有</a:t>
            </a:r>
            <a:r>
              <a:rPr lang="en-US" altLang="zh-CN" sz="1800" dirty="0" smtClean="0"/>
              <a:t>repository</a:t>
            </a:r>
            <a:r>
              <a:rPr lang="zh-CN" altLang="en-US" sz="1800" dirty="0" smtClean="0"/>
              <a:t>时，将远程</a:t>
            </a:r>
            <a:r>
              <a:rPr lang="en-US" altLang="zh-CN" sz="1800" dirty="0" smtClean="0"/>
              <a:t>repository</a:t>
            </a:r>
            <a:r>
              <a:rPr lang="zh-CN" altLang="en-US" sz="1800" dirty="0" smtClean="0"/>
              <a:t>里新的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数据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如有的话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下载过来，并且与本地代码</a:t>
            </a:r>
            <a:r>
              <a:rPr lang="en-US" altLang="zh-CN" sz="1800" dirty="0" smtClean="0"/>
              <a:t>merge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2050" name="AutoShape 2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GitHub</a:t>
            </a:r>
            <a:r>
              <a:rPr lang="zh-CN" altLang="en-US" dirty="0" smtClean="0"/>
              <a:t>托管页面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Clr>
                <a:srgbClr val="1F497D"/>
              </a:buClr>
              <a:buSzTx/>
              <a:buBlip>
                <a:blip r:embed="rId3"/>
              </a:buBlip>
            </a:pPr>
            <a:r>
              <a:rPr lang="zh-CN" altLang="en-US" dirty="0" smtClean="0">
                <a:solidFill>
                  <a:prstClr val="black"/>
                </a:solidFill>
              </a:rPr>
              <a:t>方式一：使用</a:t>
            </a:r>
            <a:r>
              <a:rPr lang="en-US" altLang="zh-CN" dirty="0" err="1" smtClean="0">
                <a:solidFill>
                  <a:prstClr val="black"/>
                </a:solidFill>
              </a:rPr>
              <a:t>gh</a:t>
            </a:r>
            <a:r>
              <a:rPr lang="en-US" altLang="zh-CN" dirty="0" smtClean="0">
                <a:solidFill>
                  <a:prstClr val="black"/>
                </a:solidFill>
              </a:rPr>
              <a:t>-pages</a:t>
            </a:r>
            <a:r>
              <a:rPr lang="zh-CN" altLang="en-US" dirty="0" smtClean="0">
                <a:solidFill>
                  <a:prstClr val="black"/>
                </a:solidFill>
              </a:rPr>
              <a:t>分支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 eaLnBrk="1" hangingPunct="1"/>
            <a:r>
              <a:rPr lang="zh-CN" altLang="en-US" dirty="0" smtClean="0"/>
              <a:t>创建</a:t>
            </a:r>
            <a:r>
              <a:rPr lang="en-US" altLang="zh-CN" dirty="0" err="1" smtClean="0"/>
              <a:t>gh</a:t>
            </a:r>
            <a:r>
              <a:rPr lang="en-US" altLang="zh-CN" dirty="0" smtClean="0"/>
              <a:t>-pages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将本地仓储页面推送到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上的</a:t>
            </a:r>
            <a:r>
              <a:rPr lang="en-US" altLang="zh-CN" dirty="0" err="1" smtClean="0"/>
              <a:t>gh</a:t>
            </a:r>
            <a:r>
              <a:rPr lang="en-US" altLang="zh-CN" dirty="0" smtClean="0"/>
              <a:t>-pages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访问地址：</a:t>
            </a:r>
            <a:r>
              <a:rPr lang="en-US" altLang="zh-CN" dirty="0" smtClean="0">
                <a:hlinkClick r:id="rId4"/>
              </a:rPr>
              <a:t>https://tangyang8942.github.io/2048/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问题：只能使用</a:t>
            </a:r>
            <a:r>
              <a:rPr lang="en-US" altLang="zh-CN" dirty="0" err="1" smtClean="0"/>
              <a:t>gh</a:t>
            </a:r>
            <a:r>
              <a:rPr lang="en-US" altLang="zh-CN" dirty="0" smtClean="0"/>
              <a:t>-pages</a:t>
            </a:r>
            <a:r>
              <a:rPr lang="zh-CN" altLang="en-US" dirty="0" smtClean="0"/>
              <a:t>分支，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分支无法预览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1F497D"/>
              </a:buClr>
              <a:buSzTx/>
              <a:buBlip>
                <a:blip r:embed="rId3"/>
              </a:buBlip>
            </a:pPr>
            <a:r>
              <a:rPr lang="zh-CN" altLang="en-US" dirty="0" smtClean="0">
                <a:solidFill>
                  <a:prstClr val="black"/>
                </a:solidFill>
              </a:rPr>
              <a:t>方式一：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zh-CN" altLang="en-US" dirty="0" smtClean="0">
                <a:solidFill>
                  <a:prstClr val="black"/>
                </a:solidFill>
              </a:rPr>
              <a:t>使用</a:t>
            </a:r>
            <a:r>
              <a:rPr lang="en-US" altLang="zh-CN" dirty="0" smtClean="0">
                <a:solidFill>
                  <a:prstClr val="black"/>
                </a:solidFill>
              </a:rPr>
              <a:t>master</a:t>
            </a:r>
            <a:r>
              <a:rPr lang="zh-CN" altLang="en-US" dirty="0" smtClean="0">
                <a:solidFill>
                  <a:prstClr val="black"/>
                </a:solidFill>
              </a:rPr>
              <a:t>分支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 eaLnBrk="1" hangingPunct="1"/>
            <a:r>
              <a:rPr lang="zh-CN" altLang="en-US" dirty="0" smtClean="0"/>
              <a:t>创建一个新的</a:t>
            </a:r>
            <a:r>
              <a:rPr lang="en-US" altLang="zh-CN" dirty="0" smtClean="0"/>
              <a:t>repository</a:t>
            </a:r>
            <a:r>
              <a:rPr lang="zh-CN" altLang="en-US" dirty="0" smtClean="0"/>
              <a:t>，名称必须为：</a:t>
            </a:r>
            <a:endParaRPr lang="en-US" altLang="zh-CN" dirty="0" smtClean="0"/>
          </a:p>
          <a:p>
            <a:pPr lvl="2" eaLnBrk="1" hangingPunct="1"/>
            <a:r>
              <a:rPr lang="zh-CN" altLang="en-US" dirty="0" smtClean="0"/>
              <a:t>账号</a:t>
            </a:r>
            <a:r>
              <a:rPr lang="en-US" altLang="zh-CN" dirty="0" err="1" smtClean="0"/>
              <a:t>id+github.io</a:t>
            </a:r>
            <a:r>
              <a:rPr lang="zh-CN" altLang="en-US" dirty="0" smtClean="0"/>
              <a:t>或账号</a:t>
            </a:r>
            <a:r>
              <a:rPr lang="en-US" altLang="zh-CN" dirty="0" err="1" smtClean="0"/>
              <a:t>id+github.com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将本地仓储页面推送到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上的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访问地址：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5"/>
              </a:rPr>
              <a:t>https://tangyang8942.github.io/</a:t>
            </a:r>
            <a:r>
              <a:rPr lang="en-US" altLang="zh-CN" dirty="0" smtClean="0"/>
              <a:t> </a:t>
            </a:r>
          </a:p>
          <a:p>
            <a:pPr lvl="1" eaLnBrk="1" hangingPunct="1"/>
            <a:endParaRPr lang="zh-CN" altLang="en-US" dirty="0" smtClean="0"/>
          </a:p>
        </p:txBody>
      </p:sp>
      <p:sp>
        <p:nvSpPr>
          <p:cNvPr id="2050" name="AutoShape 2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 bwMode="auto">
          <a:xfrm>
            <a:off x="2214546" y="5857892"/>
            <a:ext cx="4357718" cy="42862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注意：</a:t>
            </a:r>
            <a:r>
              <a:rPr lang="en-US" altLang="zh-CN" b="1" dirty="0" err="1" smtClean="0">
                <a:solidFill>
                  <a:srgbClr val="FF0000"/>
                </a:solidFill>
              </a:rPr>
              <a:t>GitHub</a:t>
            </a:r>
            <a:r>
              <a:rPr lang="zh-CN" altLang="en-US" b="1" dirty="0" smtClean="0">
                <a:solidFill>
                  <a:srgbClr val="FF0000"/>
                </a:solidFill>
              </a:rPr>
              <a:t>托管页面只支持静态页面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参考学习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smtClean="0">
                <a:hlinkClick r:id="rId4"/>
              </a:rPr>
              <a:t>https://github.com/facebook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smtClean="0">
                <a:hlinkClick r:id="rId5"/>
              </a:rPr>
              <a:t>https://github.com/google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smtClean="0">
                <a:hlinkClick r:id="rId6"/>
              </a:rPr>
              <a:t>https://github.com/alibaba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smtClean="0">
                <a:hlinkClick r:id="rId7"/>
              </a:rPr>
              <a:t>https://github.com/fex-team</a:t>
            </a:r>
            <a:r>
              <a:rPr lang="en-US" altLang="zh-CN" dirty="0" smtClean="0"/>
              <a:t> </a:t>
            </a:r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smtClean="0">
                <a:hlinkClick r:id="rId8"/>
              </a:rPr>
              <a:t>https://github.com/twbs/bootstrap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smtClean="0">
                <a:hlinkClick r:id="rId9"/>
              </a:rPr>
              <a:t>https://github.com/jacksontian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smtClean="0">
                <a:hlinkClick r:id="rId10"/>
              </a:rPr>
              <a:t>http://stackoverflow.com/</a:t>
            </a:r>
            <a:r>
              <a:rPr lang="en-US" altLang="zh-CN" dirty="0" smtClean="0"/>
              <a:t> </a:t>
            </a:r>
          </a:p>
          <a:p>
            <a:pPr marL="342900" lvl="1" indent="-342900" eaLnBrk="1" hangingPunct="1">
              <a:buSzTx/>
              <a:buNone/>
            </a:pP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endParaRPr lang="en-US" altLang="zh-CN" dirty="0" smtClean="0"/>
          </a:p>
        </p:txBody>
      </p:sp>
      <p:sp>
        <p:nvSpPr>
          <p:cNvPr id="2050" name="AutoShape 2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Markdown</a:t>
            </a:r>
            <a:r>
              <a:rPr lang="zh-CN" altLang="en-US" dirty="0" smtClean="0"/>
              <a:t>语言详解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Clr>
                <a:srgbClr val="1F497D"/>
              </a:buClr>
              <a:buSzTx/>
              <a:buBlip>
                <a:blip r:embed="rId3"/>
              </a:buBlip>
            </a:pPr>
            <a:r>
              <a:rPr lang="zh-CN" altLang="en-US" dirty="0" smtClean="0">
                <a:solidFill>
                  <a:prstClr val="black"/>
                </a:solidFill>
              </a:rPr>
              <a:t>参考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342900" lvl="1" indent="-342900" eaLnBrk="1" hangingPunct="1">
              <a:buClr>
                <a:srgbClr val="1F497D"/>
              </a:buClr>
              <a:buSzTx/>
              <a:buNone/>
            </a:pPr>
            <a:r>
              <a:rPr lang="en-US" altLang="zh-CN" dirty="0" smtClean="0">
                <a:solidFill>
                  <a:prstClr val="black"/>
                </a:solidFill>
                <a:hlinkClick r:id="rId4"/>
              </a:rPr>
              <a:t>http</a:t>
            </a:r>
            <a:r>
              <a:rPr lang="en-US" altLang="zh-CN" smtClean="0">
                <a:solidFill>
                  <a:prstClr val="black"/>
                </a:solidFill>
                <a:hlinkClick r:id="rId4"/>
              </a:rPr>
              <a:t>://blog.csdn.net/zhaokaiqiang1992/article/details/41349819</a:t>
            </a:r>
            <a:r>
              <a:rPr lang="en-US" altLang="zh-CN" smtClean="0">
                <a:solidFill>
                  <a:prstClr val="black"/>
                </a:solidFill>
              </a:rPr>
              <a:t>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 eaLnBrk="1" hangingPunct="1"/>
            <a:r>
              <a:rPr lang="en-US" altLang="zh-CN" dirty="0" err="1" smtClean="0"/>
              <a:t>Hexo</a:t>
            </a:r>
            <a:r>
              <a:rPr lang="zh-CN" altLang="en-US" dirty="0" smtClean="0"/>
              <a:t>是一个快速、简单和强大的博客框架</a:t>
            </a:r>
            <a:endParaRPr lang="en-US" altLang="zh-CN" dirty="0" smtClean="0"/>
          </a:p>
        </p:txBody>
      </p:sp>
      <p:sp>
        <p:nvSpPr>
          <p:cNvPr id="2050" name="AutoShape 2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/>
        </p:nvSpPr>
        <p:spPr bwMode="auto">
          <a:xfrm>
            <a:off x="2195513" y="2565400"/>
            <a:ext cx="6324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endParaRPr lang="zh-CN" altLang="zh-CN" sz="6000">
              <a:solidFill>
                <a:schemeClr val="folHlink"/>
              </a:solidFill>
              <a:latin typeface="Bauhaus 93" pitchFamily="8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0963"/>
            <a:ext cx="8229600" cy="990600"/>
          </a:xfrm>
        </p:spPr>
        <p:txBody>
          <a:bodyPr/>
          <a:lstStyle/>
          <a:p>
            <a:pPr eaLnBrk="1" hangingPunct="1"/>
            <a:r>
              <a:rPr kumimoji="1" lang="zh-CN" altLang="en-US" dirty="0" smtClean="0"/>
              <a:t>主要内容</a:t>
            </a:r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与 </a:t>
            </a:r>
            <a:r>
              <a:rPr lang="en-US" altLang="zh-CN" dirty="0" err="1" smtClean="0"/>
              <a:t>GitHub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master </a:t>
            </a:r>
            <a:r>
              <a:rPr lang="zh-CN" altLang="en-US" dirty="0" smtClean="0"/>
              <a:t>托管源文件</a:t>
            </a:r>
          </a:p>
          <a:p>
            <a:pPr lvl="1" eaLnBrk="1" hangingPunct="1"/>
            <a:r>
              <a:rPr lang="en-US" altLang="zh-CN" dirty="0" err="1" smtClean="0"/>
              <a:t>gh</a:t>
            </a:r>
            <a:r>
              <a:rPr lang="en-US" altLang="zh-CN" dirty="0" smtClean="0"/>
              <a:t>-pages </a:t>
            </a:r>
            <a:r>
              <a:rPr lang="zh-CN" altLang="en-US" dirty="0" smtClean="0"/>
              <a:t>托管部署文件</a:t>
            </a:r>
          </a:p>
          <a:p>
            <a:pPr lvl="1" eaLnBrk="1" hangingPunct="1"/>
            <a:r>
              <a:rPr lang="zh-CN" altLang="en-US" dirty="0" smtClean="0"/>
              <a:t>在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搭建自己的</a:t>
            </a:r>
            <a:r>
              <a:rPr lang="en-US" altLang="zh-CN" dirty="0" smtClean="0"/>
              <a:t>blog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3"/>
          <p:cNvSpPr>
            <a:spLocks noChangeShapeType="1"/>
          </p:cNvSpPr>
          <p:nvPr/>
        </p:nvSpPr>
        <p:spPr bwMode="auto">
          <a:xfrm>
            <a:off x="2928938" y="519906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3614738" y="4818063"/>
            <a:ext cx="3552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err="1" smtClean="0"/>
              <a:t>gh</a:t>
            </a:r>
            <a:r>
              <a:rPr lang="en-US" altLang="zh-CN" b="1" dirty="0" smtClean="0"/>
              <a:t>-pages </a:t>
            </a:r>
            <a:r>
              <a:rPr lang="zh-CN" altLang="en-US" b="1" dirty="0" smtClean="0"/>
              <a:t>托管部署文件</a:t>
            </a:r>
          </a:p>
        </p:txBody>
      </p:sp>
      <p:sp>
        <p:nvSpPr>
          <p:cNvPr id="7172" name="Line 5"/>
          <p:cNvSpPr>
            <a:spLocks noChangeShapeType="1"/>
          </p:cNvSpPr>
          <p:nvPr/>
        </p:nvSpPr>
        <p:spPr bwMode="auto">
          <a:xfrm>
            <a:off x="2971800" y="23987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3657600" y="2017713"/>
            <a:ext cx="355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err="1" smtClean="0"/>
              <a:t>Git</a:t>
            </a:r>
            <a:r>
              <a:rPr lang="zh-CN" altLang="en-US" b="1" dirty="0" smtClean="0"/>
              <a:t>简介</a:t>
            </a:r>
            <a:endParaRPr lang="zh-CN" altLang="en-US" b="1" dirty="0"/>
          </a:p>
        </p:txBody>
      </p:sp>
      <p:sp>
        <p:nvSpPr>
          <p:cNvPr id="7174" name="Line 7"/>
          <p:cNvSpPr>
            <a:spLocks noChangeShapeType="1"/>
          </p:cNvSpPr>
          <p:nvPr/>
        </p:nvSpPr>
        <p:spPr bwMode="auto">
          <a:xfrm>
            <a:off x="3462338" y="30845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5" name="Rectangle 8"/>
          <p:cNvSpPr>
            <a:spLocks noChangeArrowheads="1"/>
          </p:cNvSpPr>
          <p:nvPr/>
        </p:nvSpPr>
        <p:spPr bwMode="auto">
          <a:xfrm>
            <a:off x="4114800" y="2703513"/>
            <a:ext cx="355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b="1" dirty="0" smtClean="0"/>
              <a:t>安装</a:t>
            </a:r>
            <a:r>
              <a:rPr lang="en-US" altLang="zh-CN" b="1" dirty="0" err="1" smtClean="0"/>
              <a:t>Git</a:t>
            </a:r>
            <a:endParaRPr lang="zh-CN" altLang="en-US" b="1" dirty="0"/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>
            <a:off x="3657600" y="3810000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4343400" y="3429000"/>
            <a:ext cx="3552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err="1" smtClean="0"/>
              <a:t>Git</a:t>
            </a:r>
            <a:r>
              <a:rPr lang="zh-CN" altLang="en-US" b="1" dirty="0" smtClean="0"/>
              <a:t>常用命令</a:t>
            </a:r>
            <a:endParaRPr lang="zh-CN" altLang="en-US" b="1" dirty="0"/>
          </a:p>
        </p:txBody>
      </p:sp>
      <p:sp>
        <p:nvSpPr>
          <p:cNvPr id="7178" name="Line 11"/>
          <p:cNvSpPr>
            <a:spLocks noChangeShapeType="1"/>
          </p:cNvSpPr>
          <p:nvPr/>
        </p:nvSpPr>
        <p:spPr bwMode="auto">
          <a:xfrm>
            <a:off x="3462338" y="4532313"/>
            <a:ext cx="4800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4114800" y="4151313"/>
            <a:ext cx="3552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b="1" dirty="0" err="1" smtClean="0"/>
              <a:t>GitHub</a:t>
            </a:r>
            <a:r>
              <a:rPr lang="zh-CN" altLang="en-US" b="1" dirty="0" smtClean="0"/>
              <a:t>的使用</a:t>
            </a:r>
            <a:endParaRPr lang="zh-CN" altLang="zh-CN" b="1" dirty="0"/>
          </a:p>
        </p:txBody>
      </p:sp>
      <p:grpSp>
        <p:nvGrpSpPr>
          <p:cNvPr id="7180" name="Group 13"/>
          <p:cNvGrpSpPr>
            <a:grpSpLocks/>
          </p:cNvGrpSpPr>
          <p:nvPr/>
        </p:nvGrpSpPr>
        <p:grpSpPr bwMode="auto">
          <a:xfrm>
            <a:off x="2790825" y="2017713"/>
            <a:ext cx="393700" cy="393700"/>
            <a:chOff x="0" y="0"/>
            <a:chExt cx="416" cy="416"/>
          </a:xfrm>
        </p:grpSpPr>
        <p:sp>
          <p:nvSpPr>
            <p:cNvPr id="2" name="Oval 14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212" name="Group 15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214" name="Picture 16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" name="Oval 1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1">
                      <a:alpha val="75000"/>
                    </a:schemeClr>
                  </a:gs>
                  <a:gs pos="100000">
                    <a:schemeClr val="accent1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pic>
            <p:nvPicPr>
              <p:cNvPr id="7216" name="Picture 18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13" name="Picture 19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7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1" name="Group 20"/>
          <p:cNvGrpSpPr>
            <a:grpSpLocks/>
          </p:cNvGrpSpPr>
          <p:nvPr/>
        </p:nvGrpSpPr>
        <p:grpSpPr bwMode="auto">
          <a:xfrm>
            <a:off x="3325813" y="2705100"/>
            <a:ext cx="393700" cy="393700"/>
            <a:chOff x="0" y="0"/>
            <a:chExt cx="416" cy="416"/>
          </a:xfrm>
        </p:grpSpPr>
        <p:sp>
          <p:nvSpPr>
            <p:cNvPr id="4" name="Oval 21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206" name="Group 22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208" name="Picture 23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5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accent2">
                      <a:alpha val="75000"/>
                    </a:schemeClr>
                  </a:gs>
                  <a:gs pos="100000">
                    <a:schemeClr val="accent2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pic>
            <p:nvPicPr>
              <p:cNvPr id="7210" name="Picture 25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7" name="Picture 26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7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2" name="Group 27"/>
          <p:cNvGrpSpPr>
            <a:grpSpLocks/>
          </p:cNvGrpSpPr>
          <p:nvPr/>
        </p:nvGrpSpPr>
        <p:grpSpPr bwMode="auto">
          <a:xfrm>
            <a:off x="3494088" y="3427413"/>
            <a:ext cx="393700" cy="393700"/>
            <a:chOff x="0" y="0"/>
            <a:chExt cx="416" cy="416"/>
          </a:xfrm>
        </p:grpSpPr>
        <p:sp>
          <p:nvSpPr>
            <p:cNvPr id="6" name="Oval 28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200" name="Group 29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202" name="Picture 30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" name="Oval 3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hlink">
                      <a:alpha val="75000"/>
                    </a:schemeClr>
                  </a:gs>
                  <a:gs pos="100000">
                    <a:schemeClr val="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pic>
            <p:nvPicPr>
              <p:cNvPr id="7204" name="Picture 32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201" name="Picture 33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9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3" name="Group 34"/>
          <p:cNvGrpSpPr>
            <a:grpSpLocks/>
          </p:cNvGrpSpPr>
          <p:nvPr/>
        </p:nvGrpSpPr>
        <p:grpSpPr bwMode="auto">
          <a:xfrm>
            <a:off x="3276600" y="4140200"/>
            <a:ext cx="393700" cy="393700"/>
            <a:chOff x="0" y="0"/>
            <a:chExt cx="416" cy="416"/>
          </a:xfrm>
        </p:grpSpPr>
        <p:sp>
          <p:nvSpPr>
            <p:cNvPr id="6179" name="Oval 35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194" name="Group 36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196" name="Picture 37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182" name="Oval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2" cy="422"/>
              </a:xfrm>
              <a:prstGeom prst="ellipse">
                <a:avLst/>
              </a:prstGeom>
              <a:gradFill rotWithShape="1">
                <a:gsLst>
                  <a:gs pos="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  <a:gs pos="50000">
                    <a:schemeClr val="folHlink">
                      <a:alpha val="75000"/>
                    </a:schemeClr>
                  </a:gs>
                  <a:gs pos="100000">
                    <a:schemeClr val="folHlink">
                      <a:gamma/>
                      <a:shade val="34902"/>
                      <a:invGamma/>
                      <a:alpha val="89999"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pitchFamily="34" charset="0"/>
                </a:endParaRPr>
              </a:p>
            </p:txBody>
          </p:sp>
          <p:pic>
            <p:nvPicPr>
              <p:cNvPr id="7198" name="Picture 39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95" name="Picture 40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7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184" name="Group 41"/>
          <p:cNvGrpSpPr>
            <a:grpSpLocks/>
          </p:cNvGrpSpPr>
          <p:nvPr/>
        </p:nvGrpSpPr>
        <p:grpSpPr bwMode="auto">
          <a:xfrm>
            <a:off x="2732088" y="4803775"/>
            <a:ext cx="393700" cy="393700"/>
            <a:chOff x="0" y="0"/>
            <a:chExt cx="416" cy="416"/>
          </a:xfrm>
        </p:grpSpPr>
        <p:sp>
          <p:nvSpPr>
            <p:cNvPr id="6186" name="Oval 42"/>
            <p:cNvSpPr>
              <a:spLocks noChangeArrowheads="1"/>
            </p:cNvSpPr>
            <p:nvPr/>
          </p:nvSpPr>
          <p:spPr bwMode="auto">
            <a:xfrm>
              <a:off x="0" y="0"/>
              <a:ext cx="416" cy="41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54118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54118"/>
                    <a:invGamma/>
                  </a:srgbClr>
                </a:gs>
              </a:gsLst>
              <a:lin ang="18900000" scaled="1"/>
            </a:gradFill>
            <a:ln w="9525" cap="flat" cmpd="sng">
              <a:solidFill>
                <a:srgbClr val="DDDDDD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itchFamily="34" charset="0"/>
              </a:endParaRPr>
            </a:p>
          </p:txBody>
        </p:sp>
        <p:grpSp>
          <p:nvGrpSpPr>
            <p:cNvPr id="7188" name="Group 43"/>
            <p:cNvGrpSpPr>
              <a:grpSpLocks/>
            </p:cNvGrpSpPr>
            <p:nvPr/>
          </p:nvGrpSpPr>
          <p:grpSpPr bwMode="auto">
            <a:xfrm rot="-2288454">
              <a:off x="35" y="28"/>
              <a:ext cx="348" cy="356"/>
              <a:chOff x="0" y="0"/>
              <a:chExt cx="433" cy="422"/>
            </a:xfrm>
          </p:grpSpPr>
          <p:pic>
            <p:nvPicPr>
              <p:cNvPr id="7190" name="Picture 44" descr="circuler_1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0" y="0"/>
                <a:ext cx="430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191" name="Oval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33" cy="422"/>
              </a:xfrm>
              <a:prstGeom prst="ellipse">
                <a:avLst/>
              </a:prstGeom>
              <a:solidFill>
                <a:srgbClr val="FB4F2D">
                  <a:alpha val="7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pic>
            <p:nvPicPr>
              <p:cNvPr id="7192" name="Picture 46" descr="Picture2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3" y="4"/>
                <a:ext cx="345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7189" name="Picture 47"/>
            <p:cNvPicPr>
              <a:picLocks noChangeAspect="1" noChangeArrowheads="1"/>
            </p:cNvPicPr>
            <p:nvPr/>
          </p:nvPicPr>
          <p:blipFill>
            <a:blip r:embed="rId4"/>
            <a:srcRect l="12015" t="9302" r="12404" b="12598"/>
            <a:stretch>
              <a:fillRect/>
            </a:stretch>
          </p:blipFill>
          <p:spPr bwMode="auto">
            <a:xfrm>
              <a:off x="27" y="14"/>
              <a:ext cx="35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7185" name="Picture 4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305050"/>
            <a:ext cx="2667000" cy="260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本章目标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Git</a:t>
            </a:r>
            <a:r>
              <a:rPr lang="zh-CN" altLang="en-US" dirty="0" smtClean="0"/>
              <a:t>简介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5089545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Git</a:t>
            </a:r>
            <a:r>
              <a:rPr lang="en-US" altLang="zh-CN" dirty="0" smtClean="0"/>
              <a:t> </a:t>
            </a:r>
            <a:r>
              <a:rPr lang="zh-CN" altLang="en-US" dirty="0" smtClean="0"/>
              <a:t>是一个开源的分布式版本控制系统，用来进行项目版本管理，是一个源代码管理工具。</a:t>
            </a:r>
          </a:p>
          <a:p>
            <a:pPr eaLnBrk="1" hangingPunct="1"/>
            <a:r>
              <a:rPr lang="zh-CN" altLang="en-US" dirty="0" smtClean="0"/>
              <a:t>在一个项目中，凡是由开发人员编写的都算是源代码，源代码需要被管理起来：</a:t>
            </a:r>
          </a:p>
          <a:p>
            <a:pPr lvl="1" eaLnBrk="1" hangingPunct="1"/>
            <a:r>
              <a:rPr lang="zh-CN" altLang="en-US" dirty="0" smtClean="0"/>
              <a:t>让源代码可以被追溯，主要记录每次变更了什么，谁主导这次变化</a:t>
            </a:r>
          </a:p>
          <a:p>
            <a:pPr lvl="1" eaLnBrk="1" hangingPunct="1"/>
            <a:r>
              <a:rPr lang="zh-CN" altLang="en-US" dirty="0" smtClean="0"/>
              <a:t>人为管理维护比较麻烦</a:t>
            </a:r>
          </a:p>
          <a:p>
            <a:pPr eaLnBrk="1" hangingPunct="1"/>
            <a:r>
              <a:rPr lang="en-US" altLang="zh-CN" dirty="0" err="1" smtClean="0"/>
              <a:t>Git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之父</a:t>
            </a:r>
            <a:r>
              <a:rPr lang="en-US" altLang="zh-CN" dirty="0" smtClean="0"/>
              <a:t> </a:t>
            </a:r>
            <a:r>
              <a:rPr lang="en-US" altLang="zh-CN" dirty="0" err="1" smtClean="0"/>
              <a:t>Linus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Torvalds</a:t>
            </a:r>
            <a:r>
              <a:rPr lang="zh-CN" altLang="en-US" dirty="0" smtClean="0"/>
              <a:t>当年为了维护管理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的源代码而写的一个工具</a:t>
            </a:r>
          </a:p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之前一般使用 </a:t>
            </a:r>
            <a:r>
              <a:rPr lang="en-US" altLang="zh-CN" dirty="0" err="1" smtClean="0"/>
              <a:t>svn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cvs</a:t>
            </a:r>
            <a:r>
              <a:rPr lang="zh-CN" altLang="en-US" dirty="0" smtClean="0"/>
              <a:t>等工具管理</a:t>
            </a:r>
          </a:p>
        </p:txBody>
      </p:sp>
      <p:pic>
        <p:nvPicPr>
          <p:cNvPr id="34818" name="Picture 2" descr="G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5715016"/>
            <a:ext cx="2095500" cy="8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安装</a:t>
            </a:r>
            <a:r>
              <a:rPr lang="en-US" altLang="zh-CN" dirty="0" err="1" smtClean="0"/>
              <a:t>Git</a:t>
            </a:r>
            <a:endParaRPr lang="zh-CN" altLang="en-US" dirty="0" smtClean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229600" cy="508954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官网：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2"/>
              </a:rPr>
              <a:t>https://git-scm.com/</a:t>
            </a:r>
            <a:r>
              <a:rPr lang="en-US" altLang="zh-CN" dirty="0" smtClean="0"/>
              <a:t> </a:t>
            </a:r>
          </a:p>
          <a:p>
            <a:pPr eaLnBrk="1" hangingPunct="1"/>
            <a:r>
              <a:rPr lang="zh-CN" altLang="en-US" dirty="0" smtClean="0"/>
              <a:t>下载：</a:t>
            </a:r>
            <a:r>
              <a:rPr lang="en-US" altLang="zh-CN" dirty="0" smtClean="0">
                <a:hlinkClick r:id="rId3"/>
              </a:rPr>
              <a:t>https://git-scm.com/download/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en-US" altLang="zh-CN" dirty="0" smtClean="0"/>
              <a:t>Git-2.11.0.3-64-bit.exe</a:t>
            </a:r>
          </a:p>
          <a:p>
            <a:pPr lvl="1" eaLnBrk="1" hangingPunct="1"/>
            <a:r>
              <a:rPr lang="en-US" altLang="zh-CN" dirty="0" smtClean="0"/>
              <a:t>Git-2.11.0.3-32-bit.exe</a:t>
            </a:r>
          </a:p>
          <a:p>
            <a:pPr eaLnBrk="1" hangingPunct="1"/>
            <a:r>
              <a:rPr lang="zh-CN" altLang="en-US" dirty="0" smtClean="0"/>
              <a:t>安装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只有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环境下需要安装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Mac OS X</a:t>
            </a:r>
            <a:r>
              <a:rPr lang="zh-CN" altLang="en-US" dirty="0" smtClean="0"/>
              <a:t>系统内置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pPr marL="342900" lvl="1" indent="-342900" eaLnBrk="1" hangingPunct="1">
              <a:buBlip>
                <a:blip r:embed="rId4"/>
              </a:buBlip>
            </a:pPr>
            <a:r>
              <a:rPr lang="zh-CN" altLang="en-US" sz="2800" dirty="0" smtClean="0">
                <a:cs typeface="+mn-cs"/>
              </a:rPr>
              <a:t>工具</a:t>
            </a:r>
            <a:endParaRPr lang="en-US" altLang="zh-CN" sz="2800" dirty="0" smtClean="0">
              <a:cs typeface="+mn-cs"/>
            </a:endParaRPr>
          </a:p>
          <a:p>
            <a:pPr lvl="1" eaLnBrk="1" hangingPunct="1"/>
            <a:r>
              <a:rPr lang="en-US" altLang="zh-CN" dirty="0" err="1" smtClean="0"/>
              <a:t>git</a:t>
            </a:r>
            <a:r>
              <a:rPr lang="zh-CN" altLang="en-US" dirty="0" smtClean="0"/>
              <a:t>命令行工具（命令行）</a:t>
            </a:r>
            <a:endParaRPr lang="en-US" altLang="zh-CN" dirty="0" smtClean="0"/>
          </a:p>
          <a:p>
            <a:pPr lvl="2" eaLnBrk="1" hangingPunct="1"/>
            <a:r>
              <a:rPr lang="en-US" altLang="zh-CN" dirty="0" err="1" smtClean="0"/>
              <a:t>git</a:t>
            </a:r>
            <a:r>
              <a:rPr lang="en-US" altLang="zh-CN" dirty="0" smtClean="0"/>
              <a:t>  --version</a:t>
            </a:r>
          </a:p>
          <a:p>
            <a:pPr lvl="1" eaLnBrk="1" hangingPunct="1"/>
            <a:r>
              <a:rPr lang="en-US" altLang="zh-CN" dirty="0" err="1" smtClean="0"/>
              <a:t>git</a:t>
            </a:r>
            <a:r>
              <a:rPr lang="zh-CN" altLang="en-US" dirty="0" smtClean="0"/>
              <a:t>图形化客户端（</a:t>
            </a:r>
            <a:r>
              <a:rPr lang="en-US" altLang="zh-CN" dirty="0" smtClean="0"/>
              <a:t>GUI</a:t>
            </a:r>
            <a:r>
              <a:rPr lang="zh-CN" altLang="en-US" dirty="0" smtClean="0"/>
              <a:t>）</a:t>
            </a:r>
          </a:p>
        </p:txBody>
      </p:sp>
      <p:pic>
        <p:nvPicPr>
          <p:cNvPr id="34818" name="Picture 2" descr="Gi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5715016"/>
            <a:ext cx="2095500" cy="876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Git</a:t>
            </a:r>
            <a:r>
              <a:rPr lang="zh-CN" altLang="en-US" dirty="0" smtClean="0"/>
              <a:t>常用命令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init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初始化本地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仓储，会在当前文件夹中创建一个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文件夹，用于记录所有的项目变更信息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1F497D"/>
              </a:buClr>
              <a:buSzTx/>
              <a:buBlip>
                <a:blip r:embed="rId3"/>
              </a:buBlip>
            </a:pPr>
            <a:r>
              <a:rPr lang="en-US" altLang="zh-CN" dirty="0" err="1" smtClean="0">
                <a:solidFill>
                  <a:prstClr val="black"/>
                </a:solidFill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</a:rPr>
              <a:t> status</a:t>
            </a:r>
            <a:endParaRPr lang="zh-CN" altLang="en-US" dirty="0" smtClean="0">
              <a:solidFill>
                <a:prstClr val="black"/>
              </a:solidFill>
            </a:endParaRPr>
          </a:p>
          <a:p>
            <a:pPr lvl="1" eaLnBrk="1" hangingPunct="1"/>
            <a:r>
              <a:rPr lang="zh-CN" altLang="en-US" dirty="0" smtClean="0"/>
              <a:t>查看本地仓储的状态，初次查看时显示未被跟踪的文件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1F497D"/>
              </a:buClr>
              <a:buSzTx/>
              <a:buBlip>
                <a:blip r:embed="rId3"/>
              </a:buBlip>
            </a:pPr>
            <a:r>
              <a:rPr lang="en-US" altLang="zh-CN" dirty="0" err="1" smtClean="0">
                <a:solidFill>
                  <a:prstClr val="black"/>
                </a:solidFill>
              </a:rPr>
              <a:t>git</a:t>
            </a:r>
            <a:r>
              <a:rPr lang="en-US" altLang="zh-CN" dirty="0" smtClean="0">
                <a:solidFill>
                  <a:prstClr val="black"/>
                </a:solidFill>
              </a:rPr>
              <a:t> add </a:t>
            </a:r>
            <a:r>
              <a:rPr lang="zh-CN" altLang="en-US" dirty="0" smtClean="0">
                <a:solidFill>
                  <a:prstClr val="black"/>
                </a:solidFill>
              </a:rPr>
              <a:t>文件路径</a:t>
            </a:r>
          </a:p>
          <a:p>
            <a:pPr lvl="1" eaLnBrk="1" hangingPunct="1"/>
            <a:r>
              <a:rPr lang="zh-CN" altLang="en-US" dirty="0" smtClean="0"/>
              <a:t>将文件添加</a:t>
            </a:r>
            <a:r>
              <a:rPr lang="en-US" altLang="zh-CN" dirty="0" smtClean="0"/>
              <a:t>/</a:t>
            </a:r>
            <a:r>
              <a:rPr lang="zh-CN" altLang="en-US" dirty="0" smtClean="0"/>
              <a:t>更新到跟踪列表，即交由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托管  </a:t>
            </a:r>
            <a:endParaRPr lang="en-US" altLang="zh-CN" dirty="0" smtClean="0"/>
          </a:p>
          <a:p>
            <a:pPr marL="342900" lvl="1" indent="-342900" eaLnBrk="1" hangingPunct="1">
              <a:buClr>
                <a:srgbClr val="1F497D"/>
              </a:buClr>
              <a:buSzTx/>
              <a:buBlip>
                <a:blip r:embed="rId3"/>
              </a:buBlip>
            </a:pPr>
            <a:r>
              <a:rPr lang="zh-CN" altLang="en-US" dirty="0" smtClean="0">
                <a:solidFill>
                  <a:prstClr val="black"/>
                </a:solidFill>
              </a:rPr>
              <a:t>添加本地</a:t>
            </a:r>
            <a:r>
              <a:rPr lang="en-US" altLang="zh-CN" dirty="0" err="1" smtClean="0">
                <a:solidFill>
                  <a:prstClr val="black"/>
                </a:solidFill>
              </a:rPr>
              <a:t>Git</a:t>
            </a:r>
            <a:r>
              <a:rPr lang="zh-CN" altLang="en-US" dirty="0" smtClean="0">
                <a:solidFill>
                  <a:prstClr val="black"/>
                </a:solidFill>
              </a:rPr>
              <a:t>忽略清单文件</a:t>
            </a:r>
            <a:r>
              <a:rPr lang="en-US" altLang="zh-CN" dirty="0" smtClean="0">
                <a:solidFill>
                  <a:prstClr val="black"/>
                </a:solidFill>
              </a:rPr>
              <a:t>.</a:t>
            </a:r>
            <a:r>
              <a:rPr lang="en-US" altLang="zh-CN" dirty="0" err="1" smtClean="0">
                <a:solidFill>
                  <a:prstClr val="black"/>
                </a:solidFill>
              </a:rPr>
              <a:t>gitignore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 eaLnBrk="1" hangingPunct="1"/>
            <a:r>
              <a:rPr lang="zh-CN" altLang="en-US" dirty="0" smtClean="0"/>
              <a:t>类似</a:t>
            </a:r>
            <a:r>
              <a:rPr lang="en-US" altLang="zh-CN" dirty="0" err="1" smtClean="0"/>
              <a:t>node_modules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dist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OS X</a:t>
            </a:r>
            <a:r>
              <a:rPr lang="zh-CN" altLang="en-US" dirty="0" smtClean="0"/>
              <a:t>系统文件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DS_Store</a:t>
            </a:r>
            <a:r>
              <a:rPr lang="zh-CN" altLang="en-US" dirty="0" smtClean="0"/>
              <a:t>等文件是不应该被跟踪的，它们属于第三方资源或自动生成的文件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可以在代码库文件夹的根目录添加一个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文件</a:t>
            </a:r>
          </a:p>
          <a:p>
            <a:pPr lvl="1" eaLnBrk="1" hangingPunct="1"/>
            <a:r>
              <a:rPr lang="zh-CN" altLang="en-US" dirty="0" smtClean="0"/>
              <a:t>在此文件中列出忽略的文件清单，每行记录一个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Git</a:t>
            </a:r>
            <a:r>
              <a:rPr lang="zh-CN" altLang="en-US" dirty="0" smtClean="0"/>
              <a:t>常用命令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</a:t>
            </a:r>
            <a:r>
              <a:rPr lang="zh-CN" altLang="en-US" dirty="0" smtClean="0"/>
              <a:t>消息</a:t>
            </a:r>
            <a:r>
              <a:rPr lang="en-US" altLang="zh-CN" dirty="0" smtClean="0"/>
              <a:t>/</a:t>
            </a:r>
            <a:r>
              <a:rPr lang="zh-CN" altLang="en-US" dirty="0" smtClean="0"/>
              <a:t>提交日志</a:t>
            </a:r>
          </a:p>
          <a:p>
            <a:pPr lvl="1" eaLnBrk="1" hangingPunct="1"/>
            <a:r>
              <a:rPr lang="zh-CN" altLang="en-US" dirty="0" smtClean="0"/>
              <a:t>将被托管的文件变化提交到本地仓库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仓储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，即跟踪列表中发生变化的文件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一般在一个小单元的整体变化后再提交</a:t>
            </a:r>
          </a:p>
          <a:p>
            <a:pPr lvl="1" eaLnBrk="1" hangingPunct="1"/>
            <a:r>
              <a:rPr lang="zh-CN" altLang="en-US" dirty="0" smtClean="0"/>
              <a:t>变化的文件需要先</a:t>
            </a:r>
            <a:r>
              <a:rPr lang="en-US" altLang="zh-CN" dirty="0" smtClean="0"/>
              <a:t>add</a:t>
            </a:r>
            <a:r>
              <a:rPr lang="zh-CN" altLang="en-US" dirty="0" smtClean="0"/>
              <a:t>，然后才能</a:t>
            </a:r>
            <a:r>
              <a:rPr lang="en-US" altLang="zh-CN" dirty="0" smtClean="0"/>
              <a:t>commit</a:t>
            </a:r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altLang="zh-CN" dirty="0" smtClean="0"/>
              <a:t>--global </a:t>
            </a:r>
            <a:r>
              <a:rPr lang="en-US" dirty="0" smtClean="0"/>
              <a:t>user.name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’</a:t>
            </a:r>
            <a:endParaRPr lang="zh-CN" altLang="en-US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altLang="zh-CN" dirty="0" smtClean="0"/>
              <a:t>--global </a:t>
            </a:r>
            <a:r>
              <a:rPr lang="en-US" dirty="0" err="1" smtClean="0"/>
              <a:t>user.email</a:t>
            </a:r>
            <a:r>
              <a:rPr lang="zh-CN" altLang="en-US" dirty="0" smtClean="0"/>
              <a:t> </a:t>
            </a:r>
            <a:r>
              <a:rPr lang="en-US" altLang="zh-CN" dirty="0" smtClean="0"/>
              <a:t>‘</a:t>
            </a:r>
            <a:r>
              <a:rPr lang="zh-CN" altLang="en-US" dirty="0" smtClean="0"/>
              <a:t>邮箱</a:t>
            </a:r>
            <a:r>
              <a:rPr lang="en-US" altLang="zh-CN" dirty="0" smtClean="0"/>
              <a:t>’</a:t>
            </a:r>
          </a:p>
          <a:p>
            <a:pPr lvl="1" eaLnBrk="1" hangingPunct="1"/>
            <a:r>
              <a:rPr lang="zh-CN" altLang="en-US" dirty="0" smtClean="0"/>
              <a:t>配置用户名和邮箱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不指定用户名和邮箱时可查看当前的用户名和邮箱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diff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对比版本库中状态和当前状态的变化</a:t>
            </a:r>
            <a:endParaRPr lang="en-US" altLang="zh-CN" dirty="0" smtClean="0"/>
          </a:p>
          <a:p>
            <a:pPr lvl="1" eaLnBrk="1" hangingPunct="1"/>
            <a:r>
              <a:rPr lang="en-US" altLang="zh-CN" dirty="0" smtClean="0"/>
              <a:t>-</a:t>
            </a:r>
            <a:r>
              <a:rPr lang="zh-CN" altLang="en-US" dirty="0" smtClean="0"/>
              <a:t>表示删除，</a:t>
            </a:r>
            <a:r>
              <a:rPr lang="en-US" altLang="zh-CN" dirty="0" smtClean="0"/>
              <a:t>+</a:t>
            </a:r>
            <a:r>
              <a:rPr lang="zh-CN" altLang="en-US" dirty="0" smtClean="0"/>
              <a:t>表示新增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Git</a:t>
            </a:r>
            <a:r>
              <a:rPr lang="zh-CN" altLang="en-US" dirty="0" smtClean="0"/>
              <a:t>常用命令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查看提交日志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dirty="0" err="1" smtClean="0"/>
              <a:t>git</a:t>
            </a:r>
            <a:r>
              <a:rPr lang="en-US" dirty="0" smtClean="0"/>
              <a:t> reset </a:t>
            </a:r>
            <a:r>
              <a:rPr lang="en-US" altLang="zh-CN" dirty="0" smtClean="0"/>
              <a:t>--</a:t>
            </a:r>
            <a:r>
              <a:rPr lang="en-US" dirty="0" smtClean="0"/>
              <a:t>hard </a:t>
            </a:r>
            <a:r>
              <a:rPr lang="zh-CN" altLang="en-US" dirty="0" smtClean="0"/>
              <a:t>版本前</a:t>
            </a:r>
            <a:r>
              <a:rPr lang="en-US" altLang="zh-CN" dirty="0" smtClean="0"/>
              <a:t>6</a:t>
            </a:r>
            <a:r>
              <a:rPr lang="zh-CN" altLang="en-US" dirty="0" smtClean="0"/>
              <a:t>位</a:t>
            </a:r>
            <a:endParaRPr lang="en-US" dirty="0" smtClean="0"/>
          </a:p>
          <a:p>
            <a:pPr lvl="1" eaLnBrk="1" hangingPunct="1"/>
            <a:r>
              <a:rPr lang="zh-CN" altLang="en-US" dirty="0" smtClean="0"/>
              <a:t>回归到指定版本</a:t>
            </a:r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help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/>
              <a:t>查看帮助</a:t>
            </a:r>
            <a:endParaRPr lang="en-US" altLang="zh-CN" dirty="0" smtClean="0"/>
          </a:p>
          <a:p>
            <a:pPr lvl="1" eaLnBrk="1" hangingPunct="1"/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参考：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4"/>
              </a:rPr>
              <a:t>http://www.liaoxuefeng.com/</a:t>
            </a:r>
            <a:r>
              <a:rPr lang="en-US" altLang="zh-CN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633413"/>
          </a:xfrm>
        </p:spPr>
        <p:txBody>
          <a:bodyPr/>
          <a:lstStyle/>
          <a:p>
            <a:pPr eaLnBrk="1" hangingPunct="1"/>
            <a:r>
              <a:rPr lang="en-US" altLang="zh-CN" dirty="0" err="1" smtClean="0"/>
              <a:t>GitHub</a:t>
            </a:r>
            <a:r>
              <a:rPr lang="zh-CN" altLang="en-US" dirty="0" smtClean="0"/>
              <a:t>简介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8532812" cy="5089545"/>
          </a:xfrm>
        </p:spPr>
        <p:txBody>
          <a:bodyPr/>
          <a:lstStyle/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err="1" smtClean="0"/>
              <a:t>GitHub</a:t>
            </a:r>
            <a:r>
              <a:rPr lang="zh-CN" altLang="en-US" dirty="0" smtClean="0"/>
              <a:t>是一个网站，基于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的项目托管平台，为用户提供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服务，提出社交化编程。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err="1" smtClean="0"/>
              <a:t>Git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lvl="1" eaLnBrk="1" hangingPunct="1"/>
            <a:r>
              <a:rPr lang="en-US" altLang="zh-CN" dirty="0" err="1" smtClean="0"/>
              <a:t>Git</a:t>
            </a:r>
            <a:r>
              <a:rPr lang="zh-CN" altLang="en-US" dirty="0" smtClean="0"/>
              <a:t>是一个版本管理工具，可以在不联网的情况下，只在本地使用的一个工具，可以更好的管理项目代码</a:t>
            </a:r>
            <a:endParaRPr lang="en-US" altLang="zh-CN" dirty="0" smtClean="0"/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zh-CN" altLang="en-US" dirty="0" smtClean="0"/>
              <a:t>官网：</a:t>
            </a:r>
            <a:r>
              <a:rPr lang="en-US" altLang="zh-CN" dirty="0" smtClean="0">
                <a:hlinkClick r:id="rId4"/>
              </a:rPr>
              <a:t>https://github.com/</a:t>
            </a:r>
            <a:r>
              <a:rPr lang="en-US" altLang="zh-CN" dirty="0" smtClean="0"/>
              <a:t> </a:t>
            </a:r>
          </a:p>
          <a:p>
            <a:pPr marL="342900" lvl="1" indent="-342900" eaLnBrk="1" hangingPunct="1">
              <a:buSzTx/>
              <a:buBlip>
                <a:blip r:embed="rId3"/>
              </a:buBlip>
            </a:pPr>
            <a:r>
              <a:rPr lang="en-US" altLang="zh-CN" dirty="0" smtClean="0"/>
              <a:t>Logo</a:t>
            </a:r>
            <a:r>
              <a:rPr lang="zh-CN" altLang="en-US" dirty="0" smtClean="0"/>
              <a:t>、官方标识、吉祥物 </a:t>
            </a:r>
            <a:r>
              <a:rPr lang="en-US" altLang="zh-CN" dirty="0" err="1" smtClean="0"/>
              <a:t>Octocat</a:t>
            </a:r>
            <a:endParaRPr lang="en-US" altLang="zh-CN" dirty="0" smtClean="0"/>
          </a:p>
        </p:txBody>
      </p:sp>
      <p:sp>
        <p:nvSpPr>
          <p:cNvPr id="2050" name="AutoShape 2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data:image/jpeg;base64,/9j/4AAQSkZJRgABAQAAAQABAAD/2wBDAAgGBgcGBQgHBwcJCQgKDBQNDAsLDBkSEw8UHRofHh0aHBwgJC4nICIsIxwcKDcpLDAxNDQ0Hyc5PTgyPC4zNDL/2wBDAQkJCQwLDBgNDRgyIRwhMjIyMjIyMjIyMjIyMjIyMjIyMjIyMjIyMjIyMjIyMjIyMjIyMjIyMjIyMjIyMjIyMjL/wAARCADcAWUDASIAAhEBAxEB/8QAHAABAAMAAwEBAAAAAAAAAAAAAAYHCAEEBQMC/8QATBAAAgEDAgMEBgUIBQkJAAAAAAECAwQFBhEHITESQVFhEyJxgZGhCBQyQsEjUmJygpKxshU3dKLCFiQlJjM0NkPRRFNVY2V1lLPw/8QAFQEBAQAAAAAAAAAAAAAAAAAAAAH/xAAUEQEAAAAAAAAAAAAAAAAAAAAA/9oADAMBAAIRAxEAPwC/wAAAAAAAAAAAAAAAAAAAAAA/FStSpUpValSMKcVu5SeyXvA/YITmeLGjMNKUKmZp3NWPJ0rOLrPf2x5fMhWR+kNYQco4zA3VbwncVo018F2mBdYM4Xf0gdS1d1a43GW67nJTqP8Aiv4HlVON+t5v1byyp/q2kfxbA1IDLC4166/8Rtv/AIcDtUOOus6TTqSx1ZeE7Zrf4SQGnQZ9sfpDZSEl9fwNpVXe6FeUH8GmSvF8fNMXbjG/tshYTfWUqaqwXvi9/kBa4PFw2rtP6hinisvaXUn9yFRdv918/kezugOQAAAAAAAAAAAAAAAAAAAAAAAAAAAAAAAAAAAAAAAAD5V69K2ozrVqkKdKnFylOckoxS6tt9EB9d0u88jPanw2mbP61l8hRtab+ypPeU34Riub9xU+uOOlOjKpYaUhGtUXqyyFWO8E/wDy4/e9r5eTKQyGRvctfVL3IXVa6uan2qtablJ/9F5LkBcWpuP9xVc6GmsfGjDoru8Xal7VTXJe9v2FUZrU2b1FVdTL5S5u+9QqT9SPsitor4HlAKd23cAAAAAAAAAAOU3GanFtSXSSezXsZNdPcV9W6dcIQyLvraP/ACL3eotvKX2l8SEgDTGluN+n83KFvlE8Rdy5flpdqjJ+U+79pIs2nVhVpxqQnGUJLeMovdNeKZholekeIeoNHVIxsbn01jvvKyuG5U3+r3wfmvgwjXoIboriThNa0VTtp/VsjGO9SyrNdteLi/vrzXvSJkugAAAAAAAAAAAAAAAAAAAAAAAAAAAAAAAAAA8PVOqcbpLC1cnkarjCPq06cft1Z90Yrvb+XUD66h1HjNM4irksrcqhQhyXfKcu6MV3t+BmTXfEvLa1uJUN5WmJjL8nZwl9rwlUf3n5dF8zydX6wyms8xK+yM+zTjure2i/Uox8F4vxfVkfAAAKAAAAAAAAAAAAAAAAAAD90K9W2r069CrOlWpyUoVKcnGUWu9NdC/OG/GWF/Ojh9UVI07uW0KN+9owqvujPujLz6PyZQA6rZgbnT3W5yZ/4UcWJ2c6GntRXDdq2oWl5UlzpdyhN/m+Eu7o+XS/001ugjkAAAAAAAAAAAAAAAAAAAAAAAAAAAA+SA6OXy1nhMXc5G/rRo2tvBzqTfcvLxb6JGS9c60vdbZ2V7cdqlaU94WltvypQ8/GT737uiJXxk169RZp4TH1d8XYVGpyi+VesuTfmo80vPd+BVwAABQFn8GNF4/VOVyN3l7SN1Y2dOMI0p79mVWT37uu0U/iW5f8GtD3tNxjiXay/Ptq04Ne7dr5AZUBdGovo/3dBTraeykblLmre8ShN+SmuT96RUuWwuTwN67PK2NezuF0hVjt2l4p9JLzQHRAAAAAANn4AAAAAHTqTDS3DPU2rIwrWll9Wspf9ru94Qa/RW28vctvMCHjY0XhOAOBtYRnmL67yFXvhTfoaa+HrP4klq8ItESs6lCngqFOUoOMaqlNzi9uTTb6oIyeD731nVx2QubG4W1a2qyo1F+lFtP+B8Aptuti++DXEmV2qWlszX7VeMdrCvN86kV/y233pdH3rl1XOhD9U6lSjVhVpTlTqQkpQnF7OLT3TT7mmBubfcEF4Ya5hrPTincSispabU7uC5dp91RLwl8mmidBAAAAAAAAAAAAAAAAAAAAAAAAArri9rOWltLyt7Sr2clkN6NBp86cNvXn7k9l5teBYkmoxbbSS72ZD4jaolq3Wl5fQm5WlJ/V7Vb8vRxfX9p7v3oCKAAKAADTHAiwjbcPnc9n17u8q1G/KO0F/Ky0CA8GJRlwtxSj1jKspe30sifBA87M4LGagsZWWVsqN3by+5Ujvs/FPqn5o9EAZ+1LwCv6eRhLTd5RqWdWXOneT7MqP7ST7S92/t6naxv0d5tKWU1Ak++Fpb/4pP8AAvcAVdacBdIUEvTyyN0119Jc9lP3RSPWpcHdC0ls8HGp51Liq/8AETsAQmXCPQklt/k7Q91Wov8AEdO44KaHrpqGNrUG++ldVF/FssIAVDffR80/WT+o5XI2r7u24VUvik/mRDKfR/z9tvLG5OxvY78o1FKjL8V8zRo2Aq/RXBjDafVO8y3o8pklz9eP5Gk/0YPq/OXwRZ6SSSSS2OUkgAD6AAZO4u2MbDidl4wW0a7p3C9s4Lf5pkILH44yi+JdZLrGzoJ+3aRXAUAAEj0Nquto7VNtlIOTtt/R3VNffpPr719peaNgW1zSu7alcUKiqUqsFOE49JRa3TXuMOGjOBOqnk9PVsDc1N7jGvelu+cqEny/de69jQRbgAAAAAAAAAAAAAAAAAAAAAAAILxa1G9O6BvZ0Z9m6vNrSg11Tnv2n7oqTMopJLZdEW/x/wA27rUmPw0Jb07Kg61Rfp1Hy+EY/MqAAAAoAfW1ta99d0bS1pSq3FecadOnHrKTeyQGhuAGWhcaSvsW5flbO6c0v0Ki3T+KkW6RDh9oe10VgI20OzUv6207y4S+3P8ANX6K6L495LwgAAAAAAAAAAAAAAAAH0AAyDxJy0M1xDzV3Tkp0lX9DTknycaaUOXvTIqW9xn4fQw91/lJiqKhY3NTa7pQXKlVf30u6Mn18H7SoQoAABKeHWonpjXONv5T7NvOp9XuPD0c+Tb9j2fuIsGt1t03A3PHp13OSMcPc49QaDxGQnJSrSoKnWe/34erL5rf3knCAAAAAAAAAAAAAAAAAAAHDexydXJXSscZdXb6UKM6j/Zi3+AGQ9e5R5nXubve12oyu504P9CHqL5RI6cucqrdST3lNuUn4t8zgKAAAXHwE0vG9y93qO5p9qnZfkLbdcvSyXrS90Wl+0U4az4T4pYnhth4djapcUnc1H4uo+1/DZBE1AAAAAAAAAAAAAAAAAAAAAdHL4u2zWJusbeU1O2uaUqVSPk+/wBq6+4xnmcVXwebvcVc/wC2tK0qUn+ds+T962fvNtGaOPOLjZa7o30I7Rv7SM5bLrOD7L+XZAq4ABQAAaD+j3k3W0/lcXKXO1uo1oJ/m1I8/nF/EuUzf9H+99DrS/s2/VubJyS8XCaf8JM0gEAAAAAAAAAAAAAAAAAAAI5r+4drw+z9VPZqwqpP2xa/EkZE+J39Weof7HP8AMh7bLbwAfUBQAAcT+xL2M2xp+kqOnMZSitlC0pRXugjE0/9nL2M2xp+oqum8XUT3U7SlL4wQR6QAAAAAAAAAAAAAAAAAAAAAUV9ImjFLT1f729xD3eoy9SivpFVV/q9R3573E/5EBRgACgAAn3Biv6HijjY77KrSrU/7jf4GqjJvCL+tPCfrVf/AKpmsu4IAAAAAAAAAAAAAAAAAAARfiNRdfhzqGmuv1Gq/gt/wJQefnbT6/p/I2e27r2tWlt+tBoDE/UHEd1FJ9UuZyFAAA235eJr7htff0hw5wFffd/U4U37Yeq/5TIJozgFmI3ekrvFSl+UsLlyS/Qqesv7ykEW4AAAAAAAAAAAAAAAAAAAAAGc/pBXqravxtnF7/V7JzkvBzm/wijRhkLiVmY53iHmLunJSpQrfV6TXRxprs8vem/eBFAAFAABO+DlJ1eKWJ2+5GtN+6nL/qatM0cBbN3HECtcbcraxqS385SjFfiaXCAAAAAAAAAAAAAAAAAAAHDOQBi7VONeH1bmMe1sre8qRj+r2t4/Jo8gs/jrhnj9dxyEY7Usjbxqb7cu3D1ZfLsv3lYBQAACb8KdUx0tri2qXFTsWV6vqtw2+UU36sn7Jbe5shA68n0A3Onujkqjg9xEhnsXTwOTrf6WtIbUpTfO5pLo/OSXJ+XPxLXCAAAAAAAAAAAAAAAAAB8Lu7oWNrVubmrCjQpQc6lSb2jGK6tsCN8RtUw0lo28vozSu6kfQWse91ZLZP3c5e4yFz33bbfe33k14la6nrbUHboOUcXabwtIS5drxqNeMvktvMhQAABQAe3oBfH0eMa42ucyko/bqU7aD/VTlL+ZF4EI4S4V4Xhxi4Th2a1zF3dRPxqPdf3eyTcIAAAAAAAAAAAAAAAAAAAAAKx446feW0M8hSh2q+Lqqvy6+jfqz/B/smZTcV3bUby0rWtxBVKNaDp1IPpKLWzXwMaaowFfTGpb/D1927aq1CT+/TfOEvfFr5geQASXQdDTlzqy2oapcljqicU+24QVTl2e21zUeq9u2/IKjQNS5XhLoWri6tSlgpxlCk5x+o1pqpLZb7R57Nvu3KXzfDS9pafjqPBUr64xclJ1Le8t/RXVuk9n2oLlJcuq+AEHtrmvZ3VK5tq1SjXoyU6dSnLaUJLo0zQOguNdnkqdLHanqQs75bRjebbUa3635kvl7OhnkAblhUhUhGcJKUZLdOL3TXkfsx5prX2pNJ7QxmRn9WT3drX/AClL3Rf2fc0WrhfpC20lGnnMLVpS76tlNTj+7LZr4sIu4EIx3FrRORUeznKNvN/cuoypNfvLb5kpsczjMn/uGRtLrZbv0FaM+XjyYHeAAAAAAcSkoxcpNKKW7bfJIj99rvSmNW91qHGw8lcRk/hHdgSE4bSW7KzyvHTSFipK0neZGa6egoOMX+1PYrzP8es/kIypYi0t8ZSfSpL8tV9zfqr4MC+NQaow2mLB3mXvqdtDb1IvnOo/CMerfsM28QuKGQ1rUdnbxnZ4aMt40N/WrNdJVGvlFcl5kKv8he5W8nd5C7r3VzP7VWtNyk/j0XkdYKAAAAAB6+l8HU1JqjHYimn/AJ1WjGbX3YLnN/upnkF5cANLtyvdT3NPk97W0bXvqSXyj7mBeVGnCjRhSpRUacIqMYrokuSR9AlsgEAAAAAAAAAAAAAAAAAAAAAApzjto95DF0tS2dPe4sY+jukl9qi3yl+y38G/AuM+dejTuLepRrQjOlUi4ThJbqSa2aYGGwS7iLourorU1S2hGTx1xvVs6j74b84N+Mens2feREKsTh1xTv8ASV1RsMjVq3WDk1F05PtStl+dDyXfH4cy+s3ir7UVTCZTB6gqWVO3rKvL0a7dK7pS23TW/Pl038WZBL24DavnVhW0pd1d/RRdexcn0jv68F7N+0vawiJ8V9KYywyE89p2tb1sZWryo3VO3mpRtbjq48vsqXPl3PfxRWpqbLaW0hozB6lyd7bXEsdk+zK9oR3nFby2XYj3PtS3335FBai0Xc42zp5rFSqZLTtxvKhewg94Lfbs1Y9YST5Pu5ARYBc1uua8hsFNm2kk230S72aw4ZaGt9G6cpKpRh/St1BVLyrtz3fNQ38I9PbuzPvDLCTzuvsTD0E6trQrqvXkoNwioJySk+i3aSNdBAAAAABw12lszM/GfQ9HTWdpZXG0Y0sdkZPtU4LaNKsubS8FJc0vFM0yQbi9i45Thtlt471LWCuqfk4Pd/3e0BlAABQAAAAAAHTr8QPQweGu9Q5uzxNlHe4uqihF7corvk/JLd+42Pg8Na4DC2eLso9m3taSpw8Xt1b8292/aVpwU0JLDYp6hyNLs399DahCS50aL5r2OXJ+zYtwIAAAAAAAAAAAAAAAAAAAAAAAAAACOa10jZ6z09Vxl0uxU+3b10t3RqLpJeXc13psyRmcPfYDL3GMyVF0bq3l2Zx7n4Si+9Nc0zbRBeJHDu11ri1Oj2aGXt4v6tcNcpLr6Of6L8e58/FMMono4DM3Gns9ZZe051rSqqijvspro4vyabXvOvkMdeYm/rWF/b1Le6oS7NSlNbOL/FeD7zrBW0MXksTq/TlO7o+iu8feU9pU6kVJbPlKEl4p8mjo5fD3+J0bWx+ibaxtLqmv83pVIL0fOW8ls+W73fXlv1MzaL15ltEX0qllJVrSq969nUb7FTzX5svNe9M0Dpzi/pTP04RqX0cbdPk6F61Dn5T+y/j7gjzrPQFjf6Wlf6s0fjp5ynCpOdLH/k3W2+yvUaXafwPN4faW03nre7ub3h1/RVShUUaavZ1KkavJvkp+Hfy25lt0Lmhd0lOhWp1YPvpzUl8UfSTjFbyeyXe2BBtCPWMby/oZ7B4zFYynytadn2U99+iUW047d72e/wAp2dGnmMbVvVZUshazupJyVGNaLnsur7Ke53gAAAAAAeHrGCqaLzkZLdOwr/yM9w8bV3/B2b/sFf8AkYGL4/ZXsOTiP2Y+xHIUAAAAACzuEnDqWp8lHM5Oj/oe1nvGEl/vNRfd84rv8enieXw44c3et8j6av26GGoT2r10tnUf/dw8/F93tNS2Fha42xo2VnQhQtqEFCnSgtlGK7kEdhRUei2OQAAAAAAAAAAAAAAAAAAAAAAAAAAAAAACE8QOHOO1vYqcnG2ylJbULtR7vzZ+MfmuqMw5/TuU0xlJ47LWsqFePOL6wqR/Oi+9f/nsbUIzrvB4zN6Uv4ZKzp3CoUJ1aTlupU5pbpxa5r3AY9HdscRbcU34HIV+qdSpRe9KpOn+pJx/gfudzcVVtUuK014SqSf8WfIAWLwOSXEy32SW9pX6LyRqMy5wQ/rNtf7LX/lRqMIAAAAAB4usOWjM4/8A0+v/ACM9o8PWX/BOd/8Ab6/8jAxlH7K9iOTiP2V7EchQAACyeHPCi91ZOlkspGpaYXfdP7NS58oeEf0vh4nS4Q4bHZvX1O2ydpTuqFOhOtGnU3ce0uja7/Y90aqhGMYRUUkkkkkugHXx+PtMXY0bKxt6dvbUYqFOlTjtGKO0AEAAAAAAAAAAAAAAA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5" name="Picture 7" descr="G:\timg (1)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428860" y="4286256"/>
            <a:ext cx="3786214" cy="149221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6525</TotalTime>
  <Words>913</Words>
  <Application>Microsoft PowerPoint</Application>
  <PresentationFormat>全屏显示(4:3)</PresentationFormat>
  <Paragraphs>153</Paragraphs>
  <Slides>16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1_模板</vt:lpstr>
      <vt:lpstr>幻灯片 1</vt:lpstr>
      <vt:lpstr>主要内容</vt:lpstr>
      <vt:lpstr>本章目标</vt:lpstr>
      <vt:lpstr>Git简介</vt:lpstr>
      <vt:lpstr>安装Git</vt:lpstr>
      <vt:lpstr>Git常用命令1</vt:lpstr>
      <vt:lpstr>Git常用命令2</vt:lpstr>
      <vt:lpstr>Git常用命令3</vt:lpstr>
      <vt:lpstr>GitHub简介</vt:lpstr>
      <vt:lpstr>GitHub基本使用</vt:lpstr>
      <vt:lpstr>Branch分支</vt:lpstr>
      <vt:lpstr>克隆版本库到本地</vt:lpstr>
      <vt:lpstr>GitHub托管页面</vt:lpstr>
      <vt:lpstr>参考学习</vt:lpstr>
      <vt:lpstr>Markdown语言详解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汤小洋</dc:creator>
  <cp:lastModifiedBy>Administrator</cp:lastModifiedBy>
  <cp:revision>767</cp:revision>
  <dcterms:created xsi:type="dcterms:W3CDTF">2006-03-08T06:55:38Z</dcterms:created>
  <dcterms:modified xsi:type="dcterms:W3CDTF">2017-01-30T13:57:10Z</dcterms:modified>
</cp:coreProperties>
</file>