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401" r:id="rId2"/>
    <p:sldId id="402" r:id="rId3"/>
    <p:sldId id="403" r:id="rId4"/>
    <p:sldId id="378" r:id="rId5"/>
    <p:sldId id="379" r:id="rId6"/>
    <p:sldId id="407" r:id="rId7"/>
    <p:sldId id="410" r:id="rId8"/>
    <p:sldId id="408" r:id="rId9"/>
    <p:sldId id="409" r:id="rId10"/>
    <p:sldId id="413" r:id="rId11"/>
    <p:sldId id="411" r:id="rId12"/>
    <p:sldId id="412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05" r:id="rId24"/>
    <p:sldId id="391" r:id="rId25"/>
    <p:sldId id="424" r:id="rId26"/>
    <p:sldId id="425" r:id="rId27"/>
    <p:sldId id="426" r:id="rId28"/>
    <p:sldId id="430" r:id="rId29"/>
    <p:sldId id="431" r:id="rId30"/>
    <p:sldId id="429" r:id="rId31"/>
    <p:sldId id="427" r:id="rId32"/>
    <p:sldId id="432" r:id="rId33"/>
    <p:sldId id="428" r:id="rId34"/>
    <p:sldId id="404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3300"/>
    <a:srgbClr val="FFD869"/>
    <a:srgbClr val="CCECFF"/>
    <a:srgbClr val="FFFF00"/>
    <a:srgbClr val="969696"/>
    <a:srgbClr val="F8F8F8"/>
    <a:srgbClr val="A6E4F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2" autoAdjust="0"/>
    <p:restoredTop sz="99468" autoAdjust="0"/>
  </p:normalViewPr>
  <p:slideViewPr>
    <p:cSldViewPr>
      <p:cViewPr>
        <p:scale>
          <a:sx n="66" d="100"/>
          <a:sy n="66" d="100"/>
        </p:scale>
        <p:origin x="-156" y="-24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481A2D6-BBD3-41C6-A272-9A63A5A9B9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998CD48-BDD3-4752-A8F5-4D78E73DA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- Bower</a:t>
            </a:r>
            <a:r>
              <a:rPr lang="zh-CN" altLang="en-US" dirty="0" smtClean="0"/>
              <a:t>常用命令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```shell</a:t>
            </a:r>
          </a:p>
          <a:p>
            <a:r>
              <a:rPr lang="en-US" altLang="zh-CN" dirty="0" smtClean="0"/>
              <a:t>$ # </a:t>
            </a:r>
            <a:r>
              <a:rPr lang="zh-CN" altLang="en-US" dirty="0" smtClean="0"/>
              <a:t>初始化一个</a:t>
            </a:r>
            <a:r>
              <a:rPr lang="en-US" altLang="zh-CN" dirty="0" smtClean="0"/>
              <a:t>Bower</a:t>
            </a:r>
            <a:r>
              <a:rPr lang="zh-CN" altLang="en-US" dirty="0" smtClean="0"/>
              <a:t>的配置文件</a:t>
            </a:r>
          </a:p>
          <a:p>
            <a:r>
              <a:rPr lang="en-US" altLang="zh-CN" dirty="0" smtClean="0"/>
              <a:t>$ bower init</a:t>
            </a:r>
          </a:p>
          <a:p>
            <a:r>
              <a:rPr lang="en-US" altLang="zh-CN" dirty="0" smtClean="0"/>
              <a:t>$ # </a:t>
            </a:r>
            <a:r>
              <a:rPr lang="zh-CN" altLang="en-US" dirty="0" smtClean="0"/>
              <a:t>安装一个包</a:t>
            </a:r>
          </a:p>
          <a:p>
            <a:r>
              <a:rPr lang="en-US" altLang="zh-CN" dirty="0" smtClean="0"/>
              <a:t>$ bower install bootstrap</a:t>
            </a:r>
          </a:p>
          <a:p>
            <a:r>
              <a:rPr lang="en-US" altLang="zh-CN" dirty="0" smtClean="0"/>
              <a:t>$ #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shorthand</a:t>
            </a:r>
          </a:p>
          <a:p>
            <a:r>
              <a:rPr lang="en-US" altLang="zh-CN" dirty="0" smtClean="0"/>
              <a:t>$ bower install </a:t>
            </a:r>
            <a:r>
              <a:rPr lang="en-US" altLang="zh-CN" dirty="0" err="1" smtClean="0"/>
              <a:t>desandro</a:t>
            </a:r>
            <a:r>
              <a:rPr lang="en-US" altLang="zh-CN" dirty="0" smtClean="0"/>
              <a:t>/masonry</a:t>
            </a:r>
          </a:p>
          <a:p>
            <a:r>
              <a:rPr lang="en-US" altLang="zh-CN" dirty="0" smtClean="0"/>
              <a:t>$ #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endpoint</a:t>
            </a:r>
          </a:p>
          <a:p>
            <a:r>
              <a:rPr lang="en-US" altLang="zh-CN" dirty="0" smtClean="0"/>
              <a:t>$ bower install git://github.com/user/package.git</a:t>
            </a:r>
          </a:p>
          <a:p>
            <a:r>
              <a:rPr lang="en-US" altLang="zh-CN" dirty="0" smtClean="0"/>
              <a:t>$ # URL</a:t>
            </a:r>
          </a:p>
          <a:p>
            <a:r>
              <a:rPr lang="en-US" altLang="zh-CN" dirty="0" smtClean="0"/>
              <a:t>$ bower install http://example.com/script.js</a:t>
            </a:r>
          </a:p>
          <a:p>
            <a:r>
              <a:rPr lang="en-US" altLang="zh-CN" dirty="0" smtClean="0"/>
              <a:t>$ # </a:t>
            </a:r>
            <a:r>
              <a:rPr lang="zh-CN" altLang="en-US" dirty="0" smtClean="0"/>
              <a:t>安装一个包并将其添加到配置文件</a:t>
            </a:r>
          </a:p>
          <a:p>
            <a:r>
              <a:rPr lang="en-US" altLang="zh-CN" dirty="0" smtClean="0"/>
              <a:t>$ bower install bootstrap --save</a:t>
            </a:r>
          </a:p>
          <a:p>
            <a:r>
              <a:rPr lang="en-US" altLang="zh-CN" dirty="0" smtClean="0"/>
              <a:t>$ # </a:t>
            </a:r>
            <a:r>
              <a:rPr lang="zh-CN" altLang="en-US" dirty="0" smtClean="0"/>
              <a:t>卸载一个包</a:t>
            </a:r>
          </a:p>
          <a:p>
            <a:r>
              <a:rPr lang="en-US" altLang="zh-CN" dirty="0" smtClean="0"/>
              <a:t>$ bower uninstall bootstrap</a:t>
            </a:r>
          </a:p>
          <a:p>
            <a:r>
              <a:rPr lang="en-US" altLang="zh-CN" dirty="0" smtClean="0"/>
              <a:t>$ # </a:t>
            </a:r>
            <a:r>
              <a:rPr lang="zh-CN" altLang="en-US" dirty="0" smtClean="0"/>
              <a:t>更新所有的包</a:t>
            </a:r>
          </a:p>
          <a:p>
            <a:r>
              <a:rPr lang="en-US" altLang="zh-CN" dirty="0" smtClean="0"/>
              <a:t>$ bower update</a:t>
            </a:r>
          </a:p>
          <a:p>
            <a:r>
              <a:rPr lang="en-US" altLang="zh-CN" dirty="0" smtClean="0"/>
              <a:t>```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Bower</a:t>
            </a:r>
            <a:r>
              <a:rPr lang="zh-CN" altLang="en-US" dirty="0" smtClean="0"/>
              <a:t>配置文件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项目根目录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用户主目录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它借鉴了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操作系统的管道（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）思想，将前一级的输出，作为后一级的输入，使得在操作上非常简单。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6988"/>
            <a:ext cx="2057400" cy="65516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019800" cy="65516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offee_Cup_-_black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850" y="4149725"/>
            <a:ext cx="1655763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794828" y="2852936"/>
            <a:ext cx="3793026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zh-CN" sz="8000" dirty="0">
                <a:ln/>
                <a:solidFill>
                  <a:schemeClr val="accent3"/>
                </a:solidFill>
                <a:latin typeface="Bauhaus 93" pitchFamily="82" charset="0"/>
              </a:rPr>
              <a:t>Thank You!</a:t>
            </a:r>
            <a:endParaRPr lang="zh-CN" altLang="en-US" sz="8000" dirty="0">
              <a:ln/>
              <a:solidFill>
                <a:schemeClr val="accent3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 userDrawn="1"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7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8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9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dum/mujiang.info/issues/6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icool.com/articles/yAbuymI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pm.taobao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02971135" TargetMode="External"/><Relationship Id="rId2" Type="http://schemas.openxmlformats.org/officeDocument/2006/relationships/hyperlink" Target="https://bower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lpjs.com.cn/" TargetMode="External"/><Relationship Id="rId2" Type="http://schemas.openxmlformats.org/officeDocument/2006/relationships/hyperlink" Target="http://gulpjs.com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acs/node-glo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gulp-concat" TargetMode="External"/><Relationship Id="rId7" Type="http://schemas.openxmlformats.org/officeDocument/2006/relationships/hyperlink" Target="https://www.npmjs.com/package/gulp-ren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pmjs.com/package/gulp-uglify" TargetMode="External"/><Relationship Id="rId5" Type="http://schemas.openxmlformats.org/officeDocument/2006/relationships/hyperlink" Target="https://www.npmjs.com/package/gulp-minify-css" TargetMode="External"/><Relationship Id="rId4" Type="http://schemas.openxmlformats.org/officeDocument/2006/relationships/hyperlink" Target="https://www.npmjs.com/package/gulp-minify-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030982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fex.baidu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1692275" y="2997200"/>
            <a:ext cx="5903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Gulp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提供了一个交互式运行环境</a:t>
            </a:r>
            <a:r>
              <a:rPr lang="en-US" altLang="zh-CN" dirty="0" smtClean="0"/>
              <a:t>——REPL</a:t>
            </a:r>
            <a:r>
              <a:rPr lang="zh-CN" altLang="en-US" dirty="0" smtClean="0"/>
              <a:t>，在命令行窗口中，输入“</a:t>
            </a:r>
            <a:r>
              <a:rPr lang="en-US" altLang="zh-CN" dirty="0" smtClean="0"/>
              <a:t>node”</a:t>
            </a:r>
            <a:r>
              <a:rPr lang="zh-CN" altLang="en-US" dirty="0" smtClean="0"/>
              <a:t>命令并按下回车键，即可进入</a:t>
            </a:r>
            <a:r>
              <a:rPr lang="en-US" altLang="zh-CN" dirty="0" smtClean="0"/>
              <a:t>REPL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REPL</a:t>
            </a:r>
            <a:r>
              <a:rPr lang="zh-CN" altLang="en-US" dirty="0" smtClean="0"/>
              <a:t>运行环境中，我们可以执行变量的操作、函数的书写及执行等操作。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退出</a:t>
            </a:r>
            <a:r>
              <a:rPr lang="en-US" altLang="zh-CN" dirty="0" smtClean="0"/>
              <a:t>REPL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连续按两次</a:t>
            </a:r>
            <a:r>
              <a:rPr lang="en-US" altLang="zh-CN" dirty="0" err="1" smtClean="0"/>
              <a:t>ctrl+c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输入</a:t>
            </a:r>
            <a:r>
              <a:rPr lang="en-US" altLang="zh-CN" dirty="0" smtClean="0"/>
              <a:t>.exit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REPL</a:t>
            </a:r>
            <a:r>
              <a:rPr lang="zh-CN" altLang="en-US" dirty="0" smtClean="0"/>
              <a:t>环境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简单示例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请求并响应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用户登陆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执行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在控制台中运行：</a:t>
            </a:r>
            <a:r>
              <a:rPr lang="en-US" altLang="zh-CN" dirty="0" smtClean="0"/>
              <a:t>node 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文件路径名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体验：使用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全称</a:t>
            </a:r>
            <a:r>
              <a:rPr lang="en-US" altLang="zh-CN" dirty="0" smtClean="0"/>
              <a:t>Node Package Manager(Node</a:t>
            </a:r>
            <a:r>
              <a:rPr lang="zh-CN" altLang="en-US" dirty="0" smtClean="0"/>
              <a:t>包管理工具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NPM</a:t>
            </a:r>
            <a:r>
              <a:rPr lang="zh-CN" altLang="en-US" dirty="0" smtClean="0"/>
              <a:t>是随同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一起安装的包管理工具</a:t>
            </a:r>
            <a:r>
              <a:rPr lang="en-US" altLang="zh-CN" dirty="0" smtClean="0"/>
              <a:t>(</a:t>
            </a:r>
            <a:r>
              <a:rPr lang="zh-CN" altLang="en-US" dirty="0" smtClean="0"/>
              <a:t>新版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已经集成了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，能解决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代码部署上的很多问题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Node</a:t>
            </a:r>
            <a:r>
              <a:rPr lang="zh-CN" altLang="en-US" dirty="0" smtClean="0"/>
              <a:t>应用程序的依赖包较多，手动解决依赖关系较麻烦，可以使用</a:t>
            </a:r>
            <a:r>
              <a:rPr lang="en-US" altLang="zh-CN" dirty="0" smtClean="0"/>
              <a:t>NPM</a:t>
            </a:r>
            <a:r>
              <a:rPr lang="zh-CN" altLang="en-US" dirty="0" smtClean="0"/>
              <a:t>来管理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作用：安装、卸载、更新软件包，同时解决依赖关系 </a:t>
            </a:r>
            <a:endParaRPr lang="en-US" altLang="zh-CN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什么是</a:t>
            </a:r>
            <a:r>
              <a:rPr lang="en-US" altLang="zh-CN" dirty="0" smtClean="0"/>
              <a:t>NPM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允许用户从</a:t>
            </a:r>
            <a:r>
              <a:rPr lang="en-US" altLang="zh-CN" dirty="0" smtClean="0"/>
              <a:t>NPM</a:t>
            </a:r>
            <a:r>
              <a:rPr lang="zh-CN" altLang="en-US" dirty="0" smtClean="0"/>
              <a:t>服务器下载别人编写的第三方包到本地使用。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允许用户从</a:t>
            </a:r>
            <a:r>
              <a:rPr lang="en-US" altLang="zh-CN" dirty="0" smtClean="0"/>
              <a:t>NPM</a:t>
            </a:r>
            <a:r>
              <a:rPr lang="zh-CN" altLang="en-US" dirty="0" smtClean="0"/>
              <a:t>服务器下载并安装别人编写的命令行程序到本地使用。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允许用户将自己编写的包或命令行程序上传到</a:t>
            </a:r>
            <a:r>
              <a:rPr lang="en-US" altLang="zh-CN" dirty="0" smtClean="0"/>
              <a:t>NPM</a:t>
            </a:r>
            <a:r>
              <a:rPr lang="zh-CN" altLang="en-US" dirty="0" smtClean="0"/>
              <a:t>服务器供别人使用。</a:t>
            </a:r>
            <a:endParaRPr lang="en-US" altLang="zh-CN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NPM</a:t>
            </a:r>
            <a:r>
              <a:rPr lang="zh-CN" altLang="en-US" dirty="0" smtClean="0"/>
              <a:t>使用场景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官网：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https://www.npmjs.com/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命令安装包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npm</a:t>
            </a:r>
            <a:r>
              <a:rPr lang="en-US" sz="1800" dirty="0" smtClean="0"/>
              <a:t> install &lt;Module Name&gt;</a:t>
            </a:r>
          </a:p>
          <a:p>
            <a:pPr lvl="2">
              <a:lnSpc>
                <a:spcPct val="150000"/>
              </a:lnSpc>
            </a:pPr>
            <a:r>
              <a:rPr lang="zh-CN" altLang="en-US" sz="1800" b="0" dirty="0" smtClean="0"/>
              <a:t>本地安装，将安装包放在 </a:t>
            </a:r>
            <a:r>
              <a:rPr lang="en-US" altLang="zh-CN" sz="1800" b="0" dirty="0" smtClean="0"/>
              <a:t>./</a:t>
            </a:r>
            <a:r>
              <a:rPr lang="en-US" sz="1800" b="0" dirty="0" err="1" smtClean="0"/>
              <a:t>node_modules</a:t>
            </a:r>
            <a:r>
              <a:rPr lang="en-US" sz="1800" b="0" dirty="0" smtClean="0"/>
              <a:t> </a:t>
            </a:r>
            <a:r>
              <a:rPr lang="zh-CN" altLang="en-US" sz="1800" b="0" dirty="0" smtClean="0"/>
              <a:t>下（运行 </a:t>
            </a:r>
            <a:r>
              <a:rPr lang="en-US" sz="1800" b="0" dirty="0" err="1" smtClean="0"/>
              <a:t>npm</a:t>
            </a:r>
            <a:r>
              <a:rPr lang="en-US" sz="1800" b="0" dirty="0" smtClean="0"/>
              <a:t> </a:t>
            </a:r>
            <a:r>
              <a:rPr lang="zh-CN" altLang="en-US" sz="1800" b="0" dirty="0" smtClean="0"/>
              <a:t>命令时所在的目录），如果没有则会创建</a:t>
            </a:r>
            <a:r>
              <a:rPr lang="en-US" sz="1800" b="0" dirty="0" err="1" smtClean="0"/>
              <a:t>node_modules</a:t>
            </a:r>
            <a:r>
              <a:rPr lang="en-US" sz="1800" b="0" dirty="0" smtClean="0"/>
              <a:t> </a:t>
            </a:r>
            <a:r>
              <a:rPr lang="zh-CN" altLang="en-US" sz="1800" b="0" dirty="0" smtClean="0"/>
              <a:t>目录</a:t>
            </a:r>
            <a:endParaRPr lang="en-US" altLang="zh-CN" sz="1800" b="0" dirty="0" smtClean="0"/>
          </a:p>
          <a:p>
            <a:pPr lvl="2">
              <a:lnSpc>
                <a:spcPct val="150000"/>
              </a:lnSpc>
            </a:pPr>
            <a:r>
              <a:rPr lang="zh-CN" altLang="en-US" sz="1800" b="0" dirty="0" smtClean="0"/>
              <a:t>默认安装最新稳定版，如要安装指定版本，可通过</a:t>
            </a:r>
            <a:r>
              <a:rPr lang="en-US" altLang="zh-CN" sz="1800" b="0" dirty="0" smtClean="0"/>
              <a:t>”@</a:t>
            </a:r>
            <a:r>
              <a:rPr lang="zh-CN" altLang="en-US" sz="1800" b="0" dirty="0" smtClean="0"/>
              <a:t>版本号</a:t>
            </a:r>
            <a:r>
              <a:rPr lang="en-US" altLang="zh-CN" sz="1800" b="0" dirty="0" smtClean="0"/>
              <a:t>”</a:t>
            </a:r>
            <a:r>
              <a:rPr lang="zh-CN" altLang="en-US" sz="1800" b="0" dirty="0" smtClean="0"/>
              <a:t>指定，如</a:t>
            </a:r>
            <a:endParaRPr lang="en-US" altLang="zh-CN" sz="1800" b="0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en-US" sz="1800" b="0" dirty="0" err="1" smtClean="0"/>
              <a:t>npm</a:t>
            </a:r>
            <a:r>
              <a:rPr lang="en-US" altLang="en-US" sz="1800" b="0" dirty="0" smtClean="0"/>
              <a:t> install </a:t>
            </a:r>
            <a:r>
              <a:rPr lang="en-US" altLang="zh-CN" sz="1800" b="0" dirty="0" smtClean="0"/>
              <a:t>bootstrap@3.3.5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npm</a:t>
            </a:r>
            <a:r>
              <a:rPr lang="en-US" sz="1800" dirty="0" smtClean="0"/>
              <a:t> install &lt;Module Name&gt; </a:t>
            </a:r>
            <a:r>
              <a:rPr lang="en-US" altLang="zh-CN" sz="1800" dirty="0" smtClean="0"/>
              <a:t>-g</a:t>
            </a:r>
            <a:endParaRPr lang="en-US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800" b="0" dirty="0" smtClean="0"/>
              <a:t>全局安装，将安装包放在 </a:t>
            </a:r>
            <a:r>
              <a:rPr lang="en-US" altLang="zh-CN" sz="1800" b="0" dirty="0" smtClean="0"/>
              <a:t>/</a:t>
            </a:r>
            <a:r>
              <a:rPr lang="en-US" sz="1800" b="0" dirty="0" err="1" smtClean="0"/>
              <a:t>usr</a:t>
            </a:r>
            <a:r>
              <a:rPr lang="en-US" sz="1800" b="0" dirty="0" smtClean="0"/>
              <a:t>/local </a:t>
            </a:r>
            <a:r>
              <a:rPr lang="zh-CN" altLang="en-US" sz="1800" b="0" dirty="0" smtClean="0"/>
              <a:t>下或者你 </a:t>
            </a:r>
            <a:r>
              <a:rPr lang="en-US" sz="1800" b="0" dirty="0" smtClean="0"/>
              <a:t>node </a:t>
            </a:r>
            <a:r>
              <a:rPr lang="zh-CN" altLang="en-US" sz="1800" b="0" dirty="0" smtClean="0"/>
              <a:t>的安装目录。</a:t>
            </a:r>
            <a:endParaRPr lang="en-US" sz="1800" dirty="0" smtClean="0"/>
          </a:p>
          <a:p>
            <a:pPr lvl="3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NPM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r>
              <a:rPr lang="zh-CN" altLang="en-US" dirty="0" smtClean="0"/>
              <a:t>卸载模块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npm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un</a:t>
            </a:r>
            <a:r>
              <a:rPr lang="en-US" sz="1800" dirty="0" smtClean="0"/>
              <a:t>install &lt;Module Name&gt; --save</a:t>
            </a:r>
          </a:p>
          <a:p>
            <a:pPr lvl="2">
              <a:lnSpc>
                <a:spcPct val="150000"/>
              </a:lnSpc>
            </a:pPr>
            <a:r>
              <a:rPr lang="zh-CN" altLang="en-US" sz="1800" b="0" dirty="0" smtClean="0"/>
              <a:t>卸载后，模块将会从</a:t>
            </a:r>
            <a:r>
              <a:rPr lang="en-US" sz="1800" b="0" dirty="0" err="1" smtClean="0"/>
              <a:t>node_modules</a:t>
            </a:r>
            <a:r>
              <a:rPr lang="en-US" sz="1800" b="0" dirty="0" smtClean="0"/>
              <a:t>/ </a:t>
            </a:r>
            <a:r>
              <a:rPr lang="zh-CN" altLang="en-US" sz="1800" b="0" dirty="0" smtClean="0"/>
              <a:t>目录中删除</a:t>
            </a:r>
            <a:endParaRPr lang="en-US" altLang="zh-CN" sz="1800" b="0" dirty="0" smtClean="0"/>
          </a:p>
          <a:p>
            <a:r>
              <a:rPr lang="zh-CN" altLang="en-US" dirty="0" smtClean="0"/>
              <a:t>更新模块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npm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update </a:t>
            </a:r>
            <a:r>
              <a:rPr lang="en-US" sz="1800" dirty="0" smtClean="0"/>
              <a:t>&lt;Module Name&gt;</a:t>
            </a:r>
          </a:p>
          <a:p>
            <a:r>
              <a:rPr lang="zh-CN" altLang="en-US" dirty="0" smtClean="0"/>
              <a:t>查看已安装模块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npm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ls</a:t>
            </a:r>
            <a:r>
              <a:rPr lang="en-US" altLang="zh-CN" sz="1800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zh-CN" altLang="en-US" sz="1800" b="0" dirty="0" smtClean="0"/>
              <a:t>查看已安装的本地模块</a:t>
            </a:r>
            <a:endParaRPr lang="en-US" altLang="en-US" sz="1800" b="0" dirty="0" smtClean="0"/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npm</a:t>
            </a:r>
            <a:r>
              <a:rPr lang="en-US" sz="1800" dirty="0" smtClean="0"/>
              <a:t> </a:t>
            </a:r>
            <a:r>
              <a:rPr lang="en-US" sz="1800" dirty="0" err="1" smtClean="0"/>
              <a:t>ls</a:t>
            </a:r>
            <a:r>
              <a:rPr lang="en-US" sz="1800" dirty="0" smtClean="0"/>
              <a:t> –g</a:t>
            </a:r>
          </a:p>
          <a:p>
            <a:pPr lvl="2">
              <a:lnSpc>
                <a:spcPct val="150000"/>
              </a:lnSpc>
              <a:buClr>
                <a:prstClr val="black"/>
              </a:buClr>
            </a:pPr>
            <a:r>
              <a:rPr lang="zh-CN" altLang="en-US" sz="1800" b="0" dirty="0" smtClean="0">
                <a:solidFill>
                  <a:prstClr val="black"/>
                </a:solidFill>
              </a:rPr>
              <a:t>查看已安装的全局模块</a:t>
            </a:r>
            <a:endParaRPr lang="en-US" altLang="en-US" sz="1800" b="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sz="1400" dirty="0" smtClean="0"/>
          </a:p>
          <a:p>
            <a:pPr lvl="3">
              <a:lnSpc>
                <a:spcPct val="150000"/>
              </a:lnSpc>
              <a:buNone/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NPM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安装包中都会包含一个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，一般这个文件在包的根目录下，用于定义包的属性</a:t>
            </a:r>
            <a:endParaRPr lang="en-US" altLang="zh-CN" dirty="0" smtClean="0"/>
          </a:p>
          <a:p>
            <a:r>
              <a:rPr lang="zh-CN" altLang="en-US" dirty="0" smtClean="0"/>
              <a:t>属性说明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参考</a:t>
            </a:r>
            <a:r>
              <a:rPr lang="en-US" altLang="zh-CN" sz="2000" dirty="0" smtClean="0">
                <a:hlinkClick r:id="rId2"/>
              </a:rPr>
              <a:t>https://docs.npmjs.com/getting-started</a:t>
            </a:r>
            <a:r>
              <a:rPr lang="en-US" altLang="zh-CN" sz="1800" dirty="0" smtClean="0"/>
              <a:t>)</a:t>
            </a:r>
            <a:endParaRPr lang="zh-CN" altLang="en-US" sz="1800" dirty="0" smtClean="0"/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name - </a:t>
            </a:r>
            <a:r>
              <a:rPr lang="zh-CN" altLang="en-US" sz="1300" dirty="0" smtClean="0"/>
              <a:t>包名。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version - </a:t>
            </a:r>
            <a:r>
              <a:rPr lang="zh-CN" altLang="en-US" sz="1300" dirty="0" smtClean="0"/>
              <a:t>包的版本号。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description - </a:t>
            </a:r>
            <a:r>
              <a:rPr lang="zh-CN" altLang="en-US" sz="1300" dirty="0" smtClean="0"/>
              <a:t>包的描述。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homepage - </a:t>
            </a:r>
            <a:r>
              <a:rPr lang="zh-CN" altLang="en-US" sz="1300" dirty="0" smtClean="0"/>
              <a:t>包的官网 </a:t>
            </a:r>
            <a:r>
              <a:rPr lang="en-US" sz="1300" dirty="0" err="1" smtClean="0"/>
              <a:t>url</a:t>
            </a:r>
            <a:r>
              <a:rPr lang="en-US" sz="1300" dirty="0" smtClean="0"/>
              <a:t> 。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author - </a:t>
            </a:r>
            <a:r>
              <a:rPr lang="zh-CN" altLang="en-US" sz="1300" dirty="0" smtClean="0"/>
              <a:t>包的作者姓名。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contributors - </a:t>
            </a:r>
            <a:r>
              <a:rPr lang="zh-CN" altLang="en-US" sz="1300" dirty="0" smtClean="0"/>
              <a:t>包的其他贡献者姓名。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dependencies - </a:t>
            </a:r>
            <a:r>
              <a:rPr lang="zh-CN" altLang="en-US" sz="1300" dirty="0" smtClean="0"/>
              <a:t>依赖包列表，生产环境。如果依赖包没有安装，</a:t>
            </a:r>
            <a:r>
              <a:rPr lang="en-US" sz="1300" dirty="0" err="1" smtClean="0"/>
              <a:t>npm</a:t>
            </a:r>
            <a:r>
              <a:rPr lang="en-US" sz="1300" dirty="0" smtClean="0"/>
              <a:t> </a:t>
            </a:r>
            <a:r>
              <a:rPr lang="zh-CN" altLang="en-US" sz="1300" dirty="0" smtClean="0"/>
              <a:t>会自动安装依赖包。</a:t>
            </a:r>
            <a:endParaRPr lang="en-US" altLang="zh-CN" sz="1300" dirty="0" smtClean="0"/>
          </a:p>
          <a:p>
            <a:pPr lvl="1">
              <a:lnSpc>
                <a:spcPct val="150000"/>
              </a:lnSpc>
            </a:pPr>
            <a:r>
              <a:rPr lang="en-US" sz="1400" dirty="0" err="1" smtClean="0"/>
              <a:t>devDependencies</a:t>
            </a:r>
            <a:r>
              <a:rPr lang="en-US" sz="1400" dirty="0" smtClean="0"/>
              <a:t> 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依赖包列表，开发环境。</a:t>
            </a:r>
            <a:endParaRPr lang="zh-CN" altLang="en-US" sz="1300" dirty="0" smtClean="0"/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repository - </a:t>
            </a:r>
            <a:r>
              <a:rPr lang="zh-CN" altLang="en-US" sz="1300" dirty="0" smtClean="0"/>
              <a:t>包代码存放的地方的类型，可以是 </a:t>
            </a:r>
            <a:r>
              <a:rPr lang="en-US" sz="1300" dirty="0" err="1" smtClean="0"/>
              <a:t>git</a:t>
            </a:r>
            <a:r>
              <a:rPr lang="en-US" sz="1300" dirty="0" smtClean="0"/>
              <a:t> </a:t>
            </a:r>
            <a:r>
              <a:rPr lang="zh-CN" altLang="en-US" sz="1300" dirty="0" smtClean="0"/>
              <a:t>或 </a:t>
            </a:r>
            <a:r>
              <a:rPr lang="en-US" sz="1300" dirty="0" err="1" smtClean="0"/>
              <a:t>svn，git</a:t>
            </a:r>
            <a:r>
              <a:rPr lang="en-US" sz="1300" dirty="0" smtClean="0"/>
              <a:t> </a:t>
            </a:r>
            <a:r>
              <a:rPr lang="zh-CN" altLang="en-US" sz="1300" dirty="0" smtClean="0"/>
              <a:t>可在 </a:t>
            </a:r>
            <a:r>
              <a:rPr lang="en-US" sz="1300" dirty="0" err="1" smtClean="0"/>
              <a:t>Github</a:t>
            </a:r>
            <a:r>
              <a:rPr lang="en-US" sz="1300" dirty="0" smtClean="0"/>
              <a:t> </a:t>
            </a:r>
            <a:r>
              <a:rPr lang="zh-CN" altLang="en-US" sz="1300" dirty="0" smtClean="0"/>
              <a:t>上。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main - main </a:t>
            </a:r>
            <a:r>
              <a:rPr lang="zh-CN" altLang="en-US" sz="1300" dirty="0" smtClean="0"/>
              <a:t>字段是一个模块</a:t>
            </a:r>
            <a:r>
              <a:rPr lang="en-US" sz="1300" dirty="0" smtClean="0"/>
              <a:t>ID，</a:t>
            </a:r>
            <a:r>
              <a:rPr lang="zh-CN" altLang="en-US" sz="1300" dirty="0" smtClean="0"/>
              <a:t>它是一个指向你程序的主要项目。就是说，如果你包的名字叫 </a:t>
            </a:r>
            <a:r>
              <a:rPr lang="en-US" sz="1300" dirty="0" smtClean="0"/>
              <a:t>express，</a:t>
            </a:r>
            <a:r>
              <a:rPr lang="zh-CN" altLang="en-US" sz="1300" dirty="0" smtClean="0"/>
              <a:t>然后用户安装它，然后</a:t>
            </a:r>
            <a:r>
              <a:rPr lang="en-US" sz="1300" dirty="0" smtClean="0"/>
              <a:t>require("express")。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keywords - </a:t>
            </a:r>
            <a:r>
              <a:rPr lang="zh-CN" altLang="en-US" sz="1300" dirty="0" smtClean="0"/>
              <a:t>关键字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关于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r>
              <a:rPr lang="zh-CN" altLang="en-US" dirty="0" smtClean="0"/>
              <a:t>由于需要记录项目依赖哪些包，所以需要为项目添加一个配置文件</a:t>
            </a:r>
            <a:r>
              <a:rPr lang="en-US" altLang="zh-CN" dirty="0" err="1" smtClean="0"/>
              <a:t>package.json</a:t>
            </a:r>
            <a:endParaRPr lang="en-US" altLang="zh-CN" dirty="0" smtClean="0"/>
          </a:p>
          <a:p>
            <a:r>
              <a:rPr lang="zh-CN" altLang="en-US" dirty="0" smtClean="0"/>
              <a:t>一般来说，每个项目的根目录下都会有一个 </a:t>
            </a:r>
            <a:r>
              <a:rPr lang="en-US" altLang="zh-CN" dirty="0" err="1" smtClean="0"/>
              <a:t>package.json</a:t>
            </a:r>
            <a:r>
              <a:rPr lang="en-US" altLang="zh-CN" dirty="0" smtClean="0"/>
              <a:t> </a:t>
            </a:r>
            <a:r>
              <a:rPr lang="zh-CN" altLang="en-US" dirty="0" smtClean="0"/>
              <a:t>文件，定义了这个项目所需要的各种模块，以及项目的配置信息（比如名称、版本、许可证等元数据）。</a:t>
            </a:r>
            <a:endParaRPr lang="en-US" altLang="zh-CN" dirty="0" smtClean="0"/>
          </a:p>
          <a:p>
            <a:r>
              <a:rPr lang="zh-CN" altLang="en-US" dirty="0" smtClean="0"/>
              <a:t>只要为项目定义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，并放于项目根目录，在重新部署时只需要执行：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init</a:t>
            </a:r>
            <a:r>
              <a:rPr lang="zh-CN" altLang="en-US" dirty="0" smtClean="0"/>
              <a:t>，所有相关的依赖就能够自动安装到项目目录下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>
                <a:hlinkClick r:id="rId2"/>
              </a:rPr>
              <a:t>http://www.tuicool.com/articles/yAbuymI</a:t>
            </a:r>
            <a:r>
              <a:rPr lang="en-US" altLang="zh-CN" dirty="0" smtClean="0"/>
              <a:t> 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为项目添加</a:t>
            </a:r>
            <a:r>
              <a:rPr lang="en-US" altLang="zh-CN" dirty="0" err="1" smtClean="0"/>
              <a:t>package.json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初始化，为项目添加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文件</a:t>
            </a:r>
          </a:p>
          <a:p>
            <a:pPr lvl="1"/>
            <a:r>
              <a:rPr lang="en-US" altLang="zh-CN" dirty="0" err="1" smtClean="0"/>
              <a:t>npm</a:t>
            </a:r>
            <a:r>
              <a:rPr lang="en-US" altLang="zh-CN" dirty="0" smtClean="0"/>
              <a:t> init</a:t>
            </a:r>
          </a:p>
          <a:p>
            <a:pPr lvl="1"/>
            <a:r>
              <a:rPr lang="en-US" altLang="zh-CN" dirty="0" err="1" smtClean="0"/>
              <a:t>npm</a:t>
            </a:r>
            <a:r>
              <a:rPr lang="en-US" altLang="zh-CN" dirty="0" smtClean="0"/>
              <a:t> init --yes   #</a:t>
            </a:r>
            <a:r>
              <a:rPr lang="zh-CN" altLang="en-US" dirty="0" smtClean="0"/>
              <a:t>使用默认配置</a:t>
            </a:r>
            <a:endParaRPr lang="en-US" altLang="zh-CN" dirty="0" smtClean="0"/>
          </a:p>
          <a:p>
            <a:pPr marL="342900" lvl="2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800" dirty="0" smtClean="0">
                <a:ea typeface="+mn-ea"/>
                <a:cs typeface="+mn-cs"/>
              </a:rPr>
              <a:t>安装包的同时将依赖信息添加到</a:t>
            </a:r>
            <a:r>
              <a:rPr lang="en-US" altLang="zh-CN" sz="2800" dirty="0" err="1" smtClean="0">
                <a:ea typeface="+mn-ea"/>
                <a:cs typeface="+mn-cs"/>
              </a:rPr>
              <a:t>package.json</a:t>
            </a:r>
            <a:r>
              <a:rPr lang="zh-CN" altLang="en-US" sz="2800" dirty="0" smtClean="0">
                <a:ea typeface="+mn-ea"/>
                <a:cs typeface="+mn-cs"/>
              </a:rPr>
              <a:t>中</a:t>
            </a:r>
            <a:endParaRPr lang="en-US" altLang="zh-CN" sz="2800" dirty="0" smtClean="0">
              <a:ea typeface="+mn-ea"/>
              <a:cs typeface="+mn-cs"/>
            </a:endParaRPr>
          </a:p>
          <a:p>
            <a:pPr lvl="1"/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dirty="0" smtClean="0"/>
              <a:t>&lt;Module Name&gt;</a:t>
            </a:r>
            <a:r>
              <a:rPr lang="en-US" altLang="zh-CN" dirty="0" smtClean="0"/>
              <a:t> --save</a:t>
            </a:r>
          </a:p>
          <a:p>
            <a:pPr lvl="2"/>
            <a:r>
              <a:rPr lang="zh-CN" altLang="en-US" dirty="0" smtClean="0"/>
              <a:t>将依赖信息添加到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中的</a:t>
            </a:r>
            <a:r>
              <a:rPr lang="en-US" dirty="0" smtClean="0"/>
              <a:t>dependencies</a:t>
            </a:r>
          </a:p>
          <a:p>
            <a:pPr lvl="1"/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dirty="0" smtClean="0"/>
              <a:t>&lt;Module Name&gt;</a:t>
            </a:r>
            <a:r>
              <a:rPr lang="en-US" altLang="zh-CN" dirty="0" smtClean="0"/>
              <a:t> --save-dev</a:t>
            </a:r>
          </a:p>
          <a:p>
            <a:pPr lvl="2"/>
            <a:r>
              <a:rPr lang="zh-CN" altLang="en-US" dirty="0" smtClean="0"/>
              <a:t>将依赖信息添加到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中的</a:t>
            </a:r>
            <a:r>
              <a:rPr lang="en-US" dirty="0" err="1" smtClean="0"/>
              <a:t>devDependencies</a:t>
            </a:r>
            <a:r>
              <a:rPr lang="en-US" dirty="0" smtClean="0"/>
              <a:t> </a:t>
            </a:r>
          </a:p>
          <a:p>
            <a:pPr marL="342900" lvl="2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800" dirty="0" smtClean="0"/>
              <a:t>根据</a:t>
            </a:r>
            <a:r>
              <a:rPr lang="en-US" altLang="zh-CN" sz="2800" dirty="0" err="1" smtClean="0"/>
              <a:t>package.json</a:t>
            </a:r>
            <a:r>
              <a:rPr lang="zh-CN" altLang="en-US" sz="2800" dirty="0" smtClean="0"/>
              <a:t>文件自动下载安装项目依赖包</a:t>
            </a:r>
            <a:endParaRPr lang="en-US" altLang="zh-CN" sz="2800" dirty="0" smtClean="0"/>
          </a:p>
          <a:p>
            <a:pPr lvl="1"/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</a:p>
          <a:p>
            <a:pPr lvl="2"/>
            <a:r>
              <a:rPr lang="zh-CN" altLang="en-US" dirty="0" smtClean="0"/>
              <a:t>会自动根据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文件中的依赖信息下载包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altLang="zh-CN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添加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r>
              <a:rPr lang="zh-CN" altLang="en-US" dirty="0" smtClean="0"/>
              <a:t>国内直接使用 </a:t>
            </a:r>
            <a:r>
              <a:rPr lang="en-US" altLang="zh-CN" dirty="0" smtClean="0"/>
              <a:t>NPM </a:t>
            </a:r>
            <a:r>
              <a:rPr lang="zh-CN" altLang="en-US" dirty="0" smtClean="0"/>
              <a:t>官方镜像可能会比较慢，这里推荐使用淘宝 </a:t>
            </a:r>
            <a:r>
              <a:rPr lang="en-US" altLang="zh-CN" dirty="0" smtClean="0"/>
              <a:t>NPM </a:t>
            </a:r>
            <a:r>
              <a:rPr lang="zh-CN" altLang="en-US" dirty="0" smtClean="0"/>
              <a:t>镜像，速度快。</a:t>
            </a:r>
            <a:endParaRPr lang="en-US" altLang="zh-CN" dirty="0" smtClean="0"/>
          </a:p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https://npm.taobao.org/</a:t>
            </a:r>
            <a:endParaRPr lang="en-US" altLang="zh-CN" dirty="0" smtClean="0"/>
          </a:p>
          <a:p>
            <a:r>
              <a:rPr lang="zh-CN" altLang="en-US" dirty="0" smtClean="0"/>
              <a:t>安装定制的 </a:t>
            </a:r>
            <a:r>
              <a:rPr lang="en-US" altLang="zh-CN" dirty="0" err="1" smtClean="0"/>
              <a:t>cnpm</a:t>
            </a:r>
            <a:r>
              <a:rPr lang="zh-CN" altLang="en-US" dirty="0" smtClean="0"/>
              <a:t>命令，用来代替默认的 </a:t>
            </a:r>
            <a:r>
              <a:rPr lang="en-US" altLang="zh-CN" dirty="0" err="1" smtClean="0"/>
              <a:t>npm</a:t>
            </a:r>
            <a:endParaRPr lang="en-US" altLang="zh-CN" dirty="0" smtClean="0"/>
          </a:p>
          <a:p>
            <a:pPr lvl="1"/>
            <a:r>
              <a:rPr lang="sv-SE" dirty="0" smtClean="0"/>
              <a:t>npm install -g cnpm --registry=https://registry.npm.taobao.org</a:t>
            </a:r>
          </a:p>
          <a:p>
            <a:r>
              <a:rPr lang="zh-CN" altLang="en-US" dirty="0" smtClean="0"/>
              <a:t>安装包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</a:t>
            </a:r>
            <a:r>
              <a:rPr lang="sv-SE" dirty="0" smtClean="0"/>
              <a:t>npm install </a:t>
            </a:r>
            <a:r>
              <a:rPr lang="en-US" dirty="0" smtClean="0"/>
              <a:t>&lt;Module Name&gt;</a:t>
            </a:r>
            <a:endParaRPr lang="en-US" altLang="zh-CN" dirty="0" smtClean="0"/>
          </a:p>
          <a:p>
            <a:endParaRPr lang="en-US" dirty="0" smtClean="0"/>
          </a:p>
          <a:p>
            <a:pPr lvl="2"/>
            <a:endParaRPr lang="en-US" altLang="zh-CN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使用淘宝 </a:t>
            </a:r>
            <a:r>
              <a:rPr lang="en-US" altLang="zh-CN" dirty="0" smtClean="0"/>
              <a:t>NPM </a:t>
            </a:r>
            <a:r>
              <a:rPr lang="zh-CN" altLang="en-US" dirty="0" smtClean="0"/>
              <a:t>镜像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0963"/>
            <a:ext cx="8229600" cy="990600"/>
          </a:xfrm>
        </p:spPr>
        <p:txBody>
          <a:bodyPr/>
          <a:lstStyle/>
          <a:p>
            <a:pPr eaLnBrk="1" hangingPunct="1"/>
            <a:r>
              <a:rPr kumimoji="1" lang="zh-CN" altLang="en-US" dirty="0" smtClean="0"/>
              <a:t>主要内容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了解什么是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，什么是</a:t>
            </a:r>
            <a:r>
              <a:rPr lang="en-US" altLang="zh-CN" dirty="0" smtClean="0"/>
              <a:t>NPM</a:t>
            </a:r>
          </a:p>
          <a:p>
            <a:pPr eaLnBrk="1" hangingPunct="1"/>
            <a:r>
              <a:rPr lang="zh-CN" altLang="en-US" dirty="0" smtClean="0"/>
              <a:t>搭建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NPM</a:t>
            </a:r>
            <a:r>
              <a:rPr lang="zh-CN" altLang="en-US" dirty="0" smtClean="0"/>
              <a:t>的使用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Bower</a:t>
            </a:r>
            <a:r>
              <a:rPr lang="zh-CN" altLang="en-US" dirty="0" smtClean="0"/>
              <a:t>的使用</a:t>
            </a:r>
          </a:p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搭建自动化工作流</a:t>
            </a:r>
          </a:p>
          <a:p>
            <a:pPr lvl="1" eaLnBrk="1" hangingPunct="1"/>
            <a:r>
              <a:rPr lang="zh-CN" altLang="en-US" dirty="0" smtClean="0"/>
              <a:t>自动编译、自动合并</a:t>
            </a:r>
          </a:p>
          <a:p>
            <a:pPr lvl="1" eaLnBrk="1" hangingPunct="1"/>
            <a:r>
              <a:rPr lang="zh-CN" altLang="en-US" dirty="0" smtClean="0"/>
              <a:t>自动刷新、自动</a:t>
            </a:r>
            <a:r>
              <a:rPr lang="zh-CN" altLang="en-US" dirty="0" smtClean="0"/>
              <a:t>部署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Bower</a:t>
            </a:r>
            <a:r>
              <a:rPr lang="zh-CN" altLang="en-US" dirty="0" smtClean="0"/>
              <a:t>也是一个包管理工具，它可用于搜索、安装和卸载如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之类的网络资源。</a:t>
            </a:r>
            <a:r>
              <a:rPr lang="en-US" altLang="zh-CN" dirty="0" smtClean="0"/>
              <a:t> Twitter</a:t>
            </a:r>
            <a:r>
              <a:rPr lang="zh-CN" altLang="en-US" dirty="0" smtClean="0"/>
              <a:t>推出的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官网：</a:t>
            </a:r>
            <a:r>
              <a:rPr lang="en-US" altLang="zh-CN" dirty="0" smtClean="0"/>
              <a:t> </a:t>
            </a:r>
            <a:r>
              <a:rPr lang="en-US" altLang="zh-CN" sz="2000" dirty="0" smtClean="0">
                <a:hlinkClick r:id="rId2"/>
              </a:rPr>
              <a:t>https://bower.io/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参考：</a:t>
            </a:r>
            <a:r>
              <a:rPr lang="en-US" altLang="zh-CN" dirty="0" smtClean="0"/>
              <a:t> </a:t>
            </a:r>
            <a:r>
              <a:rPr lang="en-US" altLang="zh-CN" sz="2000" dirty="0" smtClean="0">
                <a:hlinkClick r:id="rId3"/>
              </a:rPr>
              <a:t>https://segmentfault.com/a/1190000002971135</a:t>
            </a:r>
            <a:r>
              <a:rPr lang="en-US" altLang="zh-CN" sz="2000" dirty="0" smtClean="0"/>
              <a:t>  </a:t>
            </a:r>
            <a:endParaRPr lang="zh-CN" altLang="en-US" sz="2000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Bower</a:t>
            </a:r>
            <a:r>
              <a:rPr lang="zh-CN" altLang="en-US" dirty="0" smtClean="0"/>
              <a:t>简介</a:t>
            </a:r>
            <a:endParaRPr lang="en-US" altLang="zh-CN" dirty="0" smtClean="0"/>
          </a:p>
        </p:txBody>
      </p:sp>
      <p:pic>
        <p:nvPicPr>
          <p:cNvPr id="1026" name="Picture 2" descr="http://segmentfault.com/img/bVbC4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4429132"/>
            <a:ext cx="1962150" cy="196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674101" cy="57864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环境，</a:t>
            </a:r>
            <a:r>
              <a:rPr lang="en-US" altLang="zh-CN" dirty="0" smtClean="0"/>
              <a:t> Bower</a:t>
            </a:r>
            <a:r>
              <a:rPr lang="zh-CN" altLang="en-US" dirty="0" smtClean="0"/>
              <a:t>依赖于</a:t>
            </a:r>
            <a:r>
              <a:rPr lang="en-US" altLang="zh-CN" dirty="0" smtClean="0"/>
              <a:t>Node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Bower</a:t>
            </a:r>
            <a:r>
              <a:rPr lang="zh-CN" altLang="en-US" dirty="0" smtClean="0"/>
              <a:t>的安装包都是通过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获取的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安装</a:t>
            </a:r>
            <a:r>
              <a:rPr lang="en-US" altLang="zh-CN" dirty="0" smtClean="0"/>
              <a:t>Bower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install -g bower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Bower</a:t>
            </a:r>
            <a:r>
              <a:rPr lang="zh-CN" altLang="en-US" dirty="0" smtClean="0"/>
              <a:t>安装软件包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bower init	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初始化，创建</a:t>
            </a:r>
            <a:r>
              <a:rPr lang="en-US" altLang="zh-CN" dirty="0" err="1" smtClean="0">
                <a:solidFill>
                  <a:prstClr val="black"/>
                </a:solidFill>
              </a:rPr>
              <a:t>bower.json</a:t>
            </a:r>
            <a:r>
              <a:rPr lang="zh-CN" altLang="en-US" dirty="0" smtClean="0">
                <a:solidFill>
                  <a:prstClr val="black"/>
                </a:solidFill>
              </a:rPr>
              <a:t>文件，类似</a:t>
            </a:r>
            <a:r>
              <a:rPr lang="en-US" altLang="zh-CN" dirty="0" smtClean="0">
                <a:solidFill>
                  <a:prstClr val="black"/>
                </a:solidFill>
              </a:rPr>
              <a:t>NPM</a:t>
            </a:r>
            <a:r>
              <a:rPr lang="zh-CN" altLang="en-US" dirty="0" smtClean="0">
                <a:solidFill>
                  <a:prstClr val="black"/>
                </a:solidFill>
              </a:rPr>
              <a:t>的</a:t>
            </a:r>
            <a:r>
              <a:rPr lang="en-US" altLang="zh-CN" dirty="0" err="1" smtClean="0">
                <a:solidFill>
                  <a:prstClr val="black"/>
                </a:solidFill>
              </a:rPr>
              <a:t>package.json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bower install </a:t>
            </a:r>
            <a:r>
              <a:rPr lang="zh-CN" altLang="en-US" dirty="0" smtClean="0"/>
              <a:t>包</a:t>
            </a:r>
            <a:r>
              <a:rPr lang="en-US" altLang="zh-CN" dirty="0" smtClean="0"/>
              <a:t>  </a:t>
            </a:r>
          </a:p>
          <a:p>
            <a:pPr lvl="2">
              <a:lnSpc>
                <a:spcPct val="150000"/>
              </a:lnSpc>
            </a:pPr>
            <a:r>
              <a:rPr lang="zh-CN" altLang="en-US" b="0" dirty="0" smtClean="0"/>
              <a:t>将安装包放在 </a:t>
            </a:r>
            <a:r>
              <a:rPr lang="en-US" altLang="zh-CN" b="0" dirty="0" smtClean="0"/>
              <a:t>./</a:t>
            </a:r>
            <a:r>
              <a:rPr lang="en-US" b="0" dirty="0" smtClean="0"/>
              <a:t> </a:t>
            </a:r>
            <a:r>
              <a:rPr lang="en-US" b="0" dirty="0" err="1" smtClean="0"/>
              <a:t>bower_components</a:t>
            </a:r>
            <a:r>
              <a:rPr lang="en-US" b="0" dirty="0" smtClean="0"/>
              <a:t> </a:t>
            </a:r>
            <a:r>
              <a:rPr lang="zh-CN" altLang="en-US" b="0" dirty="0" smtClean="0"/>
              <a:t>下</a:t>
            </a:r>
            <a:endParaRPr lang="en-US" altLang="zh-CN" b="0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Bower</a:t>
            </a:r>
            <a:r>
              <a:rPr lang="zh-CN" altLang="en-US" dirty="0" smtClean="0"/>
              <a:t>的安装和使用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NPM</a:t>
            </a:r>
            <a:r>
              <a:rPr lang="zh-CN" altLang="en-US" sz="2000" dirty="0" smtClean="0"/>
              <a:t>主要运用于</a:t>
            </a:r>
            <a:r>
              <a:rPr lang="en-US" altLang="zh-CN" sz="2000" dirty="0" smtClean="0"/>
              <a:t>Node.js</a:t>
            </a:r>
            <a:r>
              <a:rPr lang="zh-CN" altLang="en-US" sz="2000" dirty="0" smtClean="0"/>
              <a:t>项目的内部依赖包管理，安装的模块位于项目根目录下的</a:t>
            </a:r>
            <a:r>
              <a:rPr lang="en-US" altLang="zh-CN" sz="2000" dirty="0" err="1" smtClean="0"/>
              <a:t>node_modules</a:t>
            </a:r>
            <a:r>
              <a:rPr lang="zh-CN" altLang="en-US" sz="2000" dirty="0" smtClean="0"/>
              <a:t>文件夹内。而</a:t>
            </a:r>
            <a:r>
              <a:rPr lang="en-US" altLang="zh-CN" sz="2000" dirty="0" smtClean="0"/>
              <a:t>Bower</a:t>
            </a:r>
            <a:r>
              <a:rPr lang="zh-CN" altLang="en-US" sz="2000" dirty="0" smtClean="0"/>
              <a:t>大部分情况下用于前端开发，对于</a:t>
            </a:r>
            <a:r>
              <a:rPr lang="en-US" altLang="zh-CN" sz="2000" dirty="0" smtClean="0"/>
              <a:t>CSS/JS/</a:t>
            </a:r>
            <a:r>
              <a:rPr lang="zh-CN" altLang="en-US" sz="2000" dirty="0" smtClean="0"/>
              <a:t>模板等内容进行依赖管理，如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bootstrap</a:t>
            </a:r>
            <a:r>
              <a:rPr lang="zh-CN" altLang="en-US" sz="2000" dirty="0" smtClean="0"/>
              <a:t>等，依赖的下载目录结构可以自定义。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npm</a:t>
            </a:r>
            <a:r>
              <a:rPr lang="zh-CN" altLang="en-US" sz="2000" dirty="0" smtClean="0"/>
              <a:t>设计之初就采用了的是嵌套的依赖关系树，这种方式显然对前端不友好；而</a:t>
            </a:r>
            <a:r>
              <a:rPr lang="en-US" altLang="zh-CN" sz="2000" dirty="0" smtClean="0"/>
              <a:t>Bower</a:t>
            </a:r>
            <a:r>
              <a:rPr lang="zh-CN" altLang="en-US" sz="2000" dirty="0" smtClean="0"/>
              <a:t>则采用扁平的依赖关系管理方式，使用上更符合前端开发的使用习惯。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实际项目中，我们可以采用</a:t>
            </a:r>
            <a:r>
              <a:rPr lang="en-US" altLang="zh-CN" sz="2000" dirty="0" smtClean="0"/>
              <a:t>NPM</a:t>
            </a:r>
            <a:r>
              <a:rPr lang="zh-CN" altLang="en-US" sz="2000" dirty="0" smtClean="0"/>
              <a:t>作用于后端；</a:t>
            </a:r>
            <a:r>
              <a:rPr lang="en-US" altLang="zh-CN" sz="2000" dirty="0" smtClean="0"/>
              <a:t>Bower</a:t>
            </a:r>
            <a:r>
              <a:rPr lang="zh-CN" altLang="en-US" sz="2000" dirty="0" smtClean="0"/>
              <a:t>作用于前端的组合使用模式。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目前来看，</a:t>
            </a:r>
            <a:r>
              <a:rPr lang="en-US" altLang="zh-CN" sz="2000" dirty="0" smtClean="0">
                <a:solidFill>
                  <a:srgbClr val="FF0000"/>
                </a:solidFill>
              </a:rPr>
              <a:t> NPM</a:t>
            </a:r>
            <a:r>
              <a:rPr lang="zh-CN" altLang="en-US" sz="2000" dirty="0" smtClean="0">
                <a:solidFill>
                  <a:srgbClr val="FF0000"/>
                </a:solidFill>
              </a:rPr>
              <a:t>已基本取代</a:t>
            </a:r>
            <a:r>
              <a:rPr lang="en-US" altLang="zh-CN" sz="2000" dirty="0" smtClean="0">
                <a:solidFill>
                  <a:srgbClr val="FF0000"/>
                </a:solidFill>
              </a:rPr>
              <a:t>Bower</a:t>
            </a:r>
            <a:r>
              <a:rPr lang="zh-CN" altLang="en-US" sz="2000" dirty="0" smtClean="0">
                <a:solidFill>
                  <a:srgbClr val="FF0000"/>
                </a:solidFill>
              </a:rPr>
              <a:t>，重复的轮子太多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NPM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Bower</a:t>
            </a:r>
            <a:r>
              <a:rPr lang="zh-CN" altLang="en-US" dirty="0" smtClean="0"/>
              <a:t>的区别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Gulp</a:t>
            </a:r>
            <a:r>
              <a:rPr lang="zh-CN" altLang="en-US" dirty="0" smtClean="0"/>
              <a:t>是基于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的自动任务运行器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可以自动化完成开发过程中大量的重复工作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less/sass</a:t>
            </a:r>
            <a:r>
              <a:rPr lang="zh-CN" altLang="en-US" dirty="0" smtClean="0"/>
              <a:t>预处理语言的编译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html/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压缩，在线工具</a:t>
            </a:r>
            <a:r>
              <a:rPr lang="en-US" altLang="zh-CN" dirty="0" smtClean="0">
                <a:hlinkClick r:id="rId3"/>
              </a:rPr>
              <a:t>http://tool.oschina.net/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js</a:t>
            </a:r>
            <a:r>
              <a:rPr lang="zh-CN" altLang="en-US" dirty="0" smtClean="0"/>
              <a:t>混淆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图片体积优化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简单来说，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就是用来机械化的完成重复性质的工作，将重复工作抽象成一个个的任务</a:t>
            </a:r>
            <a:endParaRPr lang="en-US" altLang="zh-CN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Gulp</a:t>
            </a:r>
            <a:r>
              <a:rPr lang="zh-CN" altLang="en-US" dirty="0" smtClean="0"/>
              <a:t>简介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Gulp</a:t>
            </a:r>
            <a:r>
              <a:rPr lang="zh-CN" altLang="en-US" dirty="0" smtClean="0"/>
              <a:t>功能</a:t>
            </a:r>
            <a:endParaRPr lang="en-US" altLang="zh-CN" dirty="0" smtClean="0"/>
          </a:p>
        </p:txBody>
      </p:sp>
      <p:pic>
        <p:nvPicPr>
          <p:cNvPr id="5" name="Picture 2" descr="http://www.hubwiz.com/course/562089cb1bc20c980538e25b/gulp_plu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0" y="1378940"/>
            <a:ext cx="7486286" cy="483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当下最流行的自动化工具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http://gulpjs.com/</a:t>
            </a:r>
            <a:r>
              <a:rPr lang="en-US" altLang="zh-CN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中文网：</a:t>
            </a:r>
            <a:r>
              <a:rPr lang="en-US" altLang="zh-CN" dirty="0" smtClean="0">
                <a:hlinkClick r:id="rId3"/>
              </a:rPr>
              <a:t>http://www.gulpjs.com.cn/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入门指南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Gulp</a:t>
            </a:r>
            <a:r>
              <a:rPr lang="zh-CN" altLang="en-US" dirty="0" smtClean="0"/>
              <a:t>学习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572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Node.js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安装 </a:t>
            </a:r>
            <a:r>
              <a:rPr lang="en-US" altLang="zh-CN" dirty="0" smtClean="0"/>
              <a:t>gulp </a:t>
            </a:r>
            <a:r>
              <a:rPr lang="zh-CN" altLang="en-US" dirty="0" smtClean="0"/>
              <a:t>命令行工具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b="0" dirty="0" err="1" smtClean="0"/>
              <a:t>npm</a:t>
            </a:r>
            <a:r>
              <a:rPr lang="en-US" b="0" dirty="0" smtClean="0"/>
              <a:t> install -</a:t>
            </a:r>
            <a:r>
              <a:rPr lang="en-US" altLang="zh-CN" b="0" dirty="0" smtClean="0"/>
              <a:t>g </a:t>
            </a:r>
            <a:r>
              <a:rPr lang="en-US" b="0" dirty="0" smtClean="0"/>
              <a:t>gulp		#</a:t>
            </a:r>
            <a:r>
              <a:rPr lang="zh-CN" altLang="en-US" b="0" dirty="0" smtClean="0"/>
              <a:t>全局安装</a:t>
            </a:r>
            <a:endParaRPr lang="en-US" b="0" dirty="0" smtClean="0"/>
          </a:p>
          <a:p>
            <a:pPr lvl="1">
              <a:lnSpc>
                <a:spcPct val="150000"/>
              </a:lnSpc>
            </a:pPr>
            <a:r>
              <a:rPr lang="en-US" altLang="zh-CN" b="0" dirty="0" err="1" smtClean="0"/>
              <a:t>npm</a:t>
            </a:r>
            <a:r>
              <a:rPr lang="en-US" altLang="zh-CN" b="0" dirty="0" smtClean="0"/>
              <a:t> -v		#</a:t>
            </a:r>
            <a:r>
              <a:rPr lang="zh-CN" altLang="en-US" b="0" dirty="0" smtClean="0"/>
              <a:t>查看版本，测试</a:t>
            </a:r>
            <a:r>
              <a:rPr lang="en-US" altLang="zh-CN" b="0" dirty="0" smtClean="0"/>
              <a:t>	</a:t>
            </a:r>
            <a:endParaRPr lang="en-US" b="0" dirty="0" smtClean="0"/>
          </a:p>
          <a:p>
            <a:pPr>
              <a:lnSpc>
                <a:spcPct val="150000"/>
              </a:lnSpc>
              <a:buClr>
                <a:srgbClr val="1F497D"/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安装 </a:t>
            </a:r>
            <a:r>
              <a:rPr lang="en-US" altLang="zh-CN" dirty="0" smtClean="0">
                <a:solidFill>
                  <a:prstClr val="black"/>
                </a:solidFill>
              </a:rPr>
              <a:t>gulp</a:t>
            </a:r>
            <a:r>
              <a:rPr lang="zh-CN" altLang="en-US" dirty="0" smtClean="0"/>
              <a:t>为开发依赖包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0" dirty="0" err="1" smtClean="0"/>
              <a:t>npm</a:t>
            </a:r>
            <a:r>
              <a:rPr lang="en-US" b="0" dirty="0" smtClean="0"/>
              <a:t> init --yes</a:t>
            </a:r>
          </a:p>
          <a:p>
            <a:pPr lvl="1">
              <a:lnSpc>
                <a:spcPct val="150000"/>
              </a:lnSpc>
            </a:pPr>
            <a:r>
              <a:rPr lang="en-US" b="0" dirty="0" err="1" smtClean="0"/>
              <a:t>npm</a:t>
            </a:r>
            <a:r>
              <a:rPr lang="en-US" b="0" dirty="0" smtClean="0"/>
              <a:t> install --save-dev gulp	</a:t>
            </a:r>
            <a:r>
              <a:rPr lang="en-US" altLang="zh-CN" b="0" dirty="0" smtClean="0"/>
              <a:t>#</a:t>
            </a:r>
            <a:r>
              <a:rPr lang="zh-CN" altLang="en-US" b="0" dirty="0" smtClean="0"/>
              <a:t>本地安装</a:t>
            </a:r>
            <a:endParaRPr lang="en-US" b="0" dirty="0" smtClean="0"/>
          </a:p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 smtClean="0">
                <a:cs typeface="+mn-cs"/>
              </a:rPr>
              <a:t>创建</a:t>
            </a:r>
            <a:r>
              <a:rPr lang="en-US" altLang="zh-CN" sz="2800" dirty="0" smtClean="0">
                <a:cs typeface="+mn-cs"/>
              </a:rPr>
              <a:t>gulpfile.js</a:t>
            </a:r>
            <a:r>
              <a:rPr lang="zh-CN" altLang="en-US" sz="2800" dirty="0" smtClean="0">
                <a:cs typeface="+mn-cs"/>
              </a:rPr>
              <a:t>文件</a:t>
            </a:r>
            <a:endParaRPr lang="en-US" altLang="zh-CN" sz="2800" dirty="0" smtClean="0"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在项目根目录下创建一个名为 </a:t>
            </a:r>
            <a:r>
              <a:rPr lang="en-US" altLang="zh-CN" b="0" dirty="0" smtClean="0"/>
              <a:t>gulpfile.js </a:t>
            </a:r>
            <a:r>
              <a:rPr lang="zh-CN" altLang="en-US" b="0" dirty="0" smtClean="0"/>
              <a:t>的文件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Gulp</a:t>
            </a:r>
            <a:r>
              <a:rPr lang="zh-CN" altLang="en-US" dirty="0" smtClean="0"/>
              <a:t>准备工作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572164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 smtClean="0"/>
              <a:t>创建任务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b="0" dirty="0" smtClean="0"/>
              <a:t>在项目根目录下创建一个名为 </a:t>
            </a:r>
            <a:r>
              <a:rPr lang="en-US" altLang="zh-CN" b="0" dirty="0" smtClean="0"/>
              <a:t>gulpfile.js </a:t>
            </a:r>
            <a:r>
              <a:rPr lang="zh-CN" altLang="en-US" b="0" dirty="0" smtClean="0"/>
              <a:t>的文件，并在该文件中定义任务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gulpfile.js 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gulp</a:t>
            </a:r>
            <a:r>
              <a:rPr lang="zh-CN" altLang="en-US" b="0" dirty="0" smtClean="0"/>
              <a:t>的主配置文件，名称固定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 smtClean="0"/>
              <a:t>案例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定义一个简单任务、复制文件的任务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less</a:t>
            </a:r>
            <a:r>
              <a:rPr lang="zh-CN" altLang="en-US" dirty="0" smtClean="0"/>
              <a:t>编译、压缩的任务、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合并的任务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定义监视任务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browser-sync</a:t>
            </a:r>
            <a:r>
              <a:rPr lang="zh-CN" altLang="en-US" dirty="0" smtClean="0"/>
              <a:t>浏览器同步任务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基本使用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572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gulp </a:t>
            </a:r>
            <a:r>
              <a:rPr lang="zh-CN" altLang="en-US" dirty="0" smtClean="0"/>
              <a:t>中使用的是 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stream(</a:t>
            </a:r>
            <a:r>
              <a:rPr lang="zh-CN" altLang="en-US" dirty="0" smtClean="0"/>
              <a:t>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，首先获取到需要的 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，然后可以通过 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pipe() </a:t>
            </a:r>
            <a:r>
              <a:rPr lang="zh-CN" altLang="en-US" dirty="0" smtClean="0"/>
              <a:t>方法把流导入到你想要的地方。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比如 </a:t>
            </a:r>
            <a:r>
              <a:rPr lang="en-US" altLang="zh-CN" dirty="0" smtClean="0"/>
              <a:t>gulp </a:t>
            </a:r>
            <a:r>
              <a:rPr lang="zh-CN" altLang="en-US" dirty="0" smtClean="0"/>
              <a:t>的插件中，经过插件处理后的流又可以继续导入到其他插件中，当然也可以把流写入到文件中。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所以 </a:t>
            </a:r>
            <a:r>
              <a:rPr lang="en-US" altLang="zh-CN" dirty="0" smtClean="0"/>
              <a:t>gulp </a:t>
            </a:r>
            <a:r>
              <a:rPr lang="zh-CN" altLang="en-US" dirty="0" smtClean="0"/>
              <a:t>是以 </a:t>
            </a:r>
            <a:r>
              <a:rPr lang="en-US" altLang="zh-CN" dirty="0" smtClean="0"/>
              <a:t>stream </a:t>
            </a:r>
            <a:r>
              <a:rPr lang="zh-CN" altLang="en-US" dirty="0" smtClean="0"/>
              <a:t>为媒介的，它不需要频繁的生成临时文件</a:t>
            </a:r>
            <a:endParaRPr lang="zh-CN" altLang="en-US" dirty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工作原理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674101" cy="5572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首先通过 </a:t>
            </a:r>
            <a:r>
              <a:rPr lang="en-US" altLang="zh-CN" dirty="0" smtClean="0"/>
              <a:t>gulp.src() </a:t>
            </a:r>
            <a:r>
              <a:rPr lang="zh-CN" altLang="en-US" dirty="0" smtClean="0"/>
              <a:t>方法获取到想要处理的文件流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然后把文件流通过 </a:t>
            </a:r>
            <a:r>
              <a:rPr lang="en-US" altLang="zh-CN" dirty="0" smtClean="0"/>
              <a:t>pipe </a:t>
            </a:r>
            <a:r>
              <a:rPr lang="zh-CN" altLang="en-US" dirty="0" smtClean="0"/>
              <a:t>方法导入到 </a:t>
            </a:r>
            <a:r>
              <a:rPr lang="en-US" altLang="zh-CN" dirty="0" smtClean="0"/>
              <a:t>gulp </a:t>
            </a:r>
            <a:r>
              <a:rPr lang="zh-CN" altLang="en-US" dirty="0" smtClean="0"/>
              <a:t>的插件中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最后把经过插件处理后的流再通过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方法导入到 </a:t>
            </a:r>
            <a:r>
              <a:rPr lang="en-US" altLang="zh-CN" dirty="0" err="1" smtClean="0"/>
              <a:t>gulp.dest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gulp.dest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方法则把流中的内容写入到文件中</a:t>
            </a:r>
            <a:endParaRPr lang="zh-CN" altLang="en-US" dirty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操作流程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3"/>
          <p:cNvSpPr>
            <a:spLocks noChangeShapeType="1"/>
          </p:cNvSpPr>
          <p:nvPr/>
        </p:nvSpPr>
        <p:spPr bwMode="auto">
          <a:xfrm>
            <a:off x="2928938" y="519906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3614738" y="481806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/>
              <a:t>Gulp</a:t>
            </a:r>
            <a:r>
              <a:rPr lang="zh-CN" altLang="en-US" b="1" dirty="0" smtClean="0"/>
              <a:t>的使用</a:t>
            </a:r>
            <a:endParaRPr lang="zh-CN" altLang="zh-CN" b="1" dirty="0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971800" y="23987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3657600" y="2017713"/>
            <a:ext cx="355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/>
              <a:t>Gulp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3462338" y="30845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4114800" y="2703513"/>
            <a:ext cx="355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/>
              <a:t>Node</a:t>
            </a:r>
            <a:r>
              <a:rPr lang="zh-CN" altLang="en-US" b="1" dirty="0" smtClean="0"/>
              <a:t>环境的搭建</a:t>
            </a:r>
            <a:endParaRPr lang="zh-CN" altLang="en-US" b="1" dirty="0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3657600" y="3810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4343400" y="3429000"/>
            <a:ext cx="355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/>
              <a:t>NPM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使用</a:t>
            </a:r>
            <a:endParaRPr lang="zh-CN" altLang="en-US" b="1" dirty="0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3462338" y="45323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4114800" y="4151313"/>
            <a:ext cx="355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/>
              <a:t>Bower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使用</a:t>
            </a:r>
            <a:endParaRPr lang="zh-CN" altLang="zh-CN" b="1" dirty="0"/>
          </a:p>
        </p:txBody>
      </p:sp>
      <p:grpSp>
        <p:nvGrpSpPr>
          <p:cNvPr id="7180" name="Group 13"/>
          <p:cNvGrpSpPr>
            <a:grpSpLocks/>
          </p:cNvGrpSpPr>
          <p:nvPr/>
        </p:nvGrpSpPr>
        <p:grpSpPr bwMode="auto">
          <a:xfrm>
            <a:off x="2790825" y="2017713"/>
            <a:ext cx="393700" cy="393700"/>
            <a:chOff x="0" y="0"/>
            <a:chExt cx="416" cy="416"/>
          </a:xfrm>
        </p:grpSpPr>
        <p:sp>
          <p:nvSpPr>
            <p:cNvPr id="2" name="Oval 14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212" name="Group 15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214" name="Picture 16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" name="Oval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pic>
            <p:nvPicPr>
              <p:cNvPr id="7216" name="Picture 18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13" name="Picture 19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7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1" name="Group 20"/>
          <p:cNvGrpSpPr>
            <a:grpSpLocks/>
          </p:cNvGrpSpPr>
          <p:nvPr/>
        </p:nvGrpSpPr>
        <p:grpSpPr bwMode="auto">
          <a:xfrm>
            <a:off x="3325813" y="2705100"/>
            <a:ext cx="393700" cy="393700"/>
            <a:chOff x="0" y="0"/>
            <a:chExt cx="416" cy="416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206" name="Group 22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208" name="Picture 23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pic>
            <p:nvPicPr>
              <p:cNvPr id="7210" name="Picture 25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7" name="Picture 26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7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2" name="Group 27"/>
          <p:cNvGrpSpPr>
            <a:grpSpLocks/>
          </p:cNvGrpSpPr>
          <p:nvPr/>
        </p:nvGrpSpPr>
        <p:grpSpPr bwMode="auto">
          <a:xfrm>
            <a:off x="3494088" y="3427413"/>
            <a:ext cx="393700" cy="393700"/>
            <a:chOff x="0" y="0"/>
            <a:chExt cx="416" cy="416"/>
          </a:xfrm>
        </p:grpSpPr>
        <p:sp>
          <p:nvSpPr>
            <p:cNvPr id="6" name="Oval 28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200" name="Group 29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202" name="Picture 30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pic>
            <p:nvPicPr>
              <p:cNvPr id="7204" name="Picture 32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1" name="Picture 33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9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3" name="Group 34"/>
          <p:cNvGrpSpPr>
            <a:grpSpLocks/>
          </p:cNvGrpSpPr>
          <p:nvPr/>
        </p:nvGrpSpPr>
        <p:grpSpPr bwMode="auto">
          <a:xfrm>
            <a:off x="3276600" y="4140200"/>
            <a:ext cx="393700" cy="393700"/>
            <a:chOff x="0" y="0"/>
            <a:chExt cx="416" cy="416"/>
          </a:xfrm>
        </p:grpSpPr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194" name="Group 36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196" name="Picture 37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182" name="Oval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pic>
            <p:nvPicPr>
              <p:cNvPr id="7198" name="Picture 39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95" name="Picture 40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7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4" name="Group 41"/>
          <p:cNvGrpSpPr>
            <a:grpSpLocks/>
          </p:cNvGrpSpPr>
          <p:nvPr/>
        </p:nvGrpSpPr>
        <p:grpSpPr bwMode="auto">
          <a:xfrm>
            <a:off x="2732088" y="4803775"/>
            <a:ext cx="393700" cy="393700"/>
            <a:chOff x="0" y="0"/>
            <a:chExt cx="416" cy="416"/>
          </a:xfrm>
        </p:grpSpPr>
        <p:sp>
          <p:nvSpPr>
            <p:cNvPr id="6186" name="Oval 42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188" name="Group 43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190" name="Picture 44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91" name="Oval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192" name="Picture 46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89" name="Picture 47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7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85" name="Picture 4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305050"/>
            <a:ext cx="2667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本章目标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572164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dirty="0" smtClean="0"/>
              <a:t>Gulp</a:t>
            </a:r>
            <a:r>
              <a:rPr lang="zh-CN" altLang="en-US" sz="2800" dirty="0" smtClean="0"/>
              <a:t>内部使用了</a:t>
            </a:r>
            <a:r>
              <a:rPr lang="en-US" altLang="zh-CN" sz="2800" dirty="0" smtClean="0"/>
              <a:t>node-glob</a:t>
            </a:r>
            <a:r>
              <a:rPr lang="zh-CN" altLang="en-US" sz="2800" dirty="0" smtClean="0"/>
              <a:t>模块来实现其文件匹配功能，类似正则表达式</a:t>
            </a:r>
            <a:endParaRPr lang="en-US" altLang="zh-CN" sz="2800" dirty="0" smtClean="0"/>
          </a:p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 smtClean="0"/>
              <a:t>参考</a:t>
            </a:r>
            <a:r>
              <a:rPr lang="en-US" altLang="zh-CN" sz="2800" dirty="0" smtClean="0">
                <a:hlinkClick r:id="rId3"/>
              </a:rPr>
              <a:t>https://github.com/isaacs/node-glob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globs</a:t>
            </a:r>
            <a:r>
              <a:rPr lang="zh-CN" altLang="en-US" dirty="0" smtClean="0"/>
              <a:t>匹配规则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5051757"/>
              </p:ext>
            </p:extLst>
          </p:nvPr>
        </p:nvGraphicFramePr>
        <p:xfrm>
          <a:off x="757265" y="3143248"/>
          <a:ext cx="7886701" cy="348809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3274">
                  <a:extLst>
                    <a:ext uri="{9D8B030D-6E8A-4147-A177-3AD203B41FA5}">
                      <a16:colId xmlns:a16="http://schemas.microsoft.com/office/drawing/2014/main" xmlns="" val="1915923272"/>
                    </a:ext>
                  </a:extLst>
                </a:gridCol>
                <a:gridCol w="6093427">
                  <a:extLst>
                    <a:ext uri="{9D8B030D-6E8A-4147-A177-3AD203B41FA5}">
                      <a16:colId xmlns:a16="http://schemas.microsoft.com/office/drawing/2014/main" xmlns="" val="3620163975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effectLst/>
                        </a:rPr>
                        <a:t>匹配符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effectLst/>
                        </a:rPr>
                        <a:t>说明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3360522464"/>
                  </a:ext>
                </a:extLst>
              </a:tr>
              <a:tr h="2838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dirty="0">
                          <a:effectLst/>
                        </a:rPr>
                        <a:t>*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dirty="0">
                          <a:effectLst/>
                        </a:rPr>
                        <a:t>匹配文件路径中的</a:t>
                      </a:r>
                      <a:r>
                        <a:rPr lang="en-US" altLang="zh-CN" sz="1050" dirty="0">
                          <a:effectLst/>
                        </a:rPr>
                        <a:t>0</a:t>
                      </a:r>
                      <a:r>
                        <a:rPr lang="zh-CN" altLang="en-US" sz="1050" dirty="0">
                          <a:effectLst/>
                        </a:rPr>
                        <a:t>个或多个字符，但不会匹配路径分隔符，除非路径分隔符出现在末尾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40665238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dirty="0">
                          <a:effectLst/>
                        </a:rPr>
                        <a:t>**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dirty="0">
                          <a:effectLst/>
                        </a:rPr>
                        <a:t>匹配路径中的</a:t>
                      </a:r>
                      <a:r>
                        <a:rPr lang="en-US" altLang="zh-CN" sz="1050" dirty="0">
                          <a:effectLst/>
                        </a:rPr>
                        <a:t>0</a:t>
                      </a:r>
                      <a:r>
                        <a:rPr lang="zh-CN" altLang="en-US" sz="1050" dirty="0">
                          <a:effectLst/>
                        </a:rPr>
                        <a:t>个或多个目录及其子目录</a:t>
                      </a:r>
                      <a:r>
                        <a:rPr lang="en-US" altLang="zh-CN" sz="1050" dirty="0">
                          <a:effectLst/>
                        </a:rPr>
                        <a:t>,</a:t>
                      </a:r>
                      <a:r>
                        <a:rPr lang="zh-CN" altLang="en-US" sz="1050" dirty="0">
                          <a:effectLst/>
                        </a:rPr>
                        <a:t>需要单独出现，即它左右不能有其他东西了</a:t>
                      </a:r>
                      <a:r>
                        <a:rPr lang="zh-CN" altLang="en-US" sz="1050" dirty="0" smtClean="0">
                          <a:effectLst/>
                        </a:rPr>
                        <a:t>。</a:t>
                      </a:r>
                      <a:endParaRPr lang="zh-CN" altLang="en-US" sz="1050" dirty="0">
                        <a:effectLst/>
                      </a:endParaRP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3700701484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>
                          <a:effectLst/>
                        </a:rPr>
                        <a:t>?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dirty="0">
                          <a:effectLst/>
                        </a:rPr>
                        <a:t>匹配文件路径中的一个字符</a:t>
                      </a:r>
                      <a:r>
                        <a:rPr lang="en-US" altLang="zh-CN" sz="1050" dirty="0">
                          <a:effectLst/>
                        </a:rPr>
                        <a:t>(</a:t>
                      </a:r>
                      <a:r>
                        <a:rPr lang="zh-CN" altLang="en-US" sz="1050" dirty="0">
                          <a:effectLst/>
                        </a:rPr>
                        <a:t>不会匹配路径分隔符</a:t>
                      </a:r>
                      <a:r>
                        <a:rPr lang="en-US" altLang="zh-CN" sz="1050" dirty="0">
                          <a:effectLst/>
                        </a:rPr>
                        <a:t>)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128774636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dirty="0">
                          <a:effectLst/>
                        </a:rPr>
                        <a:t>[...]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dirty="0">
                          <a:effectLst/>
                        </a:rPr>
                        <a:t>匹配方括号中出现的字符中的任意一个，当方括号中第一个字符为</a:t>
                      </a:r>
                      <a:r>
                        <a:rPr lang="en-US" altLang="zh-CN" sz="1050" dirty="0">
                          <a:effectLst/>
                        </a:rPr>
                        <a:t>^</a:t>
                      </a:r>
                      <a:r>
                        <a:rPr lang="zh-CN" altLang="en-US" sz="1050" dirty="0">
                          <a:effectLst/>
                        </a:rPr>
                        <a:t>或</a:t>
                      </a:r>
                      <a:r>
                        <a:rPr lang="en-US" altLang="zh-CN" sz="1050" dirty="0">
                          <a:effectLst/>
                        </a:rPr>
                        <a:t>!</a:t>
                      </a:r>
                      <a:r>
                        <a:rPr lang="zh-CN" altLang="en-US" sz="1050" dirty="0">
                          <a:effectLst/>
                        </a:rPr>
                        <a:t>时，则表示不匹配方括号中出现的其他字符中的任意一个，类似</a:t>
                      </a:r>
                      <a:r>
                        <a:rPr lang="en-US" altLang="zh-CN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正则表达式中的用法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1980220743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!(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dirty="0">
                          <a:effectLst/>
                        </a:rPr>
                        <a:t>匹配任何与括号中给定的任一模式都不匹配的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2288737282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?(pattern|pattern|pattern)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dirty="0">
                          <a:effectLst/>
                        </a:rPr>
                        <a:t>匹配括号中给定的任一模式</a:t>
                      </a:r>
                      <a:r>
                        <a:rPr lang="en-US" altLang="zh-CN" sz="1050" dirty="0">
                          <a:effectLst/>
                        </a:rPr>
                        <a:t>0</a:t>
                      </a:r>
                      <a:r>
                        <a:rPr lang="zh-CN" altLang="en-US" sz="1050" dirty="0">
                          <a:effectLst/>
                        </a:rPr>
                        <a:t>次或</a:t>
                      </a:r>
                      <a:r>
                        <a:rPr lang="en-US" altLang="zh-CN" sz="1050" dirty="0">
                          <a:effectLst/>
                        </a:rPr>
                        <a:t>1</a:t>
                      </a:r>
                      <a:r>
                        <a:rPr lang="zh-CN" altLang="en-US" sz="1050" dirty="0">
                          <a:effectLst/>
                        </a:rPr>
                        <a:t>次，类似于</a:t>
                      </a:r>
                      <a:r>
                        <a:rPr lang="en-US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正则中的</a:t>
                      </a:r>
                      <a:r>
                        <a:rPr lang="en-US" altLang="zh-CN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)?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2202826973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+(pattern|pattern|pattern)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dirty="0">
                          <a:effectLst/>
                        </a:rPr>
                        <a:t>匹配括号中给定的任一模式至少</a:t>
                      </a:r>
                      <a:r>
                        <a:rPr lang="en-US" altLang="zh-CN" sz="1050" dirty="0">
                          <a:effectLst/>
                        </a:rPr>
                        <a:t>1</a:t>
                      </a:r>
                      <a:r>
                        <a:rPr lang="zh-CN" altLang="en-US" sz="1050" dirty="0">
                          <a:effectLst/>
                        </a:rPr>
                        <a:t>次，类似于</a:t>
                      </a:r>
                      <a:r>
                        <a:rPr lang="en-US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正则中的</a:t>
                      </a:r>
                      <a:r>
                        <a:rPr lang="en-US" altLang="zh-CN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)+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2997438400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*(pattern|pattern|pattern)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dirty="0">
                          <a:effectLst/>
                        </a:rPr>
                        <a:t>匹配括号中给定的任一模式</a:t>
                      </a:r>
                      <a:r>
                        <a:rPr lang="en-US" altLang="zh-CN" sz="1050" dirty="0">
                          <a:effectLst/>
                        </a:rPr>
                        <a:t>0</a:t>
                      </a:r>
                      <a:r>
                        <a:rPr lang="zh-CN" altLang="en-US" sz="1050" dirty="0">
                          <a:effectLst/>
                        </a:rPr>
                        <a:t>次或多次，类似于</a:t>
                      </a:r>
                      <a:r>
                        <a:rPr lang="en-US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正则中的</a:t>
                      </a:r>
                      <a:r>
                        <a:rPr lang="en-US" altLang="zh-CN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)*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2836947105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@(pattern|pattern|pattern)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dirty="0">
                          <a:effectLst/>
                        </a:rPr>
                        <a:t>匹配括号中给定的任一模式</a:t>
                      </a:r>
                      <a:r>
                        <a:rPr lang="en-US" altLang="zh-CN" sz="1050" dirty="0">
                          <a:effectLst/>
                        </a:rPr>
                        <a:t>1</a:t>
                      </a:r>
                      <a:r>
                        <a:rPr lang="zh-CN" altLang="en-US" sz="1050" dirty="0">
                          <a:effectLst/>
                        </a:rPr>
                        <a:t>次，类似于</a:t>
                      </a:r>
                      <a:r>
                        <a:rPr lang="en-US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正则中的</a:t>
                      </a:r>
                      <a:r>
                        <a:rPr lang="en-US" altLang="zh-CN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38894412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572164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 smtClean="0"/>
              <a:t>常用插件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编译 </a:t>
            </a:r>
            <a:r>
              <a:rPr lang="en-US" altLang="zh-CN" sz="1400" b="0" dirty="0" smtClean="0"/>
              <a:t>Less</a:t>
            </a:r>
            <a:r>
              <a:rPr lang="zh-CN" altLang="en-US" sz="1400" b="0" dirty="0" smtClean="0"/>
              <a:t>：</a:t>
            </a:r>
            <a:r>
              <a:rPr lang="en-US" altLang="zh-CN" sz="1400" b="0" dirty="0" smtClean="0"/>
              <a:t>gulp-less](https://www.npmjs.com/package/gulp-less)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合并文件：</a:t>
            </a:r>
            <a:r>
              <a:rPr lang="en-US" altLang="zh-CN" sz="1400" b="0" dirty="0" smtClean="0"/>
              <a:t>gulp-</a:t>
            </a:r>
            <a:r>
              <a:rPr lang="en-US" altLang="zh-CN" sz="1400" b="0" dirty="0" err="1" smtClean="0"/>
              <a:t>concat</a:t>
            </a:r>
            <a:r>
              <a:rPr lang="en-US" altLang="zh-CN" sz="1400" b="0" dirty="0" smtClean="0"/>
              <a:t>](</a:t>
            </a:r>
            <a:r>
              <a:rPr lang="en-US" altLang="zh-CN" sz="1400" b="0" dirty="0" smtClean="0">
                <a:hlinkClick r:id="rId3"/>
              </a:rPr>
              <a:t>https://www.npmjs.com/package/gulp-concat</a:t>
            </a:r>
            <a:r>
              <a:rPr lang="en-US" altLang="zh-CN" sz="1400" b="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压缩</a:t>
            </a:r>
            <a:r>
              <a:rPr lang="en-US" altLang="zh-CN" sz="1400" b="0" dirty="0" smtClean="0"/>
              <a:t>html</a:t>
            </a:r>
            <a:r>
              <a:rPr lang="zh-CN" altLang="en-US" sz="1400" b="0" dirty="0" smtClean="0"/>
              <a:t>文件 </a:t>
            </a:r>
            <a:r>
              <a:rPr lang="en-US" altLang="zh-CN" sz="1400" b="0" dirty="0" smtClean="0"/>
              <a:t>gulp-minify-html](</a:t>
            </a:r>
            <a:r>
              <a:rPr lang="en-US" altLang="zh-CN" sz="1400" b="0" dirty="0" smtClean="0">
                <a:hlinkClick r:id="rId4"/>
              </a:rPr>
              <a:t>https://www.npmjs.com/package/gulp-minify-html</a:t>
            </a:r>
            <a:r>
              <a:rPr lang="en-US" altLang="zh-CN" sz="1400" b="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压缩</a:t>
            </a:r>
            <a:r>
              <a:rPr lang="en-US" altLang="zh-CN" sz="1400" b="0" dirty="0" err="1" smtClean="0"/>
              <a:t>css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文件：</a:t>
            </a:r>
            <a:r>
              <a:rPr lang="en-US" altLang="zh-CN" sz="1400" b="0" dirty="0" smtClean="0"/>
              <a:t>gulp-</a:t>
            </a:r>
            <a:r>
              <a:rPr lang="en-US" altLang="zh-CN" sz="1400" b="0" dirty="0" err="1" smtClean="0"/>
              <a:t>cssnano</a:t>
            </a:r>
            <a:r>
              <a:rPr lang="en-US" altLang="zh-CN" sz="1400" b="0" dirty="0" smtClean="0"/>
              <a:t>](https://www.npmjs.com/package/gulp-cssnano) 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压缩</a:t>
            </a:r>
            <a:r>
              <a:rPr lang="en-US" altLang="zh-CN" sz="1400" b="0" dirty="0" err="1" smtClean="0"/>
              <a:t>css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文件：</a:t>
            </a:r>
            <a:r>
              <a:rPr lang="en-US" altLang="zh-CN" sz="1400" b="0" dirty="0" smtClean="0"/>
              <a:t>gulp-minify-</a:t>
            </a:r>
            <a:r>
              <a:rPr lang="en-US" altLang="zh-CN" sz="1400" b="0" dirty="0" err="1" smtClean="0"/>
              <a:t>css</a:t>
            </a:r>
            <a:r>
              <a:rPr lang="en-US" altLang="zh-CN" sz="1400" b="0" dirty="0" smtClean="0"/>
              <a:t>](</a:t>
            </a:r>
            <a:r>
              <a:rPr lang="en-US" altLang="zh-CN" sz="1400" b="0" dirty="0" smtClean="0">
                <a:hlinkClick r:id="rId5"/>
              </a:rPr>
              <a:t>https://www.npmjs.com/package/gulp-minify-css</a:t>
            </a:r>
            <a:r>
              <a:rPr lang="en-US" altLang="zh-CN" sz="1400" b="0" dirty="0" smtClean="0"/>
              <a:t>) </a:t>
            </a:r>
            <a:r>
              <a:rPr lang="zh-CN" altLang="en-US" sz="1400" b="0" dirty="0" smtClean="0"/>
              <a:t>过时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压缩</a:t>
            </a:r>
            <a:r>
              <a:rPr lang="en-US" altLang="zh-CN" sz="1400" b="0" dirty="0" err="1" smtClean="0"/>
              <a:t>css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文件：</a:t>
            </a:r>
            <a:r>
              <a:rPr lang="en-US" altLang="zh-CN" sz="1400" b="0" dirty="0" smtClean="0"/>
              <a:t>gulp-clean-</a:t>
            </a:r>
            <a:r>
              <a:rPr lang="en-US" altLang="zh-CN" sz="1400" b="0" dirty="0" err="1" smtClean="0"/>
              <a:t>css</a:t>
            </a:r>
            <a:r>
              <a:rPr lang="en-US" altLang="zh-CN" sz="1400" b="0" dirty="0" smtClean="0"/>
              <a:t>](https://www.npmjs.com/package/gulp-clean-css)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压缩混淆</a:t>
            </a:r>
            <a:r>
              <a:rPr lang="en-US" altLang="zh-CN" sz="1400" b="0" dirty="0" err="1" smtClean="0"/>
              <a:t>js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文件：</a:t>
            </a:r>
            <a:r>
              <a:rPr lang="en-US" altLang="zh-CN" sz="1400" b="0" dirty="0" smtClean="0"/>
              <a:t>gulp-</a:t>
            </a:r>
            <a:r>
              <a:rPr lang="en-US" altLang="zh-CN" sz="1400" b="0" dirty="0" err="1" smtClean="0"/>
              <a:t>uglify</a:t>
            </a:r>
            <a:r>
              <a:rPr lang="en-US" altLang="zh-CN" sz="1400" b="0" dirty="0" smtClean="0"/>
              <a:t>](</a:t>
            </a:r>
            <a:r>
              <a:rPr lang="en-US" altLang="zh-CN" sz="1400" b="0" dirty="0" smtClean="0">
                <a:hlinkClick r:id="rId6"/>
              </a:rPr>
              <a:t>https://www.npmjs.com/package/gulp-uglify</a:t>
            </a:r>
            <a:r>
              <a:rPr lang="en-US" altLang="zh-CN" sz="1400" b="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压缩图像：</a:t>
            </a:r>
            <a:r>
              <a:rPr lang="en-US" altLang="zh-CN" sz="1400" b="0" dirty="0" smtClean="0"/>
              <a:t>gulp-</a:t>
            </a:r>
            <a:r>
              <a:rPr lang="en-US" altLang="zh-CN" sz="1400" b="0" dirty="0" err="1" smtClean="0"/>
              <a:t>imagemin</a:t>
            </a:r>
            <a:r>
              <a:rPr lang="en-US" altLang="zh-CN" sz="1400" b="0" dirty="0" smtClean="0"/>
              <a:t>](https://www.npmjs.com/package/gulp-imagemin)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重命名文件：</a:t>
            </a:r>
            <a:r>
              <a:rPr lang="en-US" altLang="zh-CN" sz="1400" b="0" dirty="0" smtClean="0"/>
              <a:t>gulp-rename](</a:t>
            </a:r>
            <a:r>
              <a:rPr lang="en-US" altLang="zh-CN" sz="1400" b="0" dirty="0" smtClean="0">
                <a:hlinkClick r:id="rId7"/>
              </a:rPr>
              <a:t>https://www.npmjs.com/package/gulp-rename</a:t>
            </a:r>
            <a:r>
              <a:rPr lang="en-US" altLang="zh-CN" sz="1400" b="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编译 </a:t>
            </a:r>
            <a:r>
              <a:rPr lang="en-US" altLang="zh-CN" sz="1400" b="0" dirty="0" smtClean="0"/>
              <a:t>Jade: gulp-jade](https://www.npmjs.com/package/gulp-jade)</a:t>
            </a:r>
          </a:p>
          <a:p>
            <a:pPr lvl="1">
              <a:lnSpc>
                <a:spcPct val="150000"/>
              </a:lnSpc>
            </a:pP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浏览器同步：</a:t>
            </a:r>
            <a:r>
              <a:rPr lang="en-US" altLang="zh-CN" sz="1400" b="0" dirty="0" smtClean="0"/>
              <a:t>browser-sync](https://browsersync.io</a:t>
            </a:r>
            <a:r>
              <a:rPr lang="zh-CN" altLang="en-US" sz="1400" b="0" dirty="0" smtClean="0"/>
              <a:t>、</a:t>
            </a:r>
            <a:r>
              <a:rPr lang="en-US" altLang="zh-CN" sz="1400" b="0" dirty="0" smtClean="0"/>
              <a:t>http://www.browsersync.cn/)	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Gulp</a:t>
            </a:r>
            <a:r>
              <a:rPr lang="zh-CN" altLang="en-US" dirty="0" smtClean="0"/>
              <a:t>常用插件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572164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 smtClean="0"/>
              <a:t>常用插件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1.LESS</a:t>
            </a:r>
            <a:r>
              <a:rPr lang="zh-CN" altLang="en-US" b="0" dirty="0" smtClean="0"/>
              <a:t>编译、压缩、合并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2.JS</a:t>
            </a:r>
            <a:r>
              <a:rPr lang="zh-CN" altLang="en-US" b="0" dirty="0" smtClean="0"/>
              <a:t>合并、压缩混淆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3.image</a:t>
            </a:r>
            <a:r>
              <a:rPr lang="zh-CN" altLang="en-US" b="0" dirty="0" smtClean="0"/>
              <a:t>复制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4.html</a:t>
            </a:r>
            <a:r>
              <a:rPr lang="zh-CN" altLang="en-US" b="0" dirty="0" smtClean="0"/>
              <a:t>压缩、复制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5.</a:t>
            </a:r>
            <a:r>
              <a:rPr lang="zh-CN" altLang="en-US" b="0" dirty="0" smtClean="0"/>
              <a:t>浏览器同步：当项目文件被修改时浏览器自动同步刷新</a:t>
            </a:r>
            <a:endParaRPr lang="en-US" altLang="zh-CN" b="0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Gulp</a:t>
            </a:r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572164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 smtClean="0"/>
              <a:t>推荐</a:t>
            </a:r>
            <a:r>
              <a:rPr lang="en-US" altLang="zh-CN" sz="2800" dirty="0" smtClean="0"/>
              <a:t>Gulp</a:t>
            </a:r>
            <a:r>
              <a:rPr lang="zh-CN" altLang="en-US" sz="2800" dirty="0" smtClean="0"/>
              <a:t>！！！重复轮子太多</a:t>
            </a:r>
            <a:endParaRPr lang="en-US" altLang="zh-CN" sz="2800" dirty="0" smtClean="0"/>
          </a:p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endParaRPr lang="en-US" altLang="zh-CN" sz="2800" dirty="0" smtClean="0"/>
          </a:p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endParaRPr lang="en-US" altLang="zh-CN" sz="2800" dirty="0" smtClean="0"/>
          </a:p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endParaRPr lang="en-US" altLang="zh-CN" sz="2800" dirty="0" smtClean="0"/>
          </a:p>
          <a:p>
            <a:pPr marL="342900" lvl="1" indent="-34290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marL="342900" lvl="1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 smtClean="0"/>
              <a:t>参考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hlinkClick r:id="rId3"/>
              </a:rPr>
              <a:t>https://zhuanlan.zhihu.com/p/20309820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hlinkClick r:id="rId4"/>
              </a:rPr>
              <a:t>http://fis.baidu.com/ 	http://fex.baidu.com/</a:t>
            </a:r>
            <a:r>
              <a:rPr lang="en-US" altLang="zh-CN" b="0" dirty="0" smtClean="0"/>
              <a:t> </a:t>
            </a:r>
            <a:endParaRPr lang="en-US" altLang="zh-CN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Gulp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Grunt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FIS3</a:t>
            </a:r>
          </a:p>
        </p:txBody>
      </p:sp>
      <p:pic>
        <p:nvPicPr>
          <p:cNvPr id="48130" name="Picture 2" descr="https://pic3.zhimg.com/13e739161015777b63a2a2680143f02a_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000240"/>
            <a:ext cx="4323677" cy="2571768"/>
          </a:xfrm>
          <a:prstGeom prst="rect">
            <a:avLst/>
          </a:prstGeom>
          <a:noFill/>
        </p:spPr>
      </p:pic>
      <p:pic>
        <p:nvPicPr>
          <p:cNvPr id="7170" name="Picture 2" descr="fis 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571744"/>
            <a:ext cx="1571636" cy="1571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/>
        </p:nvSpPr>
        <p:spPr bwMode="auto">
          <a:xfrm>
            <a:off x="2195513" y="2565400"/>
            <a:ext cx="6324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zh-CN" sz="6000">
              <a:solidFill>
                <a:schemeClr val="folHlink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为什么要有自动化工作流</a:t>
            </a:r>
            <a:endParaRPr lang="en-US" altLang="zh-CN" dirty="0" smtClean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开发过程中有大量的重复操作</a:t>
            </a:r>
          </a:p>
          <a:p>
            <a:pPr eaLnBrk="1" hangingPunct="1"/>
            <a:r>
              <a:rPr lang="zh-CN" altLang="en-US" dirty="0" smtClean="0"/>
              <a:t>我们要提高效率，就必须减少重复的工作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开发人员不应该将精力放在这些重复性质的工作上，精力应放在哪？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解决：使用自动化构建工具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自动完成一系列重复的操作，目前较流行的有：</a:t>
            </a:r>
            <a:endParaRPr lang="en-US" altLang="zh-CN" dirty="0" smtClean="0"/>
          </a:p>
          <a:p>
            <a:pPr lvl="1" eaLnBrk="1" hangingPunct="1">
              <a:buNone/>
            </a:pPr>
            <a:r>
              <a:rPr lang="en-US" altLang="zh-CN" dirty="0" smtClean="0"/>
              <a:t>	Gulp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FIS3…</a:t>
            </a:r>
            <a:endParaRPr lang="zh-CN" altLang="en-US" dirty="0" smtClean="0"/>
          </a:p>
          <a:p>
            <a:pPr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10262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gulp</a:t>
            </a:r>
            <a:r>
              <a:rPr lang="zh-CN" altLang="en-US" dirty="0" smtClean="0"/>
              <a:t>是前端开发过程中一种基于流的代码构建工具，是自动化项目的构建利器；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不仅能对网站资源进行优化，而且在开发过程中很多重复的任务能够使用正确的工具自动完成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不仅可以很愉快的编写代码，而且大大提高我们的工作效率。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Gulp</a:t>
            </a:r>
            <a:r>
              <a:rPr lang="zh-CN" altLang="en-US" dirty="0" smtClean="0"/>
              <a:t>是基于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的自动任务运行器，需要</a:t>
            </a:r>
            <a:r>
              <a:rPr lang="en-US" altLang="zh-CN" dirty="0" smtClean="0">
                <a:solidFill>
                  <a:srgbClr val="FF0000"/>
                </a:solidFill>
              </a:rPr>
              <a:t>Node</a:t>
            </a:r>
            <a:r>
              <a:rPr lang="zh-CN" altLang="en-US" dirty="0" smtClean="0">
                <a:solidFill>
                  <a:srgbClr val="FF0000"/>
                </a:solidFill>
              </a:rPr>
              <a:t>环境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Gulp</a:t>
            </a:r>
            <a:r>
              <a:rPr lang="zh-CN" altLang="en-US" dirty="0" smtClean="0"/>
              <a:t>简介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文件，也不是一个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而是</a:t>
            </a:r>
            <a:r>
              <a:rPr lang="en-US" altLang="zh-CN" dirty="0" smtClean="0"/>
              <a:t>Server side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Runtime</a:t>
            </a:r>
            <a:r>
              <a:rPr lang="zh-CN" altLang="en-US" dirty="0" smtClean="0"/>
              <a:t>，服务端的一个</a:t>
            </a:r>
            <a:r>
              <a:rPr lang="en-US" altLang="zh-CN" dirty="0" smtClean="0"/>
              <a:t>JS</a:t>
            </a:r>
            <a:r>
              <a:rPr lang="zh-CN" altLang="en-US" dirty="0" smtClean="0"/>
              <a:t>运行时环境，可以在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中运行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Node</a:t>
            </a:r>
            <a:r>
              <a:rPr lang="zh-CN" altLang="en-US" dirty="0" smtClean="0"/>
              <a:t>中只能运行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，无法使用 </a:t>
            </a:r>
            <a:r>
              <a:rPr lang="en-US" altLang="zh-CN" dirty="0" smtClean="0"/>
              <a:t>BOM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DOM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说到底</a:t>
            </a:r>
            <a:r>
              <a:rPr lang="en-US" altLang="zh-CN" dirty="0" smtClean="0">
                <a:solidFill>
                  <a:srgbClr val="FF0000"/>
                </a:solidFill>
              </a:rPr>
              <a:t>Node</a:t>
            </a:r>
            <a:r>
              <a:rPr lang="zh-CN" altLang="en-US" dirty="0" smtClean="0">
                <a:solidFill>
                  <a:srgbClr val="FF0000"/>
                </a:solidFill>
              </a:rPr>
              <a:t>就是一个</a:t>
            </a:r>
            <a:r>
              <a:rPr lang="en-US" altLang="zh-CN" dirty="0" smtClean="0">
                <a:solidFill>
                  <a:srgbClr val="FF0000"/>
                </a:solidFill>
              </a:rPr>
              <a:t>JS</a:t>
            </a:r>
            <a:r>
              <a:rPr lang="zh-CN" altLang="en-US" dirty="0" smtClean="0">
                <a:solidFill>
                  <a:srgbClr val="FF0000"/>
                </a:solidFill>
              </a:rPr>
              <a:t>运行环境</a:t>
            </a:r>
            <a:r>
              <a:rPr lang="zh-CN" altLang="en-US" dirty="0" smtClean="0"/>
              <a:t>，让我们可以在服务端运行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代码，而以往我们都是在浏览器内核中运行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什么是</a:t>
            </a:r>
            <a:r>
              <a:rPr lang="en-US" altLang="zh-CN" dirty="0" smtClean="0"/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Node.js </a:t>
            </a:r>
            <a:r>
              <a:rPr lang="zh-CN" altLang="en-US" dirty="0" smtClean="0"/>
              <a:t>是一个基于 </a:t>
            </a:r>
            <a:r>
              <a:rPr lang="en-US" altLang="zh-CN" dirty="0" smtClean="0"/>
              <a:t>Chrome V8 </a:t>
            </a:r>
            <a:r>
              <a:rPr lang="zh-CN" altLang="en-US" dirty="0" smtClean="0"/>
              <a:t>引擎的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运行环境。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是轻内核的，官方只提供了一些最基础的包，大部分功能都需要功能包来提供，通过这些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可以实现如文件、网络通信等操作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Node.js </a:t>
            </a:r>
            <a:r>
              <a:rPr lang="zh-CN" altLang="en-US" dirty="0" smtClean="0"/>
              <a:t>使用了一个事件驱动、非阻塞式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的模型，使其轻量又高效。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Node</a:t>
            </a:r>
            <a:r>
              <a:rPr lang="zh-CN" altLang="en-US" dirty="0" smtClean="0"/>
              <a:t>简介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开发动态网站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开发提供数据的服务端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，类似聚合数据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前端开发工具的基础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许多前端开发工具都是基于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平台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Node</a:t>
            </a:r>
            <a:r>
              <a:rPr lang="zh-CN" altLang="en-US" dirty="0" smtClean="0"/>
              <a:t>作用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99" y="1071546"/>
            <a:ext cx="8459819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获取：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https://nodejs.org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Mac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node-v6.9.2-darwin-x64.tar.gz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Windows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node-v6.9.2-x64.msi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node-v6.9.2-x86.msi</a:t>
            </a: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Node</a:t>
            </a:r>
            <a:r>
              <a:rPr lang="zh-CN" altLang="en-US" dirty="0" smtClean="0"/>
              <a:t>环境搭建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5844</TotalTime>
  <Words>2016</Words>
  <Application>Microsoft PowerPoint</Application>
  <PresentationFormat>全屏显示(4:3)</PresentationFormat>
  <Paragraphs>272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1_模板</vt:lpstr>
      <vt:lpstr>幻灯片 1</vt:lpstr>
      <vt:lpstr>主要内容</vt:lpstr>
      <vt:lpstr>本章目标</vt:lpstr>
      <vt:lpstr>为什么要有自动化工作流</vt:lpstr>
      <vt:lpstr>Gulp简介</vt:lpstr>
      <vt:lpstr>什么是Node</vt:lpstr>
      <vt:lpstr>Node简介</vt:lpstr>
      <vt:lpstr>Node作用</vt:lpstr>
      <vt:lpstr>Node环境搭建</vt:lpstr>
      <vt:lpstr>REPL环境</vt:lpstr>
      <vt:lpstr>体验：使用Node开发Web应用程序</vt:lpstr>
      <vt:lpstr>什么是NPM</vt:lpstr>
      <vt:lpstr>NPM使用场景</vt:lpstr>
      <vt:lpstr>NPM的使用</vt:lpstr>
      <vt:lpstr>NPM的使用</vt:lpstr>
      <vt:lpstr>关于package.json文件</vt:lpstr>
      <vt:lpstr>为项目添加package.json</vt:lpstr>
      <vt:lpstr>添加package.json文件</vt:lpstr>
      <vt:lpstr>使用淘宝 NPM 镜像</vt:lpstr>
      <vt:lpstr>Bower简介</vt:lpstr>
      <vt:lpstr>Bower的安装和使用</vt:lpstr>
      <vt:lpstr>NPM vs Bower的区别</vt:lpstr>
      <vt:lpstr>Gulp简介</vt:lpstr>
      <vt:lpstr>Gulp功能</vt:lpstr>
      <vt:lpstr>Gulp学习</vt:lpstr>
      <vt:lpstr>Gulp准备工作</vt:lpstr>
      <vt:lpstr>基本使用</vt:lpstr>
      <vt:lpstr>工作原理</vt:lpstr>
      <vt:lpstr>操作流程</vt:lpstr>
      <vt:lpstr>globs匹配规则</vt:lpstr>
      <vt:lpstr>Gulp常用插件</vt:lpstr>
      <vt:lpstr>Gulp综合案例</vt:lpstr>
      <vt:lpstr>Gulp vs Grunt vs FIS3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汤小洋</dc:creator>
  <cp:lastModifiedBy>Administrator</cp:lastModifiedBy>
  <cp:revision>638</cp:revision>
  <dcterms:created xsi:type="dcterms:W3CDTF">2006-03-08T06:55:38Z</dcterms:created>
  <dcterms:modified xsi:type="dcterms:W3CDTF">2017-01-27T13:38:50Z</dcterms:modified>
</cp:coreProperties>
</file>