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303" r:id="rId14"/>
    <p:sldId id="294" r:id="rId15"/>
    <p:sldId id="304" r:id="rId16"/>
    <p:sldId id="296" r:id="rId17"/>
    <p:sldId id="267" r:id="rId18"/>
    <p:sldId id="314" r:id="rId19"/>
    <p:sldId id="319" r:id="rId20"/>
    <p:sldId id="322" r:id="rId21"/>
    <p:sldId id="297" r:id="rId22"/>
    <p:sldId id="271" r:id="rId23"/>
    <p:sldId id="272" r:id="rId24"/>
    <p:sldId id="273" r:id="rId25"/>
    <p:sldId id="274" r:id="rId26"/>
    <p:sldId id="312" r:id="rId27"/>
    <p:sldId id="311" r:id="rId28"/>
    <p:sldId id="277" r:id="rId29"/>
    <p:sldId id="279" r:id="rId30"/>
    <p:sldId id="321" r:id="rId31"/>
    <p:sldId id="281" r:id="rId32"/>
    <p:sldId id="298" r:id="rId33"/>
    <p:sldId id="282" r:id="rId34"/>
    <p:sldId id="299" r:id="rId35"/>
    <p:sldId id="306" r:id="rId36"/>
    <p:sldId id="301" r:id="rId37"/>
    <p:sldId id="320" r:id="rId38"/>
    <p:sldId id="308"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A9"/>
    <a:srgbClr val="C9CE9A"/>
    <a:srgbClr val="E1E7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E7C3F-22DA-4118-A06D-F6C73F5DD147}" v="1411" dt="2021-12-06T06:04:05.467"/>
    <p1510:client id="{21488BE4-2BC7-9FB2-DCB0-A17D85A7E0E8}" v="21" dt="2021-11-26T17:29:32.241"/>
    <p1510:client id="{2B0F23A8-CACF-C14F-1CDB-0889B24B0E30}" v="1128" dt="2021-12-07T03:01:45.845"/>
    <p1510:client id="{2BA0C59F-D543-20BA-53F8-E93D4CA9BA06}" v="83" dt="2021-12-02T22:13:02.958"/>
    <p1510:client id="{33694C89-8568-E9A6-BCE3-1BEEF300CB50}" v="338" dt="2021-12-07T02:24:57.488"/>
    <p1510:client id="{45B68D5D-2188-5B58-BEF6-0FECDB92D3E8}" v="15" dt="2021-12-05T23:08:52.707"/>
    <p1510:client id="{6AA9D888-1850-F2D0-FF85-A2633521A7D3}" v="93" dt="2021-12-02T18:40:35.407"/>
    <p1510:client id="{6DBABCDB-5C0A-95CD-FC0D-59184E289BE8}" v="327" dt="2021-12-06T05:56:18.395"/>
    <p1510:client id="{6FDCB137-D97C-5893-BE6E-A9A27F586A85}" v="1" dt="2021-12-07T21:13:53.171"/>
    <p1510:client id="{7F4055AC-051F-96D4-37C7-FBC2BF9AB06D}" v="314" dt="2021-12-06T18:06:01.128"/>
    <p1510:client id="{80138384-CB72-DFFD-3C54-1E20245CFFB8}" v="1488" dt="2021-12-05T22:49:11.996"/>
    <p1510:client id="{8368D9FB-1AB3-8ED6-CE5F-642D4EAF0A6B}" v="2598" dt="2021-12-07T00:26:07.989"/>
    <p1510:client id="{944FFE42-72F8-B098-F1A6-8B153A7E2021}" v="19" dt="2021-12-06T03:09:22.337"/>
    <p1510:client id="{A5348844-DEDD-2720-D22E-DB6BF4CBFC8C}" v="261" dt="2021-12-07T02:26:27.335"/>
    <p1510:client id="{A9E788B5-FE68-532F-BF34-6B74FBCF4F5F}" v="6" dt="2021-12-06T23:17:14.248"/>
    <p1510:client id="{AD93E484-06E4-669C-91CF-3DE39899C7A8}" v="1603" dt="2021-12-06T05:20:09.652"/>
    <p1510:client id="{B6F2C1AD-FC4A-5533-D618-2107C09D34E1}" v="135" dt="2021-12-06T22:37:51.735"/>
    <p1510:client id="{B99C0497-C1EE-5A78-E809-4C700E6A1224}" v="1478" dt="2021-12-03T19:51:23.298"/>
    <p1510:client id="{C111CCE6-63DD-FCC5-A990-D38F2E2592BB}" v="576" dt="2021-12-06T17:24:06.206"/>
    <p1510:client id="{C874F9AC-F4D8-6338-BD77-26DD681EB067}" v="3" dt="2021-12-07T18:35:49.262"/>
    <p1510:client id="{D656C68B-BCDE-F981-B6E6-EE7266247E07}" v="99" dt="2021-12-06T17:20:11.756"/>
    <p1510:client id="{DA0A646F-B3D6-F382-0BE2-C298DD67A1BD}" v="21" dt="2021-12-06T18:15:56.148"/>
    <p1510:client id="{DD2EA068-4D48-EC21-1438-A08534D77703}" v="948" dt="2021-12-06T00:10:08.546"/>
    <p1510:client id="{EAA1930C-FCB9-0CA6-EED6-20CB965AB2B7}" v="344" dt="2021-12-06T05:36:47.386"/>
    <p1510:client id="{F093076E-06D2-BA01-F2DA-148AD51493A7}" v="432" dt="2021-12-05T04:40:11.605"/>
    <p1510:client id="{F0FA9777-13C8-54A1-093B-77878A82F483}" v="155" dt="2021-12-03T01:05:56.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0B59E-4A1F-43A3-B9FB-FE0408DA4CE8}" type="datetimeFigureOut">
              <a:rPr lang="en-US"/>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F6086-B491-4445-BE79-1EE10B9B8D95}" type="slidenum">
              <a:rPr lang="en-US"/>
              <a:t>‹#›</a:t>
            </a:fld>
            <a:endParaRPr lang="en-US"/>
          </a:p>
        </p:txBody>
      </p:sp>
    </p:spTree>
    <p:extLst>
      <p:ext uri="{BB962C8B-B14F-4D97-AF65-F5344CB8AC3E}">
        <p14:creationId xmlns:p14="http://schemas.microsoft.com/office/powerpoint/2010/main" val="2228480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allpaperflare.com/green-grass-field-under-blue-skies-digital-wallpaper-pixel-art-wallpaper-hmew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freepnglogos.com/pics/pokemon-logo-png"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ulbapedia.bulbagarden.net/wiki/Stat-enhancing_it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pixilart.com/art/minun-and-plusle-960cf13ee77763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deviantart.com/soulgreyman/art/Nidoran-Female-Big-369690176" TargetMode="External"/><Relationship Id="rId4" Type="http://schemas.openxmlformats.org/officeDocument/2006/relationships/hyperlink" Target="http://pixelartmaker.com/art/0fe3e828f8baaa7"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pixilart.com/art/minun-and-plusle-960cf13ee77763a"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www.deviantart.com/soulgreyman/art/Nidoran-Female-Big-369690176" TargetMode="External"/><Relationship Id="rId4" Type="http://schemas.openxmlformats.org/officeDocument/2006/relationships/hyperlink" Target="http://pixelartmaker.com/art/0fe3e828f8baaa7"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pixilart.com/art/gyarados-sprite-fa05d56af6c56ba"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ngitem.com/middle/hwmRxwh_pokemon-transparent-pixel-art-pokemon-pikachu-sprite-gif/"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deviantart.com/pokemoncardresources/gallery/29632989/custom-icons-and-symbols" TargetMode="External"/><Relationship Id="rId4" Type="http://schemas.openxmlformats.org/officeDocument/2006/relationships/hyperlink" Target="https://pokemonreturnofthechampion.fandom.com/wiki/Pok%C3%A9dex_Holders"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international-pokedex.fandom.com/wiki/Tropius_(May"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pixelartmaker.com/art/548f2eab06f447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pinterest.ph/WhiteSpriggan/legendary-pokemon-pixel/" TargetMode="External"/><Relationship Id="rId3" Type="http://schemas.openxmlformats.org/officeDocument/2006/relationships/hyperlink" Target="https://br.pinterest.com/fuzarinicolas/lego-watch/" TargetMode="External"/><Relationship Id="rId7" Type="http://schemas.openxmlformats.org/officeDocument/2006/relationships/hyperlink" Target="https://pokemondb.net/sprites/terrak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pinterest.ca/pin/658088564280414167/" TargetMode="External"/><Relationship Id="rId5" Type="http://schemas.openxmlformats.org/officeDocument/2006/relationships/hyperlink" Target="https://pokemondb.net/pokedex/rayquaza" TargetMode="External"/><Relationship Id="rId10" Type="http://schemas.openxmlformats.org/officeDocument/2006/relationships/hyperlink" Target="https://pokemondb.net/pokedex/zacian" TargetMode="External"/><Relationship Id="rId4" Type="http://schemas.openxmlformats.org/officeDocument/2006/relationships/hyperlink" Target="http://pixelartmaker.com/art/4101a0a4f8de55d" TargetMode="External"/><Relationship Id="rId9" Type="http://schemas.openxmlformats.org/officeDocument/2006/relationships/hyperlink" Target="https://pokemondb.net/pokedex/type-nul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Photo sources:</a:t>
            </a:r>
          </a:p>
          <a:p>
            <a:r>
              <a:rPr lang="en-US">
                <a:cs typeface="Calibri"/>
              </a:rPr>
              <a:t>- background  </a:t>
            </a:r>
            <a:r>
              <a:rPr lang="en-US">
                <a:hlinkClick r:id="rId3"/>
              </a:rPr>
              <a:t>https://www.wallpaperflare.com/green-grass-field-under-blue-skies-digital-wallpaper-pixel-art-wallpaper-hmews</a:t>
            </a:r>
            <a:r>
              <a:rPr lang="en-US"/>
              <a:t> </a:t>
            </a:r>
          </a:p>
          <a:p>
            <a:r>
              <a:rPr lang="en-US">
                <a:cs typeface="Calibri"/>
              </a:rPr>
              <a:t>- </a:t>
            </a:r>
            <a:r>
              <a:rPr lang="en-US" err="1">
                <a:cs typeface="Calibri"/>
              </a:rPr>
              <a:t>pokemon</a:t>
            </a:r>
            <a:r>
              <a:rPr lang="en-US">
                <a:cs typeface="Calibri"/>
              </a:rPr>
              <a:t> logo </a:t>
            </a:r>
            <a:r>
              <a:rPr lang="en-US">
                <a:hlinkClick r:id="rId4"/>
              </a:rPr>
              <a:t>https://www.freepnglogos.com/pics/pokemon-logo-png</a:t>
            </a:r>
            <a:r>
              <a:rPr lang="en-US"/>
              <a:t> </a:t>
            </a:r>
          </a:p>
        </p:txBody>
      </p:sp>
      <p:sp>
        <p:nvSpPr>
          <p:cNvPr id="4" name="Slide Number Placeholder 3"/>
          <p:cNvSpPr>
            <a:spLocks noGrp="1"/>
          </p:cNvSpPr>
          <p:nvPr>
            <p:ph type="sldNum" sz="quarter" idx="5"/>
          </p:nvPr>
        </p:nvSpPr>
        <p:spPr/>
        <p:txBody>
          <a:bodyPr/>
          <a:lstStyle/>
          <a:p>
            <a:fld id="{95EF6086-B491-4445-BE79-1EE10B9B8D95}" type="slidenum">
              <a:rPr lang="en-US"/>
              <a:t>1</a:t>
            </a:fld>
            <a:endParaRPr lang="en-US"/>
          </a:p>
        </p:txBody>
      </p:sp>
    </p:spTree>
    <p:extLst>
      <p:ext uri="{BB962C8B-B14F-4D97-AF65-F5344CB8AC3E}">
        <p14:creationId xmlns:p14="http://schemas.microsoft.com/office/powerpoint/2010/main" val="184615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LAUREN – </a:t>
            </a:r>
            <a:r>
              <a:rPr lang="en-US"/>
              <a:t>infographic #1 and #2</a:t>
            </a:r>
            <a:endParaRPr lang="en-US">
              <a:cs typeface="Calibri"/>
            </a:endParaRPr>
          </a:p>
          <a:p>
            <a:pPr marL="171450" indent="-171450">
              <a:buFont typeface="Arial,Sans-Serif"/>
              <a:buChar char="•"/>
            </a:pPr>
            <a:r>
              <a:rPr lang="en-US">
                <a:cs typeface="Calibri"/>
              </a:rPr>
              <a:t>Displayed on the left is each respective generation's highest base stat. As you can see, it seems that each generation excels in certain aspects compared to others. Displayed on the right are the largest percent changes that occurred between generations. Generation 1 was used as the baseline for comparison to calculate these percentage changes. As shown, there is very little variation in terms of base state from generation to generation. This is presumably because </a:t>
            </a:r>
            <a:r>
              <a:rPr lang="en-US" err="1">
                <a:cs typeface="Calibri"/>
              </a:rPr>
              <a:t>Pokemon</a:t>
            </a:r>
            <a:r>
              <a:rPr lang="en-US">
                <a:cs typeface="Calibri"/>
              </a:rPr>
              <a:t> can be traded between generations and having fairly equal stats ensures that no single generation offers an unfair advantage in battle or training. </a:t>
            </a:r>
          </a:p>
          <a:p>
            <a:pPr marL="171450" indent="-171450">
              <a:buFont typeface="Arial,Sans-Serif"/>
              <a:buChar char="•"/>
            </a:pPr>
            <a:r>
              <a:rPr lang="en-US"/>
              <a:t>Picture sources - </a:t>
            </a:r>
            <a:r>
              <a:rPr lang="en-US">
                <a:hlinkClick r:id="rId3"/>
              </a:rPr>
              <a:t>https://bulbapedia.bulbagarden.net/wiki/Stat-enhancing_item</a:t>
            </a:r>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14</a:t>
            </a:fld>
            <a:endParaRPr lang="en-US"/>
          </a:p>
        </p:txBody>
      </p:sp>
    </p:spTree>
    <p:extLst>
      <p:ext uri="{BB962C8B-B14F-4D97-AF65-F5344CB8AC3E}">
        <p14:creationId xmlns:p14="http://schemas.microsoft.com/office/powerpoint/2010/main" val="44691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DEWY – question 2</a:t>
            </a:r>
          </a:p>
          <a:p>
            <a:pPr marL="285750" indent="-285750">
              <a:buFont typeface="Arial,Sans-Serif"/>
              <a:buChar char="•"/>
            </a:pPr>
            <a:r>
              <a:rPr lang="en-US"/>
              <a:t>We ask the question if an individual can predict a </a:t>
            </a:r>
            <a:r>
              <a:rPr lang="en-US" err="1"/>
              <a:t>pokemon’s</a:t>
            </a:r>
            <a:r>
              <a:rPr lang="en-US"/>
              <a:t> total statistics when it evolves using the first evolutions individual statistics </a:t>
            </a:r>
            <a:endParaRPr lang="en-US">
              <a:cs typeface="Calibri"/>
            </a:endParaRPr>
          </a:p>
          <a:p>
            <a:pPr marL="285750" lvl="1" indent="-285750">
              <a:buFont typeface="Arial,Sans-Serif"/>
              <a:buChar char="•"/>
            </a:pPr>
            <a:r>
              <a:rPr lang="en-US"/>
              <a:t>Firstly we will test if the first evolution can predict the second, since not all </a:t>
            </a:r>
            <a:r>
              <a:rPr lang="en-US" err="1"/>
              <a:t>pokemon</a:t>
            </a:r>
            <a:r>
              <a:rPr lang="en-US"/>
              <a:t> have three evolutions </a:t>
            </a:r>
            <a:endParaRPr lang="en-US">
              <a:cs typeface="Calibri"/>
            </a:endParaRPr>
          </a:p>
          <a:p>
            <a:pPr marL="285750" lvl="1" indent="-285750">
              <a:buFont typeface="Arial,Sans-Serif"/>
              <a:buChar char="•"/>
            </a:pPr>
            <a:r>
              <a:rPr lang="en-US"/>
              <a:t>Depending on the results of the first question we will test if the second evolution can predict the third.</a:t>
            </a:r>
            <a:endParaRPr lang="en-US">
              <a:cs typeface="Calibri"/>
            </a:endParaRPr>
          </a:p>
          <a:p>
            <a:endParaRPr lang="en-US"/>
          </a:p>
          <a:p>
            <a:endParaRPr lang="en-US" b="1">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15</a:t>
            </a:fld>
            <a:endParaRPr lang="en-US"/>
          </a:p>
        </p:txBody>
      </p:sp>
    </p:spTree>
    <p:extLst>
      <p:ext uri="{BB962C8B-B14F-4D97-AF65-F5344CB8AC3E}">
        <p14:creationId xmlns:p14="http://schemas.microsoft.com/office/powerpoint/2010/main" val="427807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DEWY – question 2 method</a:t>
            </a:r>
            <a:endParaRPr lang="en-US"/>
          </a:p>
          <a:p>
            <a:pPr marL="285750" indent="-285750">
              <a:buFont typeface="Arial,Sans-Serif"/>
              <a:buChar char="•"/>
            </a:pPr>
            <a:r>
              <a:rPr lang="en-US"/>
              <a:t>We </a:t>
            </a:r>
            <a:r>
              <a:rPr lang="en-US" err="1"/>
              <a:t>subsetted</a:t>
            </a:r>
            <a:r>
              <a:rPr lang="en-US"/>
              <a:t> the scrapped data into three separate </a:t>
            </a:r>
            <a:r>
              <a:rPr lang="en-US" err="1"/>
              <a:t>dataframe</a:t>
            </a:r>
            <a:r>
              <a:rPr lang="en-US"/>
              <a:t> for each evolution of a starter </a:t>
            </a:r>
            <a:r>
              <a:rPr lang="en-US" err="1"/>
              <a:t>pokemon</a:t>
            </a:r>
            <a:r>
              <a:rPr lang="en-US"/>
              <a:t>.</a:t>
            </a:r>
            <a:endParaRPr lang="en-US">
              <a:cs typeface="Calibri"/>
            </a:endParaRPr>
          </a:p>
          <a:p>
            <a:pPr marL="285750" indent="-285750">
              <a:buFont typeface="Arial,Sans-Serif"/>
              <a:buChar char="•"/>
            </a:pPr>
            <a:r>
              <a:rPr lang="en-US"/>
              <a:t>Then, using linear regression, created an equation using the coefficients of the individual statistics and the intercept. </a:t>
            </a:r>
            <a:endParaRPr lang="en-US">
              <a:cs typeface="Calibri"/>
            </a:endParaRPr>
          </a:p>
          <a:p>
            <a:pPr marL="285750" lvl="1" indent="-285750">
              <a:buFont typeface="Arial,Sans-Serif"/>
              <a:buChar char="•"/>
            </a:pPr>
            <a:r>
              <a:rPr lang="en-US"/>
              <a:t>The total statistics of the second evolution is the responding variable of the individual variables </a:t>
            </a:r>
            <a:endParaRPr lang="en-US">
              <a:cs typeface="Calibri"/>
            </a:endParaRPr>
          </a:p>
          <a:p>
            <a:pPr marL="285750" indent="-285750">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16</a:t>
            </a:fld>
            <a:endParaRPr lang="en-US"/>
          </a:p>
        </p:txBody>
      </p:sp>
    </p:spTree>
    <p:extLst>
      <p:ext uri="{BB962C8B-B14F-4D97-AF65-F5344CB8AC3E}">
        <p14:creationId xmlns:p14="http://schemas.microsoft.com/office/powerpoint/2010/main" val="216823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DEWY - </a:t>
            </a:r>
            <a:r>
              <a:rPr lang="en-US"/>
              <a:t>Question 2 analysis</a:t>
            </a:r>
          </a:p>
          <a:p>
            <a:pPr marL="171450" indent="-171450">
              <a:buFont typeface="Arial"/>
              <a:buChar char="•"/>
            </a:pPr>
            <a:r>
              <a:rPr lang="en-US"/>
              <a:t>The equation was then input into a user-defined function </a:t>
            </a:r>
            <a:endParaRPr lang="en-US">
              <a:cs typeface="Calibri"/>
            </a:endParaRPr>
          </a:p>
          <a:p>
            <a:pPr marL="628650" lvl="1" indent="-171450">
              <a:buFont typeface="Arial"/>
              <a:buChar char="•"/>
            </a:pPr>
            <a:r>
              <a:rPr lang="en-US"/>
              <a:t>The results of this user-defined function are the predicted total statistics of the evolution using the individual statistics of the prior evolution. </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17</a:t>
            </a:fld>
            <a:endParaRPr lang="en-US"/>
          </a:p>
        </p:txBody>
      </p:sp>
    </p:spTree>
    <p:extLst>
      <p:ext uri="{BB962C8B-B14F-4D97-AF65-F5344CB8AC3E}">
        <p14:creationId xmlns:p14="http://schemas.microsoft.com/office/powerpoint/2010/main" val="18866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The data is naturally paired with a before and after effect</a:t>
            </a:r>
          </a:p>
          <a:p>
            <a:pPr marL="171450" indent="-171450">
              <a:buFont typeface="Arial"/>
              <a:buChar char="•"/>
            </a:pPr>
            <a:r>
              <a:rPr lang="en-US"/>
              <a:t>We then tested for normality for actual and predicted total using the </a:t>
            </a:r>
            <a:r>
              <a:rPr lang="en-US" err="1"/>
              <a:t>shapiro</a:t>
            </a:r>
            <a:r>
              <a:rPr lang="en-US"/>
              <a:t>-wilks test </a:t>
            </a:r>
          </a:p>
          <a:p>
            <a:pPr marL="628650" lvl="1" indent="-171450">
              <a:buFont typeface="Arial"/>
              <a:buChar char="•"/>
            </a:pPr>
            <a:r>
              <a:rPr lang="en-US"/>
              <a:t>Both P-values fell within our rejection range and are not considered normal </a:t>
            </a:r>
          </a:p>
          <a:p>
            <a:pPr marL="171450" indent="-171450">
              <a:buFont typeface="Arial"/>
              <a:buChar char="•"/>
            </a:pPr>
            <a:r>
              <a:rPr lang="en-US"/>
              <a:t>This indicates the use of the Wilcoxon Signed Rank Test</a:t>
            </a:r>
          </a:p>
          <a:p>
            <a:pPr marL="628650" lvl="1" indent="-171450">
              <a:buFont typeface="Arial"/>
              <a:buChar char="•"/>
            </a:pPr>
            <a:r>
              <a:rPr lang="en-US"/>
              <a:t>The p-value of this test is 0.81</a:t>
            </a:r>
          </a:p>
          <a:p>
            <a:pPr marL="628650" lvl="1" indent="-171450">
              <a:buFont typeface="Arial"/>
              <a:buChar char="•"/>
            </a:pPr>
            <a:r>
              <a:rPr lang="en-US"/>
              <a:t>Therefore we fail to reject the null hypothesis. </a:t>
            </a:r>
          </a:p>
          <a:p>
            <a:pPr marL="171450" indent="-171450">
              <a:buFont typeface="Arial"/>
              <a:buChar char="•"/>
            </a:pPr>
            <a:r>
              <a:rPr lang="en-US"/>
              <a:t>Since we fail to reject the null hypothesis we will check if the second evolution can predict the third</a:t>
            </a: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18</a:t>
            </a:fld>
            <a:endParaRPr lang="en-US"/>
          </a:p>
        </p:txBody>
      </p:sp>
    </p:spTree>
    <p:extLst>
      <p:ext uri="{BB962C8B-B14F-4D97-AF65-F5344CB8AC3E}">
        <p14:creationId xmlns:p14="http://schemas.microsoft.com/office/powerpoint/2010/main" val="251882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used the same methodology to predict the third evolution using the second evolution's individual statistics. </a:t>
            </a:r>
          </a:p>
        </p:txBody>
      </p:sp>
      <p:sp>
        <p:nvSpPr>
          <p:cNvPr id="4" name="Slide Number Placeholder 3"/>
          <p:cNvSpPr>
            <a:spLocks noGrp="1"/>
          </p:cNvSpPr>
          <p:nvPr>
            <p:ph type="sldNum" sz="quarter" idx="5"/>
          </p:nvPr>
        </p:nvSpPr>
        <p:spPr/>
        <p:txBody>
          <a:bodyPr/>
          <a:lstStyle/>
          <a:p>
            <a:fld id="{95EF6086-B491-4445-BE79-1EE10B9B8D95}" type="slidenum">
              <a:rPr lang="en-US"/>
              <a:t>19</a:t>
            </a:fld>
            <a:endParaRPr lang="en-US"/>
          </a:p>
        </p:txBody>
      </p:sp>
    </p:spTree>
    <p:extLst>
      <p:ext uri="{BB962C8B-B14F-4D97-AF65-F5344CB8AC3E}">
        <p14:creationId xmlns:p14="http://schemas.microsoft.com/office/powerpoint/2010/main" val="118402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the same methodology to predict the third evolution using the second evolution’s individual stats</a:t>
            </a:r>
          </a:p>
          <a:p>
            <a:pPr marL="171450" indent="-171450">
              <a:buFont typeface="Arial"/>
              <a:buChar char="•"/>
            </a:pPr>
            <a:r>
              <a:rPr lang="en-US"/>
              <a:t>Again we use the </a:t>
            </a:r>
            <a:r>
              <a:rPr lang="en-US" err="1"/>
              <a:t>shapiro</a:t>
            </a:r>
            <a:r>
              <a:rPr lang="en-US"/>
              <a:t>-wilks test for testing normality  </a:t>
            </a:r>
          </a:p>
          <a:p>
            <a:pPr marL="628650" lvl="1" indent="-171450">
              <a:buFont typeface="Arial"/>
              <a:buChar char="•"/>
            </a:pPr>
            <a:r>
              <a:rPr lang="en-US"/>
              <a:t>That actual total is not normally distributed </a:t>
            </a:r>
          </a:p>
          <a:p>
            <a:pPr marL="628650" lvl="1" indent="-171450">
              <a:buFont typeface="Arial"/>
              <a:buChar char="•"/>
            </a:pPr>
            <a:r>
              <a:rPr lang="en-US"/>
              <a:t>However, the predicted total is,</a:t>
            </a:r>
          </a:p>
          <a:p>
            <a:pPr marL="171450" indent="-171450">
              <a:buFont typeface="Arial"/>
              <a:buChar char="•"/>
            </a:pPr>
            <a:r>
              <a:rPr lang="en-US"/>
              <a:t>Yet since one of the samples are not normally distributed we must still use the Wilcoxon Signed Rank Test</a:t>
            </a:r>
          </a:p>
          <a:p>
            <a:pPr marL="628650" lvl="1" indent="-171450">
              <a:buFont typeface="Arial"/>
              <a:buChar char="•"/>
            </a:pPr>
            <a:r>
              <a:rPr lang="en-US"/>
              <a:t>The p-value of this test is 0.9</a:t>
            </a:r>
          </a:p>
          <a:p>
            <a:pPr marL="628650" lvl="1" indent="-171450">
              <a:buFont typeface="Arial"/>
              <a:buChar char="•"/>
            </a:pPr>
            <a:r>
              <a:rPr lang="en-US"/>
              <a:t>Therefore, we fail to reject the null hypothesis. </a:t>
            </a:r>
          </a:p>
          <a:p>
            <a:pPr marL="171450" indent="-171450">
              <a:buFont typeface="Arial"/>
              <a:buChar char="•"/>
            </a:pPr>
            <a:r>
              <a:rPr lang="en-US"/>
              <a:t>We conclude that an individual can roughly predict a </a:t>
            </a:r>
            <a:r>
              <a:rPr lang="en-US" err="1"/>
              <a:t>pokemon’s</a:t>
            </a:r>
            <a:r>
              <a:rPr lang="en-US"/>
              <a:t> total statistics using the prior evolution’s individual statistics. </a:t>
            </a:r>
          </a:p>
          <a:p>
            <a:r>
              <a:rPr lang="en-US" b="1"/>
              <a:t>Question 2 - recommendation </a:t>
            </a:r>
            <a:endParaRPr lang="en-US"/>
          </a:p>
          <a:p>
            <a:pPr marL="171450" indent="-171450">
              <a:buFont typeface="Arial"/>
              <a:buChar char="•"/>
            </a:pPr>
            <a:r>
              <a:rPr lang="en-US"/>
              <a:t>Yet during the analysis we noticed a discrepancy between the actual and predicted TOTALs on an individual level, making an argument to not evolve </a:t>
            </a:r>
            <a:r>
              <a:rPr lang="en-US" err="1"/>
              <a:t>pokemon</a:t>
            </a:r>
            <a:r>
              <a:rPr lang="en-US"/>
              <a:t> if the difference is negative. This is useful for players looking to have only the strongest </a:t>
            </a:r>
            <a:r>
              <a:rPr lang="en-US" err="1"/>
              <a:t>pokemon</a:t>
            </a:r>
            <a:r>
              <a:rPr lang="en-US"/>
              <a:t>.</a:t>
            </a: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20</a:t>
            </a:fld>
            <a:endParaRPr lang="en-US"/>
          </a:p>
        </p:txBody>
      </p:sp>
    </p:spTree>
    <p:extLst>
      <p:ext uri="{BB962C8B-B14F-4D97-AF65-F5344CB8AC3E}">
        <p14:creationId xmlns:p14="http://schemas.microsoft.com/office/powerpoint/2010/main" val="424136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a:t>
            </a:r>
          </a:p>
          <a:p>
            <a:pPr marL="171450" indent="-171450">
              <a:buFont typeface="Arial"/>
              <a:buChar char="•"/>
            </a:pPr>
            <a:endParaRPr lang="en-US">
              <a:cs typeface="Calibri"/>
            </a:endParaRPr>
          </a:p>
          <a:p>
            <a:pPr marL="171450" indent="-1714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21</a:t>
            </a:fld>
            <a:endParaRPr lang="en-US"/>
          </a:p>
        </p:txBody>
      </p:sp>
    </p:spTree>
    <p:extLst>
      <p:ext uri="{BB962C8B-B14F-4D97-AF65-F5344CB8AC3E}">
        <p14:creationId xmlns:p14="http://schemas.microsoft.com/office/powerpoint/2010/main" val="235103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r>
              <a:rPr lang="en-US">
                <a:cs typeface="Calibri"/>
              </a:rPr>
              <a:t>Here are the visualizations comparing the average base attack and defense stats of each type. For base Attack stat, Dragon and Fighting type clearly have a higher average than the rest of the types with Ground making a close third. Further analysis would be required to see if Ground is statistically higher than Steel and Rock type attackers. In terms of defense stats, Steel and Rock types clearly have a higher average than the rest of the types with Ground again making a close third. Further analysis would have to be conducted to see if Ground was statistically different than Dragon.</a:t>
            </a:r>
            <a:endParaRPr lang="en-US"/>
          </a:p>
        </p:txBody>
      </p:sp>
      <p:sp>
        <p:nvSpPr>
          <p:cNvPr id="4" name="Slide Number Placeholder 3"/>
          <p:cNvSpPr>
            <a:spLocks noGrp="1"/>
          </p:cNvSpPr>
          <p:nvPr>
            <p:ph type="sldNum" sz="quarter" idx="5"/>
          </p:nvPr>
        </p:nvSpPr>
        <p:spPr/>
        <p:txBody>
          <a:bodyPr/>
          <a:lstStyle/>
          <a:p>
            <a:fld id="{95EF6086-B491-4445-BE79-1EE10B9B8D95}" type="slidenum">
              <a:rPr lang="en-US"/>
              <a:t>22</a:t>
            </a:fld>
            <a:endParaRPr lang="en-US"/>
          </a:p>
        </p:txBody>
      </p:sp>
    </p:spTree>
    <p:extLst>
      <p:ext uri="{BB962C8B-B14F-4D97-AF65-F5344CB8AC3E}">
        <p14:creationId xmlns:p14="http://schemas.microsoft.com/office/powerpoint/2010/main" val="3337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r>
              <a:rPr lang="en-US">
                <a:cs typeface="Calibri"/>
              </a:rPr>
              <a:t>In terms of special attack and special defense, these are their visualizations. For average special attack, Psychic, Dragon and Electric primary types rank in the top three, and for average special defense, Fairy, Psychic and Dragon primary types rank in the top three. Unlike the attack and defense visualizations, there is a large enough difference between Fire and Electric for special attack, and between Dragon and Ghost to visually conclude that they are different. </a:t>
            </a:r>
            <a:endParaRPr lang="en-US"/>
          </a:p>
        </p:txBody>
      </p:sp>
      <p:sp>
        <p:nvSpPr>
          <p:cNvPr id="4" name="Slide Number Placeholder 3"/>
          <p:cNvSpPr>
            <a:spLocks noGrp="1"/>
          </p:cNvSpPr>
          <p:nvPr>
            <p:ph type="sldNum" sz="quarter" idx="5"/>
          </p:nvPr>
        </p:nvSpPr>
        <p:spPr/>
        <p:txBody>
          <a:bodyPr/>
          <a:lstStyle/>
          <a:p>
            <a:fld id="{95EF6086-B491-4445-BE79-1EE10B9B8D95}" type="slidenum">
              <a:rPr lang="en-US"/>
              <a:t>23</a:t>
            </a:fld>
            <a:endParaRPr lang="en-US"/>
          </a:p>
        </p:txBody>
      </p:sp>
    </p:spTree>
    <p:extLst>
      <p:ext uri="{BB962C8B-B14F-4D97-AF65-F5344CB8AC3E}">
        <p14:creationId xmlns:p14="http://schemas.microsoft.com/office/powerpoint/2010/main" val="310651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INTRODUCING THE GAME – </a:t>
            </a:r>
            <a:r>
              <a:rPr lang="en-US" err="1">
                <a:cs typeface="Calibri"/>
              </a:rPr>
              <a:t>Pokemon</a:t>
            </a:r>
            <a:r>
              <a:rPr lang="en-US">
                <a:cs typeface="Calibri"/>
              </a:rPr>
              <a:t> is a video game series where players, called trainers, roam the in game world searching for </a:t>
            </a:r>
            <a:r>
              <a:rPr lang="en-US" err="1">
                <a:cs typeface="Calibri"/>
              </a:rPr>
              <a:t>Pokemon</a:t>
            </a:r>
            <a:r>
              <a:rPr lang="en-US">
                <a:cs typeface="Calibri"/>
              </a:rPr>
              <a:t> to catch and battle. The slogan "</a:t>
            </a:r>
            <a:r>
              <a:rPr lang="en-US" err="1">
                <a:cs typeface="Calibri"/>
              </a:rPr>
              <a:t>gotta</a:t>
            </a:r>
            <a:r>
              <a:rPr lang="en-US">
                <a:cs typeface="Calibri"/>
              </a:rPr>
              <a:t> catch '</a:t>
            </a:r>
            <a:r>
              <a:rPr lang="en-US" err="1">
                <a:cs typeface="Calibri"/>
              </a:rPr>
              <a:t>em</a:t>
            </a:r>
            <a:r>
              <a:rPr lang="en-US">
                <a:cs typeface="Calibri"/>
              </a:rPr>
              <a:t> all" has been the motto of the game since its first North American release in 1998. While you don't have to catch all the </a:t>
            </a:r>
            <a:r>
              <a:rPr lang="en-US" err="1">
                <a:cs typeface="Calibri"/>
              </a:rPr>
              <a:t>pokemon</a:t>
            </a:r>
            <a:r>
              <a:rPr lang="en-US">
                <a:cs typeface="Calibri"/>
              </a:rPr>
              <a:t> in the game, it is one major aspect of the game as you challenge other trainers and progress  to become the </a:t>
            </a:r>
            <a:r>
              <a:rPr lang="en-US" err="1">
                <a:cs typeface="Calibri"/>
              </a:rPr>
              <a:t>Pokemon</a:t>
            </a:r>
            <a:r>
              <a:rPr lang="en-US">
                <a:cs typeface="Calibri"/>
              </a:rPr>
              <a:t> Region Champion. </a:t>
            </a:r>
            <a:r>
              <a:rPr lang="en-US" b="1">
                <a:cs typeface="Calibri"/>
              </a:rPr>
              <a:t>This brings us to our main question, which Pokemon should I bring to battle?</a:t>
            </a: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6</a:t>
            </a:fld>
            <a:endParaRPr lang="en-US"/>
          </a:p>
        </p:txBody>
      </p:sp>
    </p:spTree>
    <p:extLst>
      <p:ext uri="{BB962C8B-B14F-4D97-AF65-F5344CB8AC3E}">
        <p14:creationId xmlns:p14="http://schemas.microsoft.com/office/powerpoint/2010/main" val="118712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r>
              <a:rPr lang="en-US">
                <a:cs typeface="Calibri"/>
              </a:rPr>
              <a:t>Based on these visualizations, we can note that primary Dragon types rank within the top 3 types for 3 out of the 4 stat categories, attack, special attack, and special defense. If we are only to look at these visualizations, primary Dragon type </a:t>
            </a:r>
            <a:r>
              <a:rPr lang="en-US" err="1">
                <a:cs typeface="Calibri"/>
              </a:rPr>
              <a:t>Pokemon</a:t>
            </a:r>
            <a:r>
              <a:rPr lang="en-US">
                <a:cs typeface="Calibri"/>
              </a:rPr>
              <a:t> are on average the strongest. Additionally, both Psychic and Ground primary types rank within the top 3 for 2 out of the 4 stat categories. Once again, if we are only to look at these visualizations, Psychic and Ground primary types would, on average, tie for 2nd strongest type.</a:t>
            </a:r>
            <a:endParaRPr lang="en-US"/>
          </a:p>
          <a:p>
            <a:endParaRPr lang="en-US">
              <a:cs typeface="Calibri"/>
            </a:endParaRPr>
          </a:p>
          <a:p>
            <a:r>
              <a:rPr lang="en-US">
                <a:cs typeface="Calibri"/>
              </a:rPr>
              <a:t>These type rankings are important because they compare the average raw strength of each of the types, however they do not consider type matchups which are another major portion of the game. For example, if a player was to choose a Dragon type </a:t>
            </a:r>
            <a:r>
              <a:rPr lang="en-US" err="1">
                <a:cs typeface="Calibri"/>
              </a:rPr>
              <a:t>pokemon</a:t>
            </a:r>
            <a:r>
              <a:rPr lang="en-US">
                <a:cs typeface="Calibri"/>
              </a:rPr>
              <a:t> for battle purely due to the type's average stats, they would face resistance from a player selecting a fairy type for its high average special defense stat because of Fairy type </a:t>
            </a:r>
            <a:r>
              <a:rPr lang="en-US" err="1">
                <a:cs typeface="Calibri"/>
              </a:rPr>
              <a:t>Pokemon's</a:t>
            </a:r>
            <a:r>
              <a:rPr lang="en-US">
                <a:cs typeface="Calibri"/>
              </a:rPr>
              <a:t> resistance. As well, because Dragon type </a:t>
            </a:r>
            <a:r>
              <a:rPr lang="en-US" err="1">
                <a:cs typeface="Calibri"/>
              </a:rPr>
              <a:t>pokemon</a:t>
            </a:r>
            <a:r>
              <a:rPr lang="en-US">
                <a:cs typeface="Calibri"/>
              </a:rPr>
              <a:t> take double the damage from Fairy type attacks, the Dragon type would face an additional weakness. This may downgrade Dragon type's #1 top overall ranking if Fairy type </a:t>
            </a:r>
            <a:r>
              <a:rPr lang="en-US" err="1">
                <a:cs typeface="Calibri"/>
              </a:rPr>
              <a:t>Pokemon</a:t>
            </a:r>
            <a:r>
              <a:rPr lang="en-US">
                <a:cs typeface="Calibri"/>
              </a:rPr>
              <a:t> are common enough, however further analysis would need to be conducted.</a:t>
            </a:r>
          </a:p>
          <a:p>
            <a:endParaRPr lang="en-US">
              <a:cs typeface="Calibri"/>
            </a:endParaRPr>
          </a:p>
          <a:p>
            <a:r>
              <a:rPr lang="en-US">
                <a:cs typeface="Calibri"/>
              </a:rPr>
              <a:t>Additionally, the analysis of each primary type's average stat amounts assumes that, on average, that the importance of </a:t>
            </a:r>
            <a:r>
              <a:rPr lang="en-US" err="1">
                <a:cs typeface="Calibri"/>
              </a:rPr>
              <a:t>Pokemon</a:t>
            </a:r>
            <a:r>
              <a:rPr lang="en-US">
                <a:cs typeface="Calibri"/>
              </a:rPr>
              <a:t> that were designed to either be a good defender or attacker were not nullified. The thought process behind this is that  if within a single type there are two </a:t>
            </a:r>
            <a:r>
              <a:rPr lang="en-US" err="1">
                <a:cs typeface="Calibri"/>
              </a:rPr>
              <a:t>pokemon</a:t>
            </a:r>
            <a:r>
              <a:rPr lang="en-US">
                <a:cs typeface="Calibri"/>
              </a:rPr>
              <a:t>, one of them with a high attack stat and low defense stat, and the other with the inverse, that these two </a:t>
            </a:r>
            <a:r>
              <a:rPr lang="en-US" err="1">
                <a:cs typeface="Calibri"/>
              </a:rPr>
              <a:t>Pokemon</a:t>
            </a:r>
            <a:r>
              <a:rPr lang="en-US">
                <a:cs typeface="Calibri"/>
              </a:rPr>
              <a:t> will average each other out, resulting in the type appearing to be average. To confirm or deny if this is a problem, we conducted the following sub question.</a:t>
            </a:r>
          </a:p>
        </p:txBody>
      </p:sp>
      <p:sp>
        <p:nvSpPr>
          <p:cNvPr id="4" name="Slide Number Placeholder 3"/>
          <p:cNvSpPr>
            <a:spLocks noGrp="1"/>
          </p:cNvSpPr>
          <p:nvPr>
            <p:ph type="sldNum" sz="quarter" idx="5"/>
          </p:nvPr>
        </p:nvSpPr>
        <p:spPr/>
        <p:txBody>
          <a:bodyPr/>
          <a:lstStyle/>
          <a:p>
            <a:fld id="{95EF6086-B491-4445-BE79-1EE10B9B8D95}" type="slidenum">
              <a:rPr lang="en-US"/>
              <a:t>24</a:t>
            </a:fld>
            <a:endParaRPr lang="en-US"/>
          </a:p>
        </p:txBody>
      </p:sp>
    </p:spTree>
    <p:extLst>
      <p:ext uri="{BB962C8B-B14F-4D97-AF65-F5344CB8AC3E}">
        <p14:creationId xmlns:p14="http://schemas.microsoft.com/office/powerpoint/2010/main" val="421478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3b</a:t>
            </a:r>
          </a:p>
          <a:p>
            <a:r>
              <a:rPr lang="en-US">
                <a:cs typeface="Calibri"/>
              </a:rPr>
              <a:t>The </a:t>
            </a:r>
            <a:r>
              <a:rPr lang="en-US" err="1">
                <a:cs typeface="Calibri"/>
              </a:rPr>
              <a:t>subquestion</a:t>
            </a:r>
            <a:r>
              <a:rPr lang="en-US">
                <a:cs typeface="Calibri"/>
              </a:rPr>
              <a:t> is </a:t>
            </a:r>
            <a:r>
              <a:rPr lang="en-US" err="1">
                <a:cs typeface="Calibri"/>
              </a:rPr>
              <a:t>is</a:t>
            </a:r>
            <a:r>
              <a:rPr lang="en-US">
                <a:cs typeface="Calibri"/>
              </a:rPr>
              <a:t> there a </a:t>
            </a:r>
            <a:r>
              <a:rPr lang="en-US" err="1">
                <a:cs typeface="Calibri"/>
              </a:rPr>
              <a:t>signficiant</a:t>
            </a:r>
            <a:r>
              <a:rPr lang="en-US">
                <a:cs typeface="Calibri"/>
              </a:rPr>
              <a:t> correlation between the attack or special attack and the defense or special defense stats of </a:t>
            </a:r>
            <a:r>
              <a:rPr lang="en-US" err="1">
                <a:cs typeface="Calibri"/>
              </a:rPr>
              <a:t>Pokemon</a:t>
            </a:r>
            <a:r>
              <a:rPr lang="en-US">
                <a:cs typeface="Calibri"/>
              </a:rPr>
              <a:t>? This question will help confirm or deny if there is an overall trend among individual </a:t>
            </a:r>
            <a:r>
              <a:rPr lang="en-US" err="1">
                <a:cs typeface="Calibri"/>
              </a:rPr>
              <a:t>pokemon</a:t>
            </a:r>
            <a:r>
              <a:rPr lang="en-US">
                <a:cs typeface="Calibri"/>
              </a:rPr>
              <a:t> for their defense or special defense stat to decrease as their attack or special attack stat increases.</a:t>
            </a:r>
            <a:endParaRPr lang="en-US"/>
          </a:p>
        </p:txBody>
      </p:sp>
      <p:sp>
        <p:nvSpPr>
          <p:cNvPr id="4" name="Slide Number Placeholder 3"/>
          <p:cNvSpPr>
            <a:spLocks noGrp="1"/>
          </p:cNvSpPr>
          <p:nvPr>
            <p:ph type="sldNum" sz="quarter" idx="5"/>
          </p:nvPr>
        </p:nvSpPr>
        <p:spPr/>
        <p:txBody>
          <a:bodyPr/>
          <a:lstStyle/>
          <a:p>
            <a:fld id="{95EF6086-B491-4445-BE79-1EE10B9B8D95}" type="slidenum">
              <a:rPr lang="en-US"/>
              <a:t>25</a:t>
            </a:fld>
            <a:endParaRPr lang="en-US"/>
          </a:p>
        </p:txBody>
      </p:sp>
    </p:spTree>
    <p:extLst>
      <p:ext uri="{BB962C8B-B14F-4D97-AF65-F5344CB8AC3E}">
        <p14:creationId xmlns:p14="http://schemas.microsoft.com/office/powerpoint/2010/main" val="216090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pPr marL="171450" indent="-171450">
              <a:buFont typeface="Arial"/>
              <a:buChar char="•"/>
            </a:pPr>
            <a:r>
              <a:rPr lang="en-US">
                <a:cs typeface="Calibri"/>
              </a:rPr>
              <a:t>Both of the scatter plots show that there is actually a positive correlation within the two pairs, and their corresponding correlation coefficients support this as they are 0.45767 for attack and defense, and 0.51198 for special attack and special defense. </a:t>
            </a:r>
          </a:p>
          <a:p>
            <a:pPr marL="285750" indent="-285750">
              <a:buFont typeface="Arial,Sans-Serif"/>
              <a:buChar char="•"/>
            </a:pPr>
            <a:r>
              <a:rPr lang="en-US"/>
              <a:t>Both of these plots, as well as their corresponding correlation coefficients of 0.45767 and 0.51198 imply that there is </a:t>
            </a:r>
            <a:r>
              <a:rPr lang="en-US" b="1"/>
              <a:t>not </a:t>
            </a:r>
            <a:r>
              <a:rPr lang="en-US"/>
              <a:t>a strong negative correlation between the stats of each pair</a:t>
            </a:r>
            <a:endParaRPr lang="en-US">
              <a:cs typeface="Calibri"/>
            </a:endParaRPr>
          </a:p>
          <a:p>
            <a:pPr marL="285750" indent="-285750">
              <a:buFont typeface="Arial,Sans-Serif"/>
              <a:buChar char="•"/>
            </a:pPr>
            <a:r>
              <a:rPr lang="en-US"/>
              <a:t>Instead, there is a moderate positive correlation between the stats of each pair</a:t>
            </a:r>
          </a:p>
        </p:txBody>
      </p:sp>
      <p:sp>
        <p:nvSpPr>
          <p:cNvPr id="4" name="Slide Number Placeholder 3"/>
          <p:cNvSpPr>
            <a:spLocks noGrp="1"/>
          </p:cNvSpPr>
          <p:nvPr>
            <p:ph type="sldNum" sz="quarter" idx="5"/>
          </p:nvPr>
        </p:nvSpPr>
        <p:spPr/>
        <p:txBody>
          <a:bodyPr/>
          <a:lstStyle/>
          <a:p>
            <a:fld id="{95EF6086-B491-4445-BE79-1EE10B9B8D95}" type="slidenum">
              <a:rPr lang="en-US"/>
              <a:t>26</a:t>
            </a:fld>
            <a:endParaRPr lang="en-US"/>
          </a:p>
        </p:txBody>
      </p:sp>
    </p:spTree>
    <p:extLst>
      <p:ext uri="{BB962C8B-B14F-4D97-AF65-F5344CB8AC3E}">
        <p14:creationId xmlns:p14="http://schemas.microsoft.com/office/powerpoint/2010/main" val="2989930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pPr marL="171450" indent="-171450">
              <a:buFont typeface="Arial"/>
              <a:buChar char="•"/>
            </a:pPr>
            <a:r>
              <a:rPr lang="en-US">
                <a:cs typeface="Calibri"/>
              </a:rPr>
              <a:t>Both of the scatter plots show that there is actually a positive correlation within the two pairs, and their corresponding correlation coefficients support this as they are 0.45767 for attack and defense, and 0.51198 for special attack and special defense. </a:t>
            </a:r>
          </a:p>
          <a:p>
            <a:pPr marL="285750" indent="-285750">
              <a:buFont typeface="Arial,Sans-Serif"/>
              <a:buChar char="•"/>
            </a:pPr>
            <a:r>
              <a:rPr lang="en-US"/>
              <a:t>Both of these plots, as well as their corresponding correlation coefficients of 0.45767 and 0.51198 imply that there is </a:t>
            </a:r>
            <a:r>
              <a:rPr lang="en-US" b="1"/>
              <a:t>not </a:t>
            </a:r>
            <a:r>
              <a:rPr lang="en-US"/>
              <a:t>a strong negative correlation between the stats of each pair</a:t>
            </a:r>
            <a:endParaRPr lang="en-US">
              <a:cs typeface="Calibri"/>
            </a:endParaRPr>
          </a:p>
          <a:p>
            <a:pPr marL="285750" indent="-285750">
              <a:buFont typeface="Arial,Sans-Serif"/>
              <a:buChar char="•"/>
            </a:pPr>
            <a:r>
              <a:rPr lang="en-US"/>
              <a:t>Instead, there is a moderate positive correlation between the stats of each pair</a:t>
            </a:r>
          </a:p>
        </p:txBody>
      </p:sp>
      <p:sp>
        <p:nvSpPr>
          <p:cNvPr id="4" name="Slide Number Placeholder 3"/>
          <p:cNvSpPr>
            <a:spLocks noGrp="1"/>
          </p:cNvSpPr>
          <p:nvPr>
            <p:ph type="sldNum" sz="quarter" idx="5"/>
          </p:nvPr>
        </p:nvSpPr>
        <p:spPr/>
        <p:txBody>
          <a:bodyPr/>
          <a:lstStyle/>
          <a:p>
            <a:fld id="{95EF6086-B491-4445-BE79-1EE10B9B8D95}" type="slidenum">
              <a:rPr lang="en-US"/>
              <a:t>27</a:t>
            </a:fld>
            <a:endParaRPr lang="en-US"/>
          </a:p>
        </p:txBody>
      </p:sp>
    </p:spTree>
    <p:extLst>
      <p:ext uri="{BB962C8B-B14F-4D97-AF65-F5344CB8AC3E}">
        <p14:creationId xmlns:p14="http://schemas.microsoft.com/office/powerpoint/2010/main" val="3802488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p>
          <a:p>
            <a:pPr marL="171450" indent="-171450">
              <a:buFont typeface="Arial"/>
              <a:buChar char="•"/>
            </a:pPr>
            <a:r>
              <a:rPr lang="en-US">
                <a:cs typeface="Calibri"/>
              </a:rPr>
              <a:t>Both of the scatter plots show that there is actually a positive correlation within the two pairs, and their corresponding correlation coefficients support this as they are 0.45767 for attack and defense, and 0.51198 for special attack and special defense. </a:t>
            </a:r>
          </a:p>
          <a:p>
            <a:pPr marL="285750" indent="-285750">
              <a:buFont typeface="Arial,Sans-Serif"/>
              <a:buChar char="•"/>
            </a:pPr>
            <a:r>
              <a:rPr lang="en-US"/>
              <a:t>Both of these plots, as well as their corresponding correlation coefficients of 0.45767 and 0.51198 imply that there is </a:t>
            </a:r>
            <a:r>
              <a:rPr lang="en-US" b="1"/>
              <a:t>not </a:t>
            </a:r>
            <a:r>
              <a:rPr lang="en-US"/>
              <a:t>a strong negative correlation between the stats of each pair</a:t>
            </a:r>
            <a:endParaRPr lang="en-US">
              <a:cs typeface="Calibri"/>
            </a:endParaRPr>
          </a:p>
          <a:p>
            <a:pPr marL="285750" indent="-285750">
              <a:buFont typeface="Arial,Sans-Serif"/>
              <a:buChar char="•"/>
            </a:pPr>
            <a:r>
              <a:rPr lang="en-US"/>
              <a:t>Instead, there is a moderate positive correlation between the stats of each pair</a:t>
            </a:r>
          </a:p>
        </p:txBody>
      </p:sp>
      <p:sp>
        <p:nvSpPr>
          <p:cNvPr id="4" name="Slide Number Placeholder 3"/>
          <p:cNvSpPr>
            <a:spLocks noGrp="1"/>
          </p:cNvSpPr>
          <p:nvPr>
            <p:ph type="sldNum" sz="quarter" idx="5"/>
          </p:nvPr>
        </p:nvSpPr>
        <p:spPr/>
        <p:txBody>
          <a:bodyPr/>
          <a:lstStyle/>
          <a:p>
            <a:fld id="{95EF6086-B491-4445-BE79-1EE10B9B8D95}" type="slidenum">
              <a:rPr lang="en-US"/>
              <a:t>28</a:t>
            </a:fld>
            <a:endParaRPr lang="en-US"/>
          </a:p>
        </p:txBody>
      </p:sp>
    </p:spTree>
    <p:extLst>
      <p:ext uri="{BB962C8B-B14F-4D97-AF65-F5344CB8AC3E}">
        <p14:creationId xmlns:p14="http://schemas.microsoft.com/office/powerpoint/2010/main" val="1818999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endParaRPr lang="en-US"/>
          </a:p>
          <a:p>
            <a:pPr marL="171450" indent="-171450">
              <a:buFont typeface="Arial"/>
              <a:buChar char="•"/>
            </a:pPr>
            <a:r>
              <a:rPr lang="en-US"/>
              <a:t>Due to this moderate positive correlation between the stats in each pair, when a </a:t>
            </a:r>
            <a:r>
              <a:rPr lang="en-US" err="1"/>
              <a:t>pokemon's</a:t>
            </a:r>
            <a:r>
              <a:rPr lang="en-US"/>
              <a:t> attack or special attack increases, it can be expected that its corresponding defense stat will also be higher. This analysis confirms that comparing the average base stats of </a:t>
            </a:r>
            <a:r>
              <a:rPr lang="en-US" err="1"/>
              <a:t>Pokemon</a:t>
            </a:r>
            <a:r>
              <a:rPr lang="en-US"/>
              <a:t> types is valid. However, it is still important to note that there are some outliers that do not follow this trend as the game intended whereby a </a:t>
            </a:r>
            <a:r>
              <a:rPr lang="en-US" err="1"/>
              <a:t>Pokemon</a:t>
            </a:r>
            <a:r>
              <a:rPr lang="en-US"/>
              <a:t> may have extremely high attack and extremely low defense, or a similar combination with special attack and special defense. These outliers do exist, however they do not represent all </a:t>
            </a:r>
            <a:r>
              <a:rPr lang="en-US" err="1"/>
              <a:t>Pokemon</a:t>
            </a:r>
            <a:r>
              <a:rPr lang="en-US"/>
              <a:t>.</a:t>
            </a:r>
            <a:endParaRPr lang="en-US">
              <a:cs typeface="Calibri"/>
            </a:endParaRPr>
          </a:p>
          <a:p>
            <a:pPr marL="171450" indent="-171450">
              <a:lnSpc>
                <a:spcPct val="90000"/>
              </a:lnSpc>
              <a:spcBef>
                <a:spcPts val="1000"/>
              </a:spcBef>
              <a:buFont typeface="Arial"/>
              <a:buChar char="•"/>
            </a:pPr>
            <a:r>
              <a:rPr lang="en-US"/>
              <a:t>Due to the moderate positive correlation between the stats in each pair, when a Pokémon's attack or special attack stat is higher, it can be expected that its defense or special defense stat will also be higher</a:t>
            </a:r>
            <a:endParaRPr lang="en-US">
              <a:cs typeface="Calibri" panose="020F0502020204030204"/>
            </a:endParaRPr>
          </a:p>
          <a:p>
            <a:pPr marL="171450" indent="-171450">
              <a:lnSpc>
                <a:spcPct val="90000"/>
              </a:lnSpc>
              <a:spcBef>
                <a:spcPts val="1000"/>
              </a:spcBef>
              <a:buFont typeface="Arial"/>
              <a:buChar char="•"/>
            </a:pPr>
            <a:r>
              <a:rPr lang="en-US"/>
              <a:t>These results confirm that comparing the average base stats of Pokémon types is valid. Returning to a point I raised in the discussion of question 3, Levi will examine the distribution of all </a:t>
            </a:r>
            <a:r>
              <a:rPr lang="en-US" err="1"/>
              <a:t>Pokemon</a:t>
            </a:r>
            <a:r>
              <a:rPr lang="en-US"/>
              <a:t> across primary types, and which a trainer would likely see in battle.</a:t>
            </a:r>
          </a:p>
          <a:p>
            <a:pPr marL="171450" indent="-171450">
              <a:lnSpc>
                <a:spcPct val="90000"/>
              </a:lnSpc>
              <a:spcBef>
                <a:spcPts val="1000"/>
              </a:spcBef>
              <a:buFont typeface="Arial"/>
              <a:buChar char="•"/>
            </a:pPr>
            <a:r>
              <a:rPr lang="en-US">
                <a:cs typeface="Calibri"/>
              </a:rPr>
              <a:t>Picture sources</a:t>
            </a:r>
          </a:p>
          <a:p>
            <a:pPr marL="1543050" lvl="1" indent="-171450">
              <a:lnSpc>
                <a:spcPct val="90000"/>
              </a:lnSpc>
              <a:spcBef>
                <a:spcPts val="1000"/>
              </a:spcBef>
              <a:buFont typeface="Arial"/>
              <a:buChar char="•"/>
            </a:pPr>
            <a:r>
              <a:rPr lang="en-US" err="1">
                <a:cs typeface="Calibri"/>
              </a:rPr>
              <a:t>Plusle</a:t>
            </a:r>
            <a:r>
              <a:rPr lang="en-US">
                <a:cs typeface="Calibri"/>
              </a:rPr>
              <a:t> and </a:t>
            </a:r>
            <a:r>
              <a:rPr lang="en-US" err="1">
                <a:cs typeface="Calibri"/>
              </a:rPr>
              <a:t>minun</a:t>
            </a:r>
            <a:r>
              <a:rPr lang="en-US">
                <a:cs typeface="Calibri"/>
              </a:rPr>
              <a:t> - </a:t>
            </a:r>
            <a:r>
              <a:rPr lang="en-US">
                <a:hlinkClick r:id="rId3"/>
              </a:rPr>
              <a:t>https://www.pixilart.com/art/minun-and-plusle-960cf13ee77763a</a:t>
            </a:r>
            <a:r>
              <a:rPr lang="en-US"/>
              <a:t> </a:t>
            </a:r>
            <a:endParaRPr lang="en-US">
              <a:cs typeface="Calibri"/>
            </a:endParaRPr>
          </a:p>
          <a:p>
            <a:pPr marL="1543050" lvl="1" indent="-171450">
              <a:lnSpc>
                <a:spcPct val="90000"/>
              </a:lnSpc>
              <a:spcBef>
                <a:spcPts val="1000"/>
              </a:spcBef>
              <a:buFont typeface="Arial"/>
              <a:buChar char="•"/>
            </a:pPr>
            <a:r>
              <a:rPr lang="en-US" err="1">
                <a:cs typeface="Calibri"/>
              </a:rPr>
              <a:t>Nidoran</a:t>
            </a:r>
            <a:r>
              <a:rPr lang="en-US">
                <a:cs typeface="Calibri"/>
              </a:rPr>
              <a:t> and </a:t>
            </a:r>
            <a:r>
              <a:rPr lang="en-US" err="1">
                <a:cs typeface="Calibri"/>
              </a:rPr>
              <a:t>nidoran</a:t>
            </a:r>
            <a:r>
              <a:rPr lang="en-US">
                <a:cs typeface="Calibri"/>
              </a:rPr>
              <a:t> - </a:t>
            </a:r>
            <a:r>
              <a:rPr lang="en-US">
                <a:hlinkClick r:id="rId4"/>
              </a:rPr>
              <a:t>http://pixelartmaker.com/art/0fe3e828f8baaa7</a:t>
            </a:r>
            <a:r>
              <a:rPr lang="en-US"/>
              <a:t>, </a:t>
            </a:r>
            <a:r>
              <a:rPr lang="en-US">
                <a:hlinkClick r:id="rId5"/>
              </a:rPr>
              <a:t>https://www.deviantart.com/soulgreyman/art/Nidoran-Female-Big-369690176</a:t>
            </a:r>
            <a:r>
              <a:rPr lang="en-US"/>
              <a:t> </a:t>
            </a: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29</a:t>
            </a:fld>
            <a:endParaRPr lang="en-US"/>
          </a:p>
        </p:txBody>
      </p:sp>
    </p:spTree>
    <p:extLst>
      <p:ext uri="{BB962C8B-B14F-4D97-AF65-F5344CB8AC3E}">
        <p14:creationId xmlns:p14="http://schemas.microsoft.com/office/powerpoint/2010/main" val="120045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question 3 results</a:t>
            </a:r>
            <a:endParaRPr lang="en-US"/>
          </a:p>
          <a:p>
            <a:pPr marL="171450" indent="-171450">
              <a:buFont typeface="Arial"/>
              <a:buChar char="•"/>
            </a:pPr>
            <a:r>
              <a:rPr lang="en-US"/>
              <a:t>Due to this moderate positive correlation between the stats in each pair, when a </a:t>
            </a:r>
            <a:r>
              <a:rPr lang="en-US" err="1"/>
              <a:t>pokemon's</a:t>
            </a:r>
            <a:r>
              <a:rPr lang="en-US"/>
              <a:t> attack or special attack increases, it can be expected that its corresponding defense stat will also be higher. This analysis confirms that comparing the average base stats of </a:t>
            </a:r>
            <a:r>
              <a:rPr lang="en-US" err="1"/>
              <a:t>Pokemon</a:t>
            </a:r>
            <a:r>
              <a:rPr lang="en-US"/>
              <a:t> types is valid. However, it is still important to note that there are some outliers that do not follow this trend as the game intended whereby a </a:t>
            </a:r>
            <a:r>
              <a:rPr lang="en-US" err="1"/>
              <a:t>Pokemon</a:t>
            </a:r>
            <a:r>
              <a:rPr lang="en-US"/>
              <a:t> may have extremely high attack and extremely low defense, or a similar combination with special attack and special defense. These outliers do exist, however they do not represent all </a:t>
            </a:r>
            <a:r>
              <a:rPr lang="en-US" err="1"/>
              <a:t>Pokemon</a:t>
            </a:r>
            <a:r>
              <a:rPr lang="en-US"/>
              <a:t>.</a:t>
            </a:r>
            <a:endParaRPr lang="en-US">
              <a:cs typeface="Calibri"/>
            </a:endParaRPr>
          </a:p>
          <a:p>
            <a:pPr marL="171450" indent="-171450">
              <a:lnSpc>
                <a:spcPct val="90000"/>
              </a:lnSpc>
              <a:spcBef>
                <a:spcPts val="1000"/>
              </a:spcBef>
              <a:buFont typeface="Arial"/>
              <a:buChar char="•"/>
            </a:pPr>
            <a:r>
              <a:rPr lang="en-US"/>
              <a:t>These results confirm that comparing the average base stats of Pokémon types is valid. Returning to a point I raised in the discussion of question 3, Levi will examine the distribution of all </a:t>
            </a:r>
            <a:r>
              <a:rPr lang="en-US" err="1"/>
              <a:t>Pokemon</a:t>
            </a:r>
            <a:r>
              <a:rPr lang="en-US"/>
              <a:t> across primary types, and which a trainer would likely see in battle.</a:t>
            </a:r>
            <a:endParaRPr lang="en-US">
              <a:cs typeface="Calibri"/>
            </a:endParaRPr>
          </a:p>
          <a:p>
            <a:pPr marL="171450" indent="-171450">
              <a:lnSpc>
                <a:spcPct val="90000"/>
              </a:lnSpc>
              <a:spcBef>
                <a:spcPts val="1000"/>
              </a:spcBef>
              <a:buFont typeface="Arial"/>
              <a:buChar char="•"/>
            </a:pPr>
            <a:r>
              <a:rPr lang="en-US">
                <a:cs typeface="Calibri"/>
              </a:rPr>
              <a:t>Picture sources</a:t>
            </a:r>
          </a:p>
          <a:p>
            <a:pPr marL="1543050" lvl="1" indent="-171450">
              <a:lnSpc>
                <a:spcPct val="90000"/>
              </a:lnSpc>
              <a:spcBef>
                <a:spcPts val="1000"/>
              </a:spcBef>
              <a:buFont typeface="Arial"/>
              <a:buChar char="•"/>
            </a:pPr>
            <a:r>
              <a:rPr lang="en-US" err="1">
                <a:cs typeface="Calibri"/>
              </a:rPr>
              <a:t>Plusle</a:t>
            </a:r>
            <a:r>
              <a:rPr lang="en-US">
                <a:cs typeface="Calibri"/>
              </a:rPr>
              <a:t> and </a:t>
            </a:r>
            <a:r>
              <a:rPr lang="en-US" err="1">
                <a:cs typeface="Calibri"/>
              </a:rPr>
              <a:t>minun</a:t>
            </a:r>
            <a:r>
              <a:rPr lang="en-US">
                <a:cs typeface="Calibri"/>
              </a:rPr>
              <a:t> - </a:t>
            </a:r>
            <a:r>
              <a:rPr lang="en-US">
                <a:hlinkClick r:id="rId3"/>
              </a:rPr>
              <a:t>https://www.pixilart.com/art/minun-and-plusle-960cf13ee77763a</a:t>
            </a:r>
            <a:r>
              <a:rPr lang="en-US"/>
              <a:t> </a:t>
            </a:r>
            <a:endParaRPr lang="en-US">
              <a:cs typeface="Calibri"/>
            </a:endParaRPr>
          </a:p>
          <a:p>
            <a:pPr marL="1543050" lvl="1" indent="-171450">
              <a:lnSpc>
                <a:spcPct val="90000"/>
              </a:lnSpc>
              <a:spcBef>
                <a:spcPts val="1000"/>
              </a:spcBef>
              <a:buFont typeface="Arial"/>
              <a:buChar char="•"/>
            </a:pPr>
            <a:r>
              <a:rPr lang="en-US" err="1">
                <a:cs typeface="Calibri"/>
              </a:rPr>
              <a:t>Nidoran</a:t>
            </a:r>
            <a:r>
              <a:rPr lang="en-US">
                <a:cs typeface="Calibri"/>
              </a:rPr>
              <a:t> and </a:t>
            </a:r>
            <a:r>
              <a:rPr lang="en-US" err="1">
                <a:cs typeface="Calibri"/>
              </a:rPr>
              <a:t>nidoran</a:t>
            </a:r>
            <a:r>
              <a:rPr lang="en-US">
                <a:cs typeface="Calibri"/>
              </a:rPr>
              <a:t> - </a:t>
            </a:r>
            <a:r>
              <a:rPr lang="en-US">
                <a:hlinkClick r:id="rId4"/>
              </a:rPr>
              <a:t>http://pixelartmaker.com/art/0fe3e828f8baaa7</a:t>
            </a:r>
            <a:r>
              <a:rPr lang="en-US"/>
              <a:t>, </a:t>
            </a:r>
            <a:r>
              <a:rPr lang="en-US">
                <a:hlinkClick r:id="rId5"/>
              </a:rPr>
              <a:t>https://www.deviantart.com/soulgreyman/art/Nidoran-Female-Big-369690176</a:t>
            </a:r>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30</a:t>
            </a:fld>
            <a:endParaRPr lang="en-US"/>
          </a:p>
        </p:txBody>
      </p:sp>
    </p:spTree>
    <p:extLst>
      <p:ext uri="{BB962C8B-B14F-4D97-AF65-F5344CB8AC3E}">
        <p14:creationId xmlns:p14="http://schemas.microsoft.com/office/powerpoint/2010/main" val="2523120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LEVI– </a:t>
            </a:r>
            <a:r>
              <a:rPr lang="en-US"/>
              <a:t>question 4</a:t>
            </a:r>
          </a:p>
          <a:p>
            <a:pPr marL="171450" indent="-171450">
              <a:buFont typeface="Arial"/>
              <a:buChar char="•"/>
            </a:pPr>
            <a:r>
              <a:rPr lang="en-US"/>
              <a:t>The last part of our report looks into the frequency of all 18 different </a:t>
            </a:r>
            <a:r>
              <a:rPr lang="en-US" err="1"/>
              <a:t>Pokemon</a:t>
            </a:r>
            <a:r>
              <a:rPr lang="en-US"/>
              <a:t> types. Specifically, we want to find out which primary type is most common across every </a:t>
            </a:r>
            <a:r>
              <a:rPr lang="en-US" err="1"/>
              <a:t>Pokemon</a:t>
            </a:r>
            <a:r>
              <a:rPr lang="en-US"/>
              <a:t> in all eight generations. To do this, a new data frame was made with 18 columns, one per </a:t>
            </a:r>
            <a:r>
              <a:rPr lang="en-US" err="1"/>
              <a:t>Pokemon</a:t>
            </a:r>
            <a:r>
              <a:rPr lang="en-US"/>
              <a:t> type. Through the use of the sum() function and filtering accordingly, the data in each column is the number of </a:t>
            </a:r>
            <a:r>
              <a:rPr lang="en-US" err="1"/>
              <a:t>Pokemon</a:t>
            </a:r>
            <a:r>
              <a:rPr lang="en-US"/>
              <a:t> with that respective type as their primary type. </a:t>
            </a: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31</a:t>
            </a:fld>
            <a:endParaRPr lang="en-US"/>
          </a:p>
        </p:txBody>
      </p:sp>
    </p:spTree>
    <p:extLst>
      <p:ext uri="{BB962C8B-B14F-4D97-AF65-F5344CB8AC3E}">
        <p14:creationId xmlns:p14="http://schemas.microsoft.com/office/powerpoint/2010/main" val="3685991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LEVI – </a:t>
            </a:r>
            <a:r>
              <a:rPr lang="en-US">
                <a:cs typeface="Calibri"/>
              </a:rPr>
              <a:t>question 4a results</a:t>
            </a:r>
            <a:endParaRPr lang="en-US"/>
          </a:p>
          <a:p>
            <a:pPr marL="171450" indent="-171450">
              <a:buFont typeface="Arial"/>
              <a:buChar char="•"/>
            </a:pPr>
            <a:r>
              <a:rPr lang="en-US">
                <a:cs typeface="Calibri"/>
              </a:rPr>
              <a:t>The result of the </a:t>
            </a:r>
            <a:r>
              <a:rPr lang="en-US" err="1">
                <a:cs typeface="Calibri"/>
              </a:rPr>
              <a:t>which.max</a:t>
            </a:r>
            <a:r>
              <a:rPr lang="en-US">
                <a:cs typeface="Calibri"/>
              </a:rPr>
              <a:t>() function told us that Water is the most common type. The mean number of </a:t>
            </a:r>
            <a:r>
              <a:rPr lang="en-US" err="1">
                <a:cs typeface="Calibri"/>
              </a:rPr>
              <a:t>Pokemon</a:t>
            </a:r>
            <a:r>
              <a:rPr lang="en-US">
                <a:cs typeface="Calibri"/>
              </a:rPr>
              <a:t> per type came out to 58 with a standard deviation of 31, and more specifically, there were 134 </a:t>
            </a:r>
            <a:r>
              <a:rPr lang="en-US" err="1">
                <a:cs typeface="Calibri"/>
              </a:rPr>
              <a:t>Pokemon</a:t>
            </a:r>
            <a:r>
              <a:rPr lang="en-US">
                <a:cs typeface="Calibri"/>
              </a:rPr>
              <a:t> that are primary Water types. So clearly the data follows a normal distribution. This puts the number of Water type </a:t>
            </a:r>
            <a:r>
              <a:rPr lang="en-US" err="1">
                <a:cs typeface="Calibri"/>
              </a:rPr>
              <a:t>Pokemon</a:t>
            </a:r>
            <a:r>
              <a:rPr lang="en-US">
                <a:cs typeface="Calibri"/>
              </a:rPr>
              <a:t> well over 2 standard deviations away from the mean. </a:t>
            </a:r>
          </a:p>
        </p:txBody>
      </p:sp>
      <p:sp>
        <p:nvSpPr>
          <p:cNvPr id="4" name="Slide Number Placeholder 3"/>
          <p:cNvSpPr>
            <a:spLocks noGrp="1"/>
          </p:cNvSpPr>
          <p:nvPr>
            <p:ph type="sldNum" sz="quarter" idx="5"/>
          </p:nvPr>
        </p:nvSpPr>
        <p:spPr/>
        <p:txBody>
          <a:bodyPr/>
          <a:lstStyle/>
          <a:p>
            <a:fld id="{95EF6086-B491-4445-BE79-1EE10B9B8D95}" type="slidenum">
              <a:rPr lang="en-US"/>
              <a:t>32</a:t>
            </a:fld>
            <a:endParaRPr lang="en-US"/>
          </a:p>
        </p:txBody>
      </p:sp>
    </p:spTree>
    <p:extLst>
      <p:ext uri="{BB962C8B-B14F-4D97-AF65-F5344CB8AC3E}">
        <p14:creationId xmlns:p14="http://schemas.microsoft.com/office/powerpoint/2010/main" val="2778588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LEVI – </a:t>
            </a:r>
            <a:r>
              <a:rPr lang="en-US">
                <a:cs typeface="Calibri"/>
              </a:rPr>
              <a:t>question 4b </a:t>
            </a:r>
          </a:p>
          <a:p>
            <a:pPr>
              <a:buFont typeface="Arial"/>
              <a:buChar char="•"/>
            </a:pPr>
            <a:r>
              <a:rPr lang="en-US">
                <a:cs typeface="Calibri"/>
              </a:rPr>
              <a:t> The fourth questions part 2 comes from the fact that Water type </a:t>
            </a:r>
            <a:r>
              <a:rPr lang="en-US" err="1">
                <a:cs typeface="Calibri"/>
              </a:rPr>
              <a:t>Pokemon</a:t>
            </a:r>
            <a:r>
              <a:rPr lang="en-US">
                <a:cs typeface="Calibri"/>
              </a:rPr>
              <a:t> are the most common. Because of this, it would be statistically beneficial to have either a Grass or Electric type </a:t>
            </a:r>
            <a:r>
              <a:rPr lang="en-US" err="1">
                <a:cs typeface="Calibri"/>
              </a:rPr>
              <a:t>Pokemon</a:t>
            </a:r>
            <a:r>
              <a:rPr lang="en-US">
                <a:cs typeface="Calibri"/>
              </a:rPr>
              <a:t> in your party as Grass and Electric are super effective against Water. So the question is, which is better to have? A Grass or Electric type in your party? </a:t>
            </a:r>
            <a:endParaRPr lang="en-US"/>
          </a:p>
          <a:p>
            <a:pPr>
              <a:buFont typeface="Arial"/>
              <a:buChar char="•"/>
            </a:pPr>
            <a:r>
              <a:rPr lang="en-US"/>
              <a:t>It is extremely important to note why only the variables of attack power and HP were considered in this analysis as we saw earlier that there are many other variables that could be </a:t>
            </a:r>
            <a:r>
              <a:rPr lang="en-US" err="1"/>
              <a:t>considred</a:t>
            </a:r>
            <a:r>
              <a:rPr lang="en-US"/>
              <a:t>. This is due to the fact that the reason for wanting a Grass or Electric type in your party, is to capitalize on the commonality of Water type </a:t>
            </a:r>
            <a:r>
              <a:rPr lang="en-US" err="1"/>
              <a:t>Pokemon</a:t>
            </a:r>
            <a:r>
              <a:rPr lang="en-US"/>
              <a:t>. More specifically, a </a:t>
            </a:r>
            <a:r>
              <a:rPr lang="en-US" err="1"/>
              <a:t>Pokemon</a:t>
            </a:r>
            <a:r>
              <a:rPr lang="en-US"/>
              <a:t> trainer wants an Electric or Grass type in their party because they are both super effective against Water. It is because of that fact that we look exclusively at the comparison of attack power against health points for electric types and what they're super effective against, as well as grass types and what they are super effective against. </a:t>
            </a:r>
            <a:endParaRPr lang="en-US">
              <a:cs typeface="Calibri"/>
            </a:endParaRPr>
          </a:p>
          <a:p>
            <a:endParaRPr lang="en-US">
              <a:cs typeface="+mn-lt"/>
            </a:endParaRPr>
          </a:p>
          <a:p>
            <a:pPr marL="171450" indent="-171450">
              <a:buFont typeface="Arial"/>
              <a:buChar char="•"/>
            </a:pPr>
            <a:r>
              <a:rPr lang="en-US">
                <a:cs typeface="Calibri"/>
              </a:rPr>
              <a:t>Picture sources (left to right)</a:t>
            </a:r>
          </a:p>
          <a:p>
            <a:pPr marL="628650" lvl="1" indent="-171450">
              <a:buFont typeface="Arial"/>
              <a:buChar char="•"/>
            </a:pPr>
            <a:r>
              <a:rPr lang="en-US" err="1">
                <a:cs typeface="Calibri"/>
              </a:rPr>
              <a:t>Gyrados</a:t>
            </a:r>
            <a:r>
              <a:rPr lang="en-US">
                <a:cs typeface="Calibri"/>
              </a:rPr>
              <a:t> - </a:t>
            </a:r>
            <a:r>
              <a:rPr lang="en-US">
                <a:hlinkClick r:id="rId3"/>
              </a:rPr>
              <a:t>https://www.pixilart.com/art/gyarados-sprite-fa05d56af6c56ba</a:t>
            </a:r>
            <a:r>
              <a:rPr lang="en-US"/>
              <a:t> </a:t>
            </a: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33</a:t>
            </a:fld>
            <a:endParaRPr lang="en-US"/>
          </a:p>
        </p:txBody>
      </p:sp>
    </p:spTree>
    <p:extLst>
      <p:ext uri="{BB962C8B-B14F-4D97-AF65-F5344CB8AC3E}">
        <p14:creationId xmlns:p14="http://schemas.microsoft.com/office/powerpoint/2010/main" val="260233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 OF GAME </a:t>
            </a:r>
            <a:endParaRPr lang="en-US">
              <a:cs typeface="Calibri"/>
            </a:endParaRPr>
          </a:p>
          <a:p>
            <a:pPr marL="171450" indent="-171450">
              <a:buFont typeface="Arial"/>
              <a:buChar char="•"/>
            </a:pPr>
            <a:r>
              <a:rPr lang="en-US">
                <a:cs typeface="Calibri"/>
              </a:rPr>
              <a:t>What you see on your left is Pikachu. It is an electric type </a:t>
            </a:r>
            <a:r>
              <a:rPr lang="en-US" err="1">
                <a:cs typeface="Calibri" panose="020F0502020204030204"/>
              </a:rPr>
              <a:t>Pokemon</a:t>
            </a:r>
            <a:r>
              <a:rPr lang="en-US">
                <a:cs typeface="Calibri" panose="020F0502020204030204"/>
              </a:rPr>
              <a:t>, and has </a:t>
            </a:r>
            <a:r>
              <a:rPr lang="en-US" err="1">
                <a:cs typeface="Calibri" panose="020F0502020204030204"/>
              </a:rPr>
              <a:t>Pokedex</a:t>
            </a:r>
            <a:r>
              <a:rPr lang="en-US">
                <a:cs typeface="Calibri" panose="020F0502020204030204"/>
              </a:rPr>
              <a:t> number 25. A </a:t>
            </a:r>
            <a:r>
              <a:rPr lang="en-US" err="1">
                <a:cs typeface="Calibri" panose="020F0502020204030204"/>
              </a:rPr>
              <a:t>Pokemon's</a:t>
            </a:r>
            <a:r>
              <a:rPr lang="en-US">
                <a:cs typeface="Calibri" panose="020F0502020204030204"/>
              </a:rPr>
              <a:t> type determines what </a:t>
            </a:r>
            <a:r>
              <a:rPr lang="en-US" err="1">
                <a:cs typeface="Calibri" panose="020F0502020204030204"/>
              </a:rPr>
              <a:t>Pokemon</a:t>
            </a:r>
            <a:r>
              <a:rPr lang="en-US">
                <a:cs typeface="Calibri" panose="020F0502020204030204"/>
              </a:rPr>
              <a:t> it is super effective against in battle, and what </a:t>
            </a:r>
            <a:r>
              <a:rPr lang="en-US" err="1">
                <a:cs typeface="Calibri" panose="020F0502020204030204"/>
              </a:rPr>
              <a:t>Pokemon</a:t>
            </a:r>
            <a:r>
              <a:rPr lang="en-US">
                <a:cs typeface="Calibri" panose="020F0502020204030204"/>
              </a:rPr>
              <a:t> types it resists against. When a </a:t>
            </a:r>
            <a:r>
              <a:rPr lang="en-US" err="1">
                <a:cs typeface="Calibri" panose="020F0502020204030204"/>
              </a:rPr>
              <a:t>Pokemon</a:t>
            </a:r>
            <a:r>
              <a:rPr lang="en-US">
                <a:cs typeface="Calibri" panose="020F0502020204030204"/>
              </a:rPr>
              <a:t> is weak to another </a:t>
            </a:r>
            <a:r>
              <a:rPr lang="en-US" err="1">
                <a:cs typeface="Calibri" panose="020F0502020204030204"/>
              </a:rPr>
              <a:t>Pokemon</a:t>
            </a:r>
            <a:r>
              <a:rPr lang="en-US">
                <a:cs typeface="Calibri" panose="020F0502020204030204"/>
              </a:rPr>
              <a:t>, it takes double the damage. When a </a:t>
            </a:r>
            <a:r>
              <a:rPr lang="en-US" err="1">
                <a:cs typeface="Calibri" panose="020F0502020204030204"/>
              </a:rPr>
              <a:t>Pokemon</a:t>
            </a:r>
            <a:r>
              <a:rPr lang="en-US">
                <a:cs typeface="Calibri" panose="020F0502020204030204"/>
              </a:rPr>
              <a:t> resists another </a:t>
            </a:r>
            <a:r>
              <a:rPr lang="en-US" err="1">
                <a:cs typeface="Calibri" panose="020F0502020204030204"/>
              </a:rPr>
              <a:t>Pokemon</a:t>
            </a:r>
            <a:r>
              <a:rPr lang="en-US">
                <a:cs typeface="Calibri" panose="020F0502020204030204"/>
              </a:rPr>
              <a:t>, it takes half the damage. There are 18 different types in the game, as shown on the slide. Additionally, each </a:t>
            </a:r>
            <a:r>
              <a:rPr lang="en-US" err="1">
                <a:cs typeface="Calibri" panose="020F0502020204030204"/>
              </a:rPr>
              <a:t>Pokemon</a:t>
            </a:r>
            <a:r>
              <a:rPr lang="en-US">
                <a:cs typeface="Calibri" panose="020F0502020204030204"/>
              </a:rPr>
              <a:t> has a set of base stats that determine if it is good for battle. These stats are broken down into six categories—attack, defense, special attack, special defense, speed, and HP. We will go more in depth about the first 4 stats later in this presentation.</a:t>
            </a:r>
          </a:p>
          <a:p>
            <a:endParaRPr lang="en-US">
              <a:cs typeface="Calibri" panose="020F0502020204030204"/>
            </a:endParaRPr>
          </a:p>
          <a:p>
            <a:r>
              <a:rPr lang="en-US">
                <a:cs typeface="Calibri" panose="020F0502020204030204"/>
              </a:rPr>
              <a:t>Finally, in the middle of your screen you see a </a:t>
            </a:r>
            <a:r>
              <a:rPr lang="en-US" err="1">
                <a:cs typeface="Calibri" panose="020F0502020204030204"/>
              </a:rPr>
              <a:t>Pokedex</a:t>
            </a:r>
            <a:r>
              <a:rPr lang="en-US">
                <a:cs typeface="Calibri" panose="020F0502020204030204"/>
              </a:rPr>
              <a:t>. In the game, the </a:t>
            </a:r>
            <a:r>
              <a:rPr lang="en-US" err="1">
                <a:cs typeface="Calibri" panose="020F0502020204030204"/>
              </a:rPr>
              <a:t>Pokedex</a:t>
            </a:r>
            <a:r>
              <a:rPr lang="en-US">
                <a:cs typeface="Calibri" panose="020F0502020204030204"/>
              </a:rPr>
              <a:t> is used to register information about </a:t>
            </a:r>
            <a:r>
              <a:rPr lang="en-US" err="1">
                <a:cs typeface="Calibri" panose="020F0502020204030204"/>
              </a:rPr>
              <a:t>Pokemon</a:t>
            </a:r>
            <a:r>
              <a:rPr lang="en-US">
                <a:cs typeface="Calibri" panose="020F0502020204030204"/>
              </a:rPr>
              <a:t> when you catch one. One of the main points of the game is that you are "researching" </a:t>
            </a:r>
            <a:r>
              <a:rPr lang="en-US" err="1">
                <a:cs typeface="Calibri" panose="020F0502020204030204"/>
              </a:rPr>
              <a:t>Pokemon</a:t>
            </a:r>
            <a:r>
              <a:rPr lang="en-US">
                <a:cs typeface="Calibri" panose="020F0502020204030204"/>
              </a:rPr>
              <a:t> for the professor, and you register your findings in the </a:t>
            </a:r>
            <a:r>
              <a:rPr lang="en-US" err="1">
                <a:cs typeface="Calibri" panose="020F0502020204030204"/>
              </a:rPr>
              <a:t>Pokedex</a:t>
            </a:r>
            <a:r>
              <a:rPr lang="en-US">
                <a:cs typeface="Calibri" panose="020F0502020204030204"/>
              </a:rPr>
              <a:t>. A </a:t>
            </a:r>
            <a:r>
              <a:rPr lang="en-US" err="1">
                <a:cs typeface="Calibri" panose="020F0502020204030204"/>
              </a:rPr>
              <a:t>Pokedex</a:t>
            </a:r>
            <a:r>
              <a:rPr lang="en-US">
                <a:cs typeface="Calibri" panose="020F0502020204030204"/>
              </a:rPr>
              <a:t> number is how </a:t>
            </a:r>
            <a:r>
              <a:rPr lang="en-US" err="1">
                <a:cs typeface="Calibri" panose="020F0502020204030204"/>
              </a:rPr>
              <a:t>Pokemon</a:t>
            </a:r>
            <a:r>
              <a:rPr lang="en-US">
                <a:cs typeface="Calibri" panose="020F0502020204030204"/>
              </a:rPr>
              <a:t> are indexed within the </a:t>
            </a:r>
            <a:r>
              <a:rPr lang="en-US" err="1">
                <a:cs typeface="Calibri" panose="020F0502020204030204"/>
              </a:rPr>
              <a:t>Pokedex</a:t>
            </a:r>
            <a:r>
              <a:rPr lang="en-US">
                <a:cs typeface="Calibri" panose="020F0502020204030204"/>
              </a:rPr>
              <a:t>. Each </a:t>
            </a:r>
            <a:r>
              <a:rPr lang="en-US" err="1">
                <a:cs typeface="Calibri" panose="020F0502020204030204"/>
              </a:rPr>
              <a:t>mainseries</a:t>
            </a:r>
            <a:r>
              <a:rPr lang="en-US">
                <a:cs typeface="Calibri" panose="020F0502020204030204"/>
              </a:rPr>
              <a:t> </a:t>
            </a:r>
            <a:r>
              <a:rPr lang="en-US" err="1">
                <a:cs typeface="Calibri" panose="020F0502020204030204"/>
              </a:rPr>
              <a:t>Pokemon</a:t>
            </a:r>
            <a:r>
              <a:rPr lang="en-US">
                <a:cs typeface="Calibri" panose="020F0502020204030204"/>
              </a:rPr>
              <a:t> game brings new </a:t>
            </a:r>
            <a:r>
              <a:rPr lang="en-US" err="1">
                <a:cs typeface="Calibri" panose="020F0502020204030204"/>
              </a:rPr>
              <a:t>Pokemon</a:t>
            </a:r>
            <a:r>
              <a:rPr lang="en-US">
                <a:cs typeface="Calibri" panose="020F0502020204030204"/>
              </a:rPr>
              <a:t>, and what is called a generation.</a:t>
            </a:r>
          </a:p>
          <a:p>
            <a:endParaRPr lang="en-US"/>
          </a:p>
          <a:p>
            <a:endParaRPr lang="en-US"/>
          </a:p>
          <a:p>
            <a:pPr marL="171450" indent="-171450">
              <a:buFont typeface="Arial,Sans-Serif"/>
              <a:buChar char="•"/>
            </a:pPr>
            <a:r>
              <a:rPr lang="en-US"/>
              <a:t>Explain </a:t>
            </a:r>
            <a:r>
              <a:rPr lang="en-US" err="1"/>
              <a:t>pokemon</a:t>
            </a:r>
            <a:r>
              <a:rPr lang="en-US"/>
              <a:t> generations</a:t>
            </a:r>
            <a:endParaRPr lang="en-US">
              <a:cs typeface="Calibri"/>
            </a:endParaRPr>
          </a:p>
          <a:p>
            <a:pPr marL="171450" indent="-171450">
              <a:buFont typeface="Arial,Sans-Serif"/>
              <a:buChar char="•"/>
            </a:pPr>
            <a:r>
              <a:rPr lang="en-US"/>
              <a:t>Explain how </a:t>
            </a:r>
            <a:r>
              <a:rPr lang="en-US" err="1"/>
              <a:t>pokemon</a:t>
            </a:r>
            <a:r>
              <a:rPr lang="en-US"/>
              <a:t> types work</a:t>
            </a:r>
            <a:endParaRPr lang="en-US">
              <a:cs typeface="Calibri" panose="020F0502020204030204"/>
            </a:endParaRPr>
          </a:p>
          <a:p>
            <a:pPr marL="171450" indent="-171450">
              <a:buFont typeface="Arial,Sans-Serif"/>
              <a:buChar char="•"/>
            </a:pPr>
            <a:r>
              <a:rPr lang="en-US">
                <a:cs typeface="Calibri" panose="020F0502020204030204"/>
              </a:rPr>
              <a:t>Picture sources (left to right)</a:t>
            </a:r>
            <a:endParaRPr lang="en-US"/>
          </a:p>
          <a:p>
            <a:pPr marL="1543050" lvl="1" indent="-171450">
              <a:buFont typeface="Arial,Sans-Serif"/>
              <a:buChar char="•"/>
            </a:pPr>
            <a:r>
              <a:rPr lang="en-US">
                <a:hlinkClick r:id="rId3"/>
              </a:rPr>
              <a:t>https://www.pngitem.com/middle/hwmRxwh_pokemon-transparent-pixel-art-pokemon-pikachu-sprite-gif/</a:t>
            </a:r>
            <a:r>
              <a:rPr lang="en-US"/>
              <a:t> </a:t>
            </a:r>
            <a:endParaRPr lang="en-US">
              <a:cs typeface="Calibri" panose="020F0502020204030204"/>
            </a:endParaRPr>
          </a:p>
          <a:p>
            <a:pPr marL="1543050" lvl="1" indent="-171450">
              <a:buFont typeface="Arial,Sans-Serif"/>
              <a:buChar char="•"/>
            </a:pPr>
            <a:r>
              <a:rPr lang="en-US">
                <a:hlinkClick r:id="rId4"/>
              </a:rPr>
              <a:t>https://pokemonreturnofthechampion.fandom.com/wiki/Pok%C3%A9dex_Holders</a:t>
            </a:r>
            <a:r>
              <a:rPr lang="en-US"/>
              <a:t> </a:t>
            </a:r>
            <a:endParaRPr lang="en-US">
              <a:cs typeface="Calibri"/>
            </a:endParaRPr>
          </a:p>
          <a:p>
            <a:pPr marL="1543050" lvl="1" indent="-171450">
              <a:buFont typeface="Arial,Sans-Serif"/>
              <a:buChar char="•"/>
            </a:pPr>
            <a:r>
              <a:rPr lang="en-US">
                <a:hlinkClick r:id="rId5"/>
              </a:rPr>
              <a:t>https://www.deviantart.com/pokemoncardresources/gallery/29632989/custom-icons-and-symbols</a:t>
            </a:r>
            <a:r>
              <a:rPr lang="en-US"/>
              <a:t> </a:t>
            </a:r>
            <a:endParaRPr lang="en-US">
              <a:cs typeface="Calibri" panose="020F0502020204030204"/>
            </a:endParaRPr>
          </a:p>
          <a:p>
            <a:pPr marL="628650" lvl="1" indent="-171450">
              <a:buFont typeface="Arial,Sans-Serif"/>
              <a:buChar char="•"/>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95EF6086-B491-4445-BE79-1EE10B9B8D95}" type="slidenum">
              <a:rPr lang="en-US"/>
              <a:t>7</a:t>
            </a:fld>
            <a:endParaRPr lang="en-US"/>
          </a:p>
        </p:txBody>
      </p:sp>
    </p:spTree>
    <p:extLst>
      <p:ext uri="{BB962C8B-B14F-4D97-AF65-F5344CB8AC3E}">
        <p14:creationId xmlns:p14="http://schemas.microsoft.com/office/powerpoint/2010/main" val="2820661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So getting into the analysis, through the data we learned that the average attack power for grass types is higher than the average attack power for electric types at 79.41 vs 81.82. Based on that our hypothesis was that grass types are more beneficial, but lets look further into the analysis to reject or fail to reject that. </a:t>
            </a:r>
          </a:p>
          <a:p>
            <a:pPr>
              <a:lnSpc>
                <a:spcPct val="90000"/>
              </a:lnSpc>
              <a:spcBef>
                <a:spcPts val="1000"/>
              </a:spcBef>
            </a:pPr>
            <a:endParaRPr lang="en-US"/>
          </a:p>
          <a:p>
            <a:pPr>
              <a:lnSpc>
                <a:spcPct val="90000"/>
              </a:lnSpc>
              <a:spcBef>
                <a:spcPts val="1000"/>
              </a:spcBef>
            </a:pPr>
            <a:r>
              <a:rPr lang="en-US"/>
              <a:t>on the right is a bar chart with grass and electric as compared to the types they are super effective against. </a:t>
            </a:r>
            <a:r>
              <a:rPr lang="en-US" err="1"/>
              <a:t>TLooking</a:t>
            </a:r>
            <a:r>
              <a:rPr lang="en-US"/>
              <a:t> at electric first, the first two bars are electric vs flying and electric vs water respectively. In this analysis we took the average hp of the type being attacked, and subtracted the average attack power of electric type </a:t>
            </a:r>
            <a:r>
              <a:rPr lang="en-US" err="1"/>
              <a:t>pokemon</a:t>
            </a:r>
            <a:r>
              <a:rPr lang="en-US"/>
              <a:t> </a:t>
            </a:r>
            <a:endParaRPr lang="en-US">
              <a:cs typeface="Calibri"/>
            </a:endParaRPr>
          </a:p>
          <a:p>
            <a:pPr>
              <a:lnSpc>
                <a:spcPct val="90000"/>
              </a:lnSpc>
              <a:spcBef>
                <a:spcPts val="1000"/>
              </a:spcBef>
            </a:pPr>
            <a:endParaRPr lang="en-US">
              <a:cs typeface="Calibri"/>
            </a:endParaRPr>
          </a:p>
          <a:p>
            <a:pPr>
              <a:lnSpc>
                <a:spcPct val="90000"/>
              </a:lnSpc>
              <a:spcBef>
                <a:spcPts val="1000"/>
              </a:spcBef>
            </a:pPr>
            <a:r>
              <a:rPr lang="en-US">
                <a:cs typeface="Calibri"/>
              </a:rPr>
              <a:t>Additionally on the left is the average HP for water and flying type </a:t>
            </a:r>
            <a:r>
              <a:rPr lang="en-US" err="1">
                <a:cs typeface="Calibri"/>
              </a:rPr>
              <a:t>pokemon</a:t>
            </a:r>
            <a:r>
              <a:rPr lang="en-US">
                <a:cs typeface="Calibri"/>
              </a:rPr>
              <a:t> against the average attack power of electric types. </a:t>
            </a:r>
            <a:r>
              <a:rPr lang="en-US" err="1">
                <a:cs typeface="Calibri"/>
              </a:rPr>
              <a:t>THis</a:t>
            </a:r>
            <a:r>
              <a:rPr lang="en-US">
                <a:cs typeface="Calibri"/>
              </a:rPr>
              <a:t> resulted in an average health point level of –3.89 for water and flying type </a:t>
            </a:r>
            <a:r>
              <a:rPr lang="en-US" err="1">
                <a:cs typeface="Calibri"/>
              </a:rPr>
              <a:t>pokemon</a:t>
            </a:r>
            <a:r>
              <a:rPr lang="en-US">
                <a:cs typeface="Calibri"/>
              </a:rPr>
              <a:t>.</a:t>
            </a:r>
          </a:p>
        </p:txBody>
      </p:sp>
      <p:sp>
        <p:nvSpPr>
          <p:cNvPr id="4" name="Slide Number Placeholder 3"/>
          <p:cNvSpPr>
            <a:spLocks noGrp="1"/>
          </p:cNvSpPr>
          <p:nvPr>
            <p:ph type="sldNum" sz="quarter" idx="5"/>
          </p:nvPr>
        </p:nvSpPr>
        <p:spPr/>
        <p:txBody>
          <a:bodyPr/>
          <a:lstStyle/>
          <a:p>
            <a:fld id="{95EF6086-B491-4445-BE79-1EE10B9B8D95}" type="slidenum">
              <a:rPr lang="en-US"/>
              <a:t>34</a:t>
            </a:fld>
            <a:endParaRPr lang="en-US"/>
          </a:p>
        </p:txBody>
      </p:sp>
    </p:spTree>
    <p:extLst>
      <p:ext uri="{BB962C8B-B14F-4D97-AF65-F5344CB8AC3E}">
        <p14:creationId xmlns:p14="http://schemas.microsoft.com/office/powerpoint/2010/main" val="56004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 Going back to the chart, the last 3 bars are grass vs ground, grass vs rock, and grass vs water respectively.</a:t>
            </a:r>
            <a:endParaRPr lang="en-US"/>
          </a:p>
          <a:p>
            <a:endParaRPr lang="en-US" b="1"/>
          </a:p>
          <a:p>
            <a:r>
              <a:rPr lang="en-US" b="1"/>
              <a:t>- and then lookin at the averages again on the left, we have the average water ground and rock type </a:t>
            </a:r>
            <a:r>
              <a:rPr lang="en-US" b="1" err="1"/>
              <a:t>pokemon's</a:t>
            </a:r>
            <a:r>
              <a:rPr lang="en-US" b="1"/>
              <a:t> health points against the average attack power of a grass type </a:t>
            </a:r>
            <a:r>
              <a:rPr lang="en-US" b="1" err="1"/>
              <a:t>pokemon</a:t>
            </a:r>
            <a:r>
              <a:rPr lang="en-US" b="1"/>
              <a:t>. This results in –8.83. </a:t>
            </a:r>
            <a:endParaRPr lang="en-US">
              <a:cs typeface="Calibri"/>
            </a:endParaRPr>
          </a:p>
          <a:p>
            <a:endParaRPr lang="en-US" b="1">
              <a:cs typeface="Calibri"/>
            </a:endParaRPr>
          </a:p>
          <a:p>
            <a:r>
              <a:rPr lang="en-US" b="1">
                <a:cs typeface="Calibri"/>
              </a:rPr>
              <a:t> </a:t>
            </a: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35</a:t>
            </a:fld>
            <a:endParaRPr lang="en-US"/>
          </a:p>
        </p:txBody>
      </p:sp>
    </p:spTree>
    <p:extLst>
      <p:ext uri="{BB962C8B-B14F-4D97-AF65-F5344CB8AC3E}">
        <p14:creationId xmlns:p14="http://schemas.microsoft.com/office/powerpoint/2010/main" val="131078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As a result we fail to reject the hypothesis that grass types are more beneficial than electric types as the average grass type leaves their opponent with –8.83 health as </a:t>
            </a:r>
            <a:r>
              <a:rPr lang="en-US" b="1" err="1"/>
              <a:t>comapred</a:t>
            </a:r>
            <a:r>
              <a:rPr lang="en-US" b="1"/>
              <a:t> to electrics –3.89. </a:t>
            </a:r>
            <a:endParaRPr lang="en-US"/>
          </a:p>
          <a:p>
            <a:pPr marL="171450" indent="-171450">
              <a:buFont typeface="Arial"/>
              <a:buChar char="•"/>
            </a:pPr>
            <a:r>
              <a:rPr lang="en-US">
                <a:cs typeface="Calibri"/>
              </a:rPr>
              <a:t>Picture sources</a:t>
            </a:r>
          </a:p>
          <a:p>
            <a:pPr marL="1085850" lvl="1" indent="-171450">
              <a:buFont typeface="Arial"/>
              <a:buChar char="•"/>
            </a:pPr>
            <a:r>
              <a:rPr lang="en-US" err="1">
                <a:cs typeface="Calibri"/>
              </a:rPr>
              <a:t>Kyogre</a:t>
            </a:r>
            <a:r>
              <a:rPr lang="en-US">
                <a:cs typeface="Calibri"/>
              </a:rPr>
              <a:t> - </a:t>
            </a:r>
            <a:r>
              <a:rPr lang="en-US"/>
              <a:t>https://www.kindpng.com/imgv/ibiowRm_kyogre-pixel-art-png-download-shiny-kyogre-pixel/</a:t>
            </a:r>
            <a:endParaRPr lang="en-US">
              <a:cs typeface="Calibri"/>
            </a:endParaRPr>
          </a:p>
          <a:p>
            <a:pPr marL="1085850" lvl="1" indent="-171450">
              <a:buFont typeface="Arial"/>
              <a:buChar char="•"/>
            </a:pPr>
            <a:r>
              <a:rPr lang="en-US" err="1">
                <a:cs typeface="Calibri"/>
              </a:rPr>
              <a:t>Tropius</a:t>
            </a:r>
            <a:r>
              <a:rPr lang="en-US">
                <a:cs typeface="Calibri"/>
              </a:rPr>
              <a:t> - </a:t>
            </a:r>
            <a:r>
              <a:rPr lang="en-US">
                <a:hlinkClick r:id="rId3"/>
              </a:rPr>
              <a:t>https://international-pokedex.fandom.com/wiki/Tropius_(May</a:t>
            </a:r>
            <a:r>
              <a:rPr lang="en-US"/>
              <a:t>)</a:t>
            </a:r>
            <a:endParaRPr lang="en-US">
              <a:cs typeface="Calibri"/>
            </a:endParaRPr>
          </a:p>
          <a:p>
            <a:pPr marL="1085850" lvl="1" indent="-171450">
              <a:buFont typeface="Arial"/>
              <a:buChar char="•"/>
            </a:pPr>
            <a:r>
              <a:rPr lang="en-US" err="1">
                <a:cs typeface="Calibri"/>
              </a:rPr>
              <a:t>Pokeballs</a:t>
            </a:r>
            <a:r>
              <a:rPr lang="en-US">
                <a:cs typeface="Calibri"/>
              </a:rPr>
              <a:t> - </a:t>
            </a:r>
            <a:r>
              <a:rPr lang="en-US">
                <a:hlinkClick r:id="rId4"/>
              </a:rPr>
              <a:t>http://pixelartmaker.com/art/548f2eab06f447e</a:t>
            </a:r>
            <a:r>
              <a:rPr lang="en-US"/>
              <a:t> </a:t>
            </a: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36</a:t>
            </a:fld>
            <a:endParaRPr lang="en-US"/>
          </a:p>
        </p:txBody>
      </p:sp>
    </p:spTree>
    <p:extLst>
      <p:ext uri="{BB962C8B-B14F-4D97-AF65-F5344CB8AC3E}">
        <p14:creationId xmlns:p14="http://schemas.microsoft.com/office/powerpoint/2010/main" val="21800479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CHRIS - </a:t>
            </a:r>
            <a:r>
              <a:rPr lang="en-US">
                <a:cs typeface="Calibri"/>
              </a:rPr>
              <a:t>conclusion</a:t>
            </a:r>
          </a:p>
          <a:p>
            <a:r>
              <a:rPr lang="en-US">
                <a:cs typeface="Calibri"/>
              </a:rPr>
              <a:t>Based on our analysis, we conclude that different </a:t>
            </a:r>
            <a:r>
              <a:rPr lang="en-US" err="1">
                <a:cs typeface="Calibri"/>
              </a:rPr>
              <a:t>Pokemon</a:t>
            </a:r>
            <a:r>
              <a:rPr lang="en-US">
                <a:cs typeface="Calibri"/>
              </a:rPr>
              <a:t> types excel in different situations. In Lauren's question, we observed that there was no large difference between the stats of legendary </a:t>
            </a:r>
            <a:r>
              <a:rPr lang="en-US" err="1">
                <a:cs typeface="Calibri"/>
              </a:rPr>
              <a:t>Pokemon</a:t>
            </a:r>
            <a:r>
              <a:rPr lang="en-US">
                <a:cs typeface="Calibri"/>
              </a:rPr>
              <a:t>, implying that </a:t>
            </a:r>
            <a:r>
              <a:rPr lang="en-US" err="1">
                <a:cs typeface="Calibri"/>
              </a:rPr>
              <a:t>Pokemon</a:t>
            </a:r>
            <a:r>
              <a:rPr lang="en-US">
                <a:cs typeface="Calibri"/>
              </a:rPr>
              <a:t> across all generations are equally strong. In Lan's analysis, we saw that the stats of evolved </a:t>
            </a:r>
            <a:r>
              <a:rPr lang="en-US" err="1">
                <a:cs typeface="Calibri"/>
              </a:rPr>
              <a:t>Pokemon</a:t>
            </a:r>
            <a:r>
              <a:rPr lang="en-US">
                <a:cs typeface="Calibri"/>
              </a:rPr>
              <a:t> can be reasonably be predicted with some discrepancy, and that you should evolve your </a:t>
            </a:r>
            <a:r>
              <a:rPr lang="en-US" err="1">
                <a:cs typeface="Calibri"/>
              </a:rPr>
              <a:t>Pokemon</a:t>
            </a:r>
            <a:r>
              <a:rPr lang="en-US">
                <a:cs typeface="Calibri"/>
              </a:rPr>
              <a:t>. In Chris' analysis, we saw that depending on which stat was being looked at, there were different types that had better stats than others, for example, Dragon type </a:t>
            </a:r>
            <a:r>
              <a:rPr lang="en-US" err="1">
                <a:cs typeface="Calibri"/>
              </a:rPr>
              <a:t>Pokemon</a:t>
            </a:r>
            <a:r>
              <a:rPr lang="en-US">
                <a:cs typeface="Calibri"/>
              </a:rPr>
              <a:t> have the highest average attack stat. These stat rankings did not consider individual type weaknesses and resistances. Finally, we saw in Levi's analysis that Water type </a:t>
            </a:r>
            <a:r>
              <a:rPr lang="en-US" err="1">
                <a:cs typeface="Calibri"/>
              </a:rPr>
              <a:t>Pokemon</a:t>
            </a:r>
            <a:r>
              <a:rPr lang="en-US">
                <a:cs typeface="Calibri"/>
              </a:rPr>
              <a:t> are the most common, and the strongest </a:t>
            </a:r>
            <a:r>
              <a:rPr lang="en-US" err="1">
                <a:cs typeface="Calibri"/>
              </a:rPr>
              <a:t>Pokemon</a:t>
            </a:r>
            <a:r>
              <a:rPr lang="en-US">
                <a:cs typeface="Calibri"/>
              </a:rPr>
              <a:t> type to choose against them is Grass. These results line up with how the </a:t>
            </a:r>
            <a:r>
              <a:rPr lang="en-US" err="1">
                <a:cs typeface="Calibri"/>
              </a:rPr>
              <a:t>Pokemon</a:t>
            </a:r>
            <a:r>
              <a:rPr lang="en-US">
                <a:cs typeface="Calibri"/>
              </a:rPr>
              <a:t> games were designed, as players carefully craft teams of </a:t>
            </a:r>
            <a:r>
              <a:rPr lang="en-US" err="1">
                <a:cs typeface="Calibri"/>
              </a:rPr>
              <a:t>Pokemon</a:t>
            </a:r>
            <a:r>
              <a:rPr lang="en-US">
                <a:cs typeface="Calibri"/>
              </a:rPr>
              <a:t> based on the </a:t>
            </a:r>
            <a:r>
              <a:rPr lang="en-US" err="1">
                <a:cs typeface="Calibri"/>
              </a:rPr>
              <a:t>Pokemon</a:t>
            </a:r>
            <a:r>
              <a:rPr lang="en-US">
                <a:cs typeface="Calibri"/>
              </a:rPr>
              <a:t> they anticipate to face in battle.</a:t>
            </a:r>
            <a:endParaRPr lang="en-US"/>
          </a:p>
        </p:txBody>
      </p:sp>
      <p:sp>
        <p:nvSpPr>
          <p:cNvPr id="4" name="Slide Number Placeholder 3"/>
          <p:cNvSpPr>
            <a:spLocks noGrp="1"/>
          </p:cNvSpPr>
          <p:nvPr>
            <p:ph type="sldNum" sz="quarter" idx="5"/>
          </p:nvPr>
        </p:nvSpPr>
        <p:spPr/>
        <p:txBody>
          <a:bodyPr/>
          <a:lstStyle/>
          <a:p>
            <a:fld id="{95EF6086-B491-4445-BE79-1EE10B9B8D95}" type="slidenum">
              <a:rPr lang="en-US"/>
              <a:t>37</a:t>
            </a:fld>
            <a:endParaRPr lang="en-US"/>
          </a:p>
        </p:txBody>
      </p:sp>
    </p:spTree>
    <p:extLst>
      <p:ext uri="{BB962C8B-B14F-4D97-AF65-F5344CB8AC3E}">
        <p14:creationId xmlns:p14="http://schemas.microsoft.com/office/powerpoint/2010/main" val="3386461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CONCLUSION</a:t>
            </a:r>
          </a:p>
          <a:p>
            <a:r>
              <a:rPr lang="en-US">
                <a:cs typeface="Calibri"/>
              </a:rPr>
              <a:t>- thank you for listening to our presentation. Today we answered many questions that beginner </a:t>
            </a:r>
            <a:r>
              <a:rPr lang="en-US" err="1">
                <a:cs typeface="Calibri"/>
              </a:rPr>
              <a:t>pokemon</a:t>
            </a:r>
            <a:r>
              <a:rPr lang="en-US">
                <a:cs typeface="Calibri"/>
              </a:rPr>
              <a:t> trainers find themselves asking but we have one final, unanswered question...will YOU catch '</a:t>
            </a:r>
            <a:r>
              <a:rPr lang="en-US" err="1">
                <a:cs typeface="Calibri"/>
              </a:rPr>
              <a:t>em</a:t>
            </a:r>
            <a:r>
              <a:rPr lang="en-US">
                <a:cs typeface="Calibri"/>
              </a:rPr>
              <a:t> all? </a:t>
            </a:r>
            <a:endParaRPr lang="en-US" b="1">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38</a:t>
            </a:fld>
            <a:endParaRPr lang="en-US"/>
          </a:p>
        </p:txBody>
      </p:sp>
    </p:spTree>
    <p:extLst>
      <p:ext uri="{BB962C8B-B14F-4D97-AF65-F5344CB8AC3E}">
        <p14:creationId xmlns:p14="http://schemas.microsoft.com/office/powerpoint/2010/main" val="3480288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CONCLUSION</a:t>
            </a:r>
          </a:p>
          <a:p>
            <a:r>
              <a:rPr lang="en-US">
                <a:cs typeface="Calibri"/>
              </a:rPr>
              <a:t>- thank you for listening to our presentation. Today we answered many questions that beginner </a:t>
            </a:r>
            <a:r>
              <a:rPr lang="en-US" err="1">
                <a:cs typeface="Calibri"/>
              </a:rPr>
              <a:t>pokemon</a:t>
            </a:r>
            <a:r>
              <a:rPr lang="en-US">
                <a:cs typeface="Calibri"/>
              </a:rPr>
              <a:t> trainers find themselves asking but we have one final, unanswered question...will YOU catch '</a:t>
            </a:r>
            <a:r>
              <a:rPr lang="en-US" err="1">
                <a:cs typeface="Calibri"/>
              </a:rPr>
              <a:t>em</a:t>
            </a:r>
            <a:r>
              <a:rPr lang="en-US">
                <a:cs typeface="Calibri"/>
              </a:rPr>
              <a:t> all? </a:t>
            </a:r>
            <a:endParaRPr lang="en-US" b="1">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39</a:t>
            </a:fld>
            <a:endParaRPr lang="en-US"/>
          </a:p>
        </p:txBody>
      </p:sp>
    </p:spTree>
    <p:extLst>
      <p:ext uri="{BB962C8B-B14F-4D97-AF65-F5344CB8AC3E}">
        <p14:creationId xmlns:p14="http://schemas.microsoft.com/office/powerpoint/2010/main" val="310224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you can see here, there are currently eight generations of </a:t>
            </a:r>
            <a:r>
              <a:rPr lang="en-US" err="1">
                <a:cs typeface="Calibri"/>
              </a:rPr>
              <a:t>Pokemon</a:t>
            </a:r>
            <a:r>
              <a:rPr lang="en-US">
                <a:cs typeface="Calibri"/>
              </a:rPr>
              <a:t>, which are released in new games with a variety of new </a:t>
            </a:r>
            <a:r>
              <a:rPr lang="en-US" err="1">
                <a:cs typeface="Calibri"/>
              </a:rPr>
              <a:t>Pokemon</a:t>
            </a:r>
            <a:r>
              <a:rPr lang="en-US">
                <a:cs typeface="Calibri"/>
              </a:rPr>
              <a:t> to be discovered.</a:t>
            </a:r>
          </a:p>
        </p:txBody>
      </p:sp>
      <p:sp>
        <p:nvSpPr>
          <p:cNvPr id="4" name="Slide Number Placeholder 3"/>
          <p:cNvSpPr>
            <a:spLocks noGrp="1"/>
          </p:cNvSpPr>
          <p:nvPr>
            <p:ph type="sldNum" sz="quarter" idx="5"/>
          </p:nvPr>
        </p:nvSpPr>
        <p:spPr/>
        <p:txBody>
          <a:bodyPr/>
          <a:lstStyle/>
          <a:p>
            <a:fld id="{95EF6086-B491-4445-BE79-1EE10B9B8D95}" type="slidenum">
              <a:rPr lang="en-US"/>
              <a:t>8</a:t>
            </a:fld>
            <a:endParaRPr lang="en-US"/>
          </a:p>
        </p:txBody>
      </p:sp>
    </p:spTree>
    <p:extLst>
      <p:ext uri="{BB962C8B-B14F-4D97-AF65-F5344CB8AC3E}">
        <p14:creationId xmlns:p14="http://schemas.microsoft.com/office/powerpoint/2010/main" val="257463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Methodology:</a:t>
            </a:r>
          </a:p>
          <a:p>
            <a:pPr marL="285750" indent="-285750">
              <a:buFont typeface="Arial"/>
              <a:buChar char="•"/>
            </a:pPr>
            <a:r>
              <a:rPr lang="en-US"/>
              <a:t>The data is provided scraped through </a:t>
            </a:r>
            <a:r>
              <a:rPr lang="en-US" err="1"/>
              <a:t>Pokemon</a:t>
            </a:r>
            <a:r>
              <a:rPr lang="en-US"/>
              <a:t> Database, an aggregate master collection of all </a:t>
            </a:r>
            <a:r>
              <a:rPr lang="en-US" err="1"/>
              <a:t>pokemon</a:t>
            </a:r>
            <a:r>
              <a:rPr lang="en-US"/>
              <a:t> stats. </a:t>
            </a:r>
            <a:endParaRPr lang="en-US">
              <a:cs typeface="Calibri"/>
            </a:endParaRPr>
          </a:p>
          <a:p>
            <a:pPr marL="285750" indent="-2857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9</a:t>
            </a:fld>
            <a:endParaRPr lang="en-US"/>
          </a:p>
        </p:txBody>
      </p:sp>
    </p:spTree>
    <p:extLst>
      <p:ext uri="{BB962C8B-B14F-4D97-AF65-F5344CB8AC3E}">
        <p14:creationId xmlns:p14="http://schemas.microsoft.com/office/powerpoint/2010/main" val="192542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In order to properly collect and clean the data we used the RVEST, DPLYR, and TIDYR Packages</a:t>
            </a:r>
          </a:p>
          <a:p>
            <a:pPr marL="285750" lvl="1" indent="-285750">
              <a:buFont typeface="Arial,Sans-Serif"/>
              <a:buChar char="•"/>
            </a:pPr>
            <a:r>
              <a:rPr lang="en-US"/>
              <a:t>RVEST is necessary to read the HTML link and parse the HTML code</a:t>
            </a:r>
          </a:p>
          <a:p>
            <a:pPr marL="285750" lvl="1" indent="-285750">
              <a:buFont typeface="Arial,Sans-Serif"/>
              <a:buChar char="•"/>
            </a:pPr>
            <a:r>
              <a:rPr lang="en-US"/>
              <a:t>DPYLR makes formatting and cleaning the data simpler </a:t>
            </a:r>
          </a:p>
          <a:p>
            <a:pPr marL="285750" lvl="1" indent="-285750">
              <a:buFont typeface="Arial,Sans-Serif"/>
              <a:buChar char="•"/>
            </a:pPr>
            <a:r>
              <a:rPr lang="en-US"/>
              <a:t>TIDYR is used to separate the elemental type into two individual ones. </a:t>
            </a: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10</a:t>
            </a:fld>
            <a:endParaRPr lang="en-US"/>
          </a:p>
        </p:txBody>
      </p:sp>
    </p:spTree>
    <p:extLst>
      <p:ext uri="{BB962C8B-B14F-4D97-AF65-F5344CB8AC3E}">
        <p14:creationId xmlns:p14="http://schemas.microsoft.com/office/powerpoint/2010/main" val="209797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The data is imported as strings </a:t>
            </a:r>
          </a:p>
          <a:p>
            <a:pPr marL="285750" indent="-285750">
              <a:buFont typeface="Arial,Sans-Serif"/>
              <a:buChar char="•"/>
            </a:pPr>
            <a:r>
              <a:rPr lang="en-US"/>
              <a:t>The cleaning process involved formatting data as the correct type and fixing text issues</a:t>
            </a:r>
            <a:endParaRPr lang="en-US">
              <a:cs typeface="Calibri"/>
            </a:endParaRPr>
          </a:p>
          <a:p>
            <a:pPr marL="285750" indent="-285750">
              <a:buFont typeface="Arial,Sans-Serif"/>
              <a:buChar char="•"/>
            </a:pPr>
            <a:r>
              <a:rPr lang="en-US"/>
              <a:t>The imported text is compiled as a combined word</a:t>
            </a:r>
            <a:endParaRPr lang="en-US">
              <a:cs typeface="Calibri" panose="020F0502020204030204"/>
            </a:endParaRPr>
          </a:p>
          <a:p>
            <a:pPr marL="742950" lvl="2" indent="-285750">
              <a:buFont typeface="Arial,Sans-Serif"/>
              <a:buChar char="•"/>
            </a:pPr>
            <a:r>
              <a:rPr lang="en-US" err="1"/>
              <a:t>Gsub</a:t>
            </a:r>
            <a:r>
              <a:rPr lang="en-US"/>
              <a:t> and regular expressions fixed this. </a:t>
            </a:r>
            <a:endParaRPr lang="en-US">
              <a:cs typeface="Calibri" panose="020F0502020204030204"/>
            </a:endParaRPr>
          </a:p>
          <a:p>
            <a:pPr marL="285750" lvl="1" indent="-285750">
              <a:buFont typeface="Arial,Sans-Serif"/>
              <a:buChar char="•"/>
            </a:pPr>
            <a:r>
              <a:rPr lang="en-US"/>
              <a:t>To properly format the numeric data we piped the line of code with </a:t>
            </a:r>
            <a:r>
              <a:rPr lang="en-US" err="1"/>
              <a:t>as.numeric</a:t>
            </a:r>
            <a:r>
              <a:rPr lang="en-US"/>
              <a:t>()</a:t>
            </a:r>
            <a:endParaRPr lang="en-US">
              <a:cs typeface="Calibri"/>
            </a:endParaRPr>
          </a:p>
          <a:p>
            <a:pPr marL="285750" indent="-285750">
              <a:buFont typeface="Arial,Sans-Serif"/>
              <a:buChar char="•"/>
            </a:pPr>
            <a:r>
              <a:rPr lang="en-US"/>
              <a:t>The cleaned strings were then put into a data frame for analysis</a:t>
            </a:r>
            <a:endParaRPr lang="en-US">
              <a:cs typeface="Calibri"/>
            </a:endParaRP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11</a:t>
            </a:fld>
            <a:endParaRPr lang="en-US"/>
          </a:p>
        </p:txBody>
      </p:sp>
    </p:spTree>
    <p:extLst>
      <p:ext uri="{BB962C8B-B14F-4D97-AF65-F5344CB8AC3E}">
        <p14:creationId xmlns:p14="http://schemas.microsoft.com/office/powerpoint/2010/main" val="399895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LAUREN</a:t>
            </a:r>
            <a:endParaRPr lang="en-US"/>
          </a:p>
          <a:p>
            <a:pPr marL="171450" indent="-171450">
              <a:buFont typeface="Arial,Sans-Serif"/>
              <a:buChar char="•"/>
            </a:pPr>
            <a:r>
              <a:rPr lang="en-US">
                <a:cs typeface="Calibri" panose="020F0502020204030204"/>
              </a:rPr>
              <a:t>Bringing us to the 1st level of analysis: how have special class </a:t>
            </a:r>
            <a:r>
              <a:rPr lang="en-US" err="1">
                <a:cs typeface="Calibri" panose="020F0502020204030204"/>
              </a:rPr>
              <a:t>pokemon</a:t>
            </a:r>
            <a:r>
              <a:rPr lang="en-US">
                <a:cs typeface="Calibri" panose="020F0502020204030204"/>
              </a:rPr>
              <a:t> changed over time?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12</a:t>
            </a:fld>
            <a:endParaRPr lang="en-US"/>
          </a:p>
        </p:txBody>
      </p:sp>
    </p:spTree>
    <p:extLst>
      <p:ext uri="{BB962C8B-B14F-4D97-AF65-F5344CB8AC3E}">
        <p14:creationId xmlns:p14="http://schemas.microsoft.com/office/powerpoint/2010/main" val="339723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LAUREN</a:t>
            </a:r>
            <a:endParaRPr lang="en-US"/>
          </a:p>
          <a:p>
            <a:pPr marL="171450" indent="-171450">
              <a:buFont typeface="Arial,Sans-Serif"/>
              <a:buChar char="•"/>
            </a:pPr>
            <a:r>
              <a:rPr lang="en-US">
                <a:cs typeface="Calibri" panose="020F0502020204030204"/>
              </a:rPr>
              <a:t>Special class PKMN are split into 3 categories. </a:t>
            </a:r>
            <a:r>
              <a:rPr lang="en-US" err="1">
                <a:cs typeface="Calibri" panose="020F0502020204030204"/>
              </a:rPr>
              <a:t>Legendaries</a:t>
            </a:r>
            <a:r>
              <a:rPr lang="en-US">
                <a:cs typeface="Calibri" panose="020F0502020204030204"/>
              </a:rPr>
              <a:t> and sub-</a:t>
            </a:r>
            <a:r>
              <a:rPr lang="en-US" err="1">
                <a:cs typeface="Calibri" panose="020F0502020204030204"/>
              </a:rPr>
              <a:t>legendaries</a:t>
            </a:r>
            <a:r>
              <a:rPr lang="en-US">
                <a:cs typeface="Calibri" panose="020F0502020204030204"/>
              </a:rPr>
              <a:t> are extremely powerful and tend to appear near the finale of the game as a final "boss level". They can be captured and added to a player's </a:t>
            </a:r>
            <a:r>
              <a:rPr lang="en-US" err="1">
                <a:cs typeface="Calibri" panose="020F0502020204030204"/>
              </a:rPr>
              <a:t>pokedex</a:t>
            </a:r>
            <a:r>
              <a:rPr lang="en-US">
                <a:cs typeface="Calibri" panose="020F0502020204030204"/>
              </a:rPr>
              <a:t>.  </a:t>
            </a:r>
            <a:r>
              <a:rPr lang="en-US" err="1">
                <a:cs typeface="Calibri" panose="020F0502020204030204"/>
              </a:rPr>
              <a:t>Mythicals</a:t>
            </a:r>
            <a:r>
              <a:rPr lang="en-US">
                <a:cs typeface="Calibri" panose="020F0502020204030204"/>
              </a:rPr>
              <a:t> are very rare, have special abilities, and can be found once a player has completed a specific quest. Every generation of </a:t>
            </a:r>
            <a:r>
              <a:rPr lang="en-US" err="1">
                <a:cs typeface="Calibri" panose="020F0502020204030204"/>
              </a:rPr>
              <a:t>pokemon</a:t>
            </a:r>
            <a:r>
              <a:rPr lang="en-US">
                <a:cs typeface="Calibri" panose="020F0502020204030204"/>
              </a:rPr>
              <a:t> games has its own unique set of </a:t>
            </a:r>
            <a:r>
              <a:rPr lang="en-US" err="1">
                <a:cs typeface="Calibri" panose="020F0502020204030204"/>
              </a:rPr>
              <a:t>legendaries</a:t>
            </a:r>
            <a:r>
              <a:rPr lang="en-US">
                <a:cs typeface="Calibri" panose="020F0502020204030204"/>
              </a:rPr>
              <a:t>, sub-</a:t>
            </a:r>
            <a:r>
              <a:rPr lang="en-US" err="1">
                <a:cs typeface="Calibri" panose="020F0502020204030204"/>
              </a:rPr>
              <a:t>legendaries</a:t>
            </a:r>
            <a:r>
              <a:rPr lang="en-US">
                <a:cs typeface="Calibri" panose="020F0502020204030204"/>
              </a:rPr>
              <a:t>, and </a:t>
            </a:r>
            <a:r>
              <a:rPr lang="en-US" err="1">
                <a:cs typeface="Calibri" panose="020F0502020204030204"/>
              </a:rPr>
              <a:t>mythicals</a:t>
            </a:r>
            <a:r>
              <a:rPr lang="en-US">
                <a:cs typeface="Calibri" panose="020F0502020204030204"/>
              </a:rPr>
              <a:t>.</a:t>
            </a:r>
            <a:endParaRPr lang="en-US"/>
          </a:p>
          <a:p>
            <a:pPr marL="171450" indent="-171450">
              <a:buFont typeface="Arial,Sans-Serif"/>
              <a:buChar char="•"/>
            </a:pPr>
            <a:r>
              <a:rPr lang="en-US">
                <a:cs typeface="Calibri"/>
              </a:rPr>
              <a:t>For the following analysis, we will be looking at all three categories of special class </a:t>
            </a:r>
            <a:r>
              <a:rPr lang="en-US" err="1">
                <a:cs typeface="Calibri"/>
              </a:rPr>
              <a:t>pokemon</a:t>
            </a:r>
            <a:r>
              <a:rPr lang="en-US">
                <a:cs typeface="Calibri"/>
              </a:rPr>
              <a:t>. </a:t>
            </a:r>
            <a:endParaRPr lang="en-US"/>
          </a:p>
          <a:p>
            <a:pPr marL="171450" indent="-171450">
              <a:buFont typeface="Arial,Sans-Serif"/>
              <a:buChar char="•"/>
            </a:pPr>
            <a:r>
              <a:rPr lang="en-US"/>
              <a:t>Picture sources (from left to right):</a:t>
            </a:r>
            <a:endParaRPr lang="en-US">
              <a:cs typeface="Calibri" panose="020F0502020204030204"/>
            </a:endParaRPr>
          </a:p>
          <a:p>
            <a:pPr marL="628650" lvl="1" indent="-171450">
              <a:buFont typeface="Arial,Sans-Serif"/>
              <a:buChar char="•"/>
            </a:pPr>
            <a:r>
              <a:rPr lang="en-US" err="1"/>
              <a:t>MewTwo</a:t>
            </a:r>
            <a:r>
              <a:rPr lang="en-US"/>
              <a:t> - </a:t>
            </a:r>
            <a:r>
              <a:rPr lang="en-US">
                <a:hlinkClick r:id="rId3"/>
              </a:rPr>
              <a:t>https://br.pinterest.com/fuzarinicolas/lego-watch/</a:t>
            </a:r>
            <a:r>
              <a:rPr lang="en-US"/>
              <a:t> </a:t>
            </a:r>
            <a:endParaRPr lang="en-US">
              <a:cs typeface="Calibri"/>
            </a:endParaRPr>
          </a:p>
          <a:p>
            <a:pPr marL="628650" lvl="1" indent="-171450">
              <a:buFont typeface="Arial,Sans-Serif"/>
              <a:buChar char="•"/>
            </a:pPr>
            <a:r>
              <a:rPr lang="en-US" err="1"/>
              <a:t>Lugia</a:t>
            </a:r>
            <a:r>
              <a:rPr lang="en-US"/>
              <a:t> - </a:t>
            </a:r>
            <a:r>
              <a:rPr lang="en-US">
                <a:hlinkClick r:id="rId4"/>
              </a:rPr>
              <a:t>http://pixelartmaker.com/art/4101a0a4f8de55d</a:t>
            </a:r>
            <a:r>
              <a:rPr lang="en-US"/>
              <a:t> </a:t>
            </a:r>
            <a:endParaRPr lang="en-US">
              <a:cs typeface="Calibri"/>
            </a:endParaRPr>
          </a:p>
          <a:p>
            <a:pPr marL="628650" lvl="1" indent="-171450">
              <a:buFont typeface="Arial,Sans-Serif"/>
              <a:buChar char="•"/>
            </a:pPr>
            <a:r>
              <a:rPr lang="en-US" err="1"/>
              <a:t>Rayquaza</a:t>
            </a:r>
            <a:r>
              <a:rPr lang="en-US"/>
              <a:t> - </a:t>
            </a:r>
            <a:r>
              <a:rPr lang="en-US">
                <a:hlinkClick r:id="rId5"/>
              </a:rPr>
              <a:t>https://pokemondb.net/pokedex/rayquaza</a:t>
            </a:r>
            <a:r>
              <a:rPr lang="en-US"/>
              <a:t> </a:t>
            </a:r>
            <a:endParaRPr lang="en-US">
              <a:cs typeface="Calibri"/>
            </a:endParaRPr>
          </a:p>
          <a:p>
            <a:pPr marL="628650" lvl="1" indent="-171450">
              <a:buFont typeface="Arial,Sans-Serif"/>
              <a:buChar char="•"/>
            </a:pPr>
            <a:r>
              <a:rPr lang="en-US" err="1"/>
              <a:t>Giratina</a:t>
            </a:r>
            <a:r>
              <a:rPr lang="en-US"/>
              <a:t> - </a:t>
            </a:r>
            <a:r>
              <a:rPr lang="en-US">
                <a:hlinkClick r:id="rId6"/>
              </a:rPr>
              <a:t>https://www.pinterest.ca/pin/658088564280414167/</a:t>
            </a:r>
            <a:r>
              <a:rPr lang="en-US"/>
              <a:t> </a:t>
            </a:r>
            <a:endParaRPr lang="en-US">
              <a:cs typeface="Calibri"/>
            </a:endParaRPr>
          </a:p>
          <a:p>
            <a:pPr marL="628650" lvl="1" indent="-171450">
              <a:buFont typeface="Arial,Sans-Serif"/>
              <a:buChar char="•"/>
            </a:pPr>
            <a:r>
              <a:rPr lang="en-US" err="1"/>
              <a:t>Terrakion</a:t>
            </a:r>
            <a:r>
              <a:rPr lang="en-US"/>
              <a:t> - </a:t>
            </a:r>
            <a:r>
              <a:rPr lang="en-US">
                <a:hlinkClick r:id="rId7"/>
              </a:rPr>
              <a:t>https://pokemondb.net/sprites/terrakion</a:t>
            </a:r>
            <a:r>
              <a:rPr lang="en-US"/>
              <a:t> </a:t>
            </a:r>
            <a:endParaRPr lang="en-US">
              <a:cs typeface="Calibri"/>
            </a:endParaRPr>
          </a:p>
          <a:p>
            <a:pPr marL="628650" lvl="1" indent="-171450">
              <a:buFont typeface="Arial,Sans-Serif"/>
              <a:buChar char="•"/>
            </a:pPr>
            <a:r>
              <a:rPr lang="en-US" err="1"/>
              <a:t>Xerneas</a:t>
            </a:r>
            <a:r>
              <a:rPr lang="en-US"/>
              <a:t> - </a:t>
            </a:r>
            <a:r>
              <a:rPr lang="en-US">
                <a:hlinkClick r:id="rId8"/>
              </a:rPr>
              <a:t>https://www.pinterest.ph/WhiteSpriggan/legendary-pokemon-pixel/</a:t>
            </a:r>
            <a:r>
              <a:rPr lang="en-US"/>
              <a:t> </a:t>
            </a:r>
            <a:endParaRPr lang="en-US">
              <a:cs typeface="Calibri"/>
            </a:endParaRPr>
          </a:p>
          <a:p>
            <a:pPr marL="628650" lvl="1" indent="-171450">
              <a:buFont typeface="Arial,Sans-Serif"/>
              <a:buChar char="•"/>
            </a:pPr>
            <a:r>
              <a:rPr lang="en-US"/>
              <a:t>Null - </a:t>
            </a:r>
            <a:r>
              <a:rPr lang="en-US">
                <a:hlinkClick r:id="rId9"/>
              </a:rPr>
              <a:t>https://pokemondb.net/pokedex/type-null</a:t>
            </a:r>
            <a:r>
              <a:rPr lang="en-US"/>
              <a:t> </a:t>
            </a:r>
            <a:endParaRPr lang="en-US">
              <a:cs typeface="Calibri"/>
            </a:endParaRPr>
          </a:p>
          <a:p>
            <a:pPr marL="628650" lvl="1" indent="-171450">
              <a:buFont typeface="Arial,Sans-Serif"/>
              <a:buChar char="•"/>
            </a:pPr>
            <a:r>
              <a:rPr lang="en-US" err="1"/>
              <a:t>Zacian</a:t>
            </a:r>
            <a:r>
              <a:rPr lang="en-US"/>
              <a:t> - </a:t>
            </a:r>
            <a:r>
              <a:rPr lang="en-US">
                <a:hlinkClick r:id="rId10"/>
              </a:rPr>
              <a:t>https://pokemondb.net/pokedex/zacian</a:t>
            </a:r>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5EF6086-B491-4445-BE79-1EE10B9B8D95}" type="slidenum">
              <a:rPr lang="en-US"/>
              <a:t>13</a:t>
            </a:fld>
            <a:endParaRPr lang="en-US"/>
          </a:p>
        </p:txBody>
      </p:sp>
    </p:spTree>
    <p:extLst>
      <p:ext uri="{BB962C8B-B14F-4D97-AF65-F5344CB8AC3E}">
        <p14:creationId xmlns:p14="http://schemas.microsoft.com/office/powerpoint/2010/main" val="39683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5D5-6068-4026-B3B5-CB8B03AA8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9B03525-F10D-49A4-9316-CD9ACF40E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E553D53-48C1-4598-9243-25C56C739DFA}"/>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9260379A-71C7-499F-93A1-660C6E5254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BC8195-89EF-44C3-8290-764A40259D6C}"/>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242196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C451-AB6F-4234-82E8-4D1DE9C754A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68AB124-6E3B-453F-952E-EAE031EFED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FD6EAB-59CB-4B5F-9760-C2EB89C75BA5}"/>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7A23D941-1686-48CA-BD49-74BE066DAF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9B1D31-DF89-4427-9D0E-E611038101FF}"/>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167413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D8C3C-7887-4DF6-8165-3BC9C25DF4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0F8C9F-A623-482E-B90C-7007A7997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AB660F-A024-4B70-A3FC-0E68D2BFC19D}"/>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E29CDB25-B74F-449C-8E8D-AD20A48597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397AF9-931D-42A6-9DDF-EC9B2985E024}"/>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79960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F9F5-ACFB-4B23-89C6-32C39844D1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F713E0-D1BA-4FC4-BED5-1B1B0A6EF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93C17B-4327-49D2-AD2E-0B385F32D808}"/>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FC79C8DD-CFB3-421D-B90B-402C9BD73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C944A-6519-4F0B-B1F5-054351965B64}"/>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366928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F868-8E9F-4DBD-ADCA-3ED59DDF8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09EF457-CB34-4611-B4E4-C5306AFD0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5FECF-CAFF-4C6F-9928-CFE0740D8AB2}"/>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949076CF-AF94-433D-95F8-0247EBBD42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838431-2761-4779-A285-23516D4C5D45}"/>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250099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6279-FA46-467C-AD5E-99C69FC732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1716ED-08E5-439B-9DF5-0B087A0AF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6739D1-5D0F-42C8-AECE-A63CDB2A1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E41D62A-A6BD-44C1-9B49-E8D26A0A7611}"/>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6" name="Footer Placeholder 5">
            <a:extLst>
              <a:ext uri="{FF2B5EF4-FFF2-40B4-BE49-F238E27FC236}">
                <a16:creationId xmlns:a16="http://schemas.microsoft.com/office/drawing/2014/main" id="{C76672DE-87C5-4323-82C8-A4B862F105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419624D-2E38-4F1E-AC84-60E3D4F796A0}"/>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129137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11E-1136-4BD6-A3B5-E2806F8B4FE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3219243-4730-4612-8ACF-51D44FE7F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79FA2-B388-423C-A3E8-AA7C4A705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424E96F-5994-4CCF-87B6-6B98CFC44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7F5B5-C161-4FA6-B299-6187C0088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42FE0A-8621-4BFB-A629-B6572C4DA4EA}"/>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8" name="Footer Placeholder 7">
            <a:extLst>
              <a:ext uri="{FF2B5EF4-FFF2-40B4-BE49-F238E27FC236}">
                <a16:creationId xmlns:a16="http://schemas.microsoft.com/office/drawing/2014/main" id="{B4C2D62B-24C6-4709-B4EF-465A8688B3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94CE5E9-A65E-4E45-8ABF-F238499CA2F1}"/>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87150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A8F4-728B-495C-A545-B753149E83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A0898E-AD8E-4924-99B7-EA361BD5D6FA}"/>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4" name="Footer Placeholder 3">
            <a:extLst>
              <a:ext uri="{FF2B5EF4-FFF2-40B4-BE49-F238E27FC236}">
                <a16:creationId xmlns:a16="http://schemas.microsoft.com/office/drawing/2014/main" id="{DE29E7F8-3426-41CC-A4F0-3E4501B69E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F06C8E9-C4FC-458B-8E00-AD4089436087}"/>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162892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7019C-65A8-4846-8A14-DFF5298E15CF}"/>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3" name="Footer Placeholder 2">
            <a:extLst>
              <a:ext uri="{FF2B5EF4-FFF2-40B4-BE49-F238E27FC236}">
                <a16:creationId xmlns:a16="http://schemas.microsoft.com/office/drawing/2014/main" id="{354F4736-72C3-4051-A67D-FAB430D0E9B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3F4754-4953-47E2-90F9-1DBDFC3702B0}"/>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48656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E045-3A3D-4FA9-A14F-0D55D25B2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EAD42F4-3502-45CF-97AE-F0F1C382F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73FCC65-1A40-425F-88D8-49887C925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954A8-5EA4-4496-83D1-4341DA54F3E7}"/>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6" name="Footer Placeholder 5">
            <a:extLst>
              <a:ext uri="{FF2B5EF4-FFF2-40B4-BE49-F238E27FC236}">
                <a16:creationId xmlns:a16="http://schemas.microsoft.com/office/drawing/2014/main" id="{66A42680-275F-4BFE-BD37-5EB4E9F752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C3C1D1-4895-4593-BEFB-C3907803F144}"/>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328441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EB50-AEBC-4D00-B858-5C8A072B3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9FDF387-D5EF-47DD-9AFB-0E5E1576C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6C570B9-864B-44E1-8596-716FABAE7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7DB16-BDE8-4402-9118-AF64EE7EB148}"/>
              </a:ext>
            </a:extLst>
          </p:cNvPr>
          <p:cNvSpPr>
            <a:spLocks noGrp="1"/>
          </p:cNvSpPr>
          <p:nvPr>
            <p:ph type="dt" sz="half" idx="10"/>
          </p:nvPr>
        </p:nvSpPr>
        <p:spPr/>
        <p:txBody>
          <a:bodyPr/>
          <a:lstStyle/>
          <a:p>
            <a:fld id="{9C17B677-7BFC-47C5-A6EB-F13EA1C675B6}" type="datetimeFigureOut">
              <a:rPr lang="en-CA" smtClean="0"/>
              <a:t>2021-12-08</a:t>
            </a:fld>
            <a:endParaRPr lang="en-CA"/>
          </a:p>
        </p:txBody>
      </p:sp>
      <p:sp>
        <p:nvSpPr>
          <p:cNvPr id="6" name="Footer Placeholder 5">
            <a:extLst>
              <a:ext uri="{FF2B5EF4-FFF2-40B4-BE49-F238E27FC236}">
                <a16:creationId xmlns:a16="http://schemas.microsoft.com/office/drawing/2014/main" id="{9AACCE60-1FB2-4056-A30F-A9A9F3B5D8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7B40822-7919-49E1-B01E-DEE2C541BED6}"/>
              </a:ext>
            </a:extLst>
          </p:cNvPr>
          <p:cNvSpPr>
            <a:spLocks noGrp="1"/>
          </p:cNvSpPr>
          <p:nvPr>
            <p:ph type="sldNum" sz="quarter" idx="12"/>
          </p:nvPr>
        </p:nvSpPr>
        <p:spPr/>
        <p:txBody>
          <a:bodyPr/>
          <a:lstStyle/>
          <a:p>
            <a:fld id="{F0E86119-ABB5-4318-A73C-C009A253C87E}" type="slidenum">
              <a:rPr lang="en-CA" smtClean="0"/>
              <a:t>‹#›</a:t>
            </a:fld>
            <a:endParaRPr lang="en-CA"/>
          </a:p>
        </p:txBody>
      </p:sp>
    </p:spTree>
    <p:extLst>
      <p:ext uri="{BB962C8B-B14F-4D97-AF65-F5344CB8AC3E}">
        <p14:creationId xmlns:p14="http://schemas.microsoft.com/office/powerpoint/2010/main" val="26241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FB58B-6500-4A72-A9AC-4DA4099D0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3042A5-B8EB-4D00-A6A9-ADADD5C39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E7EE5B-683F-4ABB-9942-FBB419BB8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B677-7BFC-47C5-A6EB-F13EA1C675B6}" type="datetimeFigureOut">
              <a:rPr lang="en-CA" smtClean="0"/>
              <a:t>2021-12-08</a:t>
            </a:fld>
            <a:endParaRPr lang="en-CA"/>
          </a:p>
        </p:txBody>
      </p:sp>
      <p:sp>
        <p:nvSpPr>
          <p:cNvPr id="5" name="Footer Placeholder 4">
            <a:extLst>
              <a:ext uri="{FF2B5EF4-FFF2-40B4-BE49-F238E27FC236}">
                <a16:creationId xmlns:a16="http://schemas.microsoft.com/office/drawing/2014/main" id="{FEE59CBC-6FF3-4E6C-A6FF-6F05FFBD9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327EB9C-B1B2-4743-8DB5-CDD825ACF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6119-ABB5-4318-A73C-C009A253C87E}" type="slidenum">
              <a:rPr lang="en-CA" smtClean="0"/>
              <a:t>‹#›</a:t>
            </a:fld>
            <a:endParaRPr lang="en-CA"/>
          </a:p>
        </p:txBody>
      </p:sp>
    </p:spTree>
    <p:extLst>
      <p:ext uri="{BB962C8B-B14F-4D97-AF65-F5344CB8AC3E}">
        <p14:creationId xmlns:p14="http://schemas.microsoft.com/office/powerpoint/2010/main" val="3253330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7.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7.png"/><Relationship Id="rId7"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58.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7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79.jpeg"/></Relationships>
</file>

<file path=ppt/slides/_rels/slide3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7.png"/><Relationship Id="rId7"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4000"/>
            <a:lum/>
          </a:blip>
          <a:srcRect/>
          <a:stretch>
            <a:fillRect/>
          </a:stretch>
        </a:blipFill>
        <a:effectLst/>
      </p:bgPr>
    </p:bg>
    <p:spTree>
      <p:nvGrpSpPr>
        <p:cNvPr id="1" name=""/>
        <p:cNvGrpSpPr/>
        <p:nvPr/>
      </p:nvGrpSpPr>
      <p:grpSpPr>
        <a:xfrm>
          <a:off x="0" y="0"/>
          <a:ext cx="0" cy="0"/>
          <a:chOff x="0" y="0"/>
          <a:chExt cx="0" cy="0"/>
        </a:xfrm>
      </p:grpSpPr>
      <p:pic>
        <p:nvPicPr>
          <p:cNvPr id="1028" name="Picture 4" descr="Pokemon Logo Png - Free Transparent PNG Logos">
            <a:extLst>
              <a:ext uri="{FF2B5EF4-FFF2-40B4-BE49-F238E27FC236}">
                <a16:creationId xmlns:a16="http://schemas.microsoft.com/office/drawing/2014/main" id="{E8160FD0-389D-4D90-B249-9AE3FA54F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902" y="78377"/>
            <a:ext cx="5582194" cy="55821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7D5CB2-FD29-421C-BF9F-CD2F52F69AE2}"/>
              </a:ext>
            </a:extLst>
          </p:cNvPr>
          <p:cNvSpPr txBox="1"/>
          <p:nvPr/>
        </p:nvSpPr>
        <p:spPr>
          <a:xfrm>
            <a:off x="4329297" y="3738945"/>
            <a:ext cx="3533404" cy="369332"/>
          </a:xfrm>
          <a:prstGeom prst="rect">
            <a:avLst/>
          </a:prstGeom>
          <a:noFill/>
        </p:spPr>
        <p:txBody>
          <a:bodyPr wrap="square" lIns="91440" tIns="45720" rIns="91440" bIns="45720" rtlCol="0" anchor="t">
            <a:spAutoFit/>
          </a:bodyPr>
          <a:lstStyle/>
          <a:p>
            <a:pPr algn="ctr"/>
            <a:r>
              <a:rPr lang="en-CA">
                <a:latin typeface="OCRB"/>
              </a:rPr>
              <a:t>A BTMA 431 Project</a:t>
            </a:r>
            <a:endParaRPr lang="en-US"/>
          </a:p>
        </p:txBody>
      </p:sp>
      <p:grpSp>
        <p:nvGrpSpPr>
          <p:cNvPr id="2" name="Group 1">
            <a:extLst>
              <a:ext uri="{FF2B5EF4-FFF2-40B4-BE49-F238E27FC236}">
                <a16:creationId xmlns:a16="http://schemas.microsoft.com/office/drawing/2014/main" id="{3551C239-2EC5-4683-AACD-964E24A406A4}"/>
              </a:ext>
            </a:extLst>
          </p:cNvPr>
          <p:cNvGrpSpPr/>
          <p:nvPr/>
        </p:nvGrpSpPr>
        <p:grpSpPr>
          <a:xfrm>
            <a:off x="2265111" y="4317164"/>
            <a:ext cx="3263566" cy="1412040"/>
            <a:chOff x="2265111" y="4317164"/>
            <a:chExt cx="3263566" cy="1412040"/>
          </a:xfrm>
        </p:grpSpPr>
        <p:pic>
          <p:nvPicPr>
            <p:cNvPr id="3" name="Picture 4" descr="A picture containing toy&#10;&#10;Description automatically generated">
              <a:extLst>
                <a:ext uri="{FF2B5EF4-FFF2-40B4-BE49-F238E27FC236}">
                  <a16:creationId xmlns:a16="http://schemas.microsoft.com/office/drawing/2014/main" id="{FDBEAB88-6A65-4B82-B68E-9401D164F53D}"/>
                </a:ext>
              </a:extLst>
            </p:cNvPr>
            <p:cNvPicPr>
              <a:picLocks noChangeAspect="1"/>
            </p:cNvPicPr>
            <p:nvPr/>
          </p:nvPicPr>
          <p:blipFill>
            <a:blip r:embed="rId5"/>
            <a:stretch>
              <a:fillRect/>
            </a:stretch>
          </p:blipFill>
          <p:spPr>
            <a:xfrm>
              <a:off x="2900112" y="4357269"/>
              <a:ext cx="1365250" cy="1371935"/>
            </a:xfrm>
            <a:prstGeom prst="rect">
              <a:avLst/>
            </a:prstGeom>
          </p:spPr>
        </p:pic>
        <p:pic>
          <p:nvPicPr>
            <p:cNvPr id="5" name="Picture 6" descr="A picture containing text, toy&#10;&#10;Description automatically generated">
              <a:extLst>
                <a:ext uri="{FF2B5EF4-FFF2-40B4-BE49-F238E27FC236}">
                  <a16:creationId xmlns:a16="http://schemas.microsoft.com/office/drawing/2014/main" id="{E15D6612-DD8D-4BC0-8964-007F86798DB6}"/>
                </a:ext>
              </a:extLst>
            </p:cNvPr>
            <p:cNvPicPr>
              <a:picLocks noChangeAspect="1"/>
            </p:cNvPicPr>
            <p:nvPr/>
          </p:nvPicPr>
          <p:blipFill>
            <a:blip r:embed="rId6"/>
            <a:stretch>
              <a:fillRect/>
            </a:stretch>
          </p:blipFill>
          <p:spPr>
            <a:xfrm>
              <a:off x="3541796" y="4317164"/>
              <a:ext cx="1365250" cy="1391987"/>
            </a:xfrm>
            <a:prstGeom prst="rect">
              <a:avLst/>
            </a:prstGeom>
          </p:spPr>
        </p:pic>
        <p:pic>
          <p:nvPicPr>
            <p:cNvPr id="7" name="Picture 8" descr="A picture containing text, room&#10;&#10;Description automatically generated">
              <a:extLst>
                <a:ext uri="{FF2B5EF4-FFF2-40B4-BE49-F238E27FC236}">
                  <a16:creationId xmlns:a16="http://schemas.microsoft.com/office/drawing/2014/main" id="{AB5F5662-287D-4A1D-9FB3-FAFE9794C935}"/>
                </a:ext>
              </a:extLst>
            </p:cNvPr>
            <p:cNvPicPr>
              <a:picLocks noChangeAspect="1"/>
            </p:cNvPicPr>
            <p:nvPr/>
          </p:nvPicPr>
          <p:blipFill>
            <a:blip r:embed="rId7"/>
            <a:stretch>
              <a:fillRect/>
            </a:stretch>
          </p:blipFill>
          <p:spPr>
            <a:xfrm>
              <a:off x="4223585" y="4350586"/>
              <a:ext cx="1305092" cy="1305092"/>
            </a:xfrm>
            <a:prstGeom prst="rect">
              <a:avLst/>
            </a:prstGeom>
          </p:spPr>
        </p:pic>
        <p:pic>
          <p:nvPicPr>
            <p:cNvPr id="9" name="Picture 10" descr="A picture containing toy&#10;&#10;Description automatically generated">
              <a:extLst>
                <a:ext uri="{FF2B5EF4-FFF2-40B4-BE49-F238E27FC236}">
                  <a16:creationId xmlns:a16="http://schemas.microsoft.com/office/drawing/2014/main" id="{B001CBC7-B1D8-4BFF-98D2-9FFE6C052A91}"/>
                </a:ext>
              </a:extLst>
            </p:cNvPr>
            <p:cNvPicPr>
              <a:picLocks noChangeAspect="1"/>
            </p:cNvPicPr>
            <p:nvPr/>
          </p:nvPicPr>
          <p:blipFill>
            <a:blip r:embed="rId8"/>
            <a:stretch>
              <a:fillRect/>
            </a:stretch>
          </p:blipFill>
          <p:spPr>
            <a:xfrm>
              <a:off x="2265111" y="4317164"/>
              <a:ext cx="1365251" cy="1371935"/>
            </a:xfrm>
            <a:prstGeom prst="rect">
              <a:avLst/>
            </a:prstGeom>
          </p:spPr>
        </p:pic>
      </p:grpSp>
      <p:sp>
        <p:nvSpPr>
          <p:cNvPr id="6" name="TextBox 5">
            <a:extLst>
              <a:ext uri="{FF2B5EF4-FFF2-40B4-BE49-F238E27FC236}">
                <a16:creationId xmlns:a16="http://schemas.microsoft.com/office/drawing/2014/main" id="{67247F26-25EE-4032-9831-29C0A09651C3}"/>
              </a:ext>
            </a:extLst>
          </p:cNvPr>
          <p:cNvSpPr txBox="1"/>
          <p:nvPr/>
        </p:nvSpPr>
        <p:spPr>
          <a:xfrm>
            <a:off x="2669309" y="5540277"/>
            <a:ext cx="5803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OCBR"/>
                <a:cs typeface="Calibri"/>
              </a:rPr>
              <a:t>Lan</a:t>
            </a:r>
            <a:endParaRPr lang="en-US"/>
          </a:p>
        </p:txBody>
      </p:sp>
      <p:sp>
        <p:nvSpPr>
          <p:cNvPr id="10" name="TextBox 9">
            <a:extLst>
              <a:ext uri="{FF2B5EF4-FFF2-40B4-BE49-F238E27FC236}">
                <a16:creationId xmlns:a16="http://schemas.microsoft.com/office/drawing/2014/main" id="{344C49AC-B445-4994-8657-DD4CF70F9AED}"/>
              </a:ext>
            </a:extLst>
          </p:cNvPr>
          <p:cNvSpPr txBox="1"/>
          <p:nvPr/>
        </p:nvSpPr>
        <p:spPr>
          <a:xfrm>
            <a:off x="3197545" y="5564857"/>
            <a:ext cx="80939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OCRB"/>
                <a:cs typeface="Calibri"/>
              </a:rPr>
              <a:t>Levi</a:t>
            </a:r>
            <a:endParaRPr lang="en-US"/>
          </a:p>
        </p:txBody>
      </p:sp>
      <p:sp>
        <p:nvSpPr>
          <p:cNvPr id="11" name="TextBox 10">
            <a:extLst>
              <a:ext uri="{FF2B5EF4-FFF2-40B4-BE49-F238E27FC236}">
                <a16:creationId xmlns:a16="http://schemas.microsoft.com/office/drawing/2014/main" id="{23F1765F-F18D-43CD-9C95-59542290845F}"/>
              </a:ext>
            </a:extLst>
          </p:cNvPr>
          <p:cNvSpPr txBox="1"/>
          <p:nvPr/>
        </p:nvSpPr>
        <p:spPr>
          <a:xfrm>
            <a:off x="3877733" y="5571065"/>
            <a:ext cx="649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Chris</a:t>
            </a:r>
          </a:p>
        </p:txBody>
      </p:sp>
      <p:sp>
        <p:nvSpPr>
          <p:cNvPr id="12" name="TextBox 11">
            <a:extLst>
              <a:ext uri="{FF2B5EF4-FFF2-40B4-BE49-F238E27FC236}">
                <a16:creationId xmlns:a16="http://schemas.microsoft.com/office/drawing/2014/main" id="{13A6F1DB-AB38-4EAC-86B4-463611A82A3E}"/>
              </a:ext>
            </a:extLst>
          </p:cNvPr>
          <p:cNvSpPr txBox="1"/>
          <p:nvPr/>
        </p:nvSpPr>
        <p:spPr>
          <a:xfrm>
            <a:off x="4524278" y="5540277"/>
            <a:ext cx="8805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Lauren</a:t>
            </a:r>
          </a:p>
        </p:txBody>
      </p:sp>
    </p:spTree>
    <p:extLst>
      <p:ext uri="{BB962C8B-B14F-4D97-AF65-F5344CB8AC3E}">
        <p14:creationId xmlns:p14="http://schemas.microsoft.com/office/powerpoint/2010/main" val="182866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B7056EA9-6D90-4E60-A569-3D8AE9882760}"/>
              </a:ext>
            </a:extLst>
          </p:cNvPr>
          <p:cNvPicPr>
            <a:picLocks noChangeAspect="1"/>
          </p:cNvPicPr>
          <p:nvPr/>
        </p:nvPicPr>
        <p:blipFill>
          <a:blip r:embed="rId3"/>
          <a:stretch>
            <a:fillRect/>
          </a:stretch>
        </p:blipFill>
        <p:spPr>
          <a:xfrm>
            <a:off x="1201024" y="4523315"/>
            <a:ext cx="4441970" cy="1663314"/>
          </a:xfrm>
          <a:prstGeom prst="rect">
            <a:avLst/>
          </a:prstGeom>
        </p:spPr>
      </p:pic>
      <p:sp>
        <p:nvSpPr>
          <p:cNvPr id="4" name="TextBox 3">
            <a:extLst>
              <a:ext uri="{FF2B5EF4-FFF2-40B4-BE49-F238E27FC236}">
                <a16:creationId xmlns:a16="http://schemas.microsoft.com/office/drawing/2014/main" id="{9434DD5E-6875-41A5-A2F2-01291F0A3699}"/>
              </a:ext>
            </a:extLst>
          </p:cNvPr>
          <p:cNvSpPr txBox="1"/>
          <p:nvPr/>
        </p:nvSpPr>
        <p:spPr>
          <a:xfrm>
            <a:off x="1564547" y="4857226"/>
            <a:ext cx="36589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OCRB"/>
              </a:rPr>
              <a:t>Our methodology includes...</a:t>
            </a:r>
            <a:endParaRPr lang="en-US" sz="2000">
              <a:latin typeface="OCRB"/>
              <a:cs typeface="Calibri"/>
            </a:endParaRPr>
          </a:p>
        </p:txBody>
      </p:sp>
      <p:sp>
        <p:nvSpPr>
          <p:cNvPr id="6" name="TextBox 5">
            <a:extLst>
              <a:ext uri="{FF2B5EF4-FFF2-40B4-BE49-F238E27FC236}">
                <a16:creationId xmlns:a16="http://schemas.microsoft.com/office/drawing/2014/main" id="{A93E261E-71D9-4DC9-AABD-4D44539DFB9C}"/>
              </a:ext>
            </a:extLst>
          </p:cNvPr>
          <p:cNvSpPr txBox="1"/>
          <p:nvPr/>
        </p:nvSpPr>
        <p:spPr>
          <a:xfrm>
            <a:off x="5932687" y="853084"/>
            <a:ext cx="3577778" cy="4195764"/>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a:latin typeface="OCRB"/>
                <a:ea typeface="+mn-lt"/>
                <a:cs typeface="+mn-lt"/>
              </a:rPr>
              <a:t>CSS METHOD OF WEB SCRAPPING</a:t>
            </a:r>
            <a:endParaRPr lang="en-CA">
              <a:solidFill>
                <a:srgbClr val="000000"/>
              </a:solidFill>
              <a:latin typeface="OCRB"/>
              <a:cs typeface="Calibri"/>
            </a:endParaRPr>
          </a:p>
          <a:p>
            <a:pPr marL="285750" indent="-285750">
              <a:lnSpc>
                <a:spcPct val="150000"/>
              </a:lnSpc>
              <a:buFont typeface="Webdings" panose="05030102010509060703" pitchFamily="18" charset="2"/>
              <a:buChar char=""/>
            </a:pPr>
            <a:r>
              <a:rPr lang="en-CA">
                <a:solidFill>
                  <a:schemeClr val="bg1"/>
                </a:solidFill>
                <a:highlight>
                  <a:srgbClr val="000000"/>
                </a:highlight>
                <a:latin typeface="OCRB"/>
              </a:rPr>
              <a:t>RVEST, DYPLR, &amp; TIDYR</a:t>
            </a:r>
          </a:p>
          <a:p>
            <a:pPr marL="285750" indent="-285750">
              <a:lnSpc>
                <a:spcPct val="150000"/>
              </a:lnSpc>
              <a:buFont typeface="Webdings" panose="05030102010509060703" pitchFamily="18" charset="2"/>
              <a:buChar char=""/>
            </a:pPr>
            <a:r>
              <a:rPr lang="en-CA">
                <a:latin typeface="OCRB"/>
              </a:rPr>
              <a:t>DATA CLEANING VIA</a:t>
            </a:r>
            <a:endParaRPr lang="en-CA" b="1">
              <a:latin typeface="OCRB"/>
            </a:endParaRPr>
          </a:p>
          <a:p>
            <a:pPr marL="742950" lvl="1" indent="-285750">
              <a:lnSpc>
                <a:spcPct val="150000"/>
              </a:lnSpc>
              <a:buFont typeface="Webdings" panose="05030102010509060703" pitchFamily="18" charset="2"/>
              <a:buChar char=""/>
            </a:pPr>
            <a:r>
              <a:rPr lang="en-CA">
                <a:latin typeface="OCRB"/>
              </a:rPr>
              <a:t>SEPARATING WORDS</a:t>
            </a:r>
            <a:endParaRPr lang="en-CA" b="1">
              <a:latin typeface="OCRB"/>
            </a:endParaRPr>
          </a:p>
          <a:p>
            <a:pPr marL="742950" lvl="1" indent="-285750">
              <a:lnSpc>
                <a:spcPct val="150000"/>
              </a:lnSpc>
              <a:buFont typeface="Webdings" panose="05030102010509060703" pitchFamily="18" charset="2"/>
              <a:buChar char=""/>
            </a:pPr>
            <a:r>
              <a:rPr lang="en-CA">
                <a:latin typeface="OCRB"/>
              </a:rPr>
              <a:t>FORMATTING NUMERIC DATA</a:t>
            </a:r>
            <a:endParaRPr lang="en-CA" b="1">
              <a:latin typeface="OCRB"/>
            </a:endParaRPr>
          </a:p>
          <a:p>
            <a:pPr marL="742950" lvl="1" indent="-285750">
              <a:lnSpc>
                <a:spcPct val="150000"/>
              </a:lnSpc>
              <a:buFont typeface="Webdings" panose="05030102010509060703" pitchFamily="18" charset="2"/>
              <a:buChar char=""/>
            </a:pPr>
            <a:r>
              <a:rPr lang="en-CA">
                <a:latin typeface="OCRB"/>
              </a:rPr>
              <a:t>CREATING DATA FRAMES FROM STRINGS OF DATA</a:t>
            </a:r>
            <a:endParaRPr lang="en-CA" b="1">
              <a:latin typeface="OCRB"/>
            </a:endParaRPr>
          </a:p>
        </p:txBody>
      </p:sp>
    </p:spTree>
    <p:extLst>
      <p:ext uri="{BB962C8B-B14F-4D97-AF65-F5344CB8AC3E}">
        <p14:creationId xmlns:p14="http://schemas.microsoft.com/office/powerpoint/2010/main" val="373785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B7056EA9-6D90-4E60-A569-3D8AE9882760}"/>
              </a:ext>
            </a:extLst>
          </p:cNvPr>
          <p:cNvPicPr>
            <a:picLocks noChangeAspect="1"/>
          </p:cNvPicPr>
          <p:nvPr/>
        </p:nvPicPr>
        <p:blipFill>
          <a:blip r:embed="rId3"/>
          <a:stretch>
            <a:fillRect/>
          </a:stretch>
        </p:blipFill>
        <p:spPr>
          <a:xfrm>
            <a:off x="1201024" y="4523315"/>
            <a:ext cx="4441970" cy="1663314"/>
          </a:xfrm>
          <a:prstGeom prst="rect">
            <a:avLst/>
          </a:prstGeom>
        </p:spPr>
      </p:pic>
      <p:sp>
        <p:nvSpPr>
          <p:cNvPr id="4" name="TextBox 3">
            <a:extLst>
              <a:ext uri="{FF2B5EF4-FFF2-40B4-BE49-F238E27FC236}">
                <a16:creationId xmlns:a16="http://schemas.microsoft.com/office/drawing/2014/main" id="{9434DD5E-6875-41A5-A2F2-01291F0A3699}"/>
              </a:ext>
            </a:extLst>
          </p:cNvPr>
          <p:cNvSpPr txBox="1"/>
          <p:nvPr/>
        </p:nvSpPr>
        <p:spPr>
          <a:xfrm>
            <a:off x="1564547" y="4857226"/>
            <a:ext cx="36589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OCRB"/>
              </a:rPr>
              <a:t>Our methodology includes...</a:t>
            </a:r>
            <a:endParaRPr lang="en-US" sz="2000">
              <a:latin typeface="OCRB"/>
              <a:cs typeface="Calibri"/>
            </a:endParaRPr>
          </a:p>
        </p:txBody>
      </p:sp>
      <p:sp>
        <p:nvSpPr>
          <p:cNvPr id="6" name="TextBox 5">
            <a:extLst>
              <a:ext uri="{FF2B5EF4-FFF2-40B4-BE49-F238E27FC236}">
                <a16:creationId xmlns:a16="http://schemas.microsoft.com/office/drawing/2014/main" id="{A93E261E-71D9-4DC9-AABD-4D44539DFB9C}"/>
              </a:ext>
            </a:extLst>
          </p:cNvPr>
          <p:cNvSpPr txBox="1"/>
          <p:nvPr/>
        </p:nvSpPr>
        <p:spPr>
          <a:xfrm>
            <a:off x="5932687" y="853084"/>
            <a:ext cx="3577778" cy="4195764"/>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a:latin typeface="OCRB"/>
              </a:rPr>
              <a:t>CSS METHOD OF WEB SCRAPPING</a:t>
            </a:r>
            <a:endParaRPr lang="en-CA">
              <a:latin typeface="OCRB"/>
              <a:cs typeface="Calibri" panose="020F0502020204030204"/>
            </a:endParaRPr>
          </a:p>
          <a:p>
            <a:pPr marL="285750" indent="-285750">
              <a:lnSpc>
                <a:spcPct val="150000"/>
              </a:lnSpc>
              <a:buFont typeface="Webdings" panose="05030102010509060703" pitchFamily="18" charset="2"/>
              <a:buChar char=""/>
            </a:pPr>
            <a:r>
              <a:rPr lang="en-CA">
                <a:latin typeface="OCRB"/>
              </a:rPr>
              <a:t>RVEST, DYPLR, &amp; TIDYR</a:t>
            </a:r>
          </a:p>
          <a:p>
            <a:pPr marL="285750" indent="-285750">
              <a:lnSpc>
                <a:spcPct val="150000"/>
              </a:lnSpc>
              <a:buFont typeface="Webdings" panose="05030102010509060703" pitchFamily="18" charset="2"/>
              <a:buChar char=""/>
            </a:pPr>
            <a:r>
              <a:rPr lang="en-CA">
                <a:solidFill>
                  <a:schemeClr val="bg1"/>
                </a:solidFill>
                <a:highlight>
                  <a:srgbClr val="000000"/>
                </a:highlight>
                <a:latin typeface="OCRB"/>
              </a:rPr>
              <a:t>DATA CLEANING VIA</a:t>
            </a:r>
            <a:endParaRPr lang="en-CA" b="1">
              <a:solidFill>
                <a:schemeClr val="bg1"/>
              </a:solidFill>
              <a:highlight>
                <a:srgbClr val="000000"/>
              </a:highlight>
              <a:latin typeface="OCRB"/>
            </a:endParaRPr>
          </a:p>
          <a:p>
            <a:pPr marL="742950" lvl="1" indent="-285750">
              <a:lnSpc>
                <a:spcPct val="150000"/>
              </a:lnSpc>
              <a:buFont typeface="Webdings" panose="05030102010509060703" pitchFamily="18" charset="2"/>
              <a:buChar char=""/>
            </a:pPr>
            <a:r>
              <a:rPr lang="en-CA">
                <a:latin typeface="OCRB"/>
              </a:rPr>
              <a:t>SEPARATING WORDS</a:t>
            </a:r>
            <a:endParaRPr lang="en-CA" b="1">
              <a:latin typeface="OCRB"/>
            </a:endParaRPr>
          </a:p>
          <a:p>
            <a:pPr marL="742950" lvl="1" indent="-285750">
              <a:lnSpc>
                <a:spcPct val="150000"/>
              </a:lnSpc>
              <a:buFont typeface="Webdings" panose="05030102010509060703" pitchFamily="18" charset="2"/>
              <a:buChar char=""/>
            </a:pPr>
            <a:r>
              <a:rPr lang="en-CA">
                <a:latin typeface="OCRB"/>
              </a:rPr>
              <a:t>FORMATTING NUMERIC DATA</a:t>
            </a:r>
            <a:endParaRPr lang="en-CA" b="1">
              <a:latin typeface="OCRB"/>
            </a:endParaRPr>
          </a:p>
          <a:p>
            <a:pPr marL="742950" lvl="1" indent="-285750">
              <a:lnSpc>
                <a:spcPct val="150000"/>
              </a:lnSpc>
              <a:buFont typeface="Webdings" panose="05030102010509060703" pitchFamily="18" charset="2"/>
              <a:buChar char=""/>
            </a:pPr>
            <a:r>
              <a:rPr lang="en-CA">
                <a:latin typeface="OCRB"/>
              </a:rPr>
              <a:t>CREATING DATA FRAMES FROM STRINGS OF DATA</a:t>
            </a:r>
            <a:endParaRPr lang="en-CA" b="1">
              <a:latin typeface="OCRB"/>
            </a:endParaRPr>
          </a:p>
        </p:txBody>
      </p:sp>
    </p:spTree>
    <p:extLst>
      <p:ext uri="{BB962C8B-B14F-4D97-AF65-F5344CB8AC3E}">
        <p14:creationId xmlns:p14="http://schemas.microsoft.com/office/powerpoint/2010/main" val="411186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A9EA9C-05C8-4A99-892C-5405BFA97BEB}"/>
              </a:ext>
            </a:extLst>
          </p:cNvPr>
          <p:cNvSpPr/>
          <p:nvPr/>
        </p:nvSpPr>
        <p:spPr>
          <a:xfrm>
            <a:off x="5485002" y="3677872"/>
            <a:ext cx="1062605"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B7056EA9-6D90-4E60-A569-3D8AE9882760}"/>
              </a:ext>
            </a:extLst>
          </p:cNvPr>
          <p:cNvPicPr>
            <a:picLocks noChangeAspect="1"/>
          </p:cNvPicPr>
          <p:nvPr/>
        </p:nvPicPr>
        <p:blipFill>
          <a:blip r:embed="rId3"/>
          <a:stretch>
            <a:fillRect/>
          </a:stretch>
        </p:blipFill>
        <p:spPr>
          <a:xfrm>
            <a:off x="1180052" y="4355535"/>
            <a:ext cx="4441970" cy="1663314"/>
          </a:xfrm>
          <a:prstGeom prst="rect">
            <a:avLst/>
          </a:prstGeom>
        </p:spPr>
      </p:pic>
      <p:sp>
        <p:nvSpPr>
          <p:cNvPr id="4" name="TextBox 3">
            <a:extLst>
              <a:ext uri="{FF2B5EF4-FFF2-40B4-BE49-F238E27FC236}">
                <a16:creationId xmlns:a16="http://schemas.microsoft.com/office/drawing/2014/main" id="{9434DD5E-6875-41A5-A2F2-01291F0A3699}"/>
              </a:ext>
            </a:extLst>
          </p:cNvPr>
          <p:cNvSpPr txBox="1"/>
          <p:nvPr/>
        </p:nvSpPr>
        <p:spPr>
          <a:xfrm>
            <a:off x="1515611" y="4633520"/>
            <a:ext cx="379881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OCRB"/>
                <a:cs typeface="Calibri"/>
              </a:rPr>
              <a:t>TRAINER LAUREN</a:t>
            </a:r>
            <a:r>
              <a:rPr lang="en-US" sz="2000">
                <a:latin typeface="OCRB"/>
                <a:cs typeface="Calibri"/>
              </a:rPr>
              <a:t>: </a:t>
            </a:r>
            <a:r>
              <a:rPr lang="en-US">
                <a:latin typeface="OCRB"/>
                <a:cs typeface="Calibri"/>
              </a:rPr>
              <a:t>How have special class </a:t>
            </a:r>
            <a:r>
              <a:rPr lang="en-US" err="1">
                <a:latin typeface="OCRB"/>
                <a:cs typeface="Calibri"/>
              </a:rPr>
              <a:t>Pok</a:t>
            </a:r>
            <a:r>
              <a:rPr lang="en-CA">
                <a:latin typeface="OCRB"/>
                <a:cs typeface="Calibri"/>
              </a:rPr>
              <a:t>é</a:t>
            </a:r>
            <a:r>
              <a:rPr lang="en-US" err="1">
                <a:latin typeface="OCRB"/>
                <a:cs typeface="Calibri"/>
              </a:rPr>
              <a:t>mon</a:t>
            </a:r>
            <a:r>
              <a:rPr lang="en-US">
                <a:latin typeface="OCRB"/>
                <a:cs typeface="Calibri"/>
              </a:rPr>
              <a:t> changed over time?</a:t>
            </a:r>
          </a:p>
        </p:txBody>
      </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:Lv1A</a:t>
            </a:r>
          </a:p>
        </p:txBody>
      </p:sp>
      <p:pic>
        <p:nvPicPr>
          <p:cNvPr id="6" name="Picture 16" descr="A picture containing text, room&#10;&#10;Description automatically generated">
            <a:extLst>
              <a:ext uri="{FF2B5EF4-FFF2-40B4-BE49-F238E27FC236}">
                <a16:creationId xmlns:a16="http://schemas.microsoft.com/office/drawing/2014/main" id="{2F155BAC-1FF8-42C7-B2C4-F62B68FA9E6D}"/>
              </a:ext>
            </a:extLst>
          </p:cNvPr>
          <p:cNvPicPr>
            <a:picLocks noChangeAspect="1"/>
          </p:cNvPicPr>
          <p:nvPr/>
        </p:nvPicPr>
        <p:blipFill>
          <a:blip r:embed="rId4"/>
          <a:stretch>
            <a:fillRect/>
          </a:stretch>
        </p:blipFill>
        <p:spPr>
          <a:xfrm>
            <a:off x="5185416" y="2141553"/>
            <a:ext cx="1660787" cy="1686827"/>
          </a:xfrm>
          <a:prstGeom prst="rect">
            <a:avLst/>
          </a:prstGeom>
        </p:spPr>
      </p:pic>
      <p:sp>
        <p:nvSpPr>
          <p:cNvPr id="19" name="Speech Bubble: Rectangle 18">
            <a:extLst>
              <a:ext uri="{FF2B5EF4-FFF2-40B4-BE49-F238E27FC236}">
                <a16:creationId xmlns:a16="http://schemas.microsoft.com/office/drawing/2014/main" id="{B0DC4D33-4B80-4D49-ABD9-3F3760FBFAF9}"/>
              </a:ext>
            </a:extLst>
          </p:cNvPr>
          <p:cNvSpPr/>
          <p:nvPr/>
        </p:nvSpPr>
        <p:spPr>
          <a:xfrm>
            <a:off x="5631810" y="1605666"/>
            <a:ext cx="915798" cy="615192"/>
          </a:xfrm>
          <a:prstGeom prst="wedgeRect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t>
            </a:r>
            <a:endParaRPr lang="en-US"/>
          </a:p>
        </p:txBody>
      </p:sp>
      <p:sp>
        <p:nvSpPr>
          <p:cNvPr id="21" name="TextBox 20">
            <a:extLst>
              <a:ext uri="{FF2B5EF4-FFF2-40B4-BE49-F238E27FC236}">
                <a16:creationId xmlns:a16="http://schemas.microsoft.com/office/drawing/2014/main" id="{231B508E-FE03-46EB-A467-F2E70CEFCA16}"/>
              </a:ext>
            </a:extLst>
          </p:cNvPr>
          <p:cNvSpPr txBox="1"/>
          <p:nvPr/>
        </p:nvSpPr>
        <p:spPr>
          <a:xfrm>
            <a:off x="5915899" y="1637511"/>
            <a:ext cx="275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t>!</a:t>
            </a:r>
            <a:endParaRPr lang="en-US" sz="3200" b="1">
              <a:cs typeface="Calibri"/>
            </a:endParaRPr>
          </a:p>
        </p:txBody>
      </p:sp>
    </p:spTree>
    <p:extLst>
      <p:ext uri="{BB962C8B-B14F-4D97-AF65-F5344CB8AC3E}">
        <p14:creationId xmlns:p14="http://schemas.microsoft.com/office/powerpoint/2010/main" val="100632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4F8F16-EDBA-4AC4-A6F9-6B7EDA2B1DBB}"/>
              </a:ext>
            </a:extLst>
          </p:cNvPr>
          <p:cNvSpPr/>
          <p:nvPr/>
        </p:nvSpPr>
        <p:spPr>
          <a:xfrm>
            <a:off x="1842782" y="3209488"/>
            <a:ext cx="8570751" cy="370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46BB0F-9C0E-49A2-BD9A-1E5F8E04F898}"/>
              </a:ext>
            </a:extLst>
          </p:cNvPr>
          <p:cNvGrpSpPr/>
          <p:nvPr/>
        </p:nvGrpSpPr>
        <p:grpSpPr>
          <a:xfrm>
            <a:off x="1732560" y="1922654"/>
            <a:ext cx="8428140" cy="1785700"/>
            <a:chOff x="1445936" y="1712929"/>
            <a:chExt cx="9863240" cy="1963500"/>
          </a:xfrm>
        </p:grpSpPr>
        <p:pic>
          <p:nvPicPr>
            <p:cNvPr id="8" name="Picture 7" descr="A picture containing text&#10;&#10;Description automatically generated">
              <a:extLst>
                <a:ext uri="{FF2B5EF4-FFF2-40B4-BE49-F238E27FC236}">
                  <a16:creationId xmlns:a16="http://schemas.microsoft.com/office/drawing/2014/main" id="{FA9DBDFB-9DFF-4691-BF84-3758272E24BA}"/>
                </a:ext>
              </a:extLst>
            </p:cNvPr>
            <p:cNvPicPr>
              <a:picLocks noChangeAspect="1"/>
            </p:cNvPicPr>
            <p:nvPr/>
          </p:nvPicPr>
          <p:blipFill>
            <a:blip r:embed="rId3"/>
            <a:stretch>
              <a:fillRect/>
            </a:stretch>
          </p:blipFill>
          <p:spPr>
            <a:xfrm>
              <a:off x="8180781" y="1712929"/>
              <a:ext cx="1904999" cy="1765882"/>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721AE0DA-B846-41FA-86DD-BE7A47D39631}"/>
                </a:ext>
              </a:extLst>
            </p:cNvPr>
            <p:cNvPicPr>
              <a:picLocks noChangeAspect="1"/>
            </p:cNvPicPr>
            <p:nvPr/>
          </p:nvPicPr>
          <p:blipFill>
            <a:blip r:embed="rId4"/>
            <a:stretch>
              <a:fillRect/>
            </a:stretch>
          </p:blipFill>
          <p:spPr>
            <a:xfrm>
              <a:off x="1445936" y="2001008"/>
              <a:ext cx="1447800" cy="144780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0FBF6880-CD5B-4DF9-864F-4DD80A49BE36}"/>
                </a:ext>
              </a:extLst>
            </p:cNvPr>
            <p:cNvPicPr>
              <a:picLocks noChangeAspect="1"/>
            </p:cNvPicPr>
            <p:nvPr/>
          </p:nvPicPr>
          <p:blipFill>
            <a:blip r:embed="rId5"/>
            <a:stretch>
              <a:fillRect/>
            </a:stretch>
          </p:blipFill>
          <p:spPr>
            <a:xfrm>
              <a:off x="2568954" y="2296474"/>
              <a:ext cx="1854200" cy="1379955"/>
            </a:xfrm>
            <a:prstGeom prst="rect">
              <a:avLst/>
            </a:prstGeom>
          </p:spPr>
        </p:pic>
        <p:pic>
          <p:nvPicPr>
            <p:cNvPr id="11" name="Picture 10" descr="A picture containing qr code&#10;&#10;Description automatically generated">
              <a:extLst>
                <a:ext uri="{FF2B5EF4-FFF2-40B4-BE49-F238E27FC236}">
                  <a16:creationId xmlns:a16="http://schemas.microsoft.com/office/drawing/2014/main" id="{B944A458-FE2A-4C93-8120-AC5A85B2A696}"/>
                </a:ext>
              </a:extLst>
            </p:cNvPr>
            <p:cNvPicPr>
              <a:picLocks noChangeAspect="1"/>
            </p:cNvPicPr>
            <p:nvPr/>
          </p:nvPicPr>
          <p:blipFill>
            <a:blip r:embed="rId6"/>
            <a:stretch>
              <a:fillRect/>
            </a:stretch>
          </p:blipFill>
          <p:spPr>
            <a:xfrm>
              <a:off x="5034792" y="2298727"/>
              <a:ext cx="1454150" cy="1224213"/>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F63E5827-7F5E-45C7-956E-76E1B5AA088D}"/>
                </a:ext>
              </a:extLst>
            </p:cNvPr>
            <p:cNvPicPr>
              <a:picLocks noChangeAspect="1"/>
            </p:cNvPicPr>
            <p:nvPr/>
          </p:nvPicPr>
          <p:blipFill>
            <a:blip r:embed="rId7"/>
            <a:stretch>
              <a:fillRect/>
            </a:stretch>
          </p:blipFill>
          <p:spPr>
            <a:xfrm>
              <a:off x="6076542" y="1740890"/>
              <a:ext cx="1821109" cy="170995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9473B8DA-BEE8-42FC-BD6D-31A7751E791C}"/>
                </a:ext>
              </a:extLst>
            </p:cNvPr>
            <p:cNvPicPr>
              <a:picLocks noChangeAspect="1"/>
            </p:cNvPicPr>
            <p:nvPr/>
          </p:nvPicPr>
          <p:blipFill>
            <a:blip r:embed="rId8"/>
            <a:stretch>
              <a:fillRect/>
            </a:stretch>
          </p:blipFill>
          <p:spPr>
            <a:xfrm>
              <a:off x="9578947" y="1901679"/>
              <a:ext cx="1730229" cy="1598102"/>
            </a:xfrm>
            <a:prstGeom prst="rect">
              <a:avLst/>
            </a:prstGeom>
          </p:spPr>
        </p:pic>
        <p:pic>
          <p:nvPicPr>
            <p:cNvPr id="14" name="Picture 13" descr="A picture containing toy&#10;&#10;Description automatically generated">
              <a:extLst>
                <a:ext uri="{FF2B5EF4-FFF2-40B4-BE49-F238E27FC236}">
                  <a16:creationId xmlns:a16="http://schemas.microsoft.com/office/drawing/2014/main" id="{9C586BFA-586A-4D00-86EF-43A7095BF12D}"/>
                </a:ext>
              </a:extLst>
            </p:cNvPr>
            <p:cNvPicPr>
              <a:picLocks noChangeAspect="1"/>
            </p:cNvPicPr>
            <p:nvPr/>
          </p:nvPicPr>
          <p:blipFill>
            <a:blip r:embed="rId9"/>
            <a:stretch>
              <a:fillRect/>
            </a:stretch>
          </p:blipFill>
          <p:spPr>
            <a:xfrm>
              <a:off x="3850314" y="2144874"/>
              <a:ext cx="1617678" cy="1419312"/>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622C631B-CF2B-4BE8-9168-217856055DAE}"/>
                </a:ext>
              </a:extLst>
            </p:cNvPr>
            <p:cNvPicPr>
              <a:picLocks noChangeAspect="1"/>
            </p:cNvPicPr>
            <p:nvPr/>
          </p:nvPicPr>
          <p:blipFill>
            <a:blip r:embed="rId10"/>
            <a:stretch>
              <a:fillRect/>
            </a:stretch>
          </p:blipFill>
          <p:spPr>
            <a:xfrm>
              <a:off x="7548460" y="2197326"/>
              <a:ext cx="1079384" cy="1251489"/>
            </a:xfrm>
            <a:prstGeom prst="rect">
              <a:avLst/>
            </a:prstGeom>
          </p:spPr>
        </p:pic>
      </p:gr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:Lv1A</a:t>
            </a:r>
          </a:p>
        </p:txBody>
      </p:sp>
      <p:sp>
        <p:nvSpPr>
          <p:cNvPr id="669" name="Rectangle: Rounded Corners 668">
            <a:extLst>
              <a:ext uri="{FF2B5EF4-FFF2-40B4-BE49-F238E27FC236}">
                <a16:creationId xmlns:a16="http://schemas.microsoft.com/office/drawing/2014/main" id="{5537DDDA-AF8E-45C1-9926-D286EA578857}"/>
              </a:ext>
            </a:extLst>
          </p:cNvPr>
          <p:cNvSpPr/>
          <p:nvPr/>
        </p:nvSpPr>
        <p:spPr>
          <a:xfrm>
            <a:off x="3083216" y="4484878"/>
            <a:ext cx="1887522" cy="92978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Special Class</a:t>
            </a:r>
          </a:p>
          <a:p>
            <a:pPr algn="ctr"/>
            <a:r>
              <a:rPr lang="en-US" b="1">
                <a:solidFill>
                  <a:srgbClr val="000000"/>
                </a:solidFill>
                <a:latin typeface="OCRB"/>
                <a:ea typeface="+mn-lt"/>
                <a:cs typeface="+mn-lt"/>
              </a:rPr>
              <a:t>Pokémon</a:t>
            </a:r>
            <a:endParaRPr lang="en-US">
              <a:solidFill>
                <a:srgbClr val="000000"/>
              </a:solidFill>
              <a:latin typeface="OCRB"/>
            </a:endParaRPr>
          </a:p>
        </p:txBody>
      </p:sp>
      <p:sp>
        <p:nvSpPr>
          <p:cNvPr id="670" name="Rectangle: Rounded Corners 669">
            <a:extLst>
              <a:ext uri="{FF2B5EF4-FFF2-40B4-BE49-F238E27FC236}">
                <a16:creationId xmlns:a16="http://schemas.microsoft.com/office/drawing/2014/main" id="{234F8BEA-B942-4160-8AB6-484DF90A3503}"/>
              </a:ext>
            </a:extLst>
          </p:cNvPr>
          <p:cNvSpPr/>
          <p:nvPr/>
        </p:nvSpPr>
        <p:spPr>
          <a:xfrm>
            <a:off x="5571949" y="4002509"/>
            <a:ext cx="1887522" cy="41245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Legendary</a:t>
            </a:r>
            <a:endParaRPr lang="en-US"/>
          </a:p>
        </p:txBody>
      </p:sp>
      <p:sp>
        <p:nvSpPr>
          <p:cNvPr id="671" name="Rectangle: Rounded Corners 670">
            <a:extLst>
              <a:ext uri="{FF2B5EF4-FFF2-40B4-BE49-F238E27FC236}">
                <a16:creationId xmlns:a16="http://schemas.microsoft.com/office/drawing/2014/main" id="{59867D4C-3C49-4002-988B-99C9DED19173}"/>
              </a:ext>
            </a:extLst>
          </p:cNvPr>
          <p:cNvSpPr/>
          <p:nvPr/>
        </p:nvSpPr>
        <p:spPr>
          <a:xfrm>
            <a:off x="5418150" y="4652655"/>
            <a:ext cx="2195118" cy="41245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Sub-legendary</a:t>
            </a:r>
            <a:endParaRPr lang="en-US"/>
          </a:p>
        </p:txBody>
      </p:sp>
      <p:sp>
        <p:nvSpPr>
          <p:cNvPr id="672" name="Rectangle: Rounded Corners 671">
            <a:extLst>
              <a:ext uri="{FF2B5EF4-FFF2-40B4-BE49-F238E27FC236}">
                <a16:creationId xmlns:a16="http://schemas.microsoft.com/office/drawing/2014/main" id="{2BCE7312-FDC6-40B7-B969-6F0AAE837017}"/>
              </a:ext>
            </a:extLst>
          </p:cNvPr>
          <p:cNvSpPr/>
          <p:nvPr/>
        </p:nvSpPr>
        <p:spPr>
          <a:xfrm>
            <a:off x="5418149" y="5323773"/>
            <a:ext cx="2195118" cy="41245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Mythical</a:t>
            </a:r>
            <a:endParaRPr lang="en-US"/>
          </a:p>
        </p:txBody>
      </p:sp>
      <p:sp>
        <p:nvSpPr>
          <p:cNvPr id="673" name="Left Brace 672">
            <a:extLst>
              <a:ext uri="{FF2B5EF4-FFF2-40B4-BE49-F238E27FC236}">
                <a16:creationId xmlns:a16="http://schemas.microsoft.com/office/drawing/2014/main" id="{1B1B39F5-F84F-42DB-8DB0-337660BCB903}"/>
              </a:ext>
            </a:extLst>
          </p:cNvPr>
          <p:cNvSpPr/>
          <p:nvPr/>
        </p:nvSpPr>
        <p:spPr>
          <a:xfrm>
            <a:off x="4969653" y="4076350"/>
            <a:ext cx="328568" cy="165682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9851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:Lv1B</a:t>
            </a:r>
          </a:p>
        </p:txBody>
      </p:sp>
      <p:grpSp>
        <p:nvGrpSpPr>
          <p:cNvPr id="17" name="Group 16">
            <a:extLst>
              <a:ext uri="{FF2B5EF4-FFF2-40B4-BE49-F238E27FC236}">
                <a16:creationId xmlns:a16="http://schemas.microsoft.com/office/drawing/2014/main" id="{D46B00AD-99E1-452D-BAA9-B146D34D64AC}"/>
              </a:ext>
            </a:extLst>
          </p:cNvPr>
          <p:cNvGrpSpPr/>
          <p:nvPr/>
        </p:nvGrpSpPr>
        <p:grpSpPr>
          <a:xfrm>
            <a:off x="1015869" y="1958713"/>
            <a:ext cx="5466374" cy="3498659"/>
            <a:chOff x="1835951" y="669721"/>
            <a:chExt cx="8616731" cy="5480567"/>
          </a:xfrm>
        </p:grpSpPr>
        <p:grpSp>
          <p:nvGrpSpPr>
            <p:cNvPr id="18" name="Group 17">
              <a:extLst>
                <a:ext uri="{FF2B5EF4-FFF2-40B4-BE49-F238E27FC236}">
                  <a16:creationId xmlns:a16="http://schemas.microsoft.com/office/drawing/2014/main" id="{1CA67569-D2F8-44BF-88C2-EBBB778A8388}"/>
                </a:ext>
              </a:extLst>
            </p:cNvPr>
            <p:cNvGrpSpPr/>
            <p:nvPr/>
          </p:nvGrpSpPr>
          <p:grpSpPr>
            <a:xfrm>
              <a:off x="1835951" y="931570"/>
              <a:ext cx="8476693" cy="4849980"/>
              <a:chOff x="1835951" y="931570"/>
              <a:chExt cx="6826927" cy="3851243"/>
            </a:xfrm>
          </p:grpSpPr>
          <p:pic>
            <p:nvPicPr>
              <p:cNvPr id="25" name="Picture 24" descr="Diagram, shape, radar chart&#10;&#10;Description automatically generated">
                <a:extLst>
                  <a:ext uri="{FF2B5EF4-FFF2-40B4-BE49-F238E27FC236}">
                    <a16:creationId xmlns:a16="http://schemas.microsoft.com/office/drawing/2014/main" id="{56EA3DAE-C441-463B-8A79-78CDF0D90FF7}"/>
                  </a:ext>
                </a:extLst>
              </p:cNvPr>
              <p:cNvPicPr>
                <a:picLocks noChangeAspect="1"/>
              </p:cNvPicPr>
              <p:nvPr/>
            </p:nvPicPr>
            <p:blipFill>
              <a:blip r:embed="rId3"/>
              <a:stretch>
                <a:fillRect/>
              </a:stretch>
            </p:blipFill>
            <p:spPr>
              <a:xfrm>
                <a:off x="1835951" y="931570"/>
                <a:ext cx="6826927" cy="3851243"/>
              </a:xfrm>
              <a:prstGeom prst="rect">
                <a:avLst/>
              </a:prstGeom>
            </p:spPr>
          </p:pic>
          <p:pic>
            <p:nvPicPr>
              <p:cNvPr id="26" name="Picture 25" descr="A picture containing qr code&#10;&#10;Description automatically generated">
                <a:extLst>
                  <a:ext uri="{FF2B5EF4-FFF2-40B4-BE49-F238E27FC236}">
                    <a16:creationId xmlns:a16="http://schemas.microsoft.com/office/drawing/2014/main" id="{1CF59787-BC3A-49E3-8F59-D5F7DD774F25}"/>
                  </a:ext>
                </a:extLst>
              </p:cNvPr>
              <p:cNvPicPr>
                <a:picLocks noChangeAspect="1"/>
              </p:cNvPicPr>
              <p:nvPr/>
            </p:nvPicPr>
            <p:blipFill>
              <a:blip r:embed="rId4"/>
              <a:stretch>
                <a:fillRect/>
              </a:stretch>
            </p:blipFill>
            <p:spPr>
              <a:xfrm>
                <a:off x="4943135" y="1285844"/>
                <a:ext cx="508987" cy="501589"/>
              </a:xfrm>
              <a:prstGeom prst="rect">
                <a:avLst/>
              </a:prstGeom>
            </p:spPr>
          </p:pic>
          <p:pic>
            <p:nvPicPr>
              <p:cNvPr id="27" name="Picture 26">
                <a:extLst>
                  <a:ext uri="{FF2B5EF4-FFF2-40B4-BE49-F238E27FC236}">
                    <a16:creationId xmlns:a16="http://schemas.microsoft.com/office/drawing/2014/main" id="{3B804BC9-E008-4E98-A412-5B1F6E777C25}"/>
                  </a:ext>
                </a:extLst>
              </p:cNvPr>
              <p:cNvPicPr>
                <a:picLocks noChangeAspect="1"/>
              </p:cNvPicPr>
              <p:nvPr/>
            </p:nvPicPr>
            <p:blipFill>
              <a:blip r:embed="rId5"/>
              <a:stretch>
                <a:fillRect/>
              </a:stretch>
            </p:blipFill>
            <p:spPr>
              <a:xfrm>
                <a:off x="6148650" y="3342135"/>
                <a:ext cx="450541" cy="465337"/>
              </a:xfrm>
              <a:prstGeom prst="rect">
                <a:avLst/>
              </a:prstGeom>
            </p:spPr>
          </p:pic>
          <p:pic>
            <p:nvPicPr>
              <p:cNvPr id="28" name="Picture 27">
                <a:extLst>
                  <a:ext uri="{FF2B5EF4-FFF2-40B4-BE49-F238E27FC236}">
                    <a16:creationId xmlns:a16="http://schemas.microsoft.com/office/drawing/2014/main" id="{D29CF504-C34D-427F-B1EE-C16F8AABA2A9}"/>
                  </a:ext>
                </a:extLst>
              </p:cNvPr>
              <p:cNvPicPr>
                <a:picLocks noChangeAspect="1"/>
              </p:cNvPicPr>
              <p:nvPr/>
            </p:nvPicPr>
            <p:blipFill>
              <a:blip r:embed="rId6"/>
              <a:stretch>
                <a:fillRect/>
              </a:stretch>
            </p:blipFill>
            <p:spPr>
              <a:xfrm>
                <a:off x="6163445" y="1892116"/>
                <a:ext cx="435745" cy="443143"/>
              </a:xfrm>
              <a:prstGeom prst="rect">
                <a:avLst/>
              </a:prstGeom>
            </p:spPr>
          </p:pic>
          <p:pic>
            <p:nvPicPr>
              <p:cNvPr id="29" name="Picture 28">
                <a:extLst>
                  <a:ext uri="{FF2B5EF4-FFF2-40B4-BE49-F238E27FC236}">
                    <a16:creationId xmlns:a16="http://schemas.microsoft.com/office/drawing/2014/main" id="{48659219-0A6D-48B4-B5BA-F39D774DBDF6}"/>
                  </a:ext>
                </a:extLst>
              </p:cNvPr>
              <p:cNvPicPr>
                <a:picLocks noChangeAspect="1"/>
              </p:cNvPicPr>
              <p:nvPr/>
            </p:nvPicPr>
            <p:blipFill>
              <a:blip r:embed="rId7"/>
              <a:stretch>
                <a:fillRect/>
              </a:stretch>
            </p:blipFill>
            <p:spPr>
              <a:xfrm>
                <a:off x="3870047" y="3342135"/>
                <a:ext cx="398755" cy="406153"/>
              </a:xfrm>
              <a:prstGeom prst="rect">
                <a:avLst/>
              </a:prstGeom>
            </p:spPr>
          </p:pic>
          <p:pic>
            <p:nvPicPr>
              <p:cNvPr id="30" name="Picture 29">
                <a:extLst>
                  <a:ext uri="{FF2B5EF4-FFF2-40B4-BE49-F238E27FC236}">
                    <a16:creationId xmlns:a16="http://schemas.microsoft.com/office/drawing/2014/main" id="{043BB7FE-FE04-4944-9DC6-A82D6F856FDA}"/>
                  </a:ext>
                </a:extLst>
              </p:cNvPr>
              <p:cNvPicPr>
                <a:picLocks noChangeAspect="1"/>
              </p:cNvPicPr>
              <p:nvPr/>
            </p:nvPicPr>
            <p:blipFill>
              <a:blip r:embed="rId8"/>
              <a:stretch>
                <a:fillRect/>
              </a:stretch>
            </p:blipFill>
            <p:spPr>
              <a:xfrm>
                <a:off x="3870047" y="1958698"/>
                <a:ext cx="361765" cy="376561"/>
              </a:xfrm>
              <a:prstGeom prst="rect">
                <a:avLst/>
              </a:prstGeom>
            </p:spPr>
          </p:pic>
          <p:pic>
            <p:nvPicPr>
              <p:cNvPr id="31" name="Picture 30">
                <a:extLst>
                  <a:ext uri="{FF2B5EF4-FFF2-40B4-BE49-F238E27FC236}">
                    <a16:creationId xmlns:a16="http://schemas.microsoft.com/office/drawing/2014/main" id="{9E8154EE-9610-4EBA-BB1D-3110705A4F58}"/>
                  </a:ext>
                </a:extLst>
              </p:cNvPr>
              <p:cNvPicPr>
                <a:picLocks noChangeAspect="1"/>
              </p:cNvPicPr>
              <p:nvPr/>
            </p:nvPicPr>
            <p:blipFill>
              <a:blip r:embed="rId9"/>
              <a:stretch>
                <a:fillRect/>
              </a:stretch>
            </p:blipFill>
            <p:spPr>
              <a:xfrm>
                <a:off x="5038940" y="4104135"/>
                <a:ext cx="354366" cy="346968"/>
              </a:xfrm>
              <a:prstGeom prst="rect">
                <a:avLst/>
              </a:prstGeom>
            </p:spPr>
          </p:pic>
        </p:grpSp>
        <p:sp>
          <p:nvSpPr>
            <p:cNvPr id="19" name="TextBox 3">
              <a:extLst>
                <a:ext uri="{FF2B5EF4-FFF2-40B4-BE49-F238E27FC236}">
                  <a16:creationId xmlns:a16="http://schemas.microsoft.com/office/drawing/2014/main" id="{A5DB4309-FE52-4A4E-8039-117F5F4762EE}"/>
                </a:ext>
              </a:extLst>
            </p:cNvPr>
            <p:cNvSpPr txBox="1"/>
            <p:nvPr/>
          </p:nvSpPr>
          <p:spPr>
            <a:xfrm>
              <a:off x="7968144" y="2466365"/>
              <a:ext cx="2484538" cy="4821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OCRB"/>
                </a:rPr>
                <a:t>Generation 6</a:t>
              </a:r>
            </a:p>
          </p:txBody>
        </p:sp>
        <p:sp>
          <p:nvSpPr>
            <p:cNvPr id="20" name="TextBox 4">
              <a:extLst>
                <a:ext uri="{FF2B5EF4-FFF2-40B4-BE49-F238E27FC236}">
                  <a16:creationId xmlns:a16="http://schemas.microsoft.com/office/drawing/2014/main" id="{4A066008-8078-4F98-9EA1-47A27F75BFFB}"/>
                </a:ext>
              </a:extLst>
            </p:cNvPr>
            <p:cNvSpPr txBox="1"/>
            <p:nvPr/>
          </p:nvSpPr>
          <p:spPr>
            <a:xfrm>
              <a:off x="7968142" y="4549630"/>
              <a:ext cx="2484538" cy="4821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OCRB"/>
                </a:rPr>
                <a:t>Generation 4</a:t>
              </a:r>
            </a:p>
          </p:txBody>
        </p:sp>
        <p:sp>
          <p:nvSpPr>
            <p:cNvPr id="21" name="TextBox 5">
              <a:extLst>
                <a:ext uri="{FF2B5EF4-FFF2-40B4-BE49-F238E27FC236}">
                  <a16:creationId xmlns:a16="http://schemas.microsoft.com/office/drawing/2014/main" id="{B2ACE247-5C15-446C-9784-F45E61FC273A}"/>
                </a:ext>
              </a:extLst>
            </p:cNvPr>
            <p:cNvSpPr txBox="1"/>
            <p:nvPr/>
          </p:nvSpPr>
          <p:spPr>
            <a:xfrm>
              <a:off x="4900441" y="5668163"/>
              <a:ext cx="2484538" cy="4821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OCRB"/>
                </a:rPr>
                <a:t>Generation 1</a:t>
              </a:r>
            </a:p>
          </p:txBody>
        </p:sp>
        <p:sp>
          <p:nvSpPr>
            <p:cNvPr id="22" name="TextBox 6">
              <a:extLst>
                <a:ext uri="{FF2B5EF4-FFF2-40B4-BE49-F238E27FC236}">
                  <a16:creationId xmlns:a16="http://schemas.microsoft.com/office/drawing/2014/main" id="{E0B7B14D-C3C8-485B-8816-7B9DE38F63EE}"/>
                </a:ext>
              </a:extLst>
            </p:cNvPr>
            <p:cNvSpPr txBox="1"/>
            <p:nvPr/>
          </p:nvSpPr>
          <p:spPr>
            <a:xfrm>
              <a:off x="2132867" y="4591575"/>
              <a:ext cx="2363630" cy="4821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OCRB"/>
                </a:rPr>
                <a:t>Generation 3</a:t>
              </a:r>
            </a:p>
          </p:txBody>
        </p:sp>
        <p:sp>
          <p:nvSpPr>
            <p:cNvPr id="23" name="TextBox 7">
              <a:extLst>
                <a:ext uri="{FF2B5EF4-FFF2-40B4-BE49-F238E27FC236}">
                  <a16:creationId xmlns:a16="http://schemas.microsoft.com/office/drawing/2014/main" id="{A421BAD0-8200-4CEC-B796-8F6FA49CC54A}"/>
                </a:ext>
              </a:extLst>
            </p:cNvPr>
            <p:cNvSpPr txBox="1"/>
            <p:nvPr/>
          </p:nvSpPr>
          <p:spPr>
            <a:xfrm>
              <a:off x="2069156" y="2640056"/>
              <a:ext cx="2273544" cy="4339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latin typeface="OCRB"/>
                </a:rPr>
                <a:t>Generation 5</a:t>
              </a:r>
            </a:p>
          </p:txBody>
        </p:sp>
        <p:sp>
          <p:nvSpPr>
            <p:cNvPr id="24" name="TextBox 8">
              <a:extLst>
                <a:ext uri="{FF2B5EF4-FFF2-40B4-BE49-F238E27FC236}">
                  <a16:creationId xmlns:a16="http://schemas.microsoft.com/office/drawing/2014/main" id="{8FE5527B-D9A9-4DF5-B033-90F07F580FDF}"/>
                </a:ext>
              </a:extLst>
            </p:cNvPr>
            <p:cNvSpPr txBox="1"/>
            <p:nvPr/>
          </p:nvSpPr>
          <p:spPr>
            <a:xfrm>
              <a:off x="4596496" y="669721"/>
              <a:ext cx="3104547" cy="4821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OCRB"/>
                </a:rPr>
                <a:t>Generation 8</a:t>
              </a:r>
            </a:p>
          </p:txBody>
        </p:sp>
      </p:grpSp>
      <p:graphicFrame>
        <p:nvGraphicFramePr>
          <p:cNvPr id="2" name="Table 2">
            <a:extLst>
              <a:ext uri="{FF2B5EF4-FFF2-40B4-BE49-F238E27FC236}">
                <a16:creationId xmlns:a16="http://schemas.microsoft.com/office/drawing/2014/main" id="{2FE65FE0-014B-41D7-81EC-962CCAD9560D}"/>
              </a:ext>
            </a:extLst>
          </p:cNvPr>
          <p:cNvGraphicFramePr>
            <a:graphicFrameLocks noGrp="1"/>
          </p:cNvGraphicFramePr>
          <p:nvPr>
            <p:extLst>
              <p:ext uri="{D42A27DB-BD31-4B8C-83A1-F6EECF244321}">
                <p14:modId xmlns:p14="http://schemas.microsoft.com/office/powerpoint/2010/main" val="598205179"/>
              </p:ext>
            </p:extLst>
          </p:nvPr>
        </p:nvGraphicFramePr>
        <p:xfrm>
          <a:off x="7035800" y="2184400"/>
          <a:ext cx="3704228" cy="3436245"/>
        </p:xfrm>
        <a:graphic>
          <a:graphicData uri="http://schemas.openxmlformats.org/drawingml/2006/table">
            <a:tbl>
              <a:tblPr firstRow="1" bandRow="1">
                <a:tableStyleId>{E8034E78-7F5D-4C2E-B375-FC64B27BC917}</a:tableStyleId>
              </a:tblPr>
              <a:tblGrid>
                <a:gridCol w="1017408">
                  <a:extLst>
                    <a:ext uri="{9D8B030D-6E8A-4147-A177-3AD203B41FA5}">
                      <a16:colId xmlns:a16="http://schemas.microsoft.com/office/drawing/2014/main" val="764074831"/>
                    </a:ext>
                  </a:extLst>
                </a:gridCol>
                <a:gridCol w="2686820">
                  <a:extLst>
                    <a:ext uri="{9D8B030D-6E8A-4147-A177-3AD203B41FA5}">
                      <a16:colId xmlns:a16="http://schemas.microsoft.com/office/drawing/2014/main" val="2493218337"/>
                    </a:ext>
                  </a:extLst>
                </a:gridCol>
              </a:tblGrid>
              <a:tr h="693045">
                <a:tc>
                  <a:txBody>
                    <a:bodyPr/>
                    <a:lstStyle/>
                    <a:p>
                      <a:pPr algn="ctr"/>
                      <a:r>
                        <a:rPr lang="en-US" sz="2400">
                          <a:latin typeface="OCRB"/>
                        </a:rPr>
                        <a:t>STAT</a:t>
                      </a:r>
                    </a:p>
                  </a:txBody>
                  <a:tcPr anchor="ctr"/>
                </a:tc>
                <a:tc>
                  <a:txBody>
                    <a:bodyPr/>
                    <a:lstStyle/>
                    <a:p>
                      <a:pPr algn="ctr"/>
                      <a:r>
                        <a:rPr lang="en-US" sz="1600">
                          <a:latin typeface="OCRB"/>
                        </a:rPr>
                        <a:t>LARGEST % CHANGE</a:t>
                      </a:r>
                    </a:p>
                    <a:p>
                      <a:pPr lvl="0" algn="ctr">
                        <a:buNone/>
                      </a:pPr>
                      <a:r>
                        <a:rPr lang="en-US" sz="900" b="0">
                          <a:latin typeface="OCRB"/>
                        </a:rPr>
                        <a:t>(using Generation 1 as baseline for comparison)</a:t>
                      </a:r>
                    </a:p>
                  </a:txBody>
                  <a:tcPr/>
                </a:tc>
                <a:extLst>
                  <a:ext uri="{0D108BD9-81ED-4DB2-BD59-A6C34878D82A}">
                    <a16:rowId xmlns:a16="http://schemas.microsoft.com/office/drawing/2014/main" val="2694702832"/>
                  </a:ext>
                </a:extLst>
              </a:tr>
              <a:tr h="404738">
                <a:tc>
                  <a:txBody>
                    <a:bodyPr/>
                    <a:lstStyle/>
                    <a:p>
                      <a:r>
                        <a:rPr lang="en-US" sz="1200">
                          <a:solidFill>
                            <a:schemeClr val="tx1"/>
                          </a:solidFill>
                          <a:latin typeface="OCRB"/>
                        </a:rPr>
                        <a:t>HP</a:t>
                      </a:r>
                    </a:p>
                  </a:txBody>
                  <a:tcPr/>
                </a:tc>
                <a:tc>
                  <a:txBody>
                    <a:bodyPr/>
                    <a:lstStyle/>
                    <a:p>
                      <a:r>
                        <a:rPr lang="en-US" sz="1200">
                          <a:solidFill>
                            <a:schemeClr val="accent6"/>
                          </a:solidFill>
                          <a:latin typeface="OCRB"/>
                        </a:rPr>
                        <a:t>0.150</a:t>
                      </a:r>
                      <a:endParaRPr lang="en-US"/>
                    </a:p>
                    <a:p>
                      <a:pPr lvl="0">
                        <a:buNone/>
                      </a:pPr>
                      <a:r>
                        <a:rPr lang="en-US" sz="1200">
                          <a:solidFill>
                            <a:schemeClr val="tx1"/>
                          </a:solidFill>
                          <a:latin typeface="OCRB"/>
                        </a:rPr>
                        <a:t>Gen 8</a:t>
                      </a:r>
                    </a:p>
                  </a:txBody>
                  <a:tcPr/>
                </a:tc>
                <a:extLst>
                  <a:ext uri="{0D108BD9-81ED-4DB2-BD59-A6C34878D82A}">
                    <a16:rowId xmlns:a16="http://schemas.microsoft.com/office/drawing/2014/main" val="1352991809"/>
                  </a:ext>
                </a:extLst>
              </a:tr>
              <a:tr h="399194">
                <a:tc>
                  <a:txBody>
                    <a:bodyPr/>
                    <a:lstStyle/>
                    <a:p>
                      <a:r>
                        <a:rPr lang="en-US" sz="1200">
                          <a:solidFill>
                            <a:schemeClr val="tx1"/>
                          </a:solidFill>
                          <a:latin typeface="OCRB"/>
                        </a:rPr>
                        <a:t>Attack</a:t>
                      </a:r>
                    </a:p>
                  </a:txBody>
                  <a:tcPr/>
                </a:tc>
                <a:tc>
                  <a:txBody>
                    <a:bodyPr/>
                    <a:lstStyle/>
                    <a:p>
                      <a:r>
                        <a:rPr lang="en-US" sz="1200">
                          <a:solidFill>
                            <a:schemeClr val="accent6"/>
                          </a:solidFill>
                          <a:latin typeface="OCRB"/>
                        </a:rPr>
                        <a:t>0.179</a:t>
                      </a:r>
                    </a:p>
                    <a:p>
                      <a:pPr lvl="0">
                        <a:buNone/>
                      </a:pPr>
                      <a:r>
                        <a:rPr lang="en-US" sz="1200">
                          <a:solidFill>
                            <a:schemeClr val="tx1"/>
                          </a:solidFill>
                          <a:latin typeface="OCRB"/>
                        </a:rPr>
                        <a:t>Gen 6</a:t>
                      </a:r>
                      <a:r>
                        <a:rPr lang="en-US" sz="1200">
                          <a:solidFill>
                            <a:schemeClr val="accent6"/>
                          </a:solidFill>
                          <a:latin typeface="OCRB"/>
                        </a:rPr>
                        <a:t> </a:t>
                      </a:r>
                    </a:p>
                  </a:txBody>
                  <a:tcPr/>
                </a:tc>
                <a:extLst>
                  <a:ext uri="{0D108BD9-81ED-4DB2-BD59-A6C34878D82A}">
                    <a16:rowId xmlns:a16="http://schemas.microsoft.com/office/drawing/2014/main" val="1371122062"/>
                  </a:ext>
                </a:extLst>
              </a:tr>
              <a:tr h="404738">
                <a:tc>
                  <a:txBody>
                    <a:bodyPr/>
                    <a:lstStyle/>
                    <a:p>
                      <a:r>
                        <a:rPr lang="en-US" sz="1200">
                          <a:solidFill>
                            <a:schemeClr val="tx1"/>
                          </a:solidFill>
                          <a:latin typeface="OCRB"/>
                        </a:rPr>
                        <a:t>Defense</a:t>
                      </a:r>
                    </a:p>
                  </a:txBody>
                  <a:tcPr/>
                </a:tc>
                <a:tc>
                  <a:txBody>
                    <a:bodyPr/>
                    <a:lstStyle/>
                    <a:p>
                      <a:r>
                        <a:rPr lang="en-US" sz="1200">
                          <a:solidFill>
                            <a:schemeClr val="accent6"/>
                          </a:solidFill>
                          <a:latin typeface="OCRB"/>
                        </a:rPr>
                        <a:t>0.130</a:t>
                      </a:r>
                    </a:p>
                    <a:p>
                      <a:pPr lvl="0">
                        <a:buNone/>
                      </a:pPr>
                      <a:r>
                        <a:rPr lang="en-US" sz="1200">
                          <a:solidFill>
                            <a:schemeClr val="tx1"/>
                          </a:solidFill>
                          <a:latin typeface="OCRB"/>
                        </a:rPr>
                        <a:t>Gen 4</a:t>
                      </a:r>
                    </a:p>
                  </a:txBody>
                  <a:tcPr/>
                </a:tc>
                <a:extLst>
                  <a:ext uri="{0D108BD9-81ED-4DB2-BD59-A6C34878D82A}">
                    <a16:rowId xmlns:a16="http://schemas.microsoft.com/office/drawing/2014/main" val="3618175510"/>
                  </a:ext>
                </a:extLst>
              </a:tr>
              <a:tr h="399194">
                <a:tc>
                  <a:txBody>
                    <a:bodyPr/>
                    <a:lstStyle/>
                    <a:p>
                      <a:r>
                        <a:rPr lang="en-US" sz="1200" err="1">
                          <a:solidFill>
                            <a:schemeClr val="tx1"/>
                          </a:solidFill>
                          <a:latin typeface="OCRB"/>
                        </a:rPr>
                        <a:t>Sp.Atk</a:t>
                      </a:r>
                    </a:p>
                  </a:txBody>
                  <a:tcPr/>
                </a:tc>
                <a:tc>
                  <a:txBody>
                    <a:bodyPr/>
                    <a:lstStyle/>
                    <a:p>
                      <a:r>
                        <a:rPr lang="en-US" sz="1200">
                          <a:solidFill>
                            <a:srgbClr val="FF0000"/>
                          </a:solidFill>
                          <a:latin typeface="OCRB"/>
                        </a:rPr>
                        <a:t>-0.010</a:t>
                      </a:r>
                    </a:p>
                    <a:p>
                      <a:pPr lvl="0">
                        <a:buNone/>
                      </a:pPr>
                      <a:r>
                        <a:rPr lang="en-US" sz="1200">
                          <a:solidFill>
                            <a:schemeClr val="tx1"/>
                          </a:solidFill>
                          <a:latin typeface="OCRB"/>
                        </a:rPr>
                        <a:t>Gen 2</a:t>
                      </a:r>
                    </a:p>
                  </a:txBody>
                  <a:tcPr/>
                </a:tc>
                <a:extLst>
                  <a:ext uri="{0D108BD9-81ED-4DB2-BD59-A6C34878D82A}">
                    <a16:rowId xmlns:a16="http://schemas.microsoft.com/office/drawing/2014/main" val="630724226"/>
                  </a:ext>
                </a:extLst>
              </a:tr>
              <a:tr h="399194">
                <a:tc>
                  <a:txBody>
                    <a:bodyPr/>
                    <a:lstStyle/>
                    <a:p>
                      <a:r>
                        <a:rPr lang="en-US" sz="1200" err="1">
                          <a:solidFill>
                            <a:schemeClr val="tx1"/>
                          </a:solidFill>
                          <a:latin typeface="OCRB"/>
                        </a:rPr>
                        <a:t>Sp.Def</a:t>
                      </a:r>
                    </a:p>
                  </a:txBody>
                  <a:tcPr/>
                </a:tc>
                <a:tc>
                  <a:txBody>
                    <a:bodyPr/>
                    <a:lstStyle/>
                    <a:p>
                      <a:r>
                        <a:rPr lang="en-US" sz="1200">
                          <a:solidFill>
                            <a:schemeClr val="accent6"/>
                          </a:solidFill>
                          <a:latin typeface="OCRB"/>
                        </a:rPr>
                        <a:t>0.202</a:t>
                      </a:r>
                    </a:p>
                    <a:p>
                      <a:pPr lvl="0">
                        <a:buNone/>
                      </a:pPr>
                      <a:r>
                        <a:rPr lang="en-US" sz="1200">
                          <a:solidFill>
                            <a:schemeClr val="tx1"/>
                          </a:solidFill>
                          <a:latin typeface="OCRB"/>
                        </a:rPr>
                        <a:t>Gen 3</a:t>
                      </a:r>
                    </a:p>
                  </a:txBody>
                  <a:tcPr/>
                </a:tc>
                <a:extLst>
                  <a:ext uri="{0D108BD9-81ED-4DB2-BD59-A6C34878D82A}">
                    <a16:rowId xmlns:a16="http://schemas.microsoft.com/office/drawing/2014/main" val="1395047167"/>
                  </a:ext>
                </a:extLst>
              </a:tr>
              <a:tr h="404738">
                <a:tc>
                  <a:txBody>
                    <a:bodyPr/>
                    <a:lstStyle/>
                    <a:p>
                      <a:pPr lvl="0">
                        <a:buNone/>
                      </a:pPr>
                      <a:r>
                        <a:rPr lang="en-US" sz="1200">
                          <a:solidFill>
                            <a:schemeClr val="tx1"/>
                          </a:solidFill>
                          <a:latin typeface="OCRB"/>
                        </a:rPr>
                        <a:t>Speed</a:t>
                      </a:r>
                    </a:p>
                  </a:txBody>
                  <a:tcPr/>
                </a:tc>
                <a:tc>
                  <a:txBody>
                    <a:bodyPr/>
                    <a:lstStyle/>
                    <a:p>
                      <a:pPr lvl="0">
                        <a:buNone/>
                      </a:pPr>
                      <a:r>
                        <a:rPr lang="en-US" sz="1200">
                          <a:solidFill>
                            <a:schemeClr val="accent6"/>
                          </a:solidFill>
                          <a:latin typeface="OCRB"/>
                        </a:rPr>
                        <a:t>0.018</a:t>
                      </a:r>
                    </a:p>
                    <a:p>
                      <a:pPr lvl="0">
                        <a:buNone/>
                      </a:pPr>
                      <a:r>
                        <a:rPr lang="en-US" sz="1200">
                          <a:solidFill>
                            <a:schemeClr val="tx1"/>
                          </a:solidFill>
                          <a:latin typeface="OCRB"/>
                        </a:rPr>
                        <a:t>Gen 5</a:t>
                      </a:r>
                    </a:p>
                  </a:txBody>
                  <a:tcPr/>
                </a:tc>
                <a:extLst>
                  <a:ext uri="{0D108BD9-81ED-4DB2-BD59-A6C34878D82A}">
                    <a16:rowId xmlns:a16="http://schemas.microsoft.com/office/drawing/2014/main" val="1393939877"/>
                  </a:ext>
                </a:extLst>
              </a:tr>
            </a:tbl>
          </a:graphicData>
        </a:graphic>
      </p:graphicFrame>
    </p:spTree>
    <p:extLst>
      <p:ext uri="{BB962C8B-B14F-4D97-AF65-F5344CB8AC3E}">
        <p14:creationId xmlns:p14="http://schemas.microsoft.com/office/powerpoint/2010/main" val="348747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01567A4-5BC8-496F-B37E-722A4E7372DC}"/>
              </a:ext>
            </a:extLst>
          </p:cNvPr>
          <p:cNvSpPr/>
          <p:nvPr/>
        </p:nvSpPr>
        <p:spPr>
          <a:xfrm>
            <a:off x="7652156" y="4132276"/>
            <a:ext cx="1922476" cy="321577"/>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9805AD-9652-4C3C-9CFB-A6D2ACDA0E60}"/>
              </a:ext>
            </a:extLst>
          </p:cNvPr>
          <p:cNvSpPr/>
          <p:nvPr/>
        </p:nvSpPr>
        <p:spPr>
          <a:xfrm>
            <a:off x="5757643" y="3593983"/>
            <a:ext cx="1342238" cy="11884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DB6AA2C-5C18-48FC-86EF-1E2A56629D13}"/>
              </a:ext>
            </a:extLst>
          </p:cNvPr>
          <p:cNvSpPr/>
          <p:nvPr/>
        </p:nvSpPr>
        <p:spPr>
          <a:xfrm>
            <a:off x="4422396" y="3034717"/>
            <a:ext cx="775982" cy="11884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7BB08A-DB3F-4893-BA41-1B0E175431BF}"/>
              </a:ext>
            </a:extLst>
          </p:cNvPr>
          <p:cNvSpPr/>
          <p:nvPr/>
        </p:nvSpPr>
        <p:spPr>
          <a:xfrm>
            <a:off x="1612085" y="4104312"/>
            <a:ext cx="1062605"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:Lv2A</a:t>
            </a:r>
          </a:p>
        </p:txBody>
      </p:sp>
      <p:grpSp>
        <p:nvGrpSpPr>
          <p:cNvPr id="17" name="Group 16">
            <a:extLst>
              <a:ext uri="{FF2B5EF4-FFF2-40B4-BE49-F238E27FC236}">
                <a16:creationId xmlns:a16="http://schemas.microsoft.com/office/drawing/2014/main" id="{91FC6F3C-139A-45AA-9D62-533F133A364C}"/>
              </a:ext>
            </a:extLst>
          </p:cNvPr>
          <p:cNvGrpSpPr/>
          <p:nvPr/>
        </p:nvGrpSpPr>
        <p:grpSpPr>
          <a:xfrm>
            <a:off x="1133033" y="4456753"/>
            <a:ext cx="5041027" cy="1816531"/>
            <a:chOff x="638146" y="4800384"/>
            <a:chExt cx="5041027" cy="1816531"/>
          </a:xfrm>
        </p:grpSpPr>
        <p:pic>
          <p:nvPicPr>
            <p:cNvPr id="18" name="Picture 17">
              <a:extLst>
                <a:ext uri="{FF2B5EF4-FFF2-40B4-BE49-F238E27FC236}">
                  <a16:creationId xmlns:a16="http://schemas.microsoft.com/office/drawing/2014/main" id="{545B507C-82B6-4BBA-88B4-A8A75DEA819A}"/>
                </a:ext>
              </a:extLst>
            </p:cNvPr>
            <p:cNvPicPr>
              <a:picLocks noChangeAspect="1"/>
            </p:cNvPicPr>
            <p:nvPr/>
          </p:nvPicPr>
          <p:blipFill>
            <a:blip r:embed="rId3"/>
            <a:stretch>
              <a:fillRect/>
            </a:stretch>
          </p:blipFill>
          <p:spPr>
            <a:xfrm>
              <a:off x="638146" y="4800384"/>
              <a:ext cx="5041027" cy="1816531"/>
            </a:xfrm>
            <a:prstGeom prst="rect">
              <a:avLst/>
            </a:prstGeom>
          </p:spPr>
        </p:pic>
        <p:sp>
          <p:nvSpPr>
            <p:cNvPr id="19" name="Content Placeholder 2">
              <a:extLst>
                <a:ext uri="{FF2B5EF4-FFF2-40B4-BE49-F238E27FC236}">
                  <a16:creationId xmlns:a16="http://schemas.microsoft.com/office/drawing/2014/main" id="{5EE12237-7086-4BBA-81C4-B4C8356B3DDC}"/>
                </a:ext>
              </a:extLst>
            </p:cNvPr>
            <p:cNvSpPr txBox="1">
              <a:spLocks/>
            </p:cNvSpPr>
            <p:nvPr/>
          </p:nvSpPr>
          <p:spPr>
            <a:xfrm>
              <a:off x="1026719" y="5121625"/>
              <a:ext cx="4267026" cy="1049338"/>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2000" b="1">
                  <a:latin typeface="OCRB"/>
                </a:rPr>
                <a:t>TRAINER LAN</a:t>
              </a:r>
              <a:r>
                <a:rPr lang="en-CA" sz="2000">
                  <a:latin typeface="OCRB"/>
                </a:rPr>
                <a:t>: Can you predict a Pokémon's total stats when it evolves?</a:t>
              </a:r>
            </a:p>
          </p:txBody>
        </p:sp>
      </p:grpSp>
      <p:pic>
        <p:nvPicPr>
          <p:cNvPr id="6" name="Picture 17" descr="A picture containing qr code&#10;&#10;Description automatically generated">
            <a:extLst>
              <a:ext uri="{FF2B5EF4-FFF2-40B4-BE49-F238E27FC236}">
                <a16:creationId xmlns:a16="http://schemas.microsoft.com/office/drawing/2014/main" id="{A52386EC-FFDF-4683-A4F2-AA50BFB67B48}"/>
              </a:ext>
            </a:extLst>
          </p:cNvPr>
          <p:cNvPicPr>
            <a:picLocks noChangeAspect="1"/>
          </p:cNvPicPr>
          <p:nvPr/>
        </p:nvPicPr>
        <p:blipFill>
          <a:blip r:embed="rId4"/>
          <a:stretch>
            <a:fillRect/>
          </a:stretch>
        </p:blipFill>
        <p:spPr>
          <a:xfrm>
            <a:off x="4355291" y="2233190"/>
            <a:ext cx="734556" cy="856697"/>
          </a:xfrm>
          <a:prstGeom prst="rect">
            <a:avLst/>
          </a:prstGeom>
        </p:spPr>
      </p:pic>
      <p:pic>
        <p:nvPicPr>
          <p:cNvPr id="21" name="Picture 21" descr="A picture containing text, clipart&#10;&#10;Description automatically generated">
            <a:extLst>
              <a:ext uri="{FF2B5EF4-FFF2-40B4-BE49-F238E27FC236}">
                <a16:creationId xmlns:a16="http://schemas.microsoft.com/office/drawing/2014/main" id="{003249D5-DCE5-4ADF-8CC6-94E0604388DC}"/>
              </a:ext>
            </a:extLst>
          </p:cNvPr>
          <p:cNvPicPr>
            <a:picLocks noChangeAspect="1"/>
          </p:cNvPicPr>
          <p:nvPr/>
        </p:nvPicPr>
        <p:blipFill>
          <a:blip r:embed="rId5"/>
          <a:stretch>
            <a:fillRect/>
          </a:stretch>
        </p:blipFill>
        <p:spPr>
          <a:xfrm>
            <a:off x="5754288" y="2603221"/>
            <a:ext cx="1305100" cy="1108309"/>
          </a:xfrm>
          <a:prstGeom prst="rect">
            <a:avLst/>
          </a:prstGeom>
        </p:spPr>
      </p:pic>
      <p:pic>
        <p:nvPicPr>
          <p:cNvPr id="22" name="Picture 22" descr="A picture containing text, clipart&#10;&#10;Description automatically generated">
            <a:extLst>
              <a:ext uri="{FF2B5EF4-FFF2-40B4-BE49-F238E27FC236}">
                <a16:creationId xmlns:a16="http://schemas.microsoft.com/office/drawing/2014/main" id="{68DFFEED-D01F-41CE-9D11-62DC21A3CD4D}"/>
              </a:ext>
            </a:extLst>
          </p:cNvPr>
          <p:cNvPicPr>
            <a:picLocks noChangeAspect="1"/>
          </p:cNvPicPr>
          <p:nvPr/>
        </p:nvPicPr>
        <p:blipFill>
          <a:blip r:embed="rId6"/>
          <a:stretch>
            <a:fillRect/>
          </a:stretch>
        </p:blipFill>
        <p:spPr>
          <a:xfrm>
            <a:off x="7771108" y="2907392"/>
            <a:ext cx="1642630" cy="1498889"/>
          </a:xfrm>
          <a:prstGeom prst="rect">
            <a:avLst/>
          </a:prstGeom>
        </p:spPr>
      </p:pic>
      <p:sp>
        <p:nvSpPr>
          <p:cNvPr id="23" name="TextBox 1">
            <a:extLst>
              <a:ext uri="{FF2B5EF4-FFF2-40B4-BE49-F238E27FC236}">
                <a16:creationId xmlns:a16="http://schemas.microsoft.com/office/drawing/2014/main" id="{7965615F-42F1-4672-B71D-68AB996E142F}"/>
              </a:ext>
            </a:extLst>
          </p:cNvPr>
          <p:cNvSpPr txBox="1"/>
          <p:nvPr/>
        </p:nvSpPr>
        <p:spPr>
          <a:xfrm>
            <a:off x="3939723" y="1635081"/>
            <a:ext cx="15724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latin typeface="OCRB"/>
              </a:rPr>
              <a:t>Bulbasaur</a:t>
            </a:r>
          </a:p>
        </p:txBody>
      </p:sp>
      <p:sp>
        <p:nvSpPr>
          <p:cNvPr id="24" name="TextBox 1">
            <a:extLst>
              <a:ext uri="{FF2B5EF4-FFF2-40B4-BE49-F238E27FC236}">
                <a16:creationId xmlns:a16="http://schemas.microsoft.com/office/drawing/2014/main" id="{01873FB9-70A7-4A81-9FFA-6F25D5F6797D}"/>
              </a:ext>
            </a:extLst>
          </p:cNvPr>
          <p:cNvSpPr txBox="1"/>
          <p:nvPr/>
        </p:nvSpPr>
        <p:spPr>
          <a:xfrm>
            <a:off x="5725324" y="2006978"/>
            <a:ext cx="141752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latin typeface="OCRB"/>
              </a:rPr>
              <a:t>Ivysaur</a:t>
            </a:r>
            <a:endParaRPr lang="en-US" b="1">
              <a:latin typeface="OCRB"/>
              <a:cs typeface="Calibri"/>
            </a:endParaRPr>
          </a:p>
        </p:txBody>
      </p:sp>
      <p:sp>
        <p:nvSpPr>
          <p:cNvPr id="25" name="TextBox 1">
            <a:extLst>
              <a:ext uri="{FF2B5EF4-FFF2-40B4-BE49-F238E27FC236}">
                <a16:creationId xmlns:a16="http://schemas.microsoft.com/office/drawing/2014/main" id="{40EC9329-FBD7-45B6-90C4-F0E49DE5BB49}"/>
              </a:ext>
            </a:extLst>
          </p:cNvPr>
          <p:cNvSpPr txBox="1"/>
          <p:nvPr/>
        </p:nvSpPr>
        <p:spPr>
          <a:xfrm>
            <a:off x="7925539" y="2293283"/>
            <a:ext cx="143628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err="1">
                <a:latin typeface="OCRB"/>
              </a:rPr>
              <a:t>Venusaur</a:t>
            </a:r>
            <a:endParaRPr lang="en-US" b="1">
              <a:latin typeface="OCRB"/>
              <a:cs typeface="Calibri"/>
            </a:endParaRPr>
          </a:p>
        </p:txBody>
      </p:sp>
      <p:sp>
        <p:nvSpPr>
          <p:cNvPr id="26" name="TextBox 1">
            <a:extLst>
              <a:ext uri="{FF2B5EF4-FFF2-40B4-BE49-F238E27FC236}">
                <a16:creationId xmlns:a16="http://schemas.microsoft.com/office/drawing/2014/main" id="{DBA354BF-62E6-4E3D-8B32-D7AA99A33896}"/>
              </a:ext>
            </a:extLst>
          </p:cNvPr>
          <p:cNvSpPr txBox="1"/>
          <p:nvPr/>
        </p:nvSpPr>
        <p:spPr>
          <a:xfrm>
            <a:off x="3759404" y="1891858"/>
            <a:ext cx="192797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latin typeface="OCRB"/>
              </a:rPr>
              <a:t>First Evolution</a:t>
            </a:r>
          </a:p>
        </p:txBody>
      </p:sp>
      <p:sp>
        <p:nvSpPr>
          <p:cNvPr id="27" name="TextBox 1">
            <a:extLst>
              <a:ext uri="{FF2B5EF4-FFF2-40B4-BE49-F238E27FC236}">
                <a16:creationId xmlns:a16="http://schemas.microsoft.com/office/drawing/2014/main" id="{B25A12B7-D700-4180-8F7C-79873DC05022}"/>
              </a:ext>
            </a:extLst>
          </p:cNvPr>
          <p:cNvSpPr txBox="1"/>
          <p:nvPr/>
        </p:nvSpPr>
        <p:spPr>
          <a:xfrm>
            <a:off x="5148582" y="2234981"/>
            <a:ext cx="2415552"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OCRB"/>
              </a:rPr>
              <a:t>Second Evolution</a:t>
            </a:r>
            <a:endParaRPr lang="en-US" sz="1400">
              <a:cs typeface="Calibri"/>
            </a:endParaRPr>
          </a:p>
        </p:txBody>
      </p:sp>
      <p:sp>
        <p:nvSpPr>
          <p:cNvPr id="28" name="TextBox 1">
            <a:extLst>
              <a:ext uri="{FF2B5EF4-FFF2-40B4-BE49-F238E27FC236}">
                <a16:creationId xmlns:a16="http://schemas.microsoft.com/office/drawing/2014/main" id="{7F9532CB-A26F-4A5F-9608-9E6A74B1E85C}"/>
              </a:ext>
            </a:extLst>
          </p:cNvPr>
          <p:cNvSpPr txBox="1"/>
          <p:nvPr/>
        </p:nvSpPr>
        <p:spPr>
          <a:xfrm>
            <a:off x="7604892" y="2543147"/>
            <a:ext cx="2070525"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OCRB"/>
              </a:rPr>
              <a:t>Third Evolution</a:t>
            </a:r>
            <a:endParaRPr lang="en-US" sz="1400">
              <a:cs typeface="Calibri"/>
            </a:endParaRPr>
          </a:p>
        </p:txBody>
      </p:sp>
      <p:pic>
        <p:nvPicPr>
          <p:cNvPr id="2" name="Picture 3" descr="A picture containing toy&#10;&#10;Description automatically generated">
            <a:extLst>
              <a:ext uri="{FF2B5EF4-FFF2-40B4-BE49-F238E27FC236}">
                <a16:creationId xmlns:a16="http://schemas.microsoft.com/office/drawing/2014/main" id="{11735BD0-9A15-4A5D-8301-2A10094C1B40}"/>
              </a:ext>
            </a:extLst>
          </p:cNvPr>
          <p:cNvPicPr>
            <a:picLocks noChangeAspect="1"/>
          </p:cNvPicPr>
          <p:nvPr/>
        </p:nvPicPr>
        <p:blipFill>
          <a:blip r:embed="rId7"/>
          <a:stretch>
            <a:fillRect/>
          </a:stretch>
        </p:blipFill>
        <p:spPr>
          <a:xfrm>
            <a:off x="1305100" y="2664815"/>
            <a:ext cx="1640223" cy="1640223"/>
          </a:xfrm>
          <a:prstGeom prst="rect">
            <a:avLst/>
          </a:prstGeom>
        </p:spPr>
      </p:pic>
      <p:sp>
        <p:nvSpPr>
          <p:cNvPr id="4" name="Speech Bubble: Rectangle 3">
            <a:extLst>
              <a:ext uri="{FF2B5EF4-FFF2-40B4-BE49-F238E27FC236}">
                <a16:creationId xmlns:a16="http://schemas.microsoft.com/office/drawing/2014/main" id="{8B568C6E-F92F-453F-AA0E-F83EB900EA7B}"/>
              </a:ext>
            </a:extLst>
          </p:cNvPr>
          <p:cNvSpPr/>
          <p:nvPr/>
        </p:nvSpPr>
        <p:spPr>
          <a:xfrm>
            <a:off x="1716948" y="2053079"/>
            <a:ext cx="915798" cy="615192"/>
          </a:xfrm>
          <a:prstGeom prst="wedgeRect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t>
            </a:r>
            <a:endParaRPr lang="en-US"/>
          </a:p>
        </p:txBody>
      </p:sp>
      <p:sp>
        <p:nvSpPr>
          <p:cNvPr id="5" name="TextBox 4">
            <a:extLst>
              <a:ext uri="{FF2B5EF4-FFF2-40B4-BE49-F238E27FC236}">
                <a16:creationId xmlns:a16="http://schemas.microsoft.com/office/drawing/2014/main" id="{1A633E82-433C-4563-8927-D1EE202D26D8}"/>
              </a:ext>
            </a:extLst>
          </p:cNvPr>
          <p:cNvSpPr txBox="1"/>
          <p:nvPr/>
        </p:nvSpPr>
        <p:spPr>
          <a:xfrm>
            <a:off x="2001037" y="2077933"/>
            <a:ext cx="275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t>!</a:t>
            </a:r>
            <a:endParaRPr lang="en-US" sz="3200" b="1">
              <a:cs typeface="Calibri"/>
            </a:endParaRPr>
          </a:p>
        </p:txBody>
      </p:sp>
    </p:spTree>
    <p:extLst>
      <p:ext uri="{BB962C8B-B14F-4D97-AF65-F5344CB8AC3E}">
        <p14:creationId xmlns:p14="http://schemas.microsoft.com/office/powerpoint/2010/main" val="318093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endParaRPr lang="en-US"/>
          </a:p>
          <a:p>
            <a:pPr lvl="1"/>
            <a:r>
              <a:rPr lang="en-US" b="1">
                <a:latin typeface="OCRB"/>
                <a:cs typeface="Calibri"/>
              </a:rPr>
              <a:t>:Lv2A</a:t>
            </a:r>
          </a:p>
        </p:txBody>
      </p:sp>
      <p:pic>
        <p:nvPicPr>
          <p:cNvPr id="2" name="Picture 3">
            <a:extLst>
              <a:ext uri="{FF2B5EF4-FFF2-40B4-BE49-F238E27FC236}">
                <a16:creationId xmlns:a16="http://schemas.microsoft.com/office/drawing/2014/main" id="{B0F5AD99-4484-4C32-9780-AFA19BA9407F}"/>
              </a:ext>
            </a:extLst>
          </p:cNvPr>
          <p:cNvPicPr>
            <a:picLocks noChangeAspect="1"/>
          </p:cNvPicPr>
          <p:nvPr/>
        </p:nvPicPr>
        <p:blipFill>
          <a:blip r:embed="rId3"/>
          <a:stretch>
            <a:fillRect/>
          </a:stretch>
        </p:blipFill>
        <p:spPr>
          <a:xfrm>
            <a:off x="1392382" y="2115898"/>
            <a:ext cx="3955472" cy="1461406"/>
          </a:xfrm>
          <a:prstGeom prst="rect">
            <a:avLst/>
          </a:prstGeom>
        </p:spPr>
      </p:pic>
      <p:sp>
        <p:nvSpPr>
          <p:cNvPr id="20" name="TextBox 1">
            <a:extLst>
              <a:ext uri="{FF2B5EF4-FFF2-40B4-BE49-F238E27FC236}">
                <a16:creationId xmlns:a16="http://schemas.microsoft.com/office/drawing/2014/main" id="{143BB7B4-E220-41C8-B606-EB8E65F80394}"/>
              </a:ext>
            </a:extLst>
          </p:cNvPr>
          <p:cNvSpPr txBox="1"/>
          <p:nvPr/>
        </p:nvSpPr>
        <p:spPr>
          <a:xfrm>
            <a:off x="1073982" y="2502971"/>
            <a:ext cx="4323126" cy="7868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75000"/>
              </a:lnSpc>
              <a:spcBef>
                <a:spcPts val="1000"/>
              </a:spcBef>
            </a:pPr>
            <a:r>
              <a:rPr lang="en-US" i="1">
                <a:latin typeface="OCRB"/>
              </a:rPr>
              <a:t>H</a:t>
            </a:r>
            <a:r>
              <a:rPr lang="en-US" i="1" baseline="-25000">
                <a:latin typeface="OCRB"/>
              </a:rPr>
              <a:t>o</a:t>
            </a:r>
            <a:r>
              <a:rPr lang="en-US" i="1">
                <a:latin typeface="OCRB"/>
              </a:rPr>
              <a:t>: Pokémon evolve in a predictable fashion</a:t>
            </a:r>
            <a:endParaRPr lang="en-US">
              <a:ea typeface="+mn-lt"/>
              <a:cs typeface="+mn-lt"/>
            </a:endParaRPr>
          </a:p>
          <a:p>
            <a:pPr lvl="1" algn="ctr">
              <a:lnSpc>
                <a:spcPct val="75000"/>
              </a:lnSpc>
              <a:spcBef>
                <a:spcPts val="500"/>
              </a:spcBef>
            </a:pPr>
            <a:r>
              <a:rPr lang="en-US" i="1" err="1">
                <a:latin typeface="OCRB"/>
              </a:rPr>
              <a:t>Mean</a:t>
            </a:r>
            <a:r>
              <a:rPr lang="en-US" i="1" baseline="-25000" err="1">
                <a:latin typeface="OCRB"/>
              </a:rPr>
              <a:t>actual</a:t>
            </a:r>
            <a:r>
              <a:rPr lang="en-US" i="1">
                <a:latin typeface="OCRB"/>
              </a:rPr>
              <a:t> = </a:t>
            </a:r>
            <a:r>
              <a:rPr lang="en-US" i="1" err="1">
                <a:latin typeface="OCRB"/>
              </a:rPr>
              <a:t>Mean</a:t>
            </a:r>
            <a:r>
              <a:rPr lang="en-US" i="1" baseline="-25000" err="1">
                <a:latin typeface="OCRB"/>
              </a:rPr>
              <a:t>predicted</a:t>
            </a:r>
            <a:r>
              <a:rPr lang="en-US" i="1">
                <a:latin typeface="OCRB"/>
              </a:rPr>
              <a:t> </a:t>
            </a:r>
            <a:endParaRPr lang="en-US"/>
          </a:p>
        </p:txBody>
      </p:sp>
      <p:pic>
        <p:nvPicPr>
          <p:cNvPr id="4" name="Picture 4">
            <a:extLst>
              <a:ext uri="{FF2B5EF4-FFF2-40B4-BE49-F238E27FC236}">
                <a16:creationId xmlns:a16="http://schemas.microsoft.com/office/drawing/2014/main" id="{187C55FD-CAB6-4304-B5A0-804025E8228B}"/>
              </a:ext>
            </a:extLst>
          </p:cNvPr>
          <p:cNvPicPr>
            <a:picLocks noChangeAspect="1"/>
          </p:cNvPicPr>
          <p:nvPr/>
        </p:nvPicPr>
        <p:blipFill>
          <a:blip r:embed="rId4"/>
          <a:stretch>
            <a:fillRect/>
          </a:stretch>
        </p:blipFill>
        <p:spPr>
          <a:xfrm>
            <a:off x="1427018" y="3745399"/>
            <a:ext cx="3920836" cy="1418180"/>
          </a:xfrm>
          <a:prstGeom prst="rect">
            <a:avLst/>
          </a:prstGeom>
        </p:spPr>
      </p:pic>
      <p:sp>
        <p:nvSpPr>
          <p:cNvPr id="29" name="TextBox 1">
            <a:extLst>
              <a:ext uri="{FF2B5EF4-FFF2-40B4-BE49-F238E27FC236}">
                <a16:creationId xmlns:a16="http://schemas.microsoft.com/office/drawing/2014/main" id="{75B7404E-FA7C-4E90-A4A1-1CB1D4B73110}"/>
              </a:ext>
            </a:extLst>
          </p:cNvPr>
          <p:cNvSpPr txBox="1"/>
          <p:nvPr/>
        </p:nvSpPr>
        <p:spPr>
          <a:xfrm>
            <a:off x="1152471" y="3844954"/>
            <a:ext cx="4007777" cy="131869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75000"/>
              </a:lnSpc>
              <a:spcBef>
                <a:spcPts val="1000"/>
              </a:spcBef>
            </a:pPr>
            <a:endParaRPr lang="en-US" sz="1600">
              <a:ea typeface="+mn-lt"/>
              <a:cs typeface="+mn-lt"/>
            </a:endParaRPr>
          </a:p>
          <a:p>
            <a:pPr lvl="1" algn="ctr">
              <a:lnSpc>
                <a:spcPct val="75000"/>
              </a:lnSpc>
              <a:spcBef>
                <a:spcPts val="500"/>
              </a:spcBef>
            </a:pPr>
            <a:r>
              <a:rPr lang="en-US" sz="1600" i="1">
                <a:latin typeface="OCRB"/>
              </a:rPr>
              <a:t>H</a:t>
            </a:r>
            <a:r>
              <a:rPr lang="en-US" sz="1600" i="1" baseline="-25000">
                <a:latin typeface="OCRB"/>
              </a:rPr>
              <a:t>a</a:t>
            </a:r>
            <a:r>
              <a:rPr lang="en-US" sz="1600" i="1">
                <a:latin typeface="OCRB"/>
              </a:rPr>
              <a:t>: Pokémon do not evolve in a predictable fashion</a:t>
            </a:r>
            <a:endParaRPr lang="en-US" sz="1600">
              <a:ea typeface="+mn-lt"/>
              <a:cs typeface="+mn-lt"/>
            </a:endParaRPr>
          </a:p>
          <a:p>
            <a:pPr lvl="1" algn="ctr">
              <a:lnSpc>
                <a:spcPct val="75000"/>
              </a:lnSpc>
              <a:spcBef>
                <a:spcPts val="500"/>
              </a:spcBef>
            </a:pPr>
            <a:r>
              <a:rPr lang="en-US" sz="1600" i="1" err="1">
                <a:latin typeface="OCRB"/>
              </a:rPr>
              <a:t>Mean</a:t>
            </a:r>
            <a:r>
              <a:rPr lang="en-US" sz="1600" i="1" baseline="-25000" err="1">
                <a:latin typeface="OCRB"/>
              </a:rPr>
              <a:t>actual</a:t>
            </a:r>
            <a:r>
              <a:rPr lang="en-US" sz="1600" i="1">
                <a:latin typeface="OCRB"/>
              </a:rPr>
              <a:t> </a:t>
            </a:r>
            <a:r>
              <a:rPr lang="en-US" sz="1600" b="1">
                <a:latin typeface="OCRB"/>
                <a:ea typeface="+mn-lt"/>
                <a:cs typeface="+mn-lt"/>
              </a:rPr>
              <a:t>≠</a:t>
            </a:r>
            <a:r>
              <a:rPr lang="en-US" sz="1600" i="1">
                <a:latin typeface="OCRB"/>
              </a:rPr>
              <a:t> </a:t>
            </a:r>
            <a:r>
              <a:rPr lang="en-US" sz="1600" i="1" err="1">
                <a:latin typeface="OCRB"/>
              </a:rPr>
              <a:t>Mean</a:t>
            </a:r>
            <a:r>
              <a:rPr lang="en-US" sz="1600" i="1" baseline="-25000" err="1">
                <a:latin typeface="OCRB"/>
              </a:rPr>
              <a:t>predicted</a:t>
            </a:r>
            <a:endParaRPr lang="en-US" sz="1600" baseline="-25000" err="1">
              <a:ea typeface="+mn-lt"/>
              <a:cs typeface="+mn-lt"/>
            </a:endParaRPr>
          </a:p>
          <a:p>
            <a:pPr algn="ctr">
              <a:lnSpc>
                <a:spcPct val="75000"/>
              </a:lnSpc>
              <a:spcBef>
                <a:spcPts val="1000"/>
              </a:spcBef>
            </a:pPr>
            <a:endParaRPr lang="en-US" sz="1600" i="1">
              <a:latin typeface="OCRB"/>
            </a:endParaRPr>
          </a:p>
        </p:txBody>
      </p:sp>
      <p:sp>
        <p:nvSpPr>
          <p:cNvPr id="30" name="Content Placeholder 2">
            <a:extLst>
              <a:ext uri="{FF2B5EF4-FFF2-40B4-BE49-F238E27FC236}">
                <a16:creationId xmlns:a16="http://schemas.microsoft.com/office/drawing/2014/main" id="{7D8716B3-7A17-4447-B6A1-391E2762040F}"/>
              </a:ext>
            </a:extLst>
          </p:cNvPr>
          <p:cNvSpPr>
            <a:spLocks noGrp="1"/>
          </p:cNvSpPr>
          <p:nvPr/>
        </p:nvSpPr>
        <p:spPr>
          <a:xfrm>
            <a:off x="5680364" y="1734871"/>
            <a:ext cx="5119256" cy="336270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bg1"/>
                </a:solidFill>
                <a:highlight>
                  <a:srgbClr val="000000"/>
                </a:highlight>
                <a:latin typeface="OCRB"/>
                <a:cs typeface="Calibri"/>
              </a:rPr>
              <a:t>SUBSET</a:t>
            </a:r>
            <a:r>
              <a:rPr lang="en-US" b="1">
                <a:latin typeface="OCRB"/>
                <a:cs typeface="Calibri"/>
              </a:rPr>
              <a:t> </a:t>
            </a:r>
            <a:r>
              <a:rPr lang="en-US">
                <a:latin typeface="OCRB"/>
                <a:cs typeface="Calibri"/>
              </a:rPr>
              <a:t>data frame for each evolution of starter Pokémon</a:t>
            </a:r>
          </a:p>
          <a:p>
            <a:pPr marL="0" indent="0">
              <a:buNone/>
            </a:pPr>
            <a:r>
              <a:rPr lang="en-US" b="1">
                <a:solidFill>
                  <a:schemeClr val="bg1"/>
                </a:solidFill>
                <a:highlight>
                  <a:srgbClr val="000000"/>
                </a:highlight>
                <a:latin typeface="OCRB"/>
                <a:cs typeface="Calibri"/>
              </a:rPr>
              <a:t>MAKE</a:t>
            </a:r>
            <a:r>
              <a:rPr lang="en-US" b="1">
                <a:latin typeface="OCRB"/>
                <a:cs typeface="Calibri"/>
              </a:rPr>
              <a:t> </a:t>
            </a:r>
            <a:r>
              <a:rPr lang="en-US">
                <a:latin typeface="OCRB"/>
                <a:cs typeface="Calibri"/>
              </a:rPr>
              <a:t>a linear regression model </a:t>
            </a:r>
          </a:p>
          <a:p>
            <a:pPr marL="0" indent="0">
              <a:buNone/>
            </a:pPr>
            <a:r>
              <a:rPr lang="en-US" b="1">
                <a:solidFill>
                  <a:schemeClr val="bg1"/>
                </a:solidFill>
                <a:highlight>
                  <a:srgbClr val="000000"/>
                </a:highlight>
                <a:latin typeface="OCRB"/>
                <a:cs typeface="Calibri"/>
              </a:rPr>
              <a:t>CREATE</a:t>
            </a:r>
            <a:r>
              <a:rPr lang="en-US" b="1">
                <a:latin typeface="OCRB"/>
                <a:cs typeface="Calibri"/>
              </a:rPr>
              <a:t> </a:t>
            </a:r>
            <a:r>
              <a:rPr lang="en-US">
                <a:latin typeface="OCRB"/>
                <a:cs typeface="Calibri"/>
              </a:rPr>
              <a:t>user-defined function </a:t>
            </a:r>
          </a:p>
          <a:p>
            <a:pPr marL="0" indent="0">
              <a:buNone/>
            </a:pPr>
            <a:r>
              <a:rPr lang="en-US" b="1">
                <a:solidFill>
                  <a:schemeClr val="bg1"/>
                </a:solidFill>
                <a:highlight>
                  <a:srgbClr val="000000"/>
                </a:highlight>
                <a:latin typeface="OCRB"/>
                <a:cs typeface="Calibri"/>
              </a:rPr>
              <a:t>STORE</a:t>
            </a:r>
            <a:r>
              <a:rPr lang="en-US" b="1">
                <a:solidFill>
                  <a:schemeClr val="bg1"/>
                </a:solidFill>
                <a:latin typeface="OCRB"/>
                <a:cs typeface="Calibri"/>
              </a:rPr>
              <a:t> </a:t>
            </a:r>
            <a:r>
              <a:rPr lang="en-US">
                <a:solidFill>
                  <a:srgbClr val="000000"/>
                </a:solidFill>
                <a:latin typeface="OCRB"/>
                <a:cs typeface="Calibri"/>
              </a:rPr>
              <a:t>results</a:t>
            </a:r>
            <a:r>
              <a:rPr lang="en-US">
                <a:latin typeface="OCRB"/>
                <a:cs typeface="Calibri"/>
              </a:rPr>
              <a:t> in data-frame for hypothesis testing</a:t>
            </a:r>
          </a:p>
          <a:p>
            <a:endParaRPr lang="en-US">
              <a:latin typeface="OCRB"/>
              <a:cs typeface="Calibri"/>
            </a:endParaRPr>
          </a:p>
          <a:p>
            <a:endParaRPr lang="en-US" err="1">
              <a:latin typeface="OCRB"/>
              <a:cs typeface="Calibri" panose="020F0502020204030204"/>
            </a:endParaRPr>
          </a:p>
        </p:txBody>
      </p:sp>
    </p:spTree>
    <p:extLst>
      <p:ext uri="{BB962C8B-B14F-4D97-AF65-F5344CB8AC3E}">
        <p14:creationId xmlns:p14="http://schemas.microsoft.com/office/powerpoint/2010/main" val="8934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CD91AA7-CBB4-4396-B74E-018DA415A59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waterfall chart&#10;&#10;Description automatically generated">
            <a:extLst>
              <a:ext uri="{FF2B5EF4-FFF2-40B4-BE49-F238E27FC236}">
                <a16:creationId xmlns:a16="http://schemas.microsoft.com/office/drawing/2014/main" id="{4E2DB2F1-68CC-44F7-929F-88AC66A207B7}"/>
              </a:ext>
            </a:extLst>
          </p:cNvPr>
          <p:cNvPicPr>
            <a:picLocks noChangeAspect="1"/>
          </p:cNvPicPr>
          <p:nvPr/>
        </p:nvPicPr>
        <p:blipFill>
          <a:blip r:embed="rId3"/>
          <a:stretch>
            <a:fillRect/>
          </a:stretch>
        </p:blipFill>
        <p:spPr>
          <a:xfrm>
            <a:off x="966757" y="1804472"/>
            <a:ext cx="6435490" cy="2135346"/>
          </a:xfrm>
          <a:prstGeom prst="rect">
            <a:avLst/>
          </a:prstGeom>
        </p:spPr>
      </p:pic>
      <p:sp>
        <p:nvSpPr>
          <p:cNvPr id="10" name="TextBox 9">
            <a:extLst>
              <a:ext uri="{FF2B5EF4-FFF2-40B4-BE49-F238E27FC236}">
                <a16:creationId xmlns:a16="http://schemas.microsoft.com/office/drawing/2014/main" id="{4D984F9F-FDF2-47E6-864D-7A806E58FF6A}"/>
              </a:ext>
            </a:extLst>
          </p:cNvPr>
          <p:cNvSpPr txBox="1"/>
          <p:nvPr/>
        </p:nvSpPr>
        <p:spPr>
          <a:xfrm>
            <a:off x="1528053" y="4470881"/>
            <a:ext cx="78361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err="1">
                <a:latin typeface="OCRB"/>
                <a:ea typeface="+mn-lt"/>
                <a:cs typeface="+mn-lt"/>
              </a:rPr>
              <a:t>TOTAL</a:t>
            </a:r>
            <a:r>
              <a:rPr lang="en-US" sz="1400" i="1" baseline="-25000" err="1">
                <a:latin typeface="OCRB"/>
                <a:ea typeface="+mn-lt"/>
                <a:cs typeface="+mn-lt"/>
              </a:rPr>
              <a:t>second</a:t>
            </a:r>
            <a:r>
              <a:rPr lang="en-US" sz="1400" i="1">
                <a:latin typeface="OCRB"/>
                <a:ea typeface="+mn-lt"/>
                <a:cs typeface="+mn-lt"/>
              </a:rPr>
              <a:t> = 1.1538(</a:t>
            </a:r>
            <a:r>
              <a:rPr lang="en-US" sz="1400" i="1" err="1">
                <a:latin typeface="OCRB"/>
                <a:ea typeface="+mn-lt"/>
                <a:cs typeface="+mn-lt"/>
              </a:rPr>
              <a:t>HP</a:t>
            </a:r>
            <a:r>
              <a:rPr lang="en-US" sz="1400" i="1" baseline="-25000" err="1">
                <a:latin typeface="OCRB"/>
                <a:ea typeface="+mn-lt"/>
                <a:cs typeface="+mn-lt"/>
              </a:rPr>
              <a:t>first</a:t>
            </a:r>
            <a:r>
              <a:rPr lang="en-US" sz="1400" i="1">
                <a:latin typeface="OCRB"/>
                <a:ea typeface="+mn-lt"/>
                <a:cs typeface="+mn-lt"/>
              </a:rPr>
              <a:t>) + 0.3550(</a:t>
            </a:r>
            <a:r>
              <a:rPr lang="en-US" sz="1400" i="1" err="1">
                <a:latin typeface="OCRB"/>
                <a:ea typeface="+mn-lt"/>
                <a:cs typeface="+mn-lt"/>
              </a:rPr>
              <a:t>ATK</a:t>
            </a:r>
            <a:r>
              <a:rPr lang="en-US" sz="1400" i="1" baseline="-25000" err="1">
                <a:latin typeface="OCRB"/>
                <a:ea typeface="+mn-lt"/>
                <a:cs typeface="+mn-lt"/>
              </a:rPr>
              <a:t>first</a:t>
            </a:r>
            <a:r>
              <a:rPr lang="en-US" sz="1400" i="1">
                <a:latin typeface="OCRB"/>
                <a:ea typeface="+mn-lt"/>
                <a:cs typeface="+mn-lt"/>
              </a:rPr>
              <a:t>) +0.2963(</a:t>
            </a:r>
            <a:r>
              <a:rPr lang="en-US" sz="1400" i="1" err="1">
                <a:latin typeface="OCRB"/>
                <a:ea typeface="+mn-lt"/>
                <a:cs typeface="+mn-lt"/>
              </a:rPr>
              <a:t>DEF</a:t>
            </a:r>
            <a:r>
              <a:rPr lang="en-US" sz="1400" i="1" baseline="-25000" err="1">
                <a:latin typeface="OCRB"/>
                <a:ea typeface="+mn-lt"/>
                <a:cs typeface="+mn-lt"/>
              </a:rPr>
              <a:t>first</a:t>
            </a:r>
            <a:r>
              <a:rPr lang="en-US" sz="1400" i="1">
                <a:latin typeface="OCRB"/>
                <a:ea typeface="+mn-lt"/>
                <a:cs typeface="+mn-lt"/>
              </a:rPr>
              <a:t>) +</a:t>
            </a:r>
            <a:endParaRPr lang="en-US" sz="1400">
              <a:latin typeface="OCRB"/>
              <a:ea typeface="+mn-lt"/>
              <a:cs typeface="+mn-lt"/>
            </a:endParaRPr>
          </a:p>
          <a:p>
            <a:pPr lvl="1"/>
            <a:r>
              <a:rPr lang="en-US" sz="1400" i="1">
                <a:latin typeface="OCRB"/>
                <a:ea typeface="+mn-lt"/>
                <a:cs typeface="+mn-lt"/>
              </a:rPr>
              <a:t>0.3563(Sp. </a:t>
            </a:r>
            <a:r>
              <a:rPr lang="en-US" sz="1400" i="1" err="1">
                <a:latin typeface="OCRB"/>
                <a:ea typeface="+mn-lt"/>
                <a:cs typeface="+mn-lt"/>
              </a:rPr>
              <a:t>ATK</a:t>
            </a:r>
            <a:r>
              <a:rPr lang="en-US" sz="1400" i="1" baseline="-25000" err="1">
                <a:latin typeface="OCRB"/>
                <a:ea typeface="+mn-lt"/>
                <a:cs typeface="+mn-lt"/>
              </a:rPr>
              <a:t>first</a:t>
            </a:r>
            <a:r>
              <a:rPr lang="en-US" sz="1400" i="1">
                <a:latin typeface="OCRB"/>
                <a:ea typeface="+mn-lt"/>
                <a:cs typeface="+mn-lt"/>
              </a:rPr>
              <a:t>) + 0.4013(Sp. </a:t>
            </a:r>
            <a:r>
              <a:rPr lang="en-US" sz="1400" i="1" err="1">
                <a:latin typeface="OCRB"/>
                <a:ea typeface="+mn-lt"/>
                <a:cs typeface="+mn-lt"/>
              </a:rPr>
              <a:t>DEF</a:t>
            </a:r>
            <a:r>
              <a:rPr lang="en-US" sz="1400" i="1" baseline="-25000" err="1">
                <a:latin typeface="OCRB"/>
                <a:ea typeface="+mn-lt"/>
                <a:cs typeface="+mn-lt"/>
              </a:rPr>
              <a:t>first</a:t>
            </a:r>
            <a:r>
              <a:rPr lang="en-US" sz="1400" i="1">
                <a:latin typeface="OCRB"/>
                <a:ea typeface="+mn-lt"/>
                <a:cs typeface="+mn-lt"/>
              </a:rPr>
              <a:t>) + 0.7693(</a:t>
            </a:r>
            <a:r>
              <a:rPr lang="en-US" sz="1400" i="1" err="1">
                <a:latin typeface="OCRB"/>
                <a:ea typeface="+mn-lt"/>
                <a:cs typeface="+mn-lt"/>
              </a:rPr>
              <a:t>SPD</a:t>
            </a:r>
            <a:r>
              <a:rPr lang="en-US" sz="1400" i="1" baseline="-25000" err="1">
                <a:latin typeface="OCRB"/>
                <a:ea typeface="+mn-lt"/>
                <a:cs typeface="+mn-lt"/>
              </a:rPr>
              <a:t>first</a:t>
            </a:r>
            <a:r>
              <a:rPr lang="en-US" sz="1400" i="1">
                <a:latin typeface="OCRB"/>
                <a:ea typeface="+mn-lt"/>
                <a:cs typeface="+mn-lt"/>
              </a:rPr>
              <a:t>) + 238.97</a:t>
            </a:r>
            <a:endParaRPr lang="en-US" sz="1400">
              <a:latin typeface="OCRB"/>
              <a:cs typeface="Calibri"/>
            </a:endParaRPr>
          </a:p>
          <a:p>
            <a:endParaRPr lang="en-US" sz="1600">
              <a:latin typeface="OCRB"/>
              <a:cs typeface="Calibri"/>
            </a:endParaRPr>
          </a:p>
        </p:txBody>
      </p:sp>
      <p:sp>
        <p:nvSpPr>
          <p:cNvPr id="15" name="TextBox 14">
            <a:extLst>
              <a:ext uri="{FF2B5EF4-FFF2-40B4-BE49-F238E27FC236}">
                <a16:creationId xmlns:a16="http://schemas.microsoft.com/office/drawing/2014/main" id="{DCF6DB8F-831F-449E-98E8-A9369693B10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endParaRPr lang="en-US"/>
          </a:p>
          <a:p>
            <a:pPr lvl="1"/>
            <a:r>
              <a:rPr lang="en-US" b="1">
                <a:latin typeface="OCRB"/>
                <a:cs typeface="Calibri"/>
              </a:rPr>
              <a:t>:Lv2A</a:t>
            </a:r>
          </a:p>
        </p:txBody>
      </p:sp>
      <p:pic>
        <p:nvPicPr>
          <p:cNvPr id="16" name="Picture 16">
            <a:extLst>
              <a:ext uri="{FF2B5EF4-FFF2-40B4-BE49-F238E27FC236}">
                <a16:creationId xmlns:a16="http://schemas.microsoft.com/office/drawing/2014/main" id="{C39AD509-0A47-4EAF-9E9A-0C7AE126E504}"/>
              </a:ext>
            </a:extLst>
          </p:cNvPr>
          <p:cNvPicPr>
            <a:picLocks noChangeAspect="1"/>
          </p:cNvPicPr>
          <p:nvPr/>
        </p:nvPicPr>
        <p:blipFill>
          <a:blip r:embed="rId4"/>
          <a:stretch>
            <a:fillRect/>
          </a:stretch>
        </p:blipFill>
        <p:spPr>
          <a:xfrm>
            <a:off x="1187042" y="5236380"/>
            <a:ext cx="3770851" cy="1111039"/>
          </a:xfrm>
          <a:prstGeom prst="rect">
            <a:avLst/>
          </a:prstGeom>
        </p:spPr>
      </p:pic>
      <p:sp>
        <p:nvSpPr>
          <p:cNvPr id="18" name="Content Placeholder 2">
            <a:extLst>
              <a:ext uri="{FF2B5EF4-FFF2-40B4-BE49-F238E27FC236}">
                <a16:creationId xmlns:a16="http://schemas.microsoft.com/office/drawing/2014/main" id="{B6E4E37C-3A1D-4E4D-93F5-B35A075CFC26}"/>
              </a:ext>
            </a:extLst>
          </p:cNvPr>
          <p:cNvSpPr txBox="1">
            <a:spLocks/>
          </p:cNvSpPr>
          <p:nvPr/>
        </p:nvSpPr>
        <p:spPr>
          <a:xfrm>
            <a:off x="1381853" y="5420832"/>
            <a:ext cx="3330255" cy="6648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a:latin typeface="OCRB"/>
              </a:rPr>
              <a:t>With 95% confidence and 5% alpha level...</a:t>
            </a:r>
          </a:p>
        </p:txBody>
      </p:sp>
      <p:sp>
        <p:nvSpPr>
          <p:cNvPr id="20" name="Isosceles Triangle 19">
            <a:extLst>
              <a:ext uri="{FF2B5EF4-FFF2-40B4-BE49-F238E27FC236}">
                <a16:creationId xmlns:a16="http://schemas.microsoft.com/office/drawing/2014/main" id="{4D4745AB-217C-4711-9040-25F6C1B78B77}"/>
              </a:ext>
            </a:extLst>
          </p:cNvPr>
          <p:cNvSpPr/>
          <p:nvPr/>
        </p:nvSpPr>
        <p:spPr>
          <a:xfrm rot="10800000">
            <a:off x="4422644" y="6023294"/>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CECAA65-574C-423A-A0FD-87BB3CF12463}"/>
              </a:ext>
            </a:extLst>
          </p:cNvPr>
          <p:cNvSpPr/>
          <p:nvPr/>
        </p:nvSpPr>
        <p:spPr>
          <a:xfrm>
            <a:off x="1489306" y="4051445"/>
            <a:ext cx="6550402" cy="32158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ea typeface="+mn-lt"/>
                <a:cs typeface="+mn-lt"/>
              </a:rPr>
              <a:t>Equation predicting the 2nd Generation's TOTAL statistic </a:t>
            </a:r>
            <a:endParaRPr lang="en-US" sz="1400">
              <a:cs typeface="Calibri"/>
            </a:endParaRPr>
          </a:p>
        </p:txBody>
      </p:sp>
      <p:sp>
        <p:nvSpPr>
          <p:cNvPr id="23" name="Isosceles Triangle 22">
            <a:extLst>
              <a:ext uri="{FF2B5EF4-FFF2-40B4-BE49-F238E27FC236}">
                <a16:creationId xmlns:a16="http://schemas.microsoft.com/office/drawing/2014/main" id="{C613633A-A192-49A7-8ED4-4EE8C9DEF8C1}"/>
              </a:ext>
            </a:extLst>
          </p:cNvPr>
          <p:cNvSpPr/>
          <p:nvPr/>
        </p:nvSpPr>
        <p:spPr>
          <a:xfrm rot="5400000">
            <a:off x="1185892" y="4142760"/>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Chart, scatter chart&#10;&#10;Description automatically generated">
            <a:extLst>
              <a:ext uri="{FF2B5EF4-FFF2-40B4-BE49-F238E27FC236}">
                <a16:creationId xmlns:a16="http://schemas.microsoft.com/office/drawing/2014/main" id="{4E17D20A-0F44-4D62-A80E-2A2A24ABEE5E}"/>
              </a:ext>
            </a:extLst>
          </p:cNvPr>
          <p:cNvPicPr>
            <a:picLocks noChangeAspect="1"/>
          </p:cNvPicPr>
          <p:nvPr/>
        </p:nvPicPr>
        <p:blipFill>
          <a:blip r:embed="rId5"/>
          <a:stretch>
            <a:fillRect/>
          </a:stretch>
        </p:blipFill>
        <p:spPr>
          <a:xfrm>
            <a:off x="7534887" y="1807464"/>
            <a:ext cx="3867150" cy="2143125"/>
          </a:xfrm>
          <a:prstGeom prst="rect">
            <a:avLst/>
          </a:prstGeom>
        </p:spPr>
      </p:pic>
    </p:spTree>
    <p:extLst>
      <p:ext uri="{BB962C8B-B14F-4D97-AF65-F5344CB8AC3E}">
        <p14:creationId xmlns:p14="http://schemas.microsoft.com/office/powerpoint/2010/main" val="272986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CD91AA7-CBB4-4396-B74E-018DA415A59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984F9F-FDF2-47E6-864D-7A806E58FF6A}"/>
              </a:ext>
            </a:extLst>
          </p:cNvPr>
          <p:cNvSpPr txBox="1"/>
          <p:nvPr/>
        </p:nvSpPr>
        <p:spPr>
          <a:xfrm>
            <a:off x="1956582" y="2100751"/>
            <a:ext cx="5270485" cy="92333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OCRB"/>
                <a:cs typeface="Calibri"/>
              </a:rPr>
              <a:t>Shapiro-Wilks Normality Test Results</a:t>
            </a:r>
            <a:endParaRPr lang="en-US">
              <a:latin typeface="OCRB"/>
              <a:cs typeface="Calibri"/>
            </a:endParaRPr>
          </a:p>
          <a:p>
            <a:r>
              <a:rPr lang="en-US" i="1">
                <a:latin typeface="OCRB"/>
                <a:cs typeface="Calibri"/>
              </a:rPr>
              <a:t>Actual TOTAL test result: </a:t>
            </a:r>
            <a:r>
              <a:rPr lang="en-US">
                <a:latin typeface="OCRB"/>
                <a:ea typeface="+mn-lt"/>
                <a:cs typeface="+mn-lt"/>
              </a:rPr>
              <a:t>7.154*10-6</a:t>
            </a:r>
            <a:endParaRPr lang="en-US" i="1">
              <a:latin typeface="OCRB"/>
              <a:cs typeface="Calibri"/>
            </a:endParaRPr>
          </a:p>
          <a:p>
            <a:r>
              <a:rPr lang="en-US">
                <a:latin typeface="OCRB"/>
                <a:cs typeface="Calibri"/>
              </a:rPr>
              <a:t>Predicted TOTAL test result: </a:t>
            </a:r>
            <a:r>
              <a:rPr lang="en-US">
                <a:latin typeface="OCRB"/>
                <a:ea typeface="+mn-lt"/>
                <a:cs typeface="+mn-lt"/>
              </a:rPr>
              <a:t>0.04298</a:t>
            </a:r>
          </a:p>
        </p:txBody>
      </p:sp>
      <p:sp>
        <p:nvSpPr>
          <p:cNvPr id="15" name="TextBox 14">
            <a:extLst>
              <a:ext uri="{FF2B5EF4-FFF2-40B4-BE49-F238E27FC236}">
                <a16:creationId xmlns:a16="http://schemas.microsoft.com/office/drawing/2014/main" id="{DCF6DB8F-831F-449E-98E8-A9369693B10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endParaRPr lang="en-US"/>
          </a:p>
          <a:p>
            <a:pPr lvl="1"/>
            <a:r>
              <a:rPr lang="en-US" b="1">
                <a:latin typeface="OCRB"/>
                <a:cs typeface="Calibri"/>
              </a:rPr>
              <a:t>:Lv2A</a:t>
            </a:r>
          </a:p>
        </p:txBody>
      </p:sp>
      <p:sp>
        <p:nvSpPr>
          <p:cNvPr id="2" name="Rectangle: Rounded Corners 1">
            <a:extLst>
              <a:ext uri="{FF2B5EF4-FFF2-40B4-BE49-F238E27FC236}">
                <a16:creationId xmlns:a16="http://schemas.microsoft.com/office/drawing/2014/main" id="{40A49745-31B5-41C7-9C31-578854229AEC}"/>
              </a:ext>
            </a:extLst>
          </p:cNvPr>
          <p:cNvSpPr/>
          <p:nvPr/>
        </p:nvSpPr>
        <p:spPr>
          <a:xfrm>
            <a:off x="7548320" y="2283901"/>
            <a:ext cx="1544971" cy="51033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cs typeface="Calibri"/>
              </a:rPr>
              <a:t> Non-normal data</a:t>
            </a:r>
          </a:p>
        </p:txBody>
      </p:sp>
      <p:sp>
        <p:nvSpPr>
          <p:cNvPr id="12" name="Isosceles Triangle 11">
            <a:extLst>
              <a:ext uri="{FF2B5EF4-FFF2-40B4-BE49-F238E27FC236}">
                <a16:creationId xmlns:a16="http://schemas.microsoft.com/office/drawing/2014/main" id="{AD87759A-306A-43EF-AD60-E64B158BFD21}"/>
              </a:ext>
            </a:extLst>
          </p:cNvPr>
          <p:cNvSpPr/>
          <p:nvPr/>
        </p:nvSpPr>
        <p:spPr>
          <a:xfrm rot="5400000">
            <a:off x="7271913" y="2463710"/>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1412A8D-06CC-425D-92EE-A7C7AFC1C35E}"/>
              </a:ext>
            </a:extLst>
          </p:cNvPr>
          <p:cNvSpPr/>
          <p:nvPr/>
        </p:nvSpPr>
        <p:spPr>
          <a:xfrm>
            <a:off x="1579172" y="3265671"/>
            <a:ext cx="1845576" cy="10486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cs typeface="Calibri"/>
              </a:rPr>
              <a:t>Two-tailed Wilcoxon Signed Rank Test</a:t>
            </a:r>
          </a:p>
        </p:txBody>
      </p:sp>
      <p:sp>
        <p:nvSpPr>
          <p:cNvPr id="19" name="TextBox 18">
            <a:extLst>
              <a:ext uri="{FF2B5EF4-FFF2-40B4-BE49-F238E27FC236}">
                <a16:creationId xmlns:a16="http://schemas.microsoft.com/office/drawing/2014/main" id="{97141AF2-DCBC-4619-9B25-CCEF5B9A35F3}"/>
              </a:ext>
            </a:extLst>
          </p:cNvPr>
          <p:cNvSpPr txBox="1"/>
          <p:nvPr/>
        </p:nvSpPr>
        <p:spPr>
          <a:xfrm>
            <a:off x="3820325" y="3524487"/>
            <a:ext cx="5801788" cy="646331"/>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ea typeface="+mn-lt"/>
                <a:cs typeface="+mn-lt"/>
              </a:rPr>
              <a:t>Two-Tailed Wilcoxon Signed Rank Test:</a:t>
            </a:r>
          </a:p>
          <a:p>
            <a:r>
              <a:rPr lang="en-US">
                <a:latin typeface="OCRB"/>
                <a:cs typeface="Calibri"/>
              </a:rPr>
              <a:t>P-value of test: </a:t>
            </a:r>
            <a:r>
              <a:rPr lang="en-US">
                <a:solidFill>
                  <a:schemeClr val="bg1"/>
                </a:solidFill>
                <a:highlight>
                  <a:srgbClr val="000000"/>
                </a:highlight>
                <a:latin typeface="OCRB"/>
                <a:cs typeface="Calibri"/>
              </a:rPr>
              <a:t>0.8081</a:t>
            </a:r>
          </a:p>
        </p:txBody>
      </p:sp>
      <p:sp>
        <p:nvSpPr>
          <p:cNvPr id="20" name="Isosceles Triangle 19">
            <a:extLst>
              <a:ext uri="{FF2B5EF4-FFF2-40B4-BE49-F238E27FC236}">
                <a16:creationId xmlns:a16="http://schemas.microsoft.com/office/drawing/2014/main" id="{AB91DA09-1C46-4B31-98BE-3FC8269B4817}"/>
              </a:ext>
            </a:extLst>
          </p:cNvPr>
          <p:cNvSpPr/>
          <p:nvPr/>
        </p:nvSpPr>
        <p:spPr>
          <a:xfrm rot="5400000">
            <a:off x="3461972" y="3773383"/>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1E8747EF-7716-4F77-88C7-C9EF3D6A1AC8}"/>
              </a:ext>
            </a:extLst>
          </p:cNvPr>
          <p:cNvPicPr>
            <a:picLocks noChangeAspect="1"/>
          </p:cNvPicPr>
          <p:nvPr/>
        </p:nvPicPr>
        <p:blipFill>
          <a:blip r:embed="rId3"/>
          <a:stretch>
            <a:fillRect/>
          </a:stretch>
        </p:blipFill>
        <p:spPr>
          <a:xfrm>
            <a:off x="1166070" y="4820332"/>
            <a:ext cx="4086635" cy="1408243"/>
          </a:xfrm>
          <a:prstGeom prst="rect">
            <a:avLst/>
          </a:prstGeom>
        </p:spPr>
      </p:pic>
      <p:sp>
        <p:nvSpPr>
          <p:cNvPr id="24" name="Content Placeholder 2">
            <a:extLst>
              <a:ext uri="{FF2B5EF4-FFF2-40B4-BE49-F238E27FC236}">
                <a16:creationId xmlns:a16="http://schemas.microsoft.com/office/drawing/2014/main" id="{2460FAFC-903A-4E19-9C8B-F0A529218AA7}"/>
              </a:ext>
            </a:extLst>
          </p:cNvPr>
          <p:cNvSpPr txBox="1">
            <a:spLocks/>
          </p:cNvSpPr>
          <p:nvPr/>
        </p:nvSpPr>
        <p:spPr>
          <a:xfrm>
            <a:off x="1416303" y="5061970"/>
            <a:ext cx="3330255" cy="6648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a:latin typeface="OCRB"/>
              </a:rPr>
              <a:t>FAIL TO REJECT the null hypothesis.</a:t>
            </a:r>
          </a:p>
        </p:txBody>
      </p:sp>
    </p:spTree>
    <p:extLst>
      <p:ext uri="{BB962C8B-B14F-4D97-AF65-F5344CB8AC3E}">
        <p14:creationId xmlns:p14="http://schemas.microsoft.com/office/powerpoint/2010/main" val="392370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CD91AA7-CBB4-4396-B74E-018DA415A59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984F9F-FDF2-47E6-864D-7A806E58FF6A}"/>
              </a:ext>
            </a:extLst>
          </p:cNvPr>
          <p:cNvSpPr txBox="1"/>
          <p:nvPr/>
        </p:nvSpPr>
        <p:spPr>
          <a:xfrm>
            <a:off x="1528053" y="4470881"/>
            <a:ext cx="78361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err="1">
                <a:latin typeface="OCRB"/>
                <a:ea typeface="+mn-lt"/>
                <a:cs typeface="+mn-lt"/>
              </a:rPr>
              <a:t>TOTAL</a:t>
            </a:r>
            <a:r>
              <a:rPr lang="en-US" sz="1400" i="1" baseline="-25000" err="1">
                <a:latin typeface="OCRB"/>
                <a:ea typeface="+mn-lt"/>
                <a:cs typeface="+mn-lt"/>
              </a:rPr>
              <a:t>third</a:t>
            </a:r>
            <a:r>
              <a:rPr lang="en-US" sz="1400" i="1">
                <a:latin typeface="OCRB"/>
                <a:ea typeface="+mn-lt"/>
                <a:cs typeface="+mn-lt"/>
              </a:rPr>
              <a:t> = -0.11194(</a:t>
            </a:r>
            <a:r>
              <a:rPr lang="en-US" sz="1400" i="1" err="1">
                <a:latin typeface="OCRB"/>
                <a:ea typeface="+mn-lt"/>
                <a:cs typeface="+mn-lt"/>
              </a:rPr>
              <a:t>HP</a:t>
            </a:r>
            <a:r>
              <a:rPr lang="en-US" sz="1400" i="1" baseline="-25000" err="1">
                <a:latin typeface="OCRB"/>
                <a:ea typeface="+mn-lt"/>
                <a:cs typeface="+mn-lt"/>
              </a:rPr>
              <a:t>second</a:t>
            </a:r>
            <a:r>
              <a:rPr lang="en-US" sz="1400" i="1">
                <a:latin typeface="OCRB"/>
                <a:ea typeface="+mn-lt"/>
                <a:cs typeface="+mn-lt"/>
              </a:rPr>
              <a:t>) - 0.02419(</a:t>
            </a:r>
            <a:r>
              <a:rPr lang="en-US" sz="1400" i="1" err="1">
                <a:latin typeface="OCRB"/>
                <a:ea typeface="+mn-lt"/>
                <a:cs typeface="+mn-lt"/>
              </a:rPr>
              <a:t>ATK</a:t>
            </a:r>
            <a:r>
              <a:rPr lang="en-US" sz="1400" i="1" baseline="-25000" err="1">
                <a:latin typeface="OCRB"/>
                <a:ea typeface="+mn-lt"/>
                <a:cs typeface="+mn-lt"/>
              </a:rPr>
              <a:t>second</a:t>
            </a:r>
            <a:r>
              <a:rPr lang="en-US" sz="1400" i="1">
                <a:latin typeface="OCRB"/>
                <a:ea typeface="+mn-lt"/>
                <a:cs typeface="+mn-lt"/>
              </a:rPr>
              <a:t>)- 0.08472(</a:t>
            </a:r>
            <a:r>
              <a:rPr lang="en-US" sz="1400" i="1" err="1">
                <a:latin typeface="OCRB"/>
                <a:ea typeface="+mn-lt"/>
                <a:cs typeface="+mn-lt"/>
              </a:rPr>
              <a:t>DEF</a:t>
            </a:r>
            <a:r>
              <a:rPr lang="en-US" sz="1400" i="1" baseline="-25000" err="1">
                <a:latin typeface="OCRB"/>
                <a:ea typeface="+mn-lt"/>
                <a:cs typeface="+mn-lt"/>
              </a:rPr>
              <a:t>second</a:t>
            </a:r>
            <a:r>
              <a:rPr lang="en-US" sz="1400" i="1">
                <a:latin typeface="OCRB"/>
                <a:ea typeface="+mn-lt"/>
                <a:cs typeface="+mn-lt"/>
              </a:rPr>
              <a:t>) - 0.02838(Sp. </a:t>
            </a:r>
            <a:r>
              <a:rPr lang="en-US" sz="1400" i="1" err="1">
                <a:latin typeface="OCRB"/>
                <a:ea typeface="+mn-lt"/>
                <a:cs typeface="+mn-lt"/>
              </a:rPr>
              <a:t>ATK</a:t>
            </a:r>
            <a:r>
              <a:rPr lang="en-US" sz="1400" i="1" baseline="-25000" err="1">
                <a:latin typeface="OCRB"/>
                <a:ea typeface="+mn-lt"/>
                <a:cs typeface="+mn-lt"/>
              </a:rPr>
              <a:t>second</a:t>
            </a:r>
            <a:r>
              <a:rPr lang="en-US" sz="1400" i="1">
                <a:latin typeface="OCRB"/>
                <a:ea typeface="+mn-lt"/>
                <a:cs typeface="+mn-lt"/>
              </a:rPr>
              <a:t>) - 0.09992(Sp. </a:t>
            </a:r>
            <a:r>
              <a:rPr lang="en-US" sz="1400" i="1" err="1">
                <a:latin typeface="OCRB"/>
                <a:ea typeface="+mn-lt"/>
                <a:cs typeface="+mn-lt"/>
              </a:rPr>
              <a:t>DEF</a:t>
            </a:r>
            <a:r>
              <a:rPr lang="en-US" sz="1400" i="1" baseline="-25000" err="1">
                <a:latin typeface="OCRB"/>
                <a:ea typeface="+mn-lt"/>
                <a:cs typeface="+mn-lt"/>
              </a:rPr>
              <a:t>second</a:t>
            </a:r>
            <a:r>
              <a:rPr lang="en-US" sz="1400" i="1">
                <a:latin typeface="OCRB"/>
                <a:ea typeface="+mn-lt"/>
                <a:cs typeface="+mn-lt"/>
              </a:rPr>
              <a:t>) - 0.04100(</a:t>
            </a:r>
            <a:r>
              <a:rPr lang="en-US" sz="1400" i="1" err="1">
                <a:latin typeface="OCRB"/>
                <a:ea typeface="+mn-lt"/>
                <a:cs typeface="+mn-lt"/>
              </a:rPr>
              <a:t>SPD</a:t>
            </a:r>
            <a:r>
              <a:rPr lang="en-US" sz="1400" i="1" baseline="-25000" err="1">
                <a:latin typeface="OCRB"/>
                <a:ea typeface="+mn-lt"/>
                <a:cs typeface="+mn-lt"/>
              </a:rPr>
              <a:t>second</a:t>
            </a:r>
            <a:r>
              <a:rPr lang="en-US" sz="1400" i="1">
                <a:latin typeface="OCRB"/>
                <a:ea typeface="+mn-lt"/>
                <a:cs typeface="+mn-lt"/>
              </a:rPr>
              <a:t>) + 555.95233</a:t>
            </a:r>
            <a:endParaRPr lang="en-US" sz="1400">
              <a:latin typeface="OCRB"/>
              <a:ea typeface="+mn-lt"/>
              <a:cs typeface="+mn-lt"/>
            </a:endParaRPr>
          </a:p>
          <a:p>
            <a:endParaRPr lang="en-US" sz="1400" i="1">
              <a:latin typeface="OCRB"/>
              <a:cs typeface="Calibri"/>
            </a:endParaRPr>
          </a:p>
          <a:p>
            <a:endParaRPr lang="en-US" sz="1600">
              <a:latin typeface="OCRB"/>
              <a:cs typeface="Calibri"/>
            </a:endParaRPr>
          </a:p>
        </p:txBody>
      </p:sp>
      <p:sp>
        <p:nvSpPr>
          <p:cNvPr id="15" name="TextBox 14">
            <a:extLst>
              <a:ext uri="{FF2B5EF4-FFF2-40B4-BE49-F238E27FC236}">
                <a16:creationId xmlns:a16="http://schemas.microsoft.com/office/drawing/2014/main" id="{DCF6DB8F-831F-449E-98E8-A9369693B10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endParaRPr lang="en-US"/>
          </a:p>
          <a:p>
            <a:pPr lvl="1"/>
            <a:r>
              <a:rPr lang="en-US" b="1">
                <a:latin typeface="OCRB"/>
                <a:cs typeface="Calibri"/>
              </a:rPr>
              <a:t>:Lv2B</a:t>
            </a:r>
          </a:p>
        </p:txBody>
      </p:sp>
      <p:pic>
        <p:nvPicPr>
          <p:cNvPr id="16" name="Picture 16">
            <a:extLst>
              <a:ext uri="{FF2B5EF4-FFF2-40B4-BE49-F238E27FC236}">
                <a16:creationId xmlns:a16="http://schemas.microsoft.com/office/drawing/2014/main" id="{C39AD509-0A47-4EAF-9E9A-0C7AE126E504}"/>
              </a:ext>
            </a:extLst>
          </p:cNvPr>
          <p:cNvPicPr>
            <a:picLocks noChangeAspect="1"/>
          </p:cNvPicPr>
          <p:nvPr/>
        </p:nvPicPr>
        <p:blipFill>
          <a:blip r:embed="rId3"/>
          <a:stretch>
            <a:fillRect/>
          </a:stretch>
        </p:blipFill>
        <p:spPr>
          <a:xfrm>
            <a:off x="1187042" y="5236380"/>
            <a:ext cx="3770851" cy="1186552"/>
          </a:xfrm>
          <a:prstGeom prst="rect">
            <a:avLst/>
          </a:prstGeom>
        </p:spPr>
      </p:pic>
      <p:sp>
        <p:nvSpPr>
          <p:cNvPr id="18" name="Content Placeholder 2">
            <a:extLst>
              <a:ext uri="{FF2B5EF4-FFF2-40B4-BE49-F238E27FC236}">
                <a16:creationId xmlns:a16="http://schemas.microsoft.com/office/drawing/2014/main" id="{B6E4E37C-3A1D-4E4D-93F5-B35A075CFC26}"/>
              </a:ext>
            </a:extLst>
          </p:cNvPr>
          <p:cNvSpPr txBox="1">
            <a:spLocks/>
          </p:cNvSpPr>
          <p:nvPr/>
        </p:nvSpPr>
        <p:spPr>
          <a:xfrm>
            <a:off x="1381853" y="5420832"/>
            <a:ext cx="3330255" cy="6648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a:latin typeface="OCRB"/>
              </a:rPr>
              <a:t>Similarly, predict the 3rd generation...</a:t>
            </a:r>
          </a:p>
        </p:txBody>
      </p:sp>
      <p:sp>
        <p:nvSpPr>
          <p:cNvPr id="20" name="Isosceles Triangle 19">
            <a:extLst>
              <a:ext uri="{FF2B5EF4-FFF2-40B4-BE49-F238E27FC236}">
                <a16:creationId xmlns:a16="http://schemas.microsoft.com/office/drawing/2014/main" id="{4D4745AB-217C-4711-9040-25F6C1B78B77}"/>
              </a:ext>
            </a:extLst>
          </p:cNvPr>
          <p:cNvSpPr/>
          <p:nvPr/>
        </p:nvSpPr>
        <p:spPr>
          <a:xfrm rot="10800000">
            <a:off x="4422644" y="6023294"/>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CECAA65-574C-423A-A0FD-87BB3CF12463}"/>
              </a:ext>
            </a:extLst>
          </p:cNvPr>
          <p:cNvSpPr/>
          <p:nvPr/>
        </p:nvSpPr>
        <p:spPr>
          <a:xfrm>
            <a:off x="1489306" y="4051445"/>
            <a:ext cx="6550402" cy="32158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ea typeface="+mn-lt"/>
                <a:cs typeface="+mn-lt"/>
              </a:rPr>
              <a:t>Equation predicting the 3rd Generation's TOTAL statistic </a:t>
            </a:r>
            <a:endParaRPr lang="en-US" sz="1400">
              <a:cs typeface="Calibri"/>
            </a:endParaRPr>
          </a:p>
        </p:txBody>
      </p:sp>
      <p:sp>
        <p:nvSpPr>
          <p:cNvPr id="23" name="Isosceles Triangle 22">
            <a:extLst>
              <a:ext uri="{FF2B5EF4-FFF2-40B4-BE49-F238E27FC236}">
                <a16:creationId xmlns:a16="http://schemas.microsoft.com/office/drawing/2014/main" id="{C613633A-A192-49A7-8ED4-4EE8C9DEF8C1}"/>
              </a:ext>
            </a:extLst>
          </p:cNvPr>
          <p:cNvSpPr/>
          <p:nvPr/>
        </p:nvSpPr>
        <p:spPr>
          <a:xfrm rot="5400000">
            <a:off x="1185892" y="4142760"/>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8" descr="Chart, waterfall chart&#10;&#10;Description automatically generated">
            <a:extLst>
              <a:ext uri="{FF2B5EF4-FFF2-40B4-BE49-F238E27FC236}">
                <a16:creationId xmlns:a16="http://schemas.microsoft.com/office/drawing/2014/main" id="{C373A675-2D97-4BA5-8491-59E6714CB695}"/>
              </a:ext>
            </a:extLst>
          </p:cNvPr>
          <p:cNvPicPr>
            <a:picLocks noChangeAspect="1"/>
          </p:cNvPicPr>
          <p:nvPr/>
        </p:nvPicPr>
        <p:blipFill>
          <a:blip r:embed="rId4"/>
          <a:stretch>
            <a:fillRect/>
          </a:stretch>
        </p:blipFill>
        <p:spPr>
          <a:xfrm>
            <a:off x="981361" y="1864514"/>
            <a:ext cx="6552361" cy="1984616"/>
          </a:xfrm>
          <a:prstGeom prst="rect">
            <a:avLst/>
          </a:prstGeom>
        </p:spPr>
      </p:pic>
      <p:pic>
        <p:nvPicPr>
          <p:cNvPr id="4" name="Picture 7" descr="Chart, scatter chart&#10;&#10;Description automatically generated">
            <a:extLst>
              <a:ext uri="{FF2B5EF4-FFF2-40B4-BE49-F238E27FC236}">
                <a16:creationId xmlns:a16="http://schemas.microsoft.com/office/drawing/2014/main" id="{601E4878-A413-4D8A-9024-B55265B1FF1B}"/>
              </a:ext>
            </a:extLst>
          </p:cNvPr>
          <p:cNvPicPr>
            <a:picLocks noChangeAspect="1"/>
          </p:cNvPicPr>
          <p:nvPr/>
        </p:nvPicPr>
        <p:blipFill>
          <a:blip r:embed="rId5"/>
          <a:stretch>
            <a:fillRect/>
          </a:stretch>
        </p:blipFill>
        <p:spPr>
          <a:xfrm>
            <a:off x="7621334" y="1865070"/>
            <a:ext cx="3540853" cy="1985920"/>
          </a:xfrm>
          <a:prstGeom prst="rect">
            <a:avLst/>
          </a:prstGeom>
        </p:spPr>
      </p:pic>
    </p:spTree>
    <p:extLst>
      <p:ext uri="{BB962C8B-B14F-4D97-AF65-F5344CB8AC3E}">
        <p14:creationId xmlns:p14="http://schemas.microsoft.com/office/powerpoint/2010/main" val="380937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F2FE712-6C34-4739-872B-B9C90FFDF955}"/>
              </a:ext>
            </a:extLst>
          </p:cNvPr>
          <p:cNvGrpSpPr/>
          <p:nvPr/>
        </p:nvGrpSpPr>
        <p:grpSpPr>
          <a:xfrm>
            <a:off x="933994" y="4037900"/>
            <a:ext cx="5982787" cy="2236807"/>
            <a:chOff x="476794" y="4196650"/>
            <a:chExt cx="5982787" cy="2236807"/>
          </a:xfrm>
        </p:grpSpPr>
        <p:pic>
          <p:nvPicPr>
            <p:cNvPr id="2054" name="Picture 6" descr="Download Pokemon Dialog Box - Pokemon Text Box Png - Full Size PNG Image -  PNGkit">
              <a:extLst>
                <a:ext uri="{FF2B5EF4-FFF2-40B4-BE49-F238E27FC236}">
                  <a16:creationId xmlns:a16="http://schemas.microsoft.com/office/drawing/2014/main" id="{FF23B1CD-549D-4971-9CF4-765B3E1C3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94" y="4196650"/>
              <a:ext cx="5982787" cy="22368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47AB8B-B285-45DC-B1AD-DEAA60500593}"/>
                </a:ext>
              </a:extLst>
            </p:cNvPr>
            <p:cNvSpPr txBox="1"/>
            <p:nvPr/>
          </p:nvSpPr>
          <p:spPr>
            <a:xfrm>
              <a:off x="1005839" y="4611189"/>
              <a:ext cx="4617720" cy="1477328"/>
            </a:xfrm>
            <a:prstGeom prst="rect">
              <a:avLst/>
            </a:prstGeom>
            <a:noFill/>
          </p:spPr>
          <p:txBody>
            <a:bodyPr wrap="square" lIns="91440" tIns="45720" rIns="91440" bIns="45720" rtlCol="0" anchor="t">
              <a:spAutoFit/>
            </a:bodyPr>
            <a:lstStyle/>
            <a:p>
              <a:r>
                <a:rPr lang="en-CA">
                  <a:latin typeface="OCRB"/>
                </a:rPr>
                <a:t>Welcome, BTMA 431!</a:t>
              </a:r>
            </a:p>
            <a:p>
              <a:endParaRPr lang="en-CA">
                <a:latin typeface="OCRB"/>
              </a:endParaRPr>
            </a:p>
            <a:p>
              <a:r>
                <a:rPr lang="en-CA">
                  <a:latin typeface="OCRB"/>
                </a:rPr>
                <a:t>Today we are performing a data analysis in the world of Pok</a:t>
              </a:r>
              <a:r>
                <a:rPr lang="en-CA">
                  <a:latin typeface="OCRB"/>
                  <a:ea typeface="+mn-lt"/>
                  <a:cs typeface="+mn-lt"/>
                </a:rPr>
                <a:t>é</a:t>
              </a:r>
              <a:r>
                <a:rPr lang="en-CA">
                  <a:latin typeface="OCRB"/>
                </a:rPr>
                <a:t>mon...</a:t>
              </a:r>
            </a:p>
          </p:txBody>
        </p:sp>
        <p:sp>
          <p:nvSpPr>
            <p:cNvPr id="5" name="Isosceles Triangle 4">
              <a:extLst>
                <a:ext uri="{FF2B5EF4-FFF2-40B4-BE49-F238E27FC236}">
                  <a16:creationId xmlns:a16="http://schemas.microsoft.com/office/drawing/2014/main" id="{AF8D7F8E-CC45-449A-8401-2B11E19CC860}"/>
                </a:ext>
              </a:extLst>
            </p:cNvPr>
            <p:cNvSpPr/>
            <p:nvPr/>
          </p:nvSpPr>
          <p:spPr>
            <a:xfrm rot="10800000">
              <a:off x="5623559" y="5912679"/>
              <a:ext cx="320040" cy="14261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6" name="Picture 4" descr="Pokemon Logo Png - Free Transparent PNG Logos">
            <a:extLst>
              <a:ext uri="{FF2B5EF4-FFF2-40B4-BE49-F238E27FC236}">
                <a16:creationId xmlns:a16="http://schemas.microsoft.com/office/drawing/2014/main" id="{769B4ECA-6EB0-429A-A430-8AD868669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902" y="78377"/>
            <a:ext cx="5582194" cy="558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759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CD91AA7-CBB4-4396-B74E-018DA415A59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984F9F-FDF2-47E6-864D-7A806E58FF6A}"/>
              </a:ext>
            </a:extLst>
          </p:cNvPr>
          <p:cNvSpPr txBox="1"/>
          <p:nvPr/>
        </p:nvSpPr>
        <p:spPr>
          <a:xfrm>
            <a:off x="1606650" y="2203900"/>
            <a:ext cx="5270485" cy="92333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OCRB"/>
                <a:cs typeface="Calibri"/>
              </a:rPr>
              <a:t>Shapiro-Wilks Normality Test Results</a:t>
            </a:r>
            <a:endParaRPr lang="en-US">
              <a:latin typeface="OCRB"/>
              <a:cs typeface="Calibri"/>
            </a:endParaRPr>
          </a:p>
          <a:p>
            <a:r>
              <a:rPr lang="en-US" i="1">
                <a:latin typeface="OCRB"/>
                <a:cs typeface="Calibri"/>
              </a:rPr>
              <a:t>Actual TOTAL test result: </a:t>
            </a:r>
            <a:r>
              <a:rPr lang="en-US">
                <a:ea typeface="+mn-lt"/>
                <a:cs typeface="+mn-lt"/>
              </a:rPr>
              <a:t>0.002588</a:t>
            </a:r>
            <a:endParaRPr lang="en-US" i="1">
              <a:latin typeface="OCRB"/>
              <a:cs typeface="Calibri"/>
            </a:endParaRPr>
          </a:p>
          <a:p>
            <a:r>
              <a:rPr lang="en-US">
                <a:latin typeface="OCRB"/>
                <a:cs typeface="Calibri"/>
              </a:rPr>
              <a:t>Predicted TOTAL test result: </a:t>
            </a:r>
            <a:r>
              <a:rPr lang="en-US">
                <a:ea typeface="+mn-lt"/>
                <a:cs typeface="+mn-lt"/>
              </a:rPr>
              <a:t>0.233</a:t>
            </a:r>
          </a:p>
        </p:txBody>
      </p:sp>
      <p:sp>
        <p:nvSpPr>
          <p:cNvPr id="15" name="TextBox 14">
            <a:extLst>
              <a:ext uri="{FF2B5EF4-FFF2-40B4-BE49-F238E27FC236}">
                <a16:creationId xmlns:a16="http://schemas.microsoft.com/office/drawing/2014/main" id="{DCF6DB8F-831F-449E-98E8-A9369693B10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endParaRPr lang="en-US"/>
          </a:p>
          <a:p>
            <a:pPr lvl="1"/>
            <a:r>
              <a:rPr lang="en-US" b="1">
                <a:latin typeface="OCRB"/>
                <a:cs typeface="Calibri"/>
              </a:rPr>
              <a:t>:Lv2B</a:t>
            </a:r>
          </a:p>
        </p:txBody>
      </p:sp>
      <p:sp>
        <p:nvSpPr>
          <p:cNvPr id="2" name="Rectangle: Rounded Corners 1">
            <a:extLst>
              <a:ext uri="{FF2B5EF4-FFF2-40B4-BE49-F238E27FC236}">
                <a16:creationId xmlns:a16="http://schemas.microsoft.com/office/drawing/2014/main" id="{40A49745-31B5-41C7-9C31-578854229AEC}"/>
              </a:ext>
            </a:extLst>
          </p:cNvPr>
          <p:cNvSpPr/>
          <p:nvPr/>
        </p:nvSpPr>
        <p:spPr>
          <a:xfrm>
            <a:off x="7230600" y="2325970"/>
            <a:ext cx="1544971" cy="51033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cs typeface="Calibri"/>
              </a:rPr>
              <a:t> Normal/Non-normal data</a:t>
            </a:r>
          </a:p>
        </p:txBody>
      </p:sp>
      <p:sp>
        <p:nvSpPr>
          <p:cNvPr id="12" name="Isosceles Triangle 11">
            <a:extLst>
              <a:ext uri="{FF2B5EF4-FFF2-40B4-BE49-F238E27FC236}">
                <a16:creationId xmlns:a16="http://schemas.microsoft.com/office/drawing/2014/main" id="{AD87759A-306A-43EF-AD60-E64B158BFD21}"/>
              </a:ext>
            </a:extLst>
          </p:cNvPr>
          <p:cNvSpPr/>
          <p:nvPr/>
        </p:nvSpPr>
        <p:spPr>
          <a:xfrm rot="5400000">
            <a:off x="6948033" y="2534999"/>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1412A8D-06CC-425D-92EE-A7C7AFC1C35E}"/>
              </a:ext>
            </a:extLst>
          </p:cNvPr>
          <p:cNvSpPr/>
          <p:nvPr/>
        </p:nvSpPr>
        <p:spPr>
          <a:xfrm>
            <a:off x="1533582" y="3538154"/>
            <a:ext cx="1845576" cy="104862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OCRB"/>
                <a:cs typeface="Calibri"/>
              </a:rPr>
              <a:t>Two-tailed Wilcoxon Signed Rank Test</a:t>
            </a:r>
          </a:p>
        </p:txBody>
      </p:sp>
      <p:sp>
        <p:nvSpPr>
          <p:cNvPr id="19" name="TextBox 18">
            <a:extLst>
              <a:ext uri="{FF2B5EF4-FFF2-40B4-BE49-F238E27FC236}">
                <a16:creationId xmlns:a16="http://schemas.microsoft.com/office/drawing/2014/main" id="{97141AF2-DCBC-4619-9B25-CCEF5B9A35F3}"/>
              </a:ext>
            </a:extLst>
          </p:cNvPr>
          <p:cNvSpPr txBox="1"/>
          <p:nvPr/>
        </p:nvSpPr>
        <p:spPr>
          <a:xfrm>
            <a:off x="3752205" y="3601057"/>
            <a:ext cx="5801788" cy="646331"/>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ea typeface="+mn-lt"/>
                <a:cs typeface="+mn-lt"/>
              </a:rPr>
              <a:t>Two-Tailed Wilcoxon Signed Rank Test:</a:t>
            </a:r>
          </a:p>
          <a:p>
            <a:r>
              <a:rPr lang="en-US">
                <a:latin typeface="OCRB"/>
                <a:cs typeface="Calibri"/>
              </a:rPr>
              <a:t>P-value of test: </a:t>
            </a:r>
            <a:r>
              <a:rPr lang="en-US">
                <a:solidFill>
                  <a:schemeClr val="bg1"/>
                </a:solidFill>
                <a:highlight>
                  <a:srgbClr val="000000"/>
                </a:highlight>
                <a:latin typeface="OCRB"/>
                <a:cs typeface="Calibri"/>
              </a:rPr>
              <a:t>0.8977</a:t>
            </a:r>
          </a:p>
        </p:txBody>
      </p:sp>
      <p:sp>
        <p:nvSpPr>
          <p:cNvPr id="20" name="Isosceles Triangle 19">
            <a:extLst>
              <a:ext uri="{FF2B5EF4-FFF2-40B4-BE49-F238E27FC236}">
                <a16:creationId xmlns:a16="http://schemas.microsoft.com/office/drawing/2014/main" id="{AB91DA09-1C46-4B31-98BE-3FC8269B4817}"/>
              </a:ext>
            </a:extLst>
          </p:cNvPr>
          <p:cNvSpPr/>
          <p:nvPr/>
        </p:nvSpPr>
        <p:spPr>
          <a:xfrm rot="5400000">
            <a:off x="3452115" y="3829182"/>
            <a:ext cx="258663" cy="1398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1E8747EF-7716-4F77-88C7-C9EF3D6A1AC8}"/>
              </a:ext>
            </a:extLst>
          </p:cNvPr>
          <p:cNvPicPr>
            <a:picLocks noChangeAspect="1"/>
          </p:cNvPicPr>
          <p:nvPr/>
        </p:nvPicPr>
        <p:blipFill>
          <a:blip r:embed="rId3"/>
          <a:stretch>
            <a:fillRect/>
          </a:stretch>
        </p:blipFill>
        <p:spPr>
          <a:xfrm>
            <a:off x="1166070" y="4895846"/>
            <a:ext cx="4175879" cy="1511215"/>
          </a:xfrm>
          <a:prstGeom prst="rect">
            <a:avLst/>
          </a:prstGeom>
        </p:spPr>
      </p:pic>
      <p:sp>
        <p:nvSpPr>
          <p:cNvPr id="24" name="Content Placeholder 2">
            <a:extLst>
              <a:ext uri="{FF2B5EF4-FFF2-40B4-BE49-F238E27FC236}">
                <a16:creationId xmlns:a16="http://schemas.microsoft.com/office/drawing/2014/main" id="{2460FAFC-903A-4E19-9C8B-F0A529218AA7}"/>
              </a:ext>
            </a:extLst>
          </p:cNvPr>
          <p:cNvSpPr txBox="1">
            <a:spLocks/>
          </p:cNvSpPr>
          <p:nvPr/>
        </p:nvSpPr>
        <p:spPr>
          <a:xfrm>
            <a:off x="1388844" y="5116891"/>
            <a:ext cx="3673498" cy="10630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600">
                <a:latin typeface="OCRB"/>
              </a:rPr>
              <a:t>Alakazam used FUTURE SIGHT!</a:t>
            </a:r>
            <a:endParaRPr lang="en-US" sz="1600">
              <a:cs typeface="Calibri"/>
            </a:endParaRPr>
          </a:p>
          <a:p>
            <a:pPr marL="0" indent="0">
              <a:buNone/>
            </a:pPr>
            <a:r>
              <a:rPr lang="en-CA" sz="1600">
                <a:latin typeface="OCRB"/>
              </a:rPr>
              <a:t>It saw that the null hypothesis FAILED to be rejected.</a:t>
            </a:r>
            <a:endParaRPr lang="en-CA" sz="1600">
              <a:cs typeface="Calibri"/>
            </a:endParaRPr>
          </a:p>
          <a:p>
            <a:pPr marL="0" indent="0">
              <a:buNone/>
            </a:pPr>
            <a:endParaRPr lang="en-CA" sz="1600">
              <a:latin typeface="OCRB"/>
            </a:endParaRPr>
          </a:p>
        </p:txBody>
      </p:sp>
      <p:pic>
        <p:nvPicPr>
          <p:cNvPr id="4" name="Picture 4" descr="A picture containing toy&#10;&#10;Description automatically generated">
            <a:extLst>
              <a:ext uri="{FF2B5EF4-FFF2-40B4-BE49-F238E27FC236}">
                <a16:creationId xmlns:a16="http://schemas.microsoft.com/office/drawing/2014/main" id="{9B3FCFDA-1DC8-4BD4-9DC3-E9CA47C3EBFA}"/>
              </a:ext>
            </a:extLst>
          </p:cNvPr>
          <p:cNvPicPr>
            <a:picLocks noChangeAspect="1"/>
          </p:cNvPicPr>
          <p:nvPr/>
        </p:nvPicPr>
        <p:blipFill>
          <a:blip r:embed="rId4"/>
          <a:stretch>
            <a:fillRect/>
          </a:stretch>
        </p:blipFill>
        <p:spPr>
          <a:xfrm>
            <a:off x="8674444" y="3179119"/>
            <a:ext cx="2133600" cy="2133600"/>
          </a:xfrm>
          <a:prstGeom prst="rect">
            <a:avLst/>
          </a:prstGeom>
        </p:spPr>
      </p:pic>
    </p:spTree>
    <p:extLst>
      <p:ext uri="{BB962C8B-B14F-4D97-AF65-F5344CB8AC3E}">
        <p14:creationId xmlns:p14="http://schemas.microsoft.com/office/powerpoint/2010/main" val="387262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D5AAD88-A0A0-468D-BF57-D129F0F5C8E5}"/>
              </a:ext>
            </a:extLst>
          </p:cNvPr>
          <p:cNvSpPr/>
          <p:nvPr/>
        </p:nvSpPr>
        <p:spPr>
          <a:xfrm>
            <a:off x="1332452" y="3943523"/>
            <a:ext cx="1062605"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FA2C5D2-0045-4D55-A323-85ADC8CB1AA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:Lv3A</a:t>
            </a:r>
          </a:p>
        </p:txBody>
      </p:sp>
      <p:grpSp>
        <p:nvGrpSpPr>
          <p:cNvPr id="32" name="Group 31">
            <a:extLst>
              <a:ext uri="{FF2B5EF4-FFF2-40B4-BE49-F238E27FC236}">
                <a16:creationId xmlns:a16="http://schemas.microsoft.com/office/drawing/2014/main" id="{8887E492-85FF-47F0-9D90-E5EB86CD455D}"/>
              </a:ext>
            </a:extLst>
          </p:cNvPr>
          <p:cNvGrpSpPr/>
          <p:nvPr/>
        </p:nvGrpSpPr>
        <p:grpSpPr>
          <a:xfrm>
            <a:off x="1130745" y="4436862"/>
            <a:ext cx="4662632" cy="1665339"/>
            <a:chOff x="1130745" y="4436862"/>
            <a:chExt cx="5327650" cy="1949356"/>
          </a:xfrm>
        </p:grpSpPr>
        <p:pic>
          <p:nvPicPr>
            <p:cNvPr id="33" name="Picture 32">
              <a:extLst>
                <a:ext uri="{FF2B5EF4-FFF2-40B4-BE49-F238E27FC236}">
                  <a16:creationId xmlns:a16="http://schemas.microsoft.com/office/drawing/2014/main" id="{6CDABAD5-3269-4498-9618-F299744B8394}"/>
                </a:ext>
              </a:extLst>
            </p:cNvPr>
            <p:cNvPicPr>
              <a:picLocks noChangeAspect="1"/>
            </p:cNvPicPr>
            <p:nvPr/>
          </p:nvPicPr>
          <p:blipFill>
            <a:blip r:embed="rId3"/>
            <a:stretch>
              <a:fillRect/>
            </a:stretch>
          </p:blipFill>
          <p:spPr>
            <a:xfrm>
              <a:off x="1130745" y="4436862"/>
              <a:ext cx="5327650" cy="1949356"/>
            </a:xfrm>
            <a:prstGeom prst="rect">
              <a:avLst/>
            </a:prstGeom>
          </p:spPr>
        </p:pic>
        <p:sp>
          <p:nvSpPr>
            <p:cNvPr id="34" name="Content Placeholder 2">
              <a:extLst>
                <a:ext uri="{FF2B5EF4-FFF2-40B4-BE49-F238E27FC236}">
                  <a16:creationId xmlns:a16="http://schemas.microsoft.com/office/drawing/2014/main" id="{8870EC4A-B576-48E8-A781-51FE80AD1935}"/>
                </a:ext>
              </a:extLst>
            </p:cNvPr>
            <p:cNvSpPr txBox="1">
              <a:spLocks/>
            </p:cNvSpPr>
            <p:nvPr/>
          </p:nvSpPr>
          <p:spPr>
            <a:xfrm>
              <a:off x="1554272" y="4800047"/>
              <a:ext cx="4476750" cy="1196633"/>
            </a:xfrm>
            <a:prstGeom prst="rect">
              <a:avLst/>
            </a:prstGeom>
          </p:spPr>
          <p:txBody>
            <a:bodyPr vert="horz" lIns="91440" tIns="45720" rIns="91440" bIns="45720" rtlCol="0" anchor="t">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2000" b="1">
                  <a:latin typeface="OCRB"/>
                </a:rPr>
                <a:t>TRAINER CHRIS: </a:t>
              </a:r>
              <a:r>
                <a:rPr lang="en-CA" sz="2000">
                  <a:latin typeface="OCRB"/>
                </a:rPr>
                <a:t>Which Pok</a:t>
              </a:r>
              <a:r>
                <a:rPr lang="en-CA" sz="2000">
                  <a:latin typeface="OCRB"/>
                  <a:ea typeface="+mn-lt"/>
                  <a:cs typeface="+mn-lt"/>
                </a:rPr>
                <a:t>émon type has the highest average base stats?</a:t>
              </a:r>
              <a:endParaRPr lang="en-CA" sz="2000">
                <a:latin typeface="OCRB"/>
                <a:cs typeface="Calibri"/>
              </a:endParaRPr>
            </a:p>
          </p:txBody>
        </p:sp>
      </p:grpSp>
      <p:grpSp>
        <p:nvGrpSpPr>
          <p:cNvPr id="35" name="Group 34">
            <a:extLst>
              <a:ext uri="{FF2B5EF4-FFF2-40B4-BE49-F238E27FC236}">
                <a16:creationId xmlns:a16="http://schemas.microsoft.com/office/drawing/2014/main" id="{D8677814-B702-41E0-B804-98DE7CF80656}"/>
              </a:ext>
            </a:extLst>
          </p:cNvPr>
          <p:cNvGrpSpPr/>
          <p:nvPr/>
        </p:nvGrpSpPr>
        <p:grpSpPr>
          <a:xfrm>
            <a:off x="2744470" y="1950018"/>
            <a:ext cx="8223149" cy="3849319"/>
            <a:chOff x="225136" y="1063794"/>
            <a:chExt cx="11456597" cy="5552536"/>
          </a:xfrm>
        </p:grpSpPr>
        <p:pic>
          <p:nvPicPr>
            <p:cNvPr id="36" name="Picture 35" descr="A picture containing text&#10;&#10;Description automatically generated">
              <a:extLst>
                <a:ext uri="{FF2B5EF4-FFF2-40B4-BE49-F238E27FC236}">
                  <a16:creationId xmlns:a16="http://schemas.microsoft.com/office/drawing/2014/main" id="{5649F3C8-1F0D-499E-ABAE-4F03F59B0CA0}"/>
                </a:ext>
              </a:extLst>
            </p:cNvPr>
            <p:cNvPicPr>
              <a:picLocks noChangeAspect="1"/>
            </p:cNvPicPr>
            <p:nvPr/>
          </p:nvPicPr>
          <p:blipFill rotWithShape="1">
            <a:blip r:embed="rId4"/>
            <a:srcRect t="55539" r="-113" b="-366"/>
            <a:stretch/>
          </p:blipFill>
          <p:spPr>
            <a:xfrm>
              <a:off x="225136" y="1265077"/>
              <a:ext cx="2698791" cy="1142045"/>
            </a:xfrm>
            <a:prstGeom prst="rect">
              <a:avLst/>
            </a:prstGeom>
          </p:spPr>
        </p:pic>
        <p:grpSp>
          <p:nvGrpSpPr>
            <p:cNvPr id="37" name="Group 36">
              <a:extLst>
                <a:ext uri="{FF2B5EF4-FFF2-40B4-BE49-F238E27FC236}">
                  <a16:creationId xmlns:a16="http://schemas.microsoft.com/office/drawing/2014/main" id="{42D84469-949E-44CE-B340-2A55AC2321A3}"/>
                </a:ext>
              </a:extLst>
            </p:cNvPr>
            <p:cNvGrpSpPr/>
            <p:nvPr/>
          </p:nvGrpSpPr>
          <p:grpSpPr>
            <a:xfrm>
              <a:off x="840961" y="1063794"/>
              <a:ext cx="10840772" cy="5552536"/>
              <a:chOff x="840961" y="1063794"/>
              <a:chExt cx="10840772" cy="5552536"/>
            </a:xfrm>
          </p:grpSpPr>
          <p:pic>
            <p:nvPicPr>
              <p:cNvPr id="38" name="Picture 37" descr="A picture containing device, gauge, projector&#10;&#10;Description automatically generated">
                <a:extLst>
                  <a:ext uri="{FF2B5EF4-FFF2-40B4-BE49-F238E27FC236}">
                    <a16:creationId xmlns:a16="http://schemas.microsoft.com/office/drawing/2014/main" id="{C249CEF5-AA34-46B2-B2FE-56C116092F69}"/>
                  </a:ext>
                </a:extLst>
              </p:cNvPr>
              <p:cNvPicPr>
                <a:picLocks noChangeAspect="1"/>
              </p:cNvPicPr>
              <p:nvPr/>
            </p:nvPicPr>
            <p:blipFill rotWithShape="1">
              <a:blip r:embed="rId5"/>
              <a:srcRect l="23934" t="62567" r="68" b="-140"/>
              <a:stretch/>
            </p:blipFill>
            <p:spPr>
              <a:xfrm>
                <a:off x="840961" y="2685105"/>
                <a:ext cx="2154699" cy="1086860"/>
              </a:xfrm>
              <a:prstGeom prst="rect">
                <a:avLst/>
              </a:prstGeom>
            </p:spPr>
          </p:pic>
          <p:pic>
            <p:nvPicPr>
              <p:cNvPr id="39" name="Picture 38" descr="A picture containing text&#10;&#10;Description automatically generated">
                <a:extLst>
                  <a:ext uri="{FF2B5EF4-FFF2-40B4-BE49-F238E27FC236}">
                    <a16:creationId xmlns:a16="http://schemas.microsoft.com/office/drawing/2014/main" id="{7EEBE73A-D87D-4D99-A28A-550455D28805}"/>
                  </a:ext>
                </a:extLst>
              </p:cNvPr>
              <p:cNvPicPr>
                <a:picLocks noChangeAspect="1"/>
              </p:cNvPicPr>
              <p:nvPr/>
            </p:nvPicPr>
            <p:blipFill rotWithShape="1">
              <a:blip r:embed="rId6"/>
              <a:srcRect l="31250" t="54639" r="321" b="-91"/>
              <a:stretch/>
            </p:blipFill>
            <p:spPr>
              <a:xfrm>
                <a:off x="2436672" y="2685105"/>
                <a:ext cx="1831889" cy="1229841"/>
              </a:xfrm>
              <a:prstGeom prst="rect">
                <a:avLst/>
              </a:prstGeom>
            </p:spPr>
          </p:pic>
          <p:pic>
            <p:nvPicPr>
              <p:cNvPr id="40" name="Picture 39" descr="Graphical user interface, application&#10;&#10;Description automatically generated">
                <a:extLst>
                  <a:ext uri="{FF2B5EF4-FFF2-40B4-BE49-F238E27FC236}">
                    <a16:creationId xmlns:a16="http://schemas.microsoft.com/office/drawing/2014/main" id="{B48B8C35-7107-40D6-8F86-CBDC5307AD93}"/>
                  </a:ext>
                </a:extLst>
              </p:cNvPr>
              <p:cNvPicPr>
                <a:picLocks noChangeAspect="1"/>
              </p:cNvPicPr>
              <p:nvPr/>
            </p:nvPicPr>
            <p:blipFill>
              <a:blip r:embed="rId7"/>
              <a:stretch>
                <a:fillRect/>
              </a:stretch>
            </p:blipFill>
            <p:spPr>
              <a:xfrm>
                <a:off x="2994934" y="1265077"/>
                <a:ext cx="2547667" cy="2576422"/>
              </a:xfrm>
              <a:prstGeom prst="rect">
                <a:avLst/>
              </a:prstGeom>
            </p:spPr>
          </p:pic>
          <p:pic>
            <p:nvPicPr>
              <p:cNvPr id="41" name="Picture 40" descr="A picture containing logo&#10;&#10;Description automatically generated">
                <a:extLst>
                  <a:ext uri="{FF2B5EF4-FFF2-40B4-BE49-F238E27FC236}">
                    <a16:creationId xmlns:a16="http://schemas.microsoft.com/office/drawing/2014/main" id="{115B83A8-B912-406B-AD23-74CDB34064CA}"/>
                  </a:ext>
                </a:extLst>
              </p:cNvPr>
              <p:cNvPicPr>
                <a:picLocks noChangeAspect="1"/>
              </p:cNvPicPr>
              <p:nvPr/>
            </p:nvPicPr>
            <p:blipFill>
              <a:blip r:embed="rId8"/>
              <a:stretch>
                <a:fillRect/>
              </a:stretch>
            </p:blipFill>
            <p:spPr>
              <a:xfrm>
                <a:off x="4518934" y="1423228"/>
                <a:ext cx="2547668" cy="2576422"/>
              </a:xfrm>
              <a:prstGeom prst="rect">
                <a:avLst/>
              </a:prstGeom>
            </p:spPr>
          </p:pic>
          <p:pic>
            <p:nvPicPr>
              <p:cNvPr id="42" name="Picture 41" descr="A picture containing text&#10;&#10;Description automatically generated">
                <a:extLst>
                  <a:ext uri="{FF2B5EF4-FFF2-40B4-BE49-F238E27FC236}">
                    <a16:creationId xmlns:a16="http://schemas.microsoft.com/office/drawing/2014/main" id="{0B51B78A-1318-470E-A4DE-6944EA095838}"/>
                  </a:ext>
                </a:extLst>
              </p:cNvPr>
              <p:cNvPicPr>
                <a:picLocks noChangeAspect="1"/>
              </p:cNvPicPr>
              <p:nvPr/>
            </p:nvPicPr>
            <p:blipFill>
              <a:blip r:embed="rId9"/>
              <a:stretch>
                <a:fillRect/>
              </a:stretch>
            </p:blipFill>
            <p:spPr>
              <a:xfrm>
                <a:off x="5827274" y="1135681"/>
                <a:ext cx="2748950" cy="2777705"/>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01962E78-793A-48F9-BA25-C2C34E95C06E}"/>
                  </a:ext>
                </a:extLst>
              </p:cNvPr>
              <p:cNvPicPr>
                <a:picLocks noChangeAspect="1"/>
              </p:cNvPicPr>
              <p:nvPr/>
            </p:nvPicPr>
            <p:blipFill>
              <a:blip r:embed="rId10"/>
              <a:stretch>
                <a:fillRect/>
              </a:stretch>
            </p:blipFill>
            <p:spPr>
              <a:xfrm>
                <a:off x="7408783" y="1063794"/>
                <a:ext cx="2748951" cy="2777705"/>
              </a:xfrm>
              <a:prstGeom prst="rect">
                <a:avLst/>
              </a:prstGeom>
            </p:spPr>
          </p:pic>
          <p:pic>
            <p:nvPicPr>
              <p:cNvPr id="44" name="Picture 43" descr="A picture containing text, traffic light&#10;&#10;Description automatically generated">
                <a:extLst>
                  <a:ext uri="{FF2B5EF4-FFF2-40B4-BE49-F238E27FC236}">
                    <a16:creationId xmlns:a16="http://schemas.microsoft.com/office/drawing/2014/main" id="{4FB0B7AF-D440-4C79-A3B8-9CE361C37317}"/>
                  </a:ext>
                </a:extLst>
              </p:cNvPr>
              <p:cNvPicPr>
                <a:picLocks noChangeAspect="1"/>
              </p:cNvPicPr>
              <p:nvPr/>
            </p:nvPicPr>
            <p:blipFill>
              <a:blip r:embed="rId11"/>
              <a:stretch>
                <a:fillRect/>
              </a:stretch>
            </p:blipFill>
            <p:spPr>
              <a:xfrm>
                <a:off x="8995324" y="1638889"/>
                <a:ext cx="2451340" cy="2360763"/>
              </a:xfrm>
              <a:prstGeom prst="rect">
                <a:avLst/>
              </a:prstGeom>
            </p:spPr>
          </p:pic>
          <p:pic>
            <p:nvPicPr>
              <p:cNvPr id="45" name="Picture 44" descr="A picture containing text&#10;&#10;Description automatically generated">
                <a:extLst>
                  <a:ext uri="{FF2B5EF4-FFF2-40B4-BE49-F238E27FC236}">
                    <a16:creationId xmlns:a16="http://schemas.microsoft.com/office/drawing/2014/main" id="{8E1CC31F-352E-4B1F-8E0E-523E1BB8AECE}"/>
                  </a:ext>
                </a:extLst>
              </p:cNvPr>
              <p:cNvPicPr>
                <a:picLocks noChangeAspect="1"/>
              </p:cNvPicPr>
              <p:nvPr/>
            </p:nvPicPr>
            <p:blipFill>
              <a:blip r:embed="rId12"/>
              <a:stretch>
                <a:fillRect/>
              </a:stretch>
            </p:blipFill>
            <p:spPr>
              <a:xfrm>
                <a:off x="9033424" y="2717190"/>
                <a:ext cx="2648309" cy="2662686"/>
              </a:xfrm>
              <a:prstGeom prst="rect">
                <a:avLst/>
              </a:prstGeom>
            </p:spPr>
          </p:pic>
          <p:pic>
            <p:nvPicPr>
              <p:cNvPr id="46" name="Picture 45" descr="A picture containing text&#10;&#10;Description automatically generated">
                <a:extLst>
                  <a:ext uri="{FF2B5EF4-FFF2-40B4-BE49-F238E27FC236}">
                    <a16:creationId xmlns:a16="http://schemas.microsoft.com/office/drawing/2014/main" id="{51BFB056-6047-4130-8198-C68504BF3A21}"/>
                  </a:ext>
                </a:extLst>
              </p:cNvPr>
              <p:cNvPicPr>
                <a:picLocks noChangeAspect="1"/>
              </p:cNvPicPr>
              <p:nvPr/>
            </p:nvPicPr>
            <p:blipFill>
              <a:blip r:embed="rId13"/>
              <a:stretch>
                <a:fillRect/>
              </a:stretch>
            </p:blipFill>
            <p:spPr>
              <a:xfrm>
                <a:off x="8041387" y="3867379"/>
                <a:ext cx="1483743" cy="1512498"/>
              </a:xfrm>
              <a:prstGeom prst="rect">
                <a:avLst/>
              </a:prstGeom>
            </p:spPr>
          </p:pic>
          <p:pic>
            <p:nvPicPr>
              <p:cNvPr id="47" name="Picture 46" descr="A picture containing text, light&#10;&#10;Description automatically generated">
                <a:extLst>
                  <a:ext uri="{FF2B5EF4-FFF2-40B4-BE49-F238E27FC236}">
                    <a16:creationId xmlns:a16="http://schemas.microsoft.com/office/drawing/2014/main" id="{DE84C698-831C-48C4-A7AE-76B1AEBE6E93}"/>
                  </a:ext>
                </a:extLst>
              </p:cNvPr>
              <p:cNvPicPr>
                <a:picLocks noChangeAspect="1"/>
              </p:cNvPicPr>
              <p:nvPr/>
            </p:nvPicPr>
            <p:blipFill>
              <a:blip r:embed="rId14"/>
              <a:stretch>
                <a:fillRect/>
              </a:stretch>
            </p:blipFill>
            <p:spPr>
              <a:xfrm>
                <a:off x="5625991" y="2228360"/>
                <a:ext cx="3065252" cy="3094007"/>
              </a:xfrm>
              <a:prstGeom prst="rect">
                <a:avLst/>
              </a:prstGeom>
            </p:spPr>
          </p:pic>
          <p:pic>
            <p:nvPicPr>
              <p:cNvPr id="48" name="Picture 47" descr="A picture containing text&#10;&#10;Description automatically generated">
                <a:extLst>
                  <a:ext uri="{FF2B5EF4-FFF2-40B4-BE49-F238E27FC236}">
                    <a16:creationId xmlns:a16="http://schemas.microsoft.com/office/drawing/2014/main" id="{59CC8CFB-986A-43F4-8065-F52FAD6947DE}"/>
                  </a:ext>
                </a:extLst>
              </p:cNvPr>
              <p:cNvPicPr>
                <a:picLocks noChangeAspect="1"/>
              </p:cNvPicPr>
              <p:nvPr/>
            </p:nvPicPr>
            <p:blipFill>
              <a:blip r:embed="rId15"/>
              <a:stretch>
                <a:fillRect/>
              </a:stretch>
            </p:blipFill>
            <p:spPr>
              <a:xfrm>
                <a:off x="7365651" y="3766738"/>
                <a:ext cx="2763329" cy="2849592"/>
              </a:xfrm>
              <a:prstGeom prst="rect">
                <a:avLst/>
              </a:prstGeom>
            </p:spPr>
          </p:pic>
        </p:grpSp>
      </p:grpSp>
      <p:pic>
        <p:nvPicPr>
          <p:cNvPr id="2" name="Picture 3" descr="A picture containing clipart, vector graphics, silhouette&#10;&#10;Description automatically generated">
            <a:extLst>
              <a:ext uri="{FF2B5EF4-FFF2-40B4-BE49-F238E27FC236}">
                <a16:creationId xmlns:a16="http://schemas.microsoft.com/office/drawing/2014/main" id="{31C53576-E3C8-4D60-8B6B-8C83049D6C74}"/>
              </a:ext>
            </a:extLst>
          </p:cNvPr>
          <p:cNvPicPr>
            <a:picLocks noChangeAspect="1"/>
          </p:cNvPicPr>
          <p:nvPr/>
        </p:nvPicPr>
        <p:blipFill>
          <a:blip r:embed="rId16"/>
          <a:stretch>
            <a:fillRect/>
          </a:stretch>
        </p:blipFill>
        <p:spPr>
          <a:xfrm>
            <a:off x="4375674" y="2042311"/>
            <a:ext cx="698967" cy="761185"/>
          </a:xfrm>
          <a:prstGeom prst="rect">
            <a:avLst/>
          </a:prstGeom>
        </p:spPr>
      </p:pic>
      <p:pic>
        <p:nvPicPr>
          <p:cNvPr id="5" name="Picture 5" descr="Logo&#10;&#10;Description automatically generated">
            <a:extLst>
              <a:ext uri="{FF2B5EF4-FFF2-40B4-BE49-F238E27FC236}">
                <a16:creationId xmlns:a16="http://schemas.microsoft.com/office/drawing/2014/main" id="{915D3A2A-64F1-4347-AE45-AF79FB5F278A}"/>
              </a:ext>
            </a:extLst>
          </p:cNvPr>
          <p:cNvPicPr>
            <a:picLocks noChangeAspect="1"/>
          </p:cNvPicPr>
          <p:nvPr/>
        </p:nvPicPr>
        <p:blipFill rotWithShape="1">
          <a:blip r:embed="rId17"/>
          <a:srcRect l="23313" t="27914" r="19018" b="19632"/>
          <a:stretch/>
        </p:blipFill>
        <p:spPr>
          <a:xfrm>
            <a:off x="5253664" y="2049303"/>
            <a:ext cx="900189" cy="813210"/>
          </a:xfrm>
          <a:prstGeom prst="rect">
            <a:avLst/>
          </a:prstGeom>
        </p:spPr>
      </p:pic>
      <p:pic>
        <p:nvPicPr>
          <p:cNvPr id="6" name="Picture 6" descr="A picture containing qr code&#10;&#10;Description automatically generated">
            <a:extLst>
              <a:ext uri="{FF2B5EF4-FFF2-40B4-BE49-F238E27FC236}">
                <a16:creationId xmlns:a16="http://schemas.microsoft.com/office/drawing/2014/main" id="{6FC3A4FF-7339-41F3-8FC3-1C98DA40838C}"/>
              </a:ext>
            </a:extLst>
          </p:cNvPr>
          <p:cNvPicPr>
            <a:picLocks noChangeAspect="1"/>
          </p:cNvPicPr>
          <p:nvPr/>
        </p:nvPicPr>
        <p:blipFill>
          <a:blip r:embed="rId18"/>
          <a:stretch>
            <a:fillRect/>
          </a:stretch>
        </p:blipFill>
        <p:spPr>
          <a:xfrm>
            <a:off x="6232554" y="1933737"/>
            <a:ext cx="879854" cy="940118"/>
          </a:xfrm>
          <a:prstGeom prst="rect">
            <a:avLst/>
          </a:prstGeom>
        </p:spPr>
      </p:pic>
      <p:pic>
        <p:nvPicPr>
          <p:cNvPr id="7" name="Picture 7" descr="A picture containing qr code&#10;&#10;Description automatically generated">
            <a:extLst>
              <a:ext uri="{FF2B5EF4-FFF2-40B4-BE49-F238E27FC236}">
                <a16:creationId xmlns:a16="http://schemas.microsoft.com/office/drawing/2014/main" id="{4ECB5B36-3053-42FC-A13B-AB038E6E7680}"/>
              </a:ext>
            </a:extLst>
          </p:cNvPr>
          <p:cNvPicPr>
            <a:picLocks noChangeAspect="1"/>
          </p:cNvPicPr>
          <p:nvPr/>
        </p:nvPicPr>
        <p:blipFill>
          <a:blip r:embed="rId19"/>
          <a:stretch>
            <a:fillRect/>
          </a:stretch>
        </p:blipFill>
        <p:spPr>
          <a:xfrm>
            <a:off x="7205676" y="2105536"/>
            <a:ext cx="1033536" cy="596518"/>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9F0E8ACF-F5AA-46DA-97B3-F228A24BE4B4}"/>
              </a:ext>
            </a:extLst>
          </p:cNvPr>
          <p:cNvPicPr>
            <a:picLocks noChangeAspect="1"/>
          </p:cNvPicPr>
          <p:nvPr/>
        </p:nvPicPr>
        <p:blipFill>
          <a:blip r:embed="rId20"/>
          <a:stretch>
            <a:fillRect/>
          </a:stretch>
        </p:blipFill>
        <p:spPr>
          <a:xfrm>
            <a:off x="8532652" y="2012953"/>
            <a:ext cx="680557" cy="882060"/>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CE97217C-BF2B-4F59-BD17-6696C27FCFD9}"/>
              </a:ext>
            </a:extLst>
          </p:cNvPr>
          <p:cNvPicPr>
            <a:picLocks noChangeAspect="1"/>
          </p:cNvPicPr>
          <p:nvPr/>
        </p:nvPicPr>
        <p:blipFill>
          <a:blip r:embed="rId21"/>
          <a:stretch>
            <a:fillRect/>
          </a:stretch>
        </p:blipFill>
        <p:spPr>
          <a:xfrm>
            <a:off x="9481468" y="2020945"/>
            <a:ext cx="780264" cy="765058"/>
          </a:xfrm>
          <a:prstGeom prst="rect">
            <a:avLst/>
          </a:prstGeom>
        </p:spPr>
      </p:pic>
      <p:pic>
        <p:nvPicPr>
          <p:cNvPr id="4" name="Picture 9" descr="A picture containing text, toy&#10;&#10;Description automatically generated">
            <a:extLst>
              <a:ext uri="{FF2B5EF4-FFF2-40B4-BE49-F238E27FC236}">
                <a16:creationId xmlns:a16="http://schemas.microsoft.com/office/drawing/2014/main" id="{84DF3C9B-08C6-4362-B406-54C353974D26}"/>
              </a:ext>
            </a:extLst>
          </p:cNvPr>
          <p:cNvPicPr>
            <a:picLocks noChangeAspect="1"/>
          </p:cNvPicPr>
          <p:nvPr/>
        </p:nvPicPr>
        <p:blipFill>
          <a:blip r:embed="rId22"/>
          <a:stretch>
            <a:fillRect/>
          </a:stretch>
        </p:blipFill>
        <p:spPr>
          <a:xfrm>
            <a:off x="1011484" y="2512349"/>
            <a:ext cx="1640223" cy="1640223"/>
          </a:xfrm>
          <a:prstGeom prst="rect">
            <a:avLst/>
          </a:prstGeom>
        </p:spPr>
      </p:pic>
      <p:sp>
        <p:nvSpPr>
          <p:cNvPr id="10" name="Speech Bubble: Rectangle 9">
            <a:extLst>
              <a:ext uri="{FF2B5EF4-FFF2-40B4-BE49-F238E27FC236}">
                <a16:creationId xmlns:a16="http://schemas.microsoft.com/office/drawing/2014/main" id="{28AD2493-BDC9-44D6-AB28-7165B57F0E07}"/>
              </a:ext>
            </a:extLst>
          </p:cNvPr>
          <p:cNvSpPr/>
          <p:nvPr/>
        </p:nvSpPr>
        <p:spPr>
          <a:xfrm>
            <a:off x="1479260" y="1934235"/>
            <a:ext cx="915798" cy="615192"/>
          </a:xfrm>
          <a:prstGeom prst="wedgeRect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t>
            </a:r>
            <a:endParaRPr lang="en-US"/>
          </a:p>
        </p:txBody>
      </p:sp>
      <p:sp>
        <p:nvSpPr>
          <p:cNvPr id="11" name="TextBox 10">
            <a:extLst>
              <a:ext uri="{FF2B5EF4-FFF2-40B4-BE49-F238E27FC236}">
                <a16:creationId xmlns:a16="http://schemas.microsoft.com/office/drawing/2014/main" id="{4DEEFF0F-D0AB-42AA-B509-006D4B9BA22F}"/>
              </a:ext>
            </a:extLst>
          </p:cNvPr>
          <p:cNvSpPr txBox="1"/>
          <p:nvPr/>
        </p:nvSpPr>
        <p:spPr>
          <a:xfrm>
            <a:off x="1756358" y="1959089"/>
            <a:ext cx="275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t>!</a:t>
            </a:r>
            <a:endParaRPr lang="en-US" sz="3200" b="1">
              <a:cs typeface="Calibri"/>
            </a:endParaRPr>
          </a:p>
        </p:txBody>
      </p:sp>
    </p:spTree>
    <p:extLst>
      <p:ext uri="{BB962C8B-B14F-4D97-AF65-F5344CB8AC3E}">
        <p14:creationId xmlns:p14="http://schemas.microsoft.com/office/powerpoint/2010/main" val="336185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CC600EB-6581-44AF-968C-D69463988BC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9CEFD9AD-D888-49D4-A07E-14F98D71E115}"/>
              </a:ext>
            </a:extLst>
          </p:cNvPr>
          <p:cNvPicPr>
            <a:picLocks noGrp="1" noChangeAspect="1"/>
          </p:cNvPicPr>
          <p:nvPr>
            <p:ph idx="1"/>
          </p:nvPr>
        </p:nvPicPr>
        <p:blipFill>
          <a:blip r:embed="rId3"/>
          <a:stretch>
            <a:fillRect/>
          </a:stretch>
        </p:blipFill>
        <p:spPr>
          <a:xfrm>
            <a:off x="1338804" y="1775720"/>
            <a:ext cx="4552950" cy="2686050"/>
          </a:xfrm>
        </p:spPr>
      </p:pic>
      <p:pic>
        <p:nvPicPr>
          <p:cNvPr id="7" name="Picture 7" descr="Chart, bar chart&#10;&#10;Description automatically generated">
            <a:extLst>
              <a:ext uri="{FF2B5EF4-FFF2-40B4-BE49-F238E27FC236}">
                <a16:creationId xmlns:a16="http://schemas.microsoft.com/office/drawing/2014/main" id="{F0D3873E-65CF-432A-B2D8-615ABFDD6CB3}"/>
              </a:ext>
            </a:extLst>
          </p:cNvPr>
          <p:cNvPicPr>
            <a:picLocks noChangeAspect="1"/>
          </p:cNvPicPr>
          <p:nvPr/>
        </p:nvPicPr>
        <p:blipFill>
          <a:blip r:embed="rId4"/>
          <a:stretch>
            <a:fillRect/>
          </a:stretch>
        </p:blipFill>
        <p:spPr>
          <a:xfrm>
            <a:off x="6138329" y="1778642"/>
            <a:ext cx="4676775" cy="2699333"/>
          </a:xfrm>
          <a:prstGeom prst="rect">
            <a:avLst/>
          </a:prstGeom>
        </p:spPr>
      </p:pic>
      <p:sp>
        <p:nvSpPr>
          <p:cNvPr id="5" name="TextBox 4">
            <a:extLst>
              <a:ext uri="{FF2B5EF4-FFF2-40B4-BE49-F238E27FC236}">
                <a16:creationId xmlns:a16="http://schemas.microsoft.com/office/drawing/2014/main" id="{2E4C10D7-3330-478F-B070-74BA9C6B702D}"/>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:Lv3A</a:t>
            </a:r>
          </a:p>
        </p:txBody>
      </p:sp>
      <p:sp>
        <p:nvSpPr>
          <p:cNvPr id="14" name="Rectangle: Rounded Corners 13">
            <a:extLst>
              <a:ext uri="{FF2B5EF4-FFF2-40B4-BE49-F238E27FC236}">
                <a16:creationId xmlns:a16="http://schemas.microsoft.com/office/drawing/2014/main" id="{3C2AF09A-6A94-4EF3-BF04-7CCB500969A0}"/>
              </a:ext>
            </a:extLst>
          </p:cNvPr>
          <p:cNvSpPr/>
          <p:nvPr/>
        </p:nvSpPr>
        <p:spPr>
          <a:xfrm>
            <a:off x="1622134" y="4561775"/>
            <a:ext cx="2803320"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Primary Types with best base attack</a:t>
            </a:r>
            <a:endParaRPr lang="en-US" err="1">
              <a:solidFill>
                <a:srgbClr val="000000"/>
              </a:solidFill>
              <a:latin typeface="OCRB"/>
            </a:endParaRPr>
          </a:p>
        </p:txBody>
      </p:sp>
      <p:sp>
        <p:nvSpPr>
          <p:cNvPr id="15" name="Rectangle: Rounded Corners 14">
            <a:extLst>
              <a:ext uri="{FF2B5EF4-FFF2-40B4-BE49-F238E27FC236}">
                <a16:creationId xmlns:a16="http://schemas.microsoft.com/office/drawing/2014/main" id="{CFC28B35-0297-4C7F-AF65-7F22B2708771}"/>
              </a:ext>
            </a:extLst>
          </p:cNvPr>
          <p:cNvSpPr/>
          <p:nvPr/>
        </p:nvSpPr>
        <p:spPr>
          <a:xfrm>
            <a:off x="6243069" y="4589738"/>
            <a:ext cx="2803320"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Primary Types with best base defense</a:t>
            </a:r>
            <a:endParaRPr lang="en-US" err="1">
              <a:solidFill>
                <a:srgbClr val="000000"/>
              </a:solidFill>
              <a:latin typeface="OCRB"/>
            </a:endParaRPr>
          </a:p>
        </p:txBody>
      </p:sp>
      <p:sp>
        <p:nvSpPr>
          <p:cNvPr id="19" name="Isosceles Triangle 18">
            <a:extLst>
              <a:ext uri="{FF2B5EF4-FFF2-40B4-BE49-F238E27FC236}">
                <a16:creationId xmlns:a16="http://schemas.microsoft.com/office/drawing/2014/main" id="{765862C2-7117-41D6-973A-4FF4A64D27AC}"/>
              </a:ext>
            </a:extLst>
          </p:cNvPr>
          <p:cNvSpPr/>
          <p:nvPr/>
        </p:nvSpPr>
        <p:spPr>
          <a:xfrm rot="5400000">
            <a:off x="1262792" y="4785920"/>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87D919A9-B788-4BA4-955B-7A42CC388B94}"/>
              </a:ext>
            </a:extLst>
          </p:cNvPr>
          <p:cNvSpPr/>
          <p:nvPr/>
        </p:nvSpPr>
        <p:spPr>
          <a:xfrm rot="5400000">
            <a:off x="5925672" y="4785919"/>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10;&#10;Description automatically generated">
            <a:extLst>
              <a:ext uri="{FF2B5EF4-FFF2-40B4-BE49-F238E27FC236}">
                <a16:creationId xmlns:a16="http://schemas.microsoft.com/office/drawing/2014/main" id="{A9CFB537-AC6A-4E51-9F7E-3EC5EAB47F42}"/>
              </a:ext>
            </a:extLst>
          </p:cNvPr>
          <p:cNvPicPr>
            <a:picLocks noChangeAspect="1"/>
          </p:cNvPicPr>
          <p:nvPr/>
        </p:nvPicPr>
        <p:blipFill rotWithShape="1">
          <a:blip r:embed="rId5"/>
          <a:srcRect l="66412" t="526" r="254" b="85526"/>
          <a:stretch/>
        </p:blipFill>
        <p:spPr>
          <a:xfrm>
            <a:off x="1858161" y="5188494"/>
            <a:ext cx="935375" cy="378119"/>
          </a:xfrm>
          <a:prstGeom prst="rect">
            <a:avLst/>
          </a:prstGeom>
        </p:spPr>
      </p:pic>
      <p:pic>
        <p:nvPicPr>
          <p:cNvPr id="4" name="Picture 7" descr="Graphical user interface&#10;&#10;Description automatically generated">
            <a:extLst>
              <a:ext uri="{FF2B5EF4-FFF2-40B4-BE49-F238E27FC236}">
                <a16:creationId xmlns:a16="http://schemas.microsoft.com/office/drawing/2014/main" id="{FDF6B953-153B-4969-88D1-CE70E56DAECD}"/>
              </a:ext>
            </a:extLst>
          </p:cNvPr>
          <p:cNvPicPr>
            <a:picLocks noChangeAspect="1"/>
          </p:cNvPicPr>
          <p:nvPr/>
        </p:nvPicPr>
        <p:blipFill rotWithShape="1">
          <a:blip r:embed="rId5"/>
          <a:srcRect l="66412" t="16579" r="4071" b="68684"/>
          <a:stretch/>
        </p:blipFill>
        <p:spPr>
          <a:xfrm>
            <a:off x="1858162" y="5496089"/>
            <a:ext cx="809700" cy="392136"/>
          </a:xfrm>
          <a:prstGeom prst="rect">
            <a:avLst/>
          </a:prstGeom>
        </p:spPr>
      </p:pic>
      <p:pic>
        <p:nvPicPr>
          <p:cNvPr id="8" name="Picture 8" descr="Graphical user interface&#10;&#10;Description automatically generated">
            <a:extLst>
              <a:ext uri="{FF2B5EF4-FFF2-40B4-BE49-F238E27FC236}">
                <a16:creationId xmlns:a16="http://schemas.microsoft.com/office/drawing/2014/main" id="{59789A8D-47F9-4BED-BF81-629168D12353}"/>
              </a:ext>
            </a:extLst>
          </p:cNvPr>
          <p:cNvPicPr>
            <a:picLocks noChangeAspect="1"/>
          </p:cNvPicPr>
          <p:nvPr/>
        </p:nvPicPr>
        <p:blipFill rotWithShape="1">
          <a:blip r:embed="rId5"/>
          <a:srcRect l="33588" t="52368" r="36641" b="35789"/>
          <a:stretch/>
        </p:blipFill>
        <p:spPr>
          <a:xfrm>
            <a:off x="1851171" y="5845630"/>
            <a:ext cx="816682" cy="315111"/>
          </a:xfrm>
          <a:prstGeom prst="rect">
            <a:avLst/>
          </a:prstGeom>
        </p:spPr>
      </p:pic>
      <p:pic>
        <p:nvPicPr>
          <p:cNvPr id="18" name="Picture 8" descr="Graphical user interface&#10;&#10;Description automatically generated">
            <a:extLst>
              <a:ext uri="{FF2B5EF4-FFF2-40B4-BE49-F238E27FC236}">
                <a16:creationId xmlns:a16="http://schemas.microsoft.com/office/drawing/2014/main" id="{3BBBDF5E-6D82-48EE-A01D-A90D1C2837DC}"/>
              </a:ext>
            </a:extLst>
          </p:cNvPr>
          <p:cNvPicPr>
            <a:picLocks noChangeAspect="1"/>
          </p:cNvPicPr>
          <p:nvPr/>
        </p:nvPicPr>
        <p:blipFill rotWithShape="1">
          <a:blip r:embed="rId5"/>
          <a:srcRect l="33588" t="52368" r="36641" b="35789"/>
          <a:stretch/>
        </p:blipFill>
        <p:spPr>
          <a:xfrm>
            <a:off x="6472106" y="5887574"/>
            <a:ext cx="816682" cy="315111"/>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FFBECCE-79E8-4EE9-A5C2-ABF38CE4D860}"/>
              </a:ext>
            </a:extLst>
          </p:cNvPr>
          <p:cNvPicPr>
            <a:picLocks noChangeAspect="1"/>
          </p:cNvPicPr>
          <p:nvPr/>
        </p:nvPicPr>
        <p:blipFill rotWithShape="1">
          <a:blip r:embed="rId5"/>
          <a:srcRect l="34606" t="84737" r="37404" b="944"/>
          <a:stretch/>
        </p:blipFill>
        <p:spPr>
          <a:xfrm>
            <a:off x="6521042" y="5188493"/>
            <a:ext cx="767823" cy="381032"/>
          </a:xfrm>
          <a:prstGeom prst="rect">
            <a:avLst/>
          </a:prstGeom>
        </p:spPr>
      </p:pic>
      <p:pic>
        <p:nvPicPr>
          <p:cNvPr id="10" name="Picture 11" descr="Graphical user interface&#10;&#10;Description automatically generated">
            <a:extLst>
              <a:ext uri="{FF2B5EF4-FFF2-40B4-BE49-F238E27FC236}">
                <a16:creationId xmlns:a16="http://schemas.microsoft.com/office/drawing/2014/main" id="{AC1C6E54-FBEE-4F47-9C8F-5CA16253B401}"/>
              </a:ext>
            </a:extLst>
          </p:cNvPr>
          <p:cNvPicPr>
            <a:picLocks noChangeAspect="1"/>
          </p:cNvPicPr>
          <p:nvPr/>
        </p:nvPicPr>
        <p:blipFill rotWithShape="1">
          <a:blip r:embed="rId5"/>
          <a:srcRect l="3053" t="86053" r="68957" b="944"/>
          <a:stretch/>
        </p:blipFill>
        <p:spPr>
          <a:xfrm>
            <a:off x="6521042" y="5538034"/>
            <a:ext cx="767819" cy="346019"/>
          </a:xfrm>
          <a:prstGeom prst="rect">
            <a:avLst/>
          </a:prstGeom>
        </p:spPr>
      </p:pic>
    </p:spTree>
    <p:extLst>
      <p:ext uri="{BB962C8B-B14F-4D97-AF65-F5344CB8AC3E}">
        <p14:creationId xmlns:p14="http://schemas.microsoft.com/office/powerpoint/2010/main" val="356873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693A35F-CF00-442D-9A07-ABE963286867}"/>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9CEFD9AD-D888-49D4-A07E-14F98D71E115}"/>
              </a:ext>
            </a:extLst>
          </p:cNvPr>
          <p:cNvPicPr>
            <a:picLocks noGrp="1" noChangeAspect="1"/>
          </p:cNvPicPr>
          <p:nvPr>
            <p:ph idx="1"/>
          </p:nvPr>
        </p:nvPicPr>
        <p:blipFill>
          <a:blip r:embed="rId3"/>
          <a:stretch>
            <a:fillRect/>
          </a:stretch>
        </p:blipFill>
        <p:spPr>
          <a:xfrm>
            <a:off x="1198988" y="1691830"/>
            <a:ext cx="4552950" cy="2686050"/>
          </a:xfrm>
        </p:spPr>
      </p:pic>
      <p:pic>
        <p:nvPicPr>
          <p:cNvPr id="3" name="Picture 3" descr="Chart, bar chart&#10;&#10;Description automatically generated">
            <a:extLst>
              <a:ext uri="{FF2B5EF4-FFF2-40B4-BE49-F238E27FC236}">
                <a16:creationId xmlns:a16="http://schemas.microsoft.com/office/drawing/2014/main" id="{EDA10AD4-1761-4F3F-82F7-2A4832AB4C8B}"/>
              </a:ext>
            </a:extLst>
          </p:cNvPr>
          <p:cNvPicPr>
            <a:picLocks noChangeAspect="1"/>
          </p:cNvPicPr>
          <p:nvPr/>
        </p:nvPicPr>
        <p:blipFill>
          <a:blip r:embed="rId4"/>
          <a:stretch>
            <a:fillRect/>
          </a:stretch>
        </p:blipFill>
        <p:spPr>
          <a:xfrm>
            <a:off x="1202589" y="1694985"/>
            <a:ext cx="4638675" cy="2743200"/>
          </a:xfrm>
          <a:prstGeom prst="rect">
            <a:avLst/>
          </a:prstGeom>
        </p:spPr>
      </p:pic>
      <p:pic>
        <p:nvPicPr>
          <p:cNvPr id="4" name="Picture 4" descr="Chart, bar chart&#10;&#10;Description automatically generated">
            <a:extLst>
              <a:ext uri="{FF2B5EF4-FFF2-40B4-BE49-F238E27FC236}">
                <a16:creationId xmlns:a16="http://schemas.microsoft.com/office/drawing/2014/main" id="{11791688-2E02-46F5-AD94-A42892865646}"/>
              </a:ext>
            </a:extLst>
          </p:cNvPr>
          <p:cNvPicPr>
            <a:picLocks noChangeAspect="1"/>
          </p:cNvPicPr>
          <p:nvPr/>
        </p:nvPicPr>
        <p:blipFill>
          <a:blip r:embed="rId5"/>
          <a:stretch>
            <a:fillRect/>
          </a:stretch>
        </p:blipFill>
        <p:spPr>
          <a:xfrm>
            <a:off x="6314261" y="1695450"/>
            <a:ext cx="4637281" cy="2742270"/>
          </a:xfrm>
          <a:prstGeom prst="rect">
            <a:avLst/>
          </a:prstGeom>
        </p:spPr>
      </p:pic>
      <p:sp>
        <p:nvSpPr>
          <p:cNvPr id="10" name="TextBox 9">
            <a:extLst>
              <a:ext uri="{FF2B5EF4-FFF2-40B4-BE49-F238E27FC236}">
                <a16:creationId xmlns:a16="http://schemas.microsoft.com/office/drawing/2014/main" id="{0A760F96-AD23-4C13-9F4C-1CE5F790FF47}"/>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:Lv3A</a:t>
            </a:r>
          </a:p>
        </p:txBody>
      </p:sp>
      <p:sp>
        <p:nvSpPr>
          <p:cNvPr id="14" name="Rectangle: Rounded Corners 13">
            <a:extLst>
              <a:ext uri="{FF2B5EF4-FFF2-40B4-BE49-F238E27FC236}">
                <a16:creationId xmlns:a16="http://schemas.microsoft.com/office/drawing/2014/main" id="{AB232B2D-01AE-4858-9CC5-54E71387EF89}"/>
              </a:ext>
            </a:extLst>
          </p:cNvPr>
          <p:cNvSpPr/>
          <p:nvPr/>
        </p:nvSpPr>
        <p:spPr>
          <a:xfrm>
            <a:off x="1251620" y="4561775"/>
            <a:ext cx="3656200"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Primary Types with best base special attack</a:t>
            </a:r>
            <a:endParaRPr lang="en-US" err="1">
              <a:solidFill>
                <a:srgbClr val="000000"/>
              </a:solidFill>
              <a:latin typeface="OCRB"/>
            </a:endParaRPr>
          </a:p>
        </p:txBody>
      </p:sp>
      <p:sp>
        <p:nvSpPr>
          <p:cNvPr id="16" name="Rectangle: Rounded Corners 15">
            <a:extLst>
              <a:ext uri="{FF2B5EF4-FFF2-40B4-BE49-F238E27FC236}">
                <a16:creationId xmlns:a16="http://schemas.microsoft.com/office/drawing/2014/main" id="{CB328833-B6C5-4DED-8987-45F2BDC14C6E}"/>
              </a:ext>
            </a:extLst>
          </p:cNvPr>
          <p:cNvSpPr/>
          <p:nvPr/>
        </p:nvSpPr>
        <p:spPr>
          <a:xfrm>
            <a:off x="6361913" y="4561775"/>
            <a:ext cx="3677173"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Primary Types with best base special defense</a:t>
            </a:r>
            <a:endParaRPr lang="en-US" err="1">
              <a:solidFill>
                <a:srgbClr val="000000"/>
              </a:solidFill>
              <a:latin typeface="OCRB"/>
            </a:endParaRPr>
          </a:p>
        </p:txBody>
      </p:sp>
      <p:sp>
        <p:nvSpPr>
          <p:cNvPr id="24" name="Isosceles Triangle 23">
            <a:extLst>
              <a:ext uri="{FF2B5EF4-FFF2-40B4-BE49-F238E27FC236}">
                <a16:creationId xmlns:a16="http://schemas.microsoft.com/office/drawing/2014/main" id="{5B2B2E63-C08C-4164-B5B4-4597FD51D25A}"/>
              </a:ext>
            </a:extLst>
          </p:cNvPr>
          <p:cNvSpPr/>
          <p:nvPr/>
        </p:nvSpPr>
        <p:spPr>
          <a:xfrm rot="5400000">
            <a:off x="906260" y="4743975"/>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B16E4C2B-CB3F-4058-8591-84C43FE2BA55}"/>
              </a:ext>
            </a:extLst>
          </p:cNvPr>
          <p:cNvSpPr/>
          <p:nvPr/>
        </p:nvSpPr>
        <p:spPr>
          <a:xfrm rot="5400000">
            <a:off x="6058498" y="4743974"/>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descr="Graphical user interface&#10;&#10;Description automatically generated">
            <a:extLst>
              <a:ext uri="{FF2B5EF4-FFF2-40B4-BE49-F238E27FC236}">
                <a16:creationId xmlns:a16="http://schemas.microsoft.com/office/drawing/2014/main" id="{95A941C7-FEA3-43A2-9B97-F80EB02A95A2}"/>
              </a:ext>
            </a:extLst>
          </p:cNvPr>
          <p:cNvPicPr>
            <a:picLocks noChangeAspect="1"/>
          </p:cNvPicPr>
          <p:nvPr/>
        </p:nvPicPr>
        <p:blipFill rotWithShape="1">
          <a:blip r:embed="rId6"/>
          <a:srcRect l="66412" t="526" r="254" b="85526"/>
          <a:stretch/>
        </p:blipFill>
        <p:spPr>
          <a:xfrm>
            <a:off x="1494638" y="5489100"/>
            <a:ext cx="935375" cy="378119"/>
          </a:xfrm>
          <a:prstGeom prst="rect">
            <a:avLst/>
          </a:prstGeom>
        </p:spPr>
      </p:pic>
      <p:pic>
        <p:nvPicPr>
          <p:cNvPr id="29" name="Picture 3" descr="Graphical user interface&#10;&#10;Description automatically generated">
            <a:extLst>
              <a:ext uri="{FF2B5EF4-FFF2-40B4-BE49-F238E27FC236}">
                <a16:creationId xmlns:a16="http://schemas.microsoft.com/office/drawing/2014/main" id="{107D7E8F-EDB6-4ADB-BE44-97136B0776BE}"/>
              </a:ext>
            </a:extLst>
          </p:cNvPr>
          <p:cNvPicPr>
            <a:picLocks noChangeAspect="1"/>
          </p:cNvPicPr>
          <p:nvPr/>
        </p:nvPicPr>
        <p:blipFill rotWithShape="1">
          <a:blip r:embed="rId6"/>
          <a:srcRect l="66412" t="526" r="254" b="85526"/>
          <a:stretch/>
        </p:blipFill>
        <p:spPr>
          <a:xfrm>
            <a:off x="6772712" y="5747760"/>
            <a:ext cx="935375" cy="378119"/>
          </a:xfrm>
          <a:prstGeom prst="rect">
            <a:avLst/>
          </a:prstGeom>
        </p:spPr>
      </p:pic>
      <p:pic>
        <p:nvPicPr>
          <p:cNvPr id="30" name="Picture 30" descr="Graphical user interface&#10;&#10;Description automatically generated">
            <a:extLst>
              <a:ext uri="{FF2B5EF4-FFF2-40B4-BE49-F238E27FC236}">
                <a16:creationId xmlns:a16="http://schemas.microsoft.com/office/drawing/2014/main" id="{AD314A93-D8D4-4A76-B1D5-15EB43EEA9D3}"/>
              </a:ext>
            </a:extLst>
          </p:cNvPr>
          <p:cNvPicPr>
            <a:picLocks noChangeAspect="1"/>
          </p:cNvPicPr>
          <p:nvPr/>
        </p:nvPicPr>
        <p:blipFill rotWithShape="1">
          <a:blip r:embed="rId6"/>
          <a:srcRect l="65903" t="68684" r="4071" b="18421"/>
          <a:stretch/>
        </p:blipFill>
        <p:spPr>
          <a:xfrm>
            <a:off x="1452694" y="5202475"/>
            <a:ext cx="823660" cy="343119"/>
          </a:xfrm>
          <a:prstGeom prst="rect">
            <a:avLst/>
          </a:prstGeom>
        </p:spPr>
      </p:pic>
      <p:pic>
        <p:nvPicPr>
          <p:cNvPr id="31" name="Picture 31" descr="Graphical user interface&#10;&#10;Description automatically generated">
            <a:extLst>
              <a:ext uri="{FF2B5EF4-FFF2-40B4-BE49-F238E27FC236}">
                <a16:creationId xmlns:a16="http://schemas.microsoft.com/office/drawing/2014/main" id="{3D889A9E-25BD-4172-ADA1-41E6C66FF7B5}"/>
              </a:ext>
            </a:extLst>
          </p:cNvPr>
          <p:cNvPicPr>
            <a:picLocks noChangeAspect="1"/>
          </p:cNvPicPr>
          <p:nvPr/>
        </p:nvPicPr>
        <p:blipFill rotWithShape="1">
          <a:blip r:embed="rId6"/>
          <a:srcRect l="2544" t="17631" r="67684" b="69210"/>
          <a:stretch/>
        </p:blipFill>
        <p:spPr>
          <a:xfrm>
            <a:off x="1494638" y="5803685"/>
            <a:ext cx="816682" cy="350123"/>
          </a:xfrm>
          <a:prstGeom prst="rect">
            <a:avLst/>
          </a:prstGeom>
        </p:spPr>
      </p:pic>
      <p:pic>
        <p:nvPicPr>
          <p:cNvPr id="32" name="Picture 30" descr="Graphical user interface&#10;&#10;Description automatically generated">
            <a:extLst>
              <a:ext uri="{FF2B5EF4-FFF2-40B4-BE49-F238E27FC236}">
                <a16:creationId xmlns:a16="http://schemas.microsoft.com/office/drawing/2014/main" id="{BC4039AC-0C32-4EEA-915C-1B38E63A6AB8}"/>
              </a:ext>
            </a:extLst>
          </p:cNvPr>
          <p:cNvPicPr>
            <a:picLocks noChangeAspect="1"/>
          </p:cNvPicPr>
          <p:nvPr/>
        </p:nvPicPr>
        <p:blipFill rotWithShape="1">
          <a:blip r:embed="rId6"/>
          <a:srcRect l="65903" t="68684" r="4071" b="18421"/>
          <a:stretch/>
        </p:blipFill>
        <p:spPr>
          <a:xfrm>
            <a:off x="6772712" y="5461135"/>
            <a:ext cx="823660" cy="343119"/>
          </a:xfrm>
          <a:prstGeom prst="rect">
            <a:avLst/>
          </a:prstGeom>
        </p:spPr>
      </p:pic>
      <p:pic>
        <p:nvPicPr>
          <p:cNvPr id="33" name="Picture 33" descr="Graphical user interface&#10;&#10;Description automatically generated">
            <a:extLst>
              <a:ext uri="{FF2B5EF4-FFF2-40B4-BE49-F238E27FC236}">
                <a16:creationId xmlns:a16="http://schemas.microsoft.com/office/drawing/2014/main" id="{BE580574-CA2C-4614-8BA9-C224A780D37B}"/>
              </a:ext>
            </a:extLst>
          </p:cNvPr>
          <p:cNvPicPr>
            <a:picLocks noChangeAspect="1"/>
          </p:cNvPicPr>
          <p:nvPr/>
        </p:nvPicPr>
        <p:blipFill rotWithShape="1">
          <a:blip r:embed="rId6"/>
          <a:srcRect l="34860" t="17105" r="37404" b="69737"/>
          <a:stretch/>
        </p:blipFill>
        <p:spPr>
          <a:xfrm>
            <a:off x="6772712" y="5160530"/>
            <a:ext cx="760842" cy="350122"/>
          </a:xfrm>
          <a:prstGeom prst="rect">
            <a:avLst/>
          </a:prstGeom>
        </p:spPr>
      </p:pic>
    </p:spTree>
    <p:extLst>
      <p:ext uri="{BB962C8B-B14F-4D97-AF65-F5344CB8AC3E}">
        <p14:creationId xmlns:p14="http://schemas.microsoft.com/office/powerpoint/2010/main" val="315057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3B9E8DC-5134-4162-B040-1C31D87876A3}"/>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43C9FA-B245-494C-AD2E-CB36E797C376}"/>
              </a:ext>
            </a:extLst>
          </p:cNvPr>
          <p:cNvSpPr/>
          <p:nvPr/>
        </p:nvSpPr>
        <p:spPr>
          <a:xfrm>
            <a:off x="1934795" y="3689523"/>
            <a:ext cx="1498033"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74E250B-9799-4519-B74A-E8F64A2EACEC}"/>
              </a:ext>
            </a:extLst>
          </p:cNvPr>
          <p:cNvSpPr/>
          <p:nvPr/>
        </p:nvSpPr>
        <p:spPr>
          <a:xfrm>
            <a:off x="4148223" y="3587922"/>
            <a:ext cx="1498033"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A69E8F8-52B9-4FA1-9D7B-574015573654}"/>
              </a:ext>
            </a:extLst>
          </p:cNvPr>
          <p:cNvSpPr/>
          <p:nvPr/>
        </p:nvSpPr>
        <p:spPr>
          <a:xfrm>
            <a:off x="5650451" y="3675006"/>
            <a:ext cx="895691" cy="145743"/>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3B71887-76D8-4589-998F-45CF44967215}"/>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:Lv3A</a:t>
            </a:r>
          </a:p>
        </p:txBody>
      </p:sp>
      <p:pic>
        <p:nvPicPr>
          <p:cNvPr id="2" name="Picture 3">
            <a:extLst>
              <a:ext uri="{FF2B5EF4-FFF2-40B4-BE49-F238E27FC236}">
                <a16:creationId xmlns:a16="http://schemas.microsoft.com/office/drawing/2014/main" id="{AA9D8F41-73F5-4785-BD0F-F6C2F5937F1B}"/>
              </a:ext>
            </a:extLst>
          </p:cNvPr>
          <p:cNvPicPr>
            <a:picLocks noChangeAspect="1"/>
          </p:cNvPicPr>
          <p:nvPr/>
        </p:nvPicPr>
        <p:blipFill>
          <a:blip r:embed="rId3"/>
          <a:stretch>
            <a:fillRect/>
          </a:stretch>
        </p:blipFill>
        <p:spPr>
          <a:xfrm>
            <a:off x="1240972" y="4915401"/>
            <a:ext cx="4027714" cy="1475828"/>
          </a:xfrm>
          <a:prstGeom prst="rect">
            <a:avLst/>
          </a:prstGeom>
        </p:spPr>
      </p:pic>
      <p:sp>
        <p:nvSpPr>
          <p:cNvPr id="4" name="TextBox 3">
            <a:extLst>
              <a:ext uri="{FF2B5EF4-FFF2-40B4-BE49-F238E27FC236}">
                <a16:creationId xmlns:a16="http://schemas.microsoft.com/office/drawing/2014/main" id="{74A76044-8AC7-41AC-86BD-FEC1E4599F59}"/>
              </a:ext>
            </a:extLst>
          </p:cNvPr>
          <p:cNvSpPr txBox="1"/>
          <p:nvPr/>
        </p:nvSpPr>
        <p:spPr>
          <a:xfrm>
            <a:off x="1480458" y="5138057"/>
            <a:ext cx="32294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OCRB"/>
              </a:rPr>
              <a:t>Therefore, conclude that...</a:t>
            </a:r>
          </a:p>
        </p:txBody>
      </p:sp>
      <p:pic>
        <p:nvPicPr>
          <p:cNvPr id="6" name="Picture 3" descr="Graphical user interface&#10;&#10;Description automatically generated">
            <a:extLst>
              <a:ext uri="{FF2B5EF4-FFF2-40B4-BE49-F238E27FC236}">
                <a16:creationId xmlns:a16="http://schemas.microsoft.com/office/drawing/2014/main" id="{C9E7A6CB-1D1E-46D5-9F68-2A7FCC959271}"/>
              </a:ext>
            </a:extLst>
          </p:cNvPr>
          <p:cNvPicPr>
            <a:picLocks noChangeAspect="1"/>
          </p:cNvPicPr>
          <p:nvPr/>
        </p:nvPicPr>
        <p:blipFill rotWithShape="1">
          <a:blip r:embed="rId4"/>
          <a:srcRect l="66412" t="526" r="254" b="85526"/>
          <a:stretch/>
        </p:blipFill>
        <p:spPr>
          <a:xfrm>
            <a:off x="2249382" y="3863500"/>
            <a:ext cx="935375" cy="378119"/>
          </a:xfrm>
          <a:prstGeom prst="rect">
            <a:avLst/>
          </a:prstGeom>
        </p:spPr>
      </p:pic>
      <p:pic>
        <p:nvPicPr>
          <p:cNvPr id="12" name="Picture 12" descr="A picture containing toy&#10;&#10;Description automatically generated">
            <a:extLst>
              <a:ext uri="{FF2B5EF4-FFF2-40B4-BE49-F238E27FC236}">
                <a16:creationId xmlns:a16="http://schemas.microsoft.com/office/drawing/2014/main" id="{89B10941-8153-4043-8658-1DC2AFFC51B6}"/>
              </a:ext>
            </a:extLst>
          </p:cNvPr>
          <p:cNvPicPr>
            <a:picLocks noChangeAspect="1"/>
          </p:cNvPicPr>
          <p:nvPr/>
        </p:nvPicPr>
        <p:blipFill>
          <a:blip r:embed="rId5"/>
          <a:stretch>
            <a:fillRect/>
          </a:stretch>
        </p:blipFill>
        <p:spPr>
          <a:xfrm>
            <a:off x="1589314" y="1896426"/>
            <a:ext cx="2380343" cy="2070924"/>
          </a:xfrm>
          <a:prstGeom prst="rect">
            <a:avLst/>
          </a:prstGeom>
        </p:spPr>
      </p:pic>
      <p:pic>
        <p:nvPicPr>
          <p:cNvPr id="13" name="Picture 13" descr="Logo&#10;&#10;Description automatically generated">
            <a:extLst>
              <a:ext uri="{FF2B5EF4-FFF2-40B4-BE49-F238E27FC236}">
                <a16:creationId xmlns:a16="http://schemas.microsoft.com/office/drawing/2014/main" id="{39ECA5D1-FA55-4222-9E4E-26E1E27904C4}"/>
              </a:ext>
            </a:extLst>
          </p:cNvPr>
          <p:cNvPicPr>
            <a:picLocks noChangeAspect="1"/>
          </p:cNvPicPr>
          <p:nvPr/>
        </p:nvPicPr>
        <p:blipFill>
          <a:blip r:embed="rId6"/>
          <a:stretch>
            <a:fillRect/>
          </a:stretch>
        </p:blipFill>
        <p:spPr>
          <a:xfrm>
            <a:off x="4114800" y="2107887"/>
            <a:ext cx="1567544" cy="1684282"/>
          </a:xfrm>
          <a:prstGeom prst="rect">
            <a:avLst/>
          </a:prstGeom>
        </p:spPr>
      </p:pic>
      <p:pic>
        <p:nvPicPr>
          <p:cNvPr id="14" name="Picture 14" descr="A picture containing text&#10;&#10;Description automatically generated">
            <a:extLst>
              <a:ext uri="{FF2B5EF4-FFF2-40B4-BE49-F238E27FC236}">
                <a16:creationId xmlns:a16="http://schemas.microsoft.com/office/drawing/2014/main" id="{447329B7-1191-4B48-A05F-E1E6960917B2}"/>
              </a:ext>
            </a:extLst>
          </p:cNvPr>
          <p:cNvPicPr>
            <a:picLocks noChangeAspect="1"/>
          </p:cNvPicPr>
          <p:nvPr/>
        </p:nvPicPr>
        <p:blipFill>
          <a:blip r:embed="rId7"/>
          <a:stretch>
            <a:fillRect/>
          </a:stretch>
        </p:blipFill>
        <p:spPr>
          <a:xfrm>
            <a:off x="5268686" y="2659743"/>
            <a:ext cx="1103086" cy="1103086"/>
          </a:xfrm>
          <a:prstGeom prst="rect">
            <a:avLst/>
          </a:prstGeom>
        </p:spPr>
      </p:pic>
      <p:pic>
        <p:nvPicPr>
          <p:cNvPr id="16" name="Picture 8" descr="Graphical user interface&#10;&#10;Description automatically generated">
            <a:extLst>
              <a:ext uri="{FF2B5EF4-FFF2-40B4-BE49-F238E27FC236}">
                <a16:creationId xmlns:a16="http://schemas.microsoft.com/office/drawing/2014/main" id="{17A7CF00-A742-45B6-BE83-27BCFF6DE1F3}"/>
              </a:ext>
            </a:extLst>
          </p:cNvPr>
          <p:cNvPicPr>
            <a:picLocks noChangeAspect="1"/>
          </p:cNvPicPr>
          <p:nvPr/>
        </p:nvPicPr>
        <p:blipFill rotWithShape="1">
          <a:blip r:embed="rId4"/>
          <a:srcRect l="33588" t="52368" r="36641" b="35789"/>
          <a:stretch/>
        </p:blipFill>
        <p:spPr>
          <a:xfrm>
            <a:off x="5347248" y="3826546"/>
            <a:ext cx="816682" cy="315111"/>
          </a:xfrm>
          <a:prstGeom prst="rect">
            <a:avLst/>
          </a:prstGeom>
        </p:spPr>
      </p:pic>
      <p:pic>
        <p:nvPicPr>
          <p:cNvPr id="18" name="Picture 30" descr="Graphical user interface&#10;&#10;Description automatically generated">
            <a:extLst>
              <a:ext uri="{FF2B5EF4-FFF2-40B4-BE49-F238E27FC236}">
                <a16:creationId xmlns:a16="http://schemas.microsoft.com/office/drawing/2014/main" id="{6B622E8A-EDE5-4758-B350-29190A33AFBC}"/>
              </a:ext>
            </a:extLst>
          </p:cNvPr>
          <p:cNvPicPr>
            <a:picLocks noChangeAspect="1"/>
          </p:cNvPicPr>
          <p:nvPr/>
        </p:nvPicPr>
        <p:blipFill rotWithShape="1">
          <a:blip r:embed="rId4"/>
          <a:srcRect l="65903" t="68684" r="4071" b="18421"/>
          <a:stretch/>
        </p:blipFill>
        <p:spPr>
          <a:xfrm>
            <a:off x="4551494" y="3801846"/>
            <a:ext cx="823660" cy="343119"/>
          </a:xfrm>
          <a:prstGeom prst="rect">
            <a:avLst/>
          </a:prstGeom>
        </p:spPr>
      </p:pic>
      <p:pic>
        <p:nvPicPr>
          <p:cNvPr id="31" name="Picture 31" descr="Graphical user interface, application&#10;&#10;Description automatically generated">
            <a:extLst>
              <a:ext uri="{FF2B5EF4-FFF2-40B4-BE49-F238E27FC236}">
                <a16:creationId xmlns:a16="http://schemas.microsoft.com/office/drawing/2014/main" id="{74184093-0EE3-4224-B247-D3D4670217DE}"/>
              </a:ext>
            </a:extLst>
          </p:cNvPr>
          <p:cNvPicPr>
            <a:picLocks noChangeAspect="1"/>
          </p:cNvPicPr>
          <p:nvPr/>
        </p:nvPicPr>
        <p:blipFill rotWithShape="1">
          <a:blip r:embed="rId8"/>
          <a:srcRect l="45558" t="20051" r="2836" b="26142"/>
          <a:stretch/>
        </p:blipFill>
        <p:spPr>
          <a:xfrm>
            <a:off x="7467601" y="2358572"/>
            <a:ext cx="1981968" cy="1540116"/>
          </a:xfrm>
          <a:prstGeom prst="rect">
            <a:avLst/>
          </a:prstGeom>
        </p:spPr>
      </p:pic>
    </p:spTree>
    <p:extLst>
      <p:ext uri="{BB962C8B-B14F-4D97-AF65-F5344CB8AC3E}">
        <p14:creationId xmlns:p14="http://schemas.microsoft.com/office/powerpoint/2010/main" val="211051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65DFEA4-BA32-4DDC-A8C6-328F7037F1B7}"/>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5F89AE-9F63-4117-A7B0-C6842359FD9F}"/>
              </a:ext>
            </a:extLst>
          </p:cNvPr>
          <p:cNvSpPr/>
          <p:nvPr/>
        </p:nvSpPr>
        <p:spPr>
          <a:xfrm>
            <a:off x="9071295" y="3244440"/>
            <a:ext cx="1537981" cy="251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2E84E8-88E8-4120-928D-D9EEE7F60396}"/>
              </a:ext>
            </a:extLst>
          </p:cNvPr>
          <p:cNvSpPr/>
          <p:nvPr/>
        </p:nvSpPr>
        <p:spPr>
          <a:xfrm>
            <a:off x="6736360" y="3209487"/>
            <a:ext cx="1104550" cy="18176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8EA7BF4-F001-49BC-925A-24A0AC6D70F8}"/>
              </a:ext>
            </a:extLst>
          </p:cNvPr>
          <p:cNvSpPr/>
          <p:nvPr/>
        </p:nvSpPr>
        <p:spPr>
          <a:xfrm>
            <a:off x="4079845" y="3125597"/>
            <a:ext cx="1370201" cy="230697"/>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0CBDAB-9B57-42A0-933E-8C105CEA6229}"/>
              </a:ext>
            </a:extLst>
          </p:cNvPr>
          <p:cNvPicPr>
            <a:picLocks noChangeAspect="1"/>
          </p:cNvPicPr>
          <p:nvPr/>
        </p:nvPicPr>
        <p:blipFill>
          <a:blip r:embed="rId3"/>
          <a:stretch>
            <a:fillRect/>
          </a:stretch>
        </p:blipFill>
        <p:spPr>
          <a:xfrm>
            <a:off x="861852" y="4345981"/>
            <a:ext cx="5327650" cy="1949356"/>
          </a:xfrm>
          <a:prstGeom prst="rect">
            <a:avLst/>
          </a:prstGeom>
        </p:spPr>
      </p:pic>
      <p:sp>
        <p:nvSpPr>
          <p:cNvPr id="7" name="Content Placeholder 2">
            <a:extLst>
              <a:ext uri="{FF2B5EF4-FFF2-40B4-BE49-F238E27FC236}">
                <a16:creationId xmlns:a16="http://schemas.microsoft.com/office/drawing/2014/main" id="{29BC5572-D3B8-4665-8EA8-CD9D40A1990B}"/>
              </a:ext>
            </a:extLst>
          </p:cNvPr>
          <p:cNvSpPr txBox="1">
            <a:spLocks/>
          </p:cNvSpPr>
          <p:nvPr/>
        </p:nvSpPr>
        <p:spPr>
          <a:xfrm>
            <a:off x="1264012" y="4658648"/>
            <a:ext cx="4700456" cy="15237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b="1">
                <a:latin typeface="OCRB"/>
                <a:cs typeface="Calibri"/>
              </a:rPr>
              <a:t>TRAINER CHRIS: </a:t>
            </a:r>
            <a:r>
              <a:rPr lang="en-CA" sz="1800">
                <a:latin typeface="OCRB"/>
                <a:cs typeface="Calibri"/>
              </a:rPr>
              <a:t>Is there a significant </a:t>
            </a:r>
            <a:r>
              <a:rPr lang="en-CA" sz="1800" i="1">
                <a:latin typeface="OCRB"/>
                <a:cs typeface="Calibri"/>
              </a:rPr>
              <a:t>negative</a:t>
            </a:r>
            <a:r>
              <a:rPr lang="en-CA" sz="1800">
                <a:latin typeface="OCRB"/>
                <a:cs typeface="Calibri"/>
              </a:rPr>
              <a:t> correlation between the attack (special attack) and defense (special defense) stats of Pok</a:t>
            </a:r>
            <a:r>
              <a:rPr lang="en-CA" sz="1800">
                <a:latin typeface="OCRB"/>
                <a:ea typeface="+mn-lt"/>
                <a:cs typeface="+mn-lt"/>
              </a:rPr>
              <a:t>émon?</a:t>
            </a:r>
            <a:endParaRPr lang="en-CA" sz="1800">
              <a:latin typeface="OCRB"/>
              <a:cs typeface="Calibri"/>
            </a:endParaRPr>
          </a:p>
        </p:txBody>
      </p:sp>
      <p:pic>
        <p:nvPicPr>
          <p:cNvPr id="3" name="Picture 23" descr="A picture containing text&#10;&#10;Description automatically generated">
            <a:extLst>
              <a:ext uri="{FF2B5EF4-FFF2-40B4-BE49-F238E27FC236}">
                <a16:creationId xmlns:a16="http://schemas.microsoft.com/office/drawing/2014/main" id="{BC7B6534-9BBD-4979-8E5D-692C82B893A8}"/>
              </a:ext>
            </a:extLst>
          </p:cNvPr>
          <p:cNvPicPr>
            <a:picLocks noChangeAspect="1"/>
          </p:cNvPicPr>
          <p:nvPr/>
        </p:nvPicPr>
        <p:blipFill>
          <a:blip r:embed="rId4"/>
          <a:stretch>
            <a:fillRect/>
          </a:stretch>
        </p:blipFill>
        <p:spPr>
          <a:xfrm>
            <a:off x="6162198" y="1452249"/>
            <a:ext cx="2144394" cy="1980041"/>
          </a:xfrm>
          <a:prstGeom prst="rect">
            <a:avLst/>
          </a:prstGeom>
        </p:spPr>
      </p:pic>
      <p:sp>
        <p:nvSpPr>
          <p:cNvPr id="12" name="Oval 11">
            <a:extLst>
              <a:ext uri="{FF2B5EF4-FFF2-40B4-BE49-F238E27FC236}">
                <a16:creationId xmlns:a16="http://schemas.microsoft.com/office/drawing/2014/main" id="{07EC38FF-C36D-463E-A0F2-54EFB50CF726}"/>
              </a:ext>
            </a:extLst>
          </p:cNvPr>
          <p:cNvSpPr/>
          <p:nvPr/>
        </p:nvSpPr>
        <p:spPr>
          <a:xfrm>
            <a:off x="1800837" y="3146570"/>
            <a:ext cx="1104550" cy="18176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4" descr="A picture containing text&#10;&#10;Description automatically generated">
            <a:extLst>
              <a:ext uri="{FF2B5EF4-FFF2-40B4-BE49-F238E27FC236}">
                <a16:creationId xmlns:a16="http://schemas.microsoft.com/office/drawing/2014/main" id="{A628BAFF-CB38-4116-A5B4-4F7A878F24C6}"/>
              </a:ext>
            </a:extLst>
          </p:cNvPr>
          <p:cNvPicPr>
            <a:picLocks noChangeAspect="1"/>
          </p:cNvPicPr>
          <p:nvPr/>
        </p:nvPicPr>
        <p:blipFill>
          <a:blip r:embed="rId5"/>
          <a:stretch>
            <a:fillRect/>
          </a:stretch>
        </p:blipFill>
        <p:spPr>
          <a:xfrm flipH="1">
            <a:off x="1338771" y="1675327"/>
            <a:ext cx="2028960" cy="1978421"/>
          </a:xfrm>
          <a:prstGeom prst="rect">
            <a:avLst/>
          </a:prstGeom>
        </p:spPr>
      </p:pic>
      <p:pic>
        <p:nvPicPr>
          <p:cNvPr id="25" name="Picture 25" descr="A picture containing text&#10;&#10;Description automatically generated">
            <a:extLst>
              <a:ext uri="{FF2B5EF4-FFF2-40B4-BE49-F238E27FC236}">
                <a16:creationId xmlns:a16="http://schemas.microsoft.com/office/drawing/2014/main" id="{5B82B1AD-C84C-48DD-96F8-B6132CB18BD5}"/>
              </a:ext>
            </a:extLst>
          </p:cNvPr>
          <p:cNvPicPr>
            <a:picLocks noChangeAspect="1"/>
          </p:cNvPicPr>
          <p:nvPr/>
        </p:nvPicPr>
        <p:blipFill>
          <a:blip r:embed="rId6"/>
          <a:stretch>
            <a:fillRect/>
          </a:stretch>
        </p:blipFill>
        <p:spPr>
          <a:xfrm>
            <a:off x="8409494" y="769537"/>
            <a:ext cx="2927195" cy="2702312"/>
          </a:xfrm>
          <a:prstGeom prst="rect">
            <a:avLst/>
          </a:prstGeom>
        </p:spPr>
      </p:pic>
      <p:pic>
        <p:nvPicPr>
          <p:cNvPr id="26" name="Picture 26" descr="A picture containing text&#10;&#10;Description automatically generated">
            <a:extLst>
              <a:ext uri="{FF2B5EF4-FFF2-40B4-BE49-F238E27FC236}">
                <a16:creationId xmlns:a16="http://schemas.microsoft.com/office/drawing/2014/main" id="{AC706AEE-BCC8-49DC-B902-C9089633E1A7}"/>
              </a:ext>
            </a:extLst>
          </p:cNvPr>
          <p:cNvPicPr>
            <a:picLocks noChangeAspect="1"/>
          </p:cNvPicPr>
          <p:nvPr/>
        </p:nvPicPr>
        <p:blipFill>
          <a:blip r:embed="rId7"/>
          <a:stretch>
            <a:fillRect/>
          </a:stretch>
        </p:blipFill>
        <p:spPr>
          <a:xfrm flipH="1">
            <a:off x="3749861" y="1545092"/>
            <a:ext cx="2026982" cy="1847043"/>
          </a:xfrm>
          <a:prstGeom prst="rect">
            <a:avLst/>
          </a:prstGeom>
        </p:spPr>
      </p:pic>
      <p:sp>
        <p:nvSpPr>
          <p:cNvPr id="4" name="TextBox 3">
            <a:extLst>
              <a:ext uri="{FF2B5EF4-FFF2-40B4-BE49-F238E27FC236}">
                <a16:creationId xmlns:a16="http://schemas.microsoft.com/office/drawing/2014/main" id="{3B652168-AE8B-40DD-A51F-8808284170A2}"/>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sp>
        <p:nvSpPr>
          <p:cNvPr id="11" name="Isosceles Triangle 10">
            <a:extLst>
              <a:ext uri="{FF2B5EF4-FFF2-40B4-BE49-F238E27FC236}">
                <a16:creationId xmlns:a16="http://schemas.microsoft.com/office/drawing/2014/main" id="{C35FE449-E856-4E92-98EA-ECE6FFE4EF08}"/>
              </a:ext>
            </a:extLst>
          </p:cNvPr>
          <p:cNvSpPr/>
          <p:nvPr/>
        </p:nvSpPr>
        <p:spPr>
          <a:xfrm rot="10800000">
            <a:off x="5415343" y="5771626"/>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787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B99AE3-2B44-44CE-B6F6-DA1BC84DB95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scatter chart&#10;&#10;Description automatically generated">
            <a:extLst>
              <a:ext uri="{FF2B5EF4-FFF2-40B4-BE49-F238E27FC236}">
                <a16:creationId xmlns:a16="http://schemas.microsoft.com/office/drawing/2014/main" id="{EDA10AD4-1761-4F3F-82F7-2A4832AB4C8B}"/>
              </a:ext>
            </a:extLst>
          </p:cNvPr>
          <p:cNvPicPr>
            <a:picLocks noChangeAspect="1"/>
          </p:cNvPicPr>
          <p:nvPr/>
        </p:nvPicPr>
        <p:blipFill>
          <a:blip r:embed="rId3"/>
          <a:stretch>
            <a:fillRect/>
          </a:stretch>
        </p:blipFill>
        <p:spPr>
          <a:xfrm>
            <a:off x="1436410" y="1764893"/>
            <a:ext cx="4296868" cy="2966906"/>
          </a:xfrm>
          <a:prstGeom prst="rect">
            <a:avLst/>
          </a:prstGeom>
        </p:spPr>
      </p:pic>
      <p:pic>
        <p:nvPicPr>
          <p:cNvPr id="4" name="Picture 4" descr="Chart, scatter chart&#10;&#10;Description automatically generated">
            <a:extLst>
              <a:ext uri="{FF2B5EF4-FFF2-40B4-BE49-F238E27FC236}">
                <a16:creationId xmlns:a16="http://schemas.microsoft.com/office/drawing/2014/main" id="{11791688-2E02-46F5-AD94-A42892865646}"/>
              </a:ext>
            </a:extLst>
          </p:cNvPr>
          <p:cNvPicPr>
            <a:picLocks noChangeAspect="1"/>
          </p:cNvPicPr>
          <p:nvPr/>
        </p:nvPicPr>
        <p:blipFill>
          <a:blip r:embed="rId4"/>
          <a:stretch>
            <a:fillRect/>
          </a:stretch>
        </p:blipFill>
        <p:spPr>
          <a:xfrm>
            <a:off x="5839519" y="1765358"/>
            <a:ext cx="4328415" cy="2993939"/>
          </a:xfrm>
          <a:prstGeom prst="rect">
            <a:avLst/>
          </a:prstGeom>
        </p:spPr>
      </p:pic>
      <p:sp>
        <p:nvSpPr>
          <p:cNvPr id="5" name="TextBox 4">
            <a:extLst>
              <a:ext uri="{FF2B5EF4-FFF2-40B4-BE49-F238E27FC236}">
                <a16:creationId xmlns:a16="http://schemas.microsoft.com/office/drawing/2014/main" id="{9EDC82B7-B63D-4A49-81BE-E1BDE9F12C4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pic>
        <p:nvPicPr>
          <p:cNvPr id="7" name="Picture 8">
            <a:extLst>
              <a:ext uri="{FF2B5EF4-FFF2-40B4-BE49-F238E27FC236}">
                <a16:creationId xmlns:a16="http://schemas.microsoft.com/office/drawing/2014/main" id="{D0B2EC01-FB97-49CE-A016-FCB63246A32E}"/>
              </a:ext>
            </a:extLst>
          </p:cNvPr>
          <p:cNvPicPr>
            <a:picLocks noChangeAspect="1"/>
          </p:cNvPicPr>
          <p:nvPr/>
        </p:nvPicPr>
        <p:blipFill>
          <a:blip r:embed="rId5"/>
          <a:stretch>
            <a:fillRect/>
          </a:stretch>
        </p:blipFill>
        <p:spPr>
          <a:xfrm>
            <a:off x="1319868" y="4809940"/>
            <a:ext cx="4078446" cy="1481552"/>
          </a:xfrm>
          <a:prstGeom prst="rect">
            <a:avLst/>
          </a:prstGeom>
        </p:spPr>
      </p:pic>
      <p:sp>
        <p:nvSpPr>
          <p:cNvPr id="9" name="TextBox 8">
            <a:extLst>
              <a:ext uri="{FF2B5EF4-FFF2-40B4-BE49-F238E27FC236}">
                <a16:creationId xmlns:a16="http://schemas.microsoft.com/office/drawing/2014/main" id="{72A5F6B0-FE62-4D6B-90BB-F3C9A5C6819A}"/>
              </a:ext>
            </a:extLst>
          </p:cNvPr>
          <p:cNvSpPr txBox="1"/>
          <p:nvPr/>
        </p:nvSpPr>
        <p:spPr>
          <a:xfrm>
            <a:off x="1566262" y="5059586"/>
            <a:ext cx="35861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cs typeface="Calibri"/>
              </a:rPr>
              <a:t>Both plots imply that ...</a:t>
            </a:r>
            <a:endParaRPr lang="en-US"/>
          </a:p>
        </p:txBody>
      </p:sp>
      <p:sp>
        <p:nvSpPr>
          <p:cNvPr id="11" name="Isosceles Triangle 10">
            <a:extLst>
              <a:ext uri="{FF2B5EF4-FFF2-40B4-BE49-F238E27FC236}">
                <a16:creationId xmlns:a16="http://schemas.microsoft.com/office/drawing/2014/main" id="{FCBAE768-FF20-4938-A7FD-8D7F51470A4B}"/>
              </a:ext>
            </a:extLst>
          </p:cNvPr>
          <p:cNvSpPr/>
          <p:nvPr/>
        </p:nvSpPr>
        <p:spPr>
          <a:xfrm rot="10800000">
            <a:off x="4779178" y="5869498"/>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144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B99AE3-2B44-44CE-B6F6-DA1BC84DB95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scatter chart&#10;&#10;Description automatically generated">
            <a:extLst>
              <a:ext uri="{FF2B5EF4-FFF2-40B4-BE49-F238E27FC236}">
                <a16:creationId xmlns:a16="http://schemas.microsoft.com/office/drawing/2014/main" id="{EDA10AD4-1761-4F3F-82F7-2A4832AB4C8B}"/>
              </a:ext>
            </a:extLst>
          </p:cNvPr>
          <p:cNvPicPr>
            <a:picLocks noChangeAspect="1"/>
          </p:cNvPicPr>
          <p:nvPr/>
        </p:nvPicPr>
        <p:blipFill>
          <a:blip r:embed="rId3"/>
          <a:stretch>
            <a:fillRect/>
          </a:stretch>
        </p:blipFill>
        <p:spPr>
          <a:xfrm>
            <a:off x="1436410" y="1764893"/>
            <a:ext cx="4296868" cy="2966906"/>
          </a:xfrm>
          <a:prstGeom prst="rect">
            <a:avLst/>
          </a:prstGeom>
        </p:spPr>
      </p:pic>
      <p:pic>
        <p:nvPicPr>
          <p:cNvPr id="4" name="Picture 4" descr="Chart, scatter chart&#10;&#10;Description automatically generated">
            <a:extLst>
              <a:ext uri="{FF2B5EF4-FFF2-40B4-BE49-F238E27FC236}">
                <a16:creationId xmlns:a16="http://schemas.microsoft.com/office/drawing/2014/main" id="{11791688-2E02-46F5-AD94-A42892865646}"/>
              </a:ext>
            </a:extLst>
          </p:cNvPr>
          <p:cNvPicPr>
            <a:picLocks noChangeAspect="1"/>
          </p:cNvPicPr>
          <p:nvPr/>
        </p:nvPicPr>
        <p:blipFill>
          <a:blip r:embed="rId4"/>
          <a:stretch>
            <a:fillRect/>
          </a:stretch>
        </p:blipFill>
        <p:spPr>
          <a:xfrm>
            <a:off x="5839519" y="1765358"/>
            <a:ext cx="4328415" cy="2993939"/>
          </a:xfrm>
          <a:prstGeom prst="rect">
            <a:avLst/>
          </a:prstGeom>
        </p:spPr>
      </p:pic>
      <p:sp>
        <p:nvSpPr>
          <p:cNvPr id="5" name="TextBox 4">
            <a:extLst>
              <a:ext uri="{FF2B5EF4-FFF2-40B4-BE49-F238E27FC236}">
                <a16:creationId xmlns:a16="http://schemas.microsoft.com/office/drawing/2014/main" id="{9EDC82B7-B63D-4A49-81BE-E1BDE9F12C4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sp>
        <p:nvSpPr>
          <p:cNvPr id="13" name="Rectangle: Rounded Corners 12">
            <a:extLst>
              <a:ext uri="{FF2B5EF4-FFF2-40B4-BE49-F238E27FC236}">
                <a16:creationId xmlns:a16="http://schemas.microsoft.com/office/drawing/2014/main" id="{9B34C6B8-705F-4F5C-85AE-73E1FD380A17}"/>
              </a:ext>
            </a:extLst>
          </p:cNvPr>
          <p:cNvSpPr/>
          <p:nvPr/>
        </p:nvSpPr>
        <p:spPr>
          <a:xfrm>
            <a:off x="1817877" y="4813445"/>
            <a:ext cx="3656200"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000000"/>
                </a:solidFill>
                <a:latin typeface="OCRB"/>
                <a:ea typeface="+mn-lt"/>
                <a:cs typeface="+mn-lt"/>
              </a:rPr>
              <a:t>correlation coefficient = 0.45767</a:t>
            </a:r>
            <a:endParaRPr lang="en-US" sz="1600" b="1">
              <a:solidFill>
                <a:srgbClr val="000000"/>
              </a:solidFill>
              <a:latin typeface="OCRB"/>
              <a:cs typeface="Calibri"/>
            </a:endParaRPr>
          </a:p>
        </p:txBody>
      </p:sp>
      <p:sp>
        <p:nvSpPr>
          <p:cNvPr id="10" name="Rectangle: Rounded Corners 9">
            <a:extLst>
              <a:ext uri="{FF2B5EF4-FFF2-40B4-BE49-F238E27FC236}">
                <a16:creationId xmlns:a16="http://schemas.microsoft.com/office/drawing/2014/main" id="{67325C5F-FFED-45C1-93C5-D4F148457E46}"/>
              </a:ext>
            </a:extLst>
          </p:cNvPr>
          <p:cNvSpPr/>
          <p:nvPr/>
        </p:nvSpPr>
        <p:spPr>
          <a:xfrm>
            <a:off x="6173161" y="4813444"/>
            <a:ext cx="3656200" cy="60121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000000"/>
                </a:solidFill>
                <a:latin typeface="OCRB"/>
                <a:ea typeface="+mn-lt"/>
                <a:cs typeface="+mn-lt"/>
              </a:rPr>
              <a:t>correlation coefficient = 0.51198</a:t>
            </a:r>
            <a:endParaRPr lang="en-US" sz="1600" b="1">
              <a:solidFill>
                <a:srgbClr val="000000"/>
              </a:solidFill>
              <a:latin typeface="OCRB"/>
              <a:cs typeface="Calibri"/>
            </a:endParaRPr>
          </a:p>
        </p:txBody>
      </p:sp>
    </p:spTree>
    <p:extLst>
      <p:ext uri="{BB962C8B-B14F-4D97-AF65-F5344CB8AC3E}">
        <p14:creationId xmlns:p14="http://schemas.microsoft.com/office/powerpoint/2010/main" val="3018685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B99AE3-2B44-44CE-B6F6-DA1BC84DB955}"/>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scatter chart&#10;&#10;Description automatically generated">
            <a:extLst>
              <a:ext uri="{FF2B5EF4-FFF2-40B4-BE49-F238E27FC236}">
                <a16:creationId xmlns:a16="http://schemas.microsoft.com/office/drawing/2014/main" id="{EDA10AD4-1761-4F3F-82F7-2A4832AB4C8B}"/>
              </a:ext>
            </a:extLst>
          </p:cNvPr>
          <p:cNvPicPr>
            <a:picLocks noChangeAspect="1"/>
          </p:cNvPicPr>
          <p:nvPr/>
        </p:nvPicPr>
        <p:blipFill>
          <a:blip r:embed="rId3"/>
          <a:stretch>
            <a:fillRect/>
          </a:stretch>
        </p:blipFill>
        <p:spPr>
          <a:xfrm>
            <a:off x="1436410" y="1764893"/>
            <a:ext cx="4296868" cy="2966906"/>
          </a:xfrm>
          <a:prstGeom prst="rect">
            <a:avLst/>
          </a:prstGeom>
        </p:spPr>
      </p:pic>
      <p:pic>
        <p:nvPicPr>
          <p:cNvPr id="4" name="Picture 4" descr="Chart, scatter chart&#10;&#10;Description automatically generated">
            <a:extLst>
              <a:ext uri="{FF2B5EF4-FFF2-40B4-BE49-F238E27FC236}">
                <a16:creationId xmlns:a16="http://schemas.microsoft.com/office/drawing/2014/main" id="{11791688-2E02-46F5-AD94-A42892865646}"/>
              </a:ext>
            </a:extLst>
          </p:cNvPr>
          <p:cNvPicPr>
            <a:picLocks noChangeAspect="1"/>
          </p:cNvPicPr>
          <p:nvPr/>
        </p:nvPicPr>
        <p:blipFill>
          <a:blip r:embed="rId4"/>
          <a:stretch>
            <a:fillRect/>
          </a:stretch>
        </p:blipFill>
        <p:spPr>
          <a:xfrm>
            <a:off x="5839519" y="1765358"/>
            <a:ext cx="4328415" cy="2993939"/>
          </a:xfrm>
          <a:prstGeom prst="rect">
            <a:avLst/>
          </a:prstGeom>
        </p:spPr>
      </p:pic>
      <p:sp>
        <p:nvSpPr>
          <p:cNvPr id="5" name="TextBox 4">
            <a:extLst>
              <a:ext uri="{FF2B5EF4-FFF2-40B4-BE49-F238E27FC236}">
                <a16:creationId xmlns:a16="http://schemas.microsoft.com/office/drawing/2014/main" id="{9EDC82B7-B63D-4A49-81BE-E1BDE9F12C48}"/>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pic>
        <p:nvPicPr>
          <p:cNvPr id="7" name="Picture 8">
            <a:extLst>
              <a:ext uri="{FF2B5EF4-FFF2-40B4-BE49-F238E27FC236}">
                <a16:creationId xmlns:a16="http://schemas.microsoft.com/office/drawing/2014/main" id="{D0B2EC01-FB97-49CE-A016-FCB63246A32E}"/>
              </a:ext>
            </a:extLst>
          </p:cNvPr>
          <p:cNvPicPr>
            <a:picLocks noChangeAspect="1"/>
          </p:cNvPicPr>
          <p:nvPr/>
        </p:nvPicPr>
        <p:blipFill>
          <a:blip r:embed="rId5"/>
          <a:stretch>
            <a:fillRect/>
          </a:stretch>
        </p:blipFill>
        <p:spPr>
          <a:xfrm>
            <a:off x="1319868" y="4809940"/>
            <a:ext cx="4078446" cy="1481552"/>
          </a:xfrm>
          <a:prstGeom prst="rect">
            <a:avLst/>
          </a:prstGeom>
        </p:spPr>
      </p:pic>
      <p:sp>
        <p:nvSpPr>
          <p:cNvPr id="9" name="TextBox 8">
            <a:extLst>
              <a:ext uri="{FF2B5EF4-FFF2-40B4-BE49-F238E27FC236}">
                <a16:creationId xmlns:a16="http://schemas.microsoft.com/office/drawing/2014/main" id="{72A5F6B0-FE62-4D6B-90BB-F3C9A5C6819A}"/>
              </a:ext>
            </a:extLst>
          </p:cNvPr>
          <p:cNvSpPr txBox="1"/>
          <p:nvPr/>
        </p:nvSpPr>
        <p:spPr>
          <a:xfrm>
            <a:off x="1559005" y="5023300"/>
            <a:ext cx="35861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cs typeface="Calibri"/>
              </a:rPr>
              <a:t>There IS a moderate positive correlation...</a:t>
            </a:r>
          </a:p>
        </p:txBody>
      </p:sp>
      <p:sp>
        <p:nvSpPr>
          <p:cNvPr id="11" name="Isosceles Triangle 10">
            <a:extLst>
              <a:ext uri="{FF2B5EF4-FFF2-40B4-BE49-F238E27FC236}">
                <a16:creationId xmlns:a16="http://schemas.microsoft.com/office/drawing/2014/main" id="{FCBAE768-FF20-4938-A7FD-8D7F51470A4B}"/>
              </a:ext>
            </a:extLst>
          </p:cNvPr>
          <p:cNvSpPr/>
          <p:nvPr/>
        </p:nvSpPr>
        <p:spPr>
          <a:xfrm rot="10800000">
            <a:off x="4779178" y="5869498"/>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96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9ACF8D-5212-4025-9CEC-D3B62BC4A692}"/>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6CE0C4E-E2FE-4FB3-A529-21E47DBE8645}"/>
              </a:ext>
            </a:extLst>
          </p:cNvPr>
          <p:cNvSpPr/>
          <p:nvPr/>
        </p:nvSpPr>
        <p:spPr>
          <a:xfrm>
            <a:off x="4219660" y="4265100"/>
            <a:ext cx="1027651" cy="23069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1CF78C9-8172-4B2D-B592-E6CE34399416}"/>
              </a:ext>
            </a:extLst>
          </p:cNvPr>
          <p:cNvSpPr/>
          <p:nvPr/>
        </p:nvSpPr>
        <p:spPr>
          <a:xfrm>
            <a:off x="3296872" y="4321028"/>
            <a:ext cx="957743" cy="17476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DC9DD8-556B-42C3-B9B9-AE06FCAAB112}"/>
              </a:ext>
            </a:extLst>
          </p:cNvPr>
          <p:cNvSpPr/>
          <p:nvPr/>
        </p:nvSpPr>
        <p:spPr>
          <a:xfrm>
            <a:off x="2597789" y="3041707"/>
            <a:ext cx="601211" cy="13282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5832232-EAE0-4005-96DA-4CD1674946A3}"/>
              </a:ext>
            </a:extLst>
          </p:cNvPr>
          <p:cNvSpPr/>
          <p:nvPr/>
        </p:nvSpPr>
        <p:spPr>
          <a:xfrm>
            <a:off x="1472267" y="3041708"/>
            <a:ext cx="601211" cy="13282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5977156" y="1657845"/>
            <a:ext cx="4070059" cy="4121150"/>
          </a:xfrm>
        </p:spPr>
        <p:txBody>
          <a:bodyPr vert="horz" lIns="91440" tIns="45720" rIns="91440" bIns="45720" rtlCol="0" anchor="t">
            <a:noAutofit/>
          </a:bodyPr>
          <a:lstStyle/>
          <a:p>
            <a:pPr marL="0" indent="0">
              <a:buNone/>
            </a:pPr>
            <a:r>
              <a:rPr lang="en-US" sz="2400" b="1">
                <a:solidFill>
                  <a:schemeClr val="bg1"/>
                </a:solidFill>
                <a:highlight>
                  <a:srgbClr val="000000"/>
                </a:highlight>
                <a:latin typeface="OCRB"/>
                <a:cs typeface="Calibri" panose="020F0502020204030204"/>
              </a:rPr>
              <a:t>IF</a:t>
            </a:r>
            <a:r>
              <a:rPr lang="en-US" sz="2400">
                <a:latin typeface="OCRB"/>
                <a:cs typeface="Calibri" panose="020F0502020204030204"/>
              </a:rPr>
              <a:t> attack or special attack stat is higher, expect that defense or special defense stat will also be higher</a:t>
            </a:r>
            <a:endParaRPr lang="en-US" sz="2400">
              <a:cs typeface="Calibri"/>
            </a:endParaRPr>
          </a:p>
          <a:p>
            <a:pPr marL="0" indent="0">
              <a:buNone/>
            </a:pPr>
            <a:endParaRPr lang="en-US" sz="2000">
              <a:latin typeface="OCRB"/>
              <a:cs typeface="Calibri" panose="020F0502020204030204"/>
            </a:endParaRPr>
          </a:p>
          <a:p>
            <a:pPr marL="0" indent="0">
              <a:buNone/>
            </a:pPr>
            <a:r>
              <a:rPr lang="en-US" sz="2000">
                <a:latin typeface="OCRB"/>
                <a:cs typeface="Calibri" panose="020F0502020204030204"/>
              </a:rPr>
              <a:t>CONFIRMS that comparing the average base stats of Pokémon types is valid</a:t>
            </a:r>
            <a:endParaRPr lang="en-US" sz="2000">
              <a:cs typeface="Calibri"/>
            </a:endParaRPr>
          </a:p>
          <a:p>
            <a:endParaRPr lang="en-US" sz="2000">
              <a:latin typeface="OCRB"/>
              <a:cs typeface="Calibri" panose="020F0502020204030204"/>
            </a:endParaRPr>
          </a:p>
          <a:p>
            <a:endParaRPr lang="en-US" sz="2000">
              <a:latin typeface="OCRB"/>
              <a:cs typeface="Calibri" panose="020F0502020204030204"/>
            </a:endParaRPr>
          </a:p>
          <a:p>
            <a:pPr marL="0" indent="0" algn="ctr">
              <a:buNone/>
            </a:pPr>
            <a:endParaRPr lang="en-US" sz="2000" i="1">
              <a:latin typeface="OCRB"/>
              <a:cs typeface="Calibri"/>
            </a:endParaRPr>
          </a:p>
          <a:p>
            <a:pPr lvl="1"/>
            <a:endParaRPr lang="en-US" sz="2000">
              <a:latin typeface="OCRB"/>
              <a:cs typeface="Calibri"/>
            </a:endParaRPr>
          </a:p>
          <a:p>
            <a:endParaRPr lang="en-US" sz="2000">
              <a:latin typeface="OCRB"/>
              <a:cs typeface="Calibri"/>
            </a:endParaRPr>
          </a:p>
        </p:txBody>
      </p:sp>
      <p:sp>
        <p:nvSpPr>
          <p:cNvPr id="9" name="TextBox 8">
            <a:extLst>
              <a:ext uri="{FF2B5EF4-FFF2-40B4-BE49-F238E27FC236}">
                <a16:creationId xmlns:a16="http://schemas.microsoft.com/office/drawing/2014/main" id="{A8D3B757-A8DD-4C63-9930-E6CB34E5AD2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pic>
        <p:nvPicPr>
          <p:cNvPr id="10" name="Picture 10" descr="Chart&#10;&#10;Description automatically generated">
            <a:extLst>
              <a:ext uri="{FF2B5EF4-FFF2-40B4-BE49-F238E27FC236}">
                <a16:creationId xmlns:a16="http://schemas.microsoft.com/office/drawing/2014/main" id="{7738118F-060E-4919-B79B-DD86B5F23EFD}"/>
              </a:ext>
            </a:extLst>
          </p:cNvPr>
          <p:cNvPicPr>
            <a:picLocks noChangeAspect="1"/>
          </p:cNvPicPr>
          <p:nvPr/>
        </p:nvPicPr>
        <p:blipFill>
          <a:blip r:embed="rId3"/>
          <a:stretch>
            <a:fillRect/>
          </a:stretch>
        </p:blipFill>
        <p:spPr>
          <a:xfrm>
            <a:off x="1501629" y="1920422"/>
            <a:ext cx="1799439" cy="1192549"/>
          </a:xfrm>
          <a:prstGeom prst="rect">
            <a:avLst/>
          </a:prstGeom>
        </p:spPr>
      </p:pic>
      <p:pic>
        <p:nvPicPr>
          <p:cNvPr id="13" name="Picture 13">
            <a:extLst>
              <a:ext uri="{FF2B5EF4-FFF2-40B4-BE49-F238E27FC236}">
                <a16:creationId xmlns:a16="http://schemas.microsoft.com/office/drawing/2014/main" id="{F41002FE-6395-4BB5-9E74-C11261AB3137}"/>
              </a:ext>
            </a:extLst>
          </p:cNvPr>
          <p:cNvPicPr>
            <a:picLocks noChangeAspect="1"/>
          </p:cNvPicPr>
          <p:nvPr/>
        </p:nvPicPr>
        <p:blipFill>
          <a:blip r:embed="rId4"/>
          <a:stretch>
            <a:fillRect/>
          </a:stretch>
        </p:blipFill>
        <p:spPr>
          <a:xfrm>
            <a:off x="1375795" y="4795957"/>
            <a:ext cx="3931640" cy="1439608"/>
          </a:xfrm>
          <a:prstGeom prst="rect">
            <a:avLst/>
          </a:prstGeom>
        </p:spPr>
      </p:pic>
      <p:sp>
        <p:nvSpPr>
          <p:cNvPr id="14" name="TextBox 13">
            <a:extLst>
              <a:ext uri="{FF2B5EF4-FFF2-40B4-BE49-F238E27FC236}">
                <a16:creationId xmlns:a16="http://schemas.microsoft.com/office/drawing/2014/main" id="{9A3C5587-6AC9-4CA9-8551-8874024A9F83}"/>
              </a:ext>
            </a:extLst>
          </p:cNvPr>
          <p:cNvSpPr txBox="1"/>
          <p:nvPr/>
        </p:nvSpPr>
        <p:spPr>
          <a:xfrm>
            <a:off x="1641446" y="4969079"/>
            <a:ext cx="30228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rPr>
              <a:t>Therefore, moderate positive correlation means...</a:t>
            </a:r>
          </a:p>
        </p:txBody>
      </p:sp>
      <p:pic>
        <p:nvPicPr>
          <p:cNvPr id="16" name="Picture 16" descr="A picture containing text, room, scene, gambling house&#10;&#10;Description automatically generated">
            <a:extLst>
              <a:ext uri="{FF2B5EF4-FFF2-40B4-BE49-F238E27FC236}">
                <a16:creationId xmlns:a16="http://schemas.microsoft.com/office/drawing/2014/main" id="{F1E83900-5A21-44B0-9279-BAC36ACC03DA}"/>
              </a:ext>
            </a:extLst>
          </p:cNvPr>
          <p:cNvPicPr>
            <a:picLocks noChangeAspect="1"/>
          </p:cNvPicPr>
          <p:nvPr/>
        </p:nvPicPr>
        <p:blipFill>
          <a:blip r:embed="rId5"/>
          <a:stretch>
            <a:fillRect/>
          </a:stretch>
        </p:blipFill>
        <p:spPr>
          <a:xfrm>
            <a:off x="2997665" y="3338711"/>
            <a:ext cx="1372999" cy="1257166"/>
          </a:xfrm>
          <a:prstGeom prst="rect">
            <a:avLst/>
          </a:prstGeom>
        </p:spPr>
      </p:pic>
      <p:pic>
        <p:nvPicPr>
          <p:cNvPr id="17" name="Picture 17" descr="Qr code&#10;&#10;Description automatically generated">
            <a:extLst>
              <a:ext uri="{FF2B5EF4-FFF2-40B4-BE49-F238E27FC236}">
                <a16:creationId xmlns:a16="http://schemas.microsoft.com/office/drawing/2014/main" id="{FF2BFE5E-2FAF-426B-8D96-9DA221FE38CE}"/>
              </a:ext>
            </a:extLst>
          </p:cNvPr>
          <p:cNvPicPr>
            <a:picLocks noChangeAspect="1"/>
          </p:cNvPicPr>
          <p:nvPr/>
        </p:nvPicPr>
        <p:blipFill>
          <a:blip r:embed="rId6"/>
          <a:stretch>
            <a:fillRect/>
          </a:stretch>
        </p:blipFill>
        <p:spPr>
          <a:xfrm>
            <a:off x="4109207" y="3387937"/>
            <a:ext cx="1289109" cy="1151724"/>
          </a:xfrm>
          <a:prstGeom prst="rect">
            <a:avLst/>
          </a:prstGeom>
        </p:spPr>
      </p:pic>
      <p:sp>
        <p:nvSpPr>
          <p:cNvPr id="19" name="Isosceles Triangle 18">
            <a:extLst>
              <a:ext uri="{FF2B5EF4-FFF2-40B4-BE49-F238E27FC236}">
                <a16:creationId xmlns:a16="http://schemas.microsoft.com/office/drawing/2014/main" id="{A1B2845D-701C-4B50-82BB-BE15DFD202CD}"/>
              </a:ext>
            </a:extLst>
          </p:cNvPr>
          <p:cNvSpPr/>
          <p:nvPr/>
        </p:nvSpPr>
        <p:spPr>
          <a:xfrm rot="10800000">
            <a:off x="4779178" y="5869498"/>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C4CB872F-B6B7-40B8-9206-73566BDDF74D}"/>
              </a:ext>
            </a:extLst>
          </p:cNvPr>
          <p:cNvSpPr/>
          <p:nvPr/>
        </p:nvSpPr>
        <p:spPr>
          <a:xfrm rot="5400000">
            <a:off x="5630661" y="1813421"/>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66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9A02B30-E742-46A1-AACD-77876C2D7ABC}"/>
              </a:ext>
            </a:extLst>
          </p:cNvPr>
          <p:cNvSpPr/>
          <p:nvPr/>
        </p:nvSpPr>
        <p:spPr>
          <a:xfrm>
            <a:off x="3229231" y="3527853"/>
            <a:ext cx="1091513" cy="2059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01FC901-64A2-4C4A-98E5-55A6F0E5D3F0}"/>
              </a:ext>
            </a:extLst>
          </p:cNvPr>
          <p:cNvGrpSpPr/>
          <p:nvPr/>
        </p:nvGrpSpPr>
        <p:grpSpPr>
          <a:xfrm>
            <a:off x="1043925" y="4040521"/>
            <a:ext cx="5619265" cy="2236807"/>
            <a:chOff x="567675" y="4294521"/>
            <a:chExt cx="5619265" cy="2236807"/>
          </a:xfrm>
        </p:grpSpPr>
        <p:pic>
          <p:nvPicPr>
            <p:cNvPr id="8" name="Picture 7" descr="Download Pokemon Dialog Box - Pokemon Text Box Png - Full Size PNG Image -  PNGkit">
              <a:extLst>
                <a:ext uri="{FF2B5EF4-FFF2-40B4-BE49-F238E27FC236}">
                  <a16:creationId xmlns:a16="http://schemas.microsoft.com/office/drawing/2014/main" id="{8DE61C89-C09C-4FFB-9826-F9C6E1F2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75" y="4294521"/>
              <a:ext cx="5619265" cy="22368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a:extLst>
                <a:ext uri="{FF2B5EF4-FFF2-40B4-BE49-F238E27FC236}">
                  <a16:creationId xmlns:a16="http://schemas.microsoft.com/office/drawing/2014/main" id="{EE8334E3-27C2-46FE-8938-6B493BA0608B}"/>
                </a:ext>
              </a:extLst>
            </p:cNvPr>
            <p:cNvSpPr txBox="1"/>
            <p:nvPr/>
          </p:nvSpPr>
          <p:spPr>
            <a:xfrm>
              <a:off x="1005838" y="4611190"/>
              <a:ext cx="4617720"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a:latin typeface="OCRB"/>
                </a:rPr>
                <a:t>Today we will discuss…</a:t>
              </a:r>
            </a:p>
          </p:txBody>
        </p:sp>
        <p:sp>
          <p:nvSpPr>
            <p:cNvPr id="10" name="Isosceles Triangle 9">
              <a:extLst>
                <a:ext uri="{FF2B5EF4-FFF2-40B4-BE49-F238E27FC236}">
                  <a16:creationId xmlns:a16="http://schemas.microsoft.com/office/drawing/2014/main" id="{3D1A3B32-2487-48A1-AD97-4B54AA44C1F3}"/>
                </a:ext>
              </a:extLst>
            </p:cNvPr>
            <p:cNvSpPr/>
            <p:nvPr/>
          </p:nvSpPr>
          <p:spPr>
            <a:xfrm rot="10800000">
              <a:off x="5392862" y="5926661"/>
              <a:ext cx="320040" cy="14261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sp>
        <p:nvSpPr>
          <p:cNvPr id="11" name="TextBox 1">
            <a:extLst>
              <a:ext uri="{FF2B5EF4-FFF2-40B4-BE49-F238E27FC236}">
                <a16:creationId xmlns:a16="http://schemas.microsoft.com/office/drawing/2014/main" id="{13334800-00AF-4CA7-B6A5-5C3242740819}"/>
              </a:ext>
            </a:extLst>
          </p:cNvPr>
          <p:cNvSpPr txBox="1"/>
          <p:nvPr/>
        </p:nvSpPr>
        <p:spPr>
          <a:xfrm>
            <a:off x="6841494" y="1489249"/>
            <a:ext cx="3025503" cy="3364767"/>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b="1">
                <a:solidFill>
                  <a:schemeClr val="bg1"/>
                </a:solidFill>
                <a:highlight>
                  <a:srgbClr val="000000"/>
                </a:highlight>
                <a:latin typeface="OCRB"/>
              </a:rPr>
              <a:t>OVERVIEW OF THE GAME</a:t>
            </a:r>
            <a:endParaRPr lang="en-US" b="1">
              <a:solidFill>
                <a:schemeClr val="bg1"/>
              </a:solidFill>
              <a:highlight>
                <a:srgbClr val="000000"/>
              </a:highlight>
              <a:cs typeface="Calibri" panose="020F0502020204030204"/>
            </a:endParaRPr>
          </a:p>
          <a:p>
            <a:pPr marL="285750" indent="-285750">
              <a:lnSpc>
                <a:spcPct val="150000"/>
              </a:lnSpc>
              <a:buFont typeface="Webdings" panose="05030102010509060703" pitchFamily="18" charset="2"/>
              <a:buChar char=""/>
            </a:pPr>
            <a:r>
              <a:rPr lang="en-CA">
                <a:latin typeface="OCRB"/>
              </a:rPr>
              <a:t>METHODOLOGY </a:t>
            </a:r>
          </a:p>
          <a:p>
            <a:pPr marL="285750" indent="-285750">
              <a:lnSpc>
                <a:spcPct val="150000"/>
              </a:lnSpc>
              <a:buFont typeface="Webdings" panose="05030102010509060703" pitchFamily="18" charset="2"/>
              <a:buChar char=""/>
            </a:pPr>
            <a:r>
              <a:rPr lang="en-CA">
                <a:latin typeface="OCRB"/>
              </a:rPr>
              <a:t>RESULTS</a:t>
            </a:r>
            <a:endParaRPr lang="en-CA"/>
          </a:p>
          <a:p>
            <a:pPr marL="742950" lvl="1" indent="-285750">
              <a:lnSpc>
                <a:spcPct val="150000"/>
              </a:lnSpc>
              <a:buFont typeface="Webdings" panose="05030102010509060703" pitchFamily="18" charset="2"/>
              <a:buChar char=""/>
            </a:pPr>
            <a:r>
              <a:rPr lang="en-CA">
                <a:latin typeface="OCRB"/>
              </a:rPr>
              <a:t>QUESTION 1</a:t>
            </a:r>
          </a:p>
          <a:p>
            <a:pPr marL="742950" lvl="1" indent="-285750">
              <a:lnSpc>
                <a:spcPct val="150000"/>
              </a:lnSpc>
              <a:buFont typeface="Webdings" panose="05030102010509060703" pitchFamily="18" charset="2"/>
              <a:buChar char=""/>
            </a:pPr>
            <a:r>
              <a:rPr lang="en-CA">
                <a:latin typeface="OCRB"/>
              </a:rPr>
              <a:t>QUESTION 2</a:t>
            </a:r>
          </a:p>
          <a:p>
            <a:pPr marL="742950" lvl="1" indent="-285750">
              <a:lnSpc>
                <a:spcPct val="150000"/>
              </a:lnSpc>
              <a:buFont typeface="Webdings" panose="05030102010509060703" pitchFamily="18" charset="2"/>
              <a:buChar char=""/>
            </a:pPr>
            <a:r>
              <a:rPr lang="en-CA">
                <a:latin typeface="OCRB"/>
              </a:rPr>
              <a:t>QUESTION 3</a:t>
            </a:r>
          </a:p>
          <a:p>
            <a:pPr marL="742950" lvl="1" indent="-285750">
              <a:lnSpc>
                <a:spcPct val="150000"/>
              </a:lnSpc>
              <a:buFont typeface="Webdings" panose="05030102010509060703" pitchFamily="18" charset="2"/>
              <a:buChar char=""/>
            </a:pPr>
            <a:r>
              <a:rPr lang="en-CA">
                <a:latin typeface="OCRB"/>
              </a:rPr>
              <a:t>QUESTION 4</a:t>
            </a:r>
          </a:p>
        </p:txBody>
      </p:sp>
      <p:pic>
        <p:nvPicPr>
          <p:cNvPr id="6" name="Picture 11" descr="A picture containing automaton&#10;&#10;Description automatically generated">
            <a:extLst>
              <a:ext uri="{FF2B5EF4-FFF2-40B4-BE49-F238E27FC236}">
                <a16:creationId xmlns:a16="http://schemas.microsoft.com/office/drawing/2014/main" id="{F4F7803F-8914-470F-A3DB-67425E5301CA}"/>
              </a:ext>
            </a:extLst>
          </p:cNvPr>
          <p:cNvPicPr>
            <a:picLocks noChangeAspect="1"/>
          </p:cNvPicPr>
          <p:nvPr/>
        </p:nvPicPr>
        <p:blipFill>
          <a:blip r:embed="rId3"/>
          <a:stretch>
            <a:fillRect/>
          </a:stretch>
        </p:blipFill>
        <p:spPr>
          <a:xfrm>
            <a:off x="2644345" y="1755346"/>
            <a:ext cx="1946876" cy="1946876"/>
          </a:xfrm>
          <a:prstGeom prst="rect">
            <a:avLst/>
          </a:prstGeom>
        </p:spPr>
      </p:pic>
    </p:spTree>
    <p:extLst>
      <p:ext uri="{BB962C8B-B14F-4D97-AF65-F5344CB8AC3E}">
        <p14:creationId xmlns:p14="http://schemas.microsoft.com/office/powerpoint/2010/main" val="383143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9ACF8D-5212-4025-9CEC-D3B62BC4A692}"/>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6CE0C4E-E2FE-4FB3-A529-21E47DBE8645}"/>
              </a:ext>
            </a:extLst>
          </p:cNvPr>
          <p:cNvSpPr/>
          <p:nvPr/>
        </p:nvSpPr>
        <p:spPr>
          <a:xfrm>
            <a:off x="4219660" y="4265100"/>
            <a:ext cx="1027651" cy="23069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1CF78C9-8172-4B2D-B592-E6CE34399416}"/>
              </a:ext>
            </a:extLst>
          </p:cNvPr>
          <p:cNvSpPr/>
          <p:nvPr/>
        </p:nvSpPr>
        <p:spPr>
          <a:xfrm>
            <a:off x="3296872" y="4321028"/>
            <a:ext cx="957743" cy="17476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DC9DD8-556B-42C3-B9B9-AE06FCAAB112}"/>
              </a:ext>
            </a:extLst>
          </p:cNvPr>
          <p:cNvSpPr/>
          <p:nvPr/>
        </p:nvSpPr>
        <p:spPr>
          <a:xfrm>
            <a:off x="2597789" y="3041707"/>
            <a:ext cx="601211" cy="13282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5832232-EAE0-4005-96DA-4CD1674946A3}"/>
              </a:ext>
            </a:extLst>
          </p:cNvPr>
          <p:cNvSpPr/>
          <p:nvPr/>
        </p:nvSpPr>
        <p:spPr>
          <a:xfrm>
            <a:off x="1472267" y="3041708"/>
            <a:ext cx="601211" cy="13282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5977156" y="1657845"/>
            <a:ext cx="4070059" cy="4121150"/>
          </a:xfrm>
        </p:spPr>
        <p:txBody>
          <a:bodyPr vert="horz" lIns="91440" tIns="45720" rIns="91440" bIns="45720" rtlCol="0" anchor="t">
            <a:noAutofit/>
          </a:bodyPr>
          <a:lstStyle/>
          <a:p>
            <a:pPr marL="0" indent="0">
              <a:buNone/>
            </a:pPr>
            <a:r>
              <a:rPr lang="en-US" sz="2000">
                <a:latin typeface="OCRB"/>
                <a:cs typeface="Calibri" panose="020F0502020204030204"/>
              </a:rPr>
              <a:t>IF attack or special attack stat is higher, expect that defense or special defense stat will also be higher</a:t>
            </a:r>
            <a:endParaRPr lang="en-US" sz="2000">
              <a:cs typeface="Calibri"/>
            </a:endParaRPr>
          </a:p>
          <a:p>
            <a:pPr marL="0" indent="0">
              <a:buNone/>
            </a:pPr>
            <a:endParaRPr lang="en-US" sz="2000">
              <a:latin typeface="OCRB"/>
              <a:cs typeface="Calibri" panose="020F0502020204030204"/>
            </a:endParaRPr>
          </a:p>
          <a:p>
            <a:pPr marL="0" indent="0">
              <a:buNone/>
            </a:pPr>
            <a:r>
              <a:rPr lang="en-US" sz="2400">
                <a:solidFill>
                  <a:schemeClr val="bg1"/>
                </a:solidFill>
                <a:highlight>
                  <a:srgbClr val="000000"/>
                </a:highlight>
                <a:latin typeface="OCRB"/>
                <a:cs typeface="Calibri" panose="020F0502020204030204"/>
              </a:rPr>
              <a:t>CONFIRMS</a:t>
            </a:r>
            <a:r>
              <a:rPr lang="en-US" sz="2400">
                <a:latin typeface="OCRB"/>
                <a:cs typeface="Calibri" panose="020F0502020204030204"/>
              </a:rPr>
              <a:t> that comparing the average base stats of Pokémon types is valid</a:t>
            </a:r>
            <a:endParaRPr lang="en-US" sz="2400">
              <a:cs typeface="Calibri"/>
            </a:endParaRPr>
          </a:p>
          <a:p>
            <a:endParaRPr lang="en-US" sz="2000">
              <a:latin typeface="OCRB"/>
              <a:cs typeface="Calibri" panose="020F0502020204030204"/>
            </a:endParaRPr>
          </a:p>
          <a:p>
            <a:endParaRPr lang="en-US" sz="2000">
              <a:latin typeface="OCRB"/>
              <a:cs typeface="Calibri" panose="020F0502020204030204"/>
            </a:endParaRPr>
          </a:p>
          <a:p>
            <a:pPr marL="0" indent="0" algn="ctr">
              <a:buNone/>
            </a:pPr>
            <a:endParaRPr lang="en-US" sz="2000" i="1">
              <a:latin typeface="OCRB"/>
              <a:cs typeface="Calibri"/>
            </a:endParaRPr>
          </a:p>
          <a:p>
            <a:pPr lvl="1"/>
            <a:endParaRPr lang="en-US" sz="2000">
              <a:latin typeface="OCRB"/>
              <a:cs typeface="Calibri"/>
            </a:endParaRPr>
          </a:p>
          <a:p>
            <a:endParaRPr lang="en-US" sz="2000">
              <a:latin typeface="OCRB"/>
              <a:cs typeface="Calibri"/>
            </a:endParaRPr>
          </a:p>
        </p:txBody>
      </p:sp>
      <p:sp>
        <p:nvSpPr>
          <p:cNvPr id="9" name="TextBox 8">
            <a:extLst>
              <a:ext uri="{FF2B5EF4-FFF2-40B4-BE49-F238E27FC236}">
                <a16:creationId xmlns:a16="http://schemas.microsoft.com/office/drawing/2014/main" id="{A8D3B757-A8DD-4C63-9930-E6CB34E5AD20}"/>
              </a:ext>
            </a:extLst>
          </p:cNvPr>
          <p:cNvSpPr txBox="1"/>
          <p:nvPr/>
        </p:nvSpPr>
        <p:spPr>
          <a:xfrm>
            <a:off x="907410" y="648748"/>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:Lv3B</a:t>
            </a:r>
          </a:p>
        </p:txBody>
      </p:sp>
      <p:pic>
        <p:nvPicPr>
          <p:cNvPr id="10" name="Picture 10" descr="Chart&#10;&#10;Description automatically generated">
            <a:extLst>
              <a:ext uri="{FF2B5EF4-FFF2-40B4-BE49-F238E27FC236}">
                <a16:creationId xmlns:a16="http://schemas.microsoft.com/office/drawing/2014/main" id="{7738118F-060E-4919-B79B-DD86B5F23EFD}"/>
              </a:ext>
            </a:extLst>
          </p:cNvPr>
          <p:cNvPicPr>
            <a:picLocks noChangeAspect="1"/>
          </p:cNvPicPr>
          <p:nvPr/>
        </p:nvPicPr>
        <p:blipFill>
          <a:blip r:embed="rId3"/>
          <a:stretch>
            <a:fillRect/>
          </a:stretch>
        </p:blipFill>
        <p:spPr>
          <a:xfrm>
            <a:off x="1501629" y="1920422"/>
            <a:ext cx="1799439" cy="1192549"/>
          </a:xfrm>
          <a:prstGeom prst="rect">
            <a:avLst/>
          </a:prstGeom>
        </p:spPr>
      </p:pic>
      <p:pic>
        <p:nvPicPr>
          <p:cNvPr id="13" name="Picture 13">
            <a:extLst>
              <a:ext uri="{FF2B5EF4-FFF2-40B4-BE49-F238E27FC236}">
                <a16:creationId xmlns:a16="http://schemas.microsoft.com/office/drawing/2014/main" id="{F41002FE-6395-4BB5-9E74-C11261AB3137}"/>
              </a:ext>
            </a:extLst>
          </p:cNvPr>
          <p:cNvPicPr>
            <a:picLocks noChangeAspect="1"/>
          </p:cNvPicPr>
          <p:nvPr/>
        </p:nvPicPr>
        <p:blipFill>
          <a:blip r:embed="rId4"/>
          <a:stretch>
            <a:fillRect/>
          </a:stretch>
        </p:blipFill>
        <p:spPr>
          <a:xfrm>
            <a:off x="1375795" y="4795957"/>
            <a:ext cx="3931640" cy="1439608"/>
          </a:xfrm>
          <a:prstGeom prst="rect">
            <a:avLst/>
          </a:prstGeom>
        </p:spPr>
      </p:pic>
      <p:sp>
        <p:nvSpPr>
          <p:cNvPr id="14" name="TextBox 13">
            <a:extLst>
              <a:ext uri="{FF2B5EF4-FFF2-40B4-BE49-F238E27FC236}">
                <a16:creationId xmlns:a16="http://schemas.microsoft.com/office/drawing/2014/main" id="{9A3C5587-6AC9-4CA9-8551-8874024A9F83}"/>
              </a:ext>
            </a:extLst>
          </p:cNvPr>
          <p:cNvSpPr txBox="1"/>
          <p:nvPr/>
        </p:nvSpPr>
        <p:spPr>
          <a:xfrm>
            <a:off x="1641446" y="4969079"/>
            <a:ext cx="30228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OCRB"/>
              </a:rPr>
              <a:t>Therefore, moderate positive correlation means...</a:t>
            </a:r>
          </a:p>
        </p:txBody>
      </p:sp>
      <p:pic>
        <p:nvPicPr>
          <p:cNvPr id="16" name="Picture 16" descr="A picture containing text, room, scene, gambling house&#10;&#10;Description automatically generated">
            <a:extLst>
              <a:ext uri="{FF2B5EF4-FFF2-40B4-BE49-F238E27FC236}">
                <a16:creationId xmlns:a16="http://schemas.microsoft.com/office/drawing/2014/main" id="{F1E83900-5A21-44B0-9279-BAC36ACC03DA}"/>
              </a:ext>
            </a:extLst>
          </p:cNvPr>
          <p:cNvPicPr>
            <a:picLocks noChangeAspect="1"/>
          </p:cNvPicPr>
          <p:nvPr/>
        </p:nvPicPr>
        <p:blipFill>
          <a:blip r:embed="rId5"/>
          <a:stretch>
            <a:fillRect/>
          </a:stretch>
        </p:blipFill>
        <p:spPr>
          <a:xfrm>
            <a:off x="2997665" y="3338711"/>
            <a:ext cx="1372999" cy="1257166"/>
          </a:xfrm>
          <a:prstGeom prst="rect">
            <a:avLst/>
          </a:prstGeom>
        </p:spPr>
      </p:pic>
      <p:pic>
        <p:nvPicPr>
          <p:cNvPr id="17" name="Picture 17" descr="Qr code&#10;&#10;Description automatically generated">
            <a:extLst>
              <a:ext uri="{FF2B5EF4-FFF2-40B4-BE49-F238E27FC236}">
                <a16:creationId xmlns:a16="http://schemas.microsoft.com/office/drawing/2014/main" id="{FF2BFE5E-2FAF-426B-8D96-9DA221FE38CE}"/>
              </a:ext>
            </a:extLst>
          </p:cNvPr>
          <p:cNvPicPr>
            <a:picLocks noChangeAspect="1"/>
          </p:cNvPicPr>
          <p:nvPr/>
        </p:nvPicPr>
        <p:blipFill>
          <a:blip r:embed="rId6"/>
          <a:stretch>
            <a:fillRect/>
          </a:stretch>
        </p:blipFill>
        <p:spPr>
          <a:xfrm>
            <a:off x="4109207" y="3387937"/>
            <a:ext cx="1289109" cy="1151724"/>
          </a:xfrm>
          <a:prstGeom prst="rect">
            <a:avLst/>
          </a:prstGeom>
        </p:spPr>
      </p:pic>
      <p:sp>
        <p:nvSpPr>
          <p:cNvPr id="19" name="Isosceles Triangle 18">
            <a:extLst>
              <a:ext uri="{FF2B5EF4-FFF2-40B4-BE49-F238E27FC236}">
                <a16:creationId xmlns:a16="http://schemas.microsoft.com/office/drawing/2014/main" id="{A1B2845D-701C-4B50-82BB-BE15DFD202CD}"/>
              </a:ext>
            </a:extLst>
          </p:cNvPr>
          <p:cNvSpPr/>
          <p:nvPr/>
        </p:nvSpPr>
        <p:spPr>
          <a:xfrm rot="10800000">
            <a:off x="4779178" y="5869498"/>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C4CB872F-B6B7-40B8-9206-73566BDDF74D}"/>
              </a:ext>
            </a:extLst>
          </p:cNvPr>
          <p:cNvSpPr/>
          <p:nvPr/>
        </p:nvSpPr>
        <p:spPr>
          <a:xfrm rot="5400000">
            <a:off x="5761093" y="3687529"/>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215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841BCA9-91AA-4817-9CB3-82C518C6784E}"/>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70F1890-A783-4E7E-8E16-43C8DB3D0626}"/>
              </a:ext>
            </a:extLst>
          </p:cNvPr>
          <p:cNvSpPr/>
          <p:nvPr/>
        </p:nvSpPr>
        <p:spPr>
          <a:xfrm>
            <a:off x="7435441" y="4237139"/>
            <a:ext cx="908808" cy="160787"/>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1461083" y="4831680"/>
            <a:ext cx="4021124" cy="1282875"/>
          </a:xfrm>
        </p:spPr>
        <p:txBody>
          <a:bodyPr vert="horz" lIns="91440" tIns="45720" rIns="91440" bIns="45720" rtlCol="0" anchor="t">
            <a:normAutofit lnSpcReduction="10000"/>
          </a:bodyPr>
          <a:lstStyle/>
          <a:p>
            <a:pPr marL="0" indent="0">
              <a:buNone/>
            </a:pPr>
            <a:r>
              <a:rPr lang="en-US" sz="2000" b="1">
                <a:latin typeface="OCRB"/>
                <a:cs typeface="Calibri" panose="020F0502020204030204"/>
              </a:rPr>
              <a:t>TRAINER LEVI: </a:t>
            </a:r>
            <a:r>
              <a:rPr lang="en-US" sz="1800">
                <a:latin typeface="OCRB"/>
                <a:cs typeface="Calibri" panose="020F0502020204030204"/>
              </a:rPr>
              <a:t>Which primary type is most common among Pokémon? What distribution does it follow?</a:t>
            </a:r>
            <a:endParaRPr lang="en-US" sz="1900" err="1">
              <a:latin typeface="OCRB"/>
              <a:cs typeface="Calibri" panose="020F0502020204030204"/>
            </a:endParaRPr>
          </a:p>
          <a:p>
            <a:pPr marL="457200" lvl="1" indent="0">
              <a:buNone/>
            </a:pPr>
            <a:endParaRPr lang="en-US" sz="1800">
              <a:latin typeface="OCRB"/>
              <a:cs typeface="Calibri" panose="020F0502020204030204"/>
            </a:endParaRPr>
          </a:p>
          <a:p>
            <a:endParaRPr lang="en-US" sz="2000">
              <a:latin typeface="OCRB"/>
              <a:cs typeface="Calibri" panose="020F0502020204030204"/>
            </a:endParaRPr>
          </a:p>
          <a:p>
            <a:endParaRPr lang="en-US" sz="2000">
              <a:latin typeface="OCRB"/>
              <a:cs typeface="Calibri" panose="020F0502020204030204"/>
            </a:endParaRPr>
          </a:p>
          <a:p>
            <a:endParaRPr lang="en-US" sz="2000" i="1">
              <a:latin typeface="OCRB"/>
              <a:cs typeface="Calibri"/>
            </a:endParaRPr>
          </a:p>
          <a:p>
            <a:pPr lvl="1"/>
            <a:endParaRPr lang="en-US" sz="1800">
              <a:latin typeface="OCRB"/>
              <a:cs typeface="Calibri"/>
            </a:endParaRPr>
          </a:p>
          <a:p>
            <a:endParaRPr lang="en-US" sz="2000">
              <a:latin typeface="OCRB"/>
              <a:cs typeface="Calibri"/>
            </a:endParaRPr>
          </a:p>
        </p:txBody>
      </p:sp>
      <p:pic>
        <p:nvPicPr>
          <p:cNvPr id="8" name="Picture 8">
            <a:extLst>
              <a:ext uri="{FF2B5EF4-FFF2-40B4-BE49-F238E27FC236}">
                <a16:creationId xmlns:a16="http://schemas.microsoft.com/office/drawing/2014/main" id="{DA10B85A-6210-4B86-9F49-5479325BCC7A}"/>
              </a:ext>
            </a:extLst>
          </p:cNvPr>
          <p:cNvPicPr>
            <a:picLocks noChangeAspect="1"/>
          </p:cNvPicPr>
          <p:nvPr/>
        </p:nvPicPr>
        <p:blipFill>
          <a:blip r:embed="rId3"/>
          <a:stretch>
            <a:fillRect/>
          </a:stretch>
        </p:blipFill>
        <p:spPr>
          <a:xfrm>
            <a:off x="1166070" y="4621188"/>
            <a:ext cx="4609749" cy="1579424"/>
          </a:xfrm>
          <a:prstGeom prst="rect">
            <a:avLst/>
          </a:prstGeom>
        </p:spPr>
      </p:pic>
      <p:sp>
        <p:nvSpPr>
          <p:cNvPr id="13" name="Oval 12">
            <a:extLst>
              <a:ext uri="{FF2B5EF4-FFF2-40B4-BE49-F238E27FC236}">
                <a16:creationId xmlns:a16="http://schemas.microsoft.com/office/drawing/2014/main" id="{18BE0CE1-EFFD-4D51-8338-B9B626163207}"/>
              </a:ext>
            </a:extLst>
          </p:cNvPr>
          <p:cNvSpPr/>
          <p:nvPr/>
        </p:nvSpPr>
        <p:spPr>
          <a:xfrm>
            <a:off x="1619076" y="4069358"/>
            <a:ext cx="1062605" cy="1747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toy&#10;&#10;Description automatically generated">
            <a:extLst>
              <a:ext uri="{FF2B5EF4-FFF2-40B4-BE49-F238E27FC236}">
                <a16:creationId xmlns:a16="http://schemas.microsoft.com/office/drawing/2014/main" id="{CD87BD23-0FE6-4222-A673-6AB8E3A82B0C}"/>
              </a:ext>
            </a:extLst>
          </p:cNvPr>
          <p:cNvPicPr>
            <a:picLocks noChangeAspect="1"/>
          </p:cNvPicPr>
          <p:nvPr/>
        </p:nvPicPr>
        <p:blipFill>
          <a:blip r:embed="rId4"/>
          <a:stretch>
            <a:fillRect/>
          </a:stretch>
        </p:blipFill>
        <p:spPr>
          <a:xfrm>
            <a:off x="1305100" y="2538979"/>
            <a:ext cx="1696149" cy="1696149"/>
          </a:xfrm>
          <a:prstGeom prst="rect">
            <a:avLst/>
          </a:prstGeom>
        </p:spPr>
      </p:pic>
      <p:sp>
        <p:nvSpPr>
          <p:cNvPr id="11" name="Speech Bubble: Rectangle 10">
            <a:extLst>
              <a:ext uri="{FF2B5EF4-FFF2-40B4-BE49-F238E27FC236}">
                <a16:creationId xmlns:a16="http://schemas.microsoft.com/office/drawing/2014/main" id="{B6D8F559-DE86-4142-B96C-CE657D80F455}"/>
              </a:ext>
            </a:extLst>
          </p:cNvPr>
          <p:cNvSpPr/>
          <p:nvPr/>
        </p:nvSpPr>
        <p:spPr>
          <a:xfrm>
            <a:off x="1772874" y="2067060"/>
            <a:ext cx="748019" cy="475376"/>
          </a:xfrm>
          <a:prstGeom prst="wedgeRect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cs typeface="Calibri"/>
              </a:rPr>
              <a:t>!</a:t>
            </a:r>
          </a:p>
        </p:txBody>
      </p:sp>
      <p:sp>
        <p:nvSpPr>
          <p:cNvPr id="15" name="TextBox 14">
            <a:extLst>
              <a:ext uri="{FF2B5EF4-FFF2-40B4-BE49-F238E27FC236}">
                <a16:creationId xmlns:a16="http://schemas.microsoft.com/office/drawing/2014/main" id="{D02F5D1A-4F1D-4E77-AD26-F55D664CF89A}"/>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:Lv4A</a:t>
            </a:r>
          </a:p>
        </p:txBody>
      </p:sp>
      <p:pic>
        <p:nvPicPr>
          <p:cNvPr id="16" name="Picture 16" descr="Graphical user interface&#10;&#10;Description automatically generated">
            <a:extLst>
              <a:ext uri="{FF2B5EF4-FFF2-40B4-BE49-F238E27FC236}">
                <a16:creationId xmlns:a16="http://schemas.microsoft.com/office/drawing/2014/main" id="{4900CA7B-A16C-4A74-B50D-59C92C768FCC}"/>
              </a:ext>
            </a:extLst>
          </p:cNvPr>
          <p:cNvPicPr>
            <a:picLocks noChangeAspect="1"/>
          </p:cNvPicPr>
          <p:nvPr/>
        </p:nvPicPr>
        <p:blipFill>
          <a:blip r:embed="rId5"/>
          <a:stretch>
            <a:fillRect/>
          </a:stretch>
        </p:blipFill>
        <p:spPr>
          <a:xfrm>
            <a:off x="4836254" y="1714053"/>
            <a:ext cx="2554448" cy="2486133"/>
          </a:xfrm>
          <a:prstGeom prst="rect">
            <a:avLst/>
          </a:prstGeom>
        </p:spPr>
      </p:pic>
      <p:pic>
        <p:nvPicPr>
          <p:cNvPr id="17" name="Picture 17" descr="Chart&#10;&#10;Description automatically generated">
            <a:extLst>
              <a:ext uri="{FF2B5EF4-FFF2-40B4-BE49-F238E27FC236}">
                <a16:creationId xmlns:a16="http://schemas.microsoft.com/office/drawing/2014/main" id="{25507E43-B3CE-4B0D-B979-2BF123041C0A}"/>
              </a:ext>
            </a:extLst>
          </p:cNvPr>
          <p:cNvPicPr>
            <a:picLocks noChangeAspect="1"/>
          </p:cNvPicPr>
          <p:nvPr/>
        </p:nvPicPr>
        <p:blipFill>
          <a:blip r:embed="rId6"/>
          <a:stretch>
            <a:fillRect/>
          </a:stretch>
        </p:blipFill>
        <p:spPr>
          <a:xfrm>
            <a:off x="7164198" y="3350703"/>
            <a:ext cx="1428925" cy="1428925"/>
          </a:xfrm>
          <a:prstGeom prst="rect">
            <a:avLst/>
          </a:prstGeom>
        </p:spPr>
      </p:pic>
      <p:sp>
        <p:nvSpPr>
          <p:cNvPr id="19" name="TextBox 18">
            <a:extLst>
              <a:ext uri="{FF2B5EF4-FFF2-40B4-BE49-F238E27FC236}">
                <a16:creationId xmlns:a16="http://schemas.microsoft.com/office/drawing/2014/main" id="{4DF98121-1AF1-45B6-A8E9-912B9587F9A4}"/>
              </a:ext>
            </a:extLst>
          </p:cNvPr>
          <p:cNvSpPr txBox="1"/>
          <p:nvPr/>
        </p:nvSpPr>
        <p:spPr>
          <a:xfrm>
            <a:off x="7541703" y="3354198"/>
            <a:ext cx="687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OCb"/>
              </a:rPr>
              <a:t>???</a:t>
            </a:r>
            <a:endParaRPr lang="en-US" b="1">
              <a:latin typeface="OCb"/>
              <a:cs typeface="Calibri"/>
            </a:endParaRPr>
          </a:p>
        </p:txBody>
      </p:sp>
    </p:spTree>
    <p:extLst>
      <p:ext uri="{BB962C8B-B14F-4D97-AF65-F5344CB8AC3E}">
        <p14:creationId xmlns:p14="http://schemas.microsoft.com/office/powerpoint/2010/main" val="412007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BF95802-4613-4D9A-A3BE-EC005DD4BE35}"/>
              </a:ext>
            </a:extLst>
          </p:cNvPr>
          <p:cNvSpPr/>
          <p:nvPr/>
        </p:nvSpPr>
        <p:spPr>
          <a:xfrm>
            <a:off x="356241" y="129505"/>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0" y="1825625"/>
            <a:ext cx="10515600" cy="4121150"/>
          </a:xfrm>
        </p:spPr>
        <p:txBody>
          <a:bodyPr vert="horz" lIns="91440" tIns="45720" rIns="91440" bIns="45720" rtlCol="0" anchor="t">
            <a:normAutofit/>
          </a:bodyPr>
          <a:lstStyle/>
          <a:p>
            <a:endParaRPr lang="en-US" err="1">
              <a:latin typeface="OCRB"/>
              <a:cs typeface="Calibri" panose="020F0502020204030204"/>
            </a:endParaRPr>
          </a:p>
          <a:p>
            <a:pPr marL="457200" lvl="1" indent="0">
              <a:buNone/>
            </a:pPr>
            <a:endParaRPr lang="en-US">
              <a:latin typeface="OCRB"/>
              <a:cs typeface="Calibri" panose="020F0502020204030204"/>
            </a:endParaRPr>
          </a:p>
          <a:p>
            <a:endParaRPr lang="en-US">
              <a:latin typeface="OCRB"/>
              <a:cs typeface="Calibri" panose="020F0502020204030204"/>
            </a:endParaRPr>
          </a:p>
          <a:p>
            <a:endParaRPr lang="en-US">
              <a:latin typeface="OCRB"/>
              <a:cs typeface="Calibri" panose="020F0502020204030204"/>
            </a:endParaRPr>
          </a:p>
          <a:p>
            <a:endParaRPr lang="en-US" i="1">
              <a:latin typeface="OCRB"/>
              <a:cs typeface="Calibri"/>
            </a:endParaRPr>
          </a:p>
          <a:p>
            <a:pPr lvl="1"/>
            <a:endParaRPr lang="en-US">
              <a:latin typeface="OCRB"/>
              <a:cs typeface="Calibri"/>
            </a:endParaRPr>
          </a:p>
          <a:p>
            <a:endParaRPr lang="en-US">
              <a:latin typeface="OCRB"/>
              <a:cs typeface="Calibri"/>
            </a:endParaRPr>
          </a:p>
        </p:txBody>
      </p:sp>
      <p:pic>
        <p:nvPicPr>
          <p:cNvPr id="5" name="Picture 5" descr="Chart, line chart&#10;&#10;Description automatically generated">
            <a:extLst>
              <a:ext uri="{FF2B5EF4-FFF2-40B4-BE49-F238E27FC236}">
                <a16:creationId xmlns:a16="http://schemas.microsoft.com/office/drawing/2014/main" id="{D7F26214-2B9B-4A3D-952B-B0FDD1CA849C}"/>
              </a:ext>
            </a:extLst>
          </p:cNvPr>
          <p:cNvPicPr>
            <a:picLocks noChangeAspect="1"/>
          </p:cNvPicPr>
          <p:nvPr/>
        </p:nvPicPr>
        <p:blipFill>
          <a:blip r:embed="rId3"/>
          <a:stretch>
            <a:fillRect/>
          </a:stretch>
        </p:blipFill>
        <p:spPr>
          <a:xfrm>
            <a:off x="3695886" y="1633034"/>
            <a:ext cx="4804380" cy="3314150"/>
          </a:xfrm>
          <a:prstGeom prst="rect">
            <a:avLst/>
          </a:prstGeom>
        </p:spPr>
      </p:pic>
      <p:sp>
        <p:nvSpPr>
          <p:cNvPr id="11" name="TextBox 10">
            <a:extLst>
              <a:ext uri="{FF2B5EF4-FFF2-40B4-BE49-F238E27FC236}">
                <a16:creationId xmlns:a16="http://schemas.microsoft.com/office/drawing/2014/main" id="{6BBE2042-C939-486D-893B-D50E77AA4A60}"/>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:Lv4A</a:t>
            </a:r>
          </a:p>
        </p:txBody>
      </p:sp>
      <p:sp>
        <p:nvSpPr>
          <p:cNvPr id="13" name="Rectangle: Rounded Corners 12">
            <a:extLst>
              <a:ext uri="{FF2B5EF4-FFF2-40B4-BE49-F238E27FC236}">
                <a16:creationId xmlns:a16="http://schemas.microsoft.com/office/drawing/2014/main" id="{AE6D9299-EC3A-4FE2-B3F3-1FAAE9B1F4B7}"/>
              </a:ext>
            </a:extLst>
          </p:cNvPr>
          <p:cNvSpPr/>
          <p:nvPr/>
        </p:nvSpPr>
        <p:spPr>
          <a:xfrm>
            <a:off x="4166793" y="5862069"/>
            <a:ext cx="755009" cy="41245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58</a:t>
            </a:r>
            <a:endParaRPr lang="en-US"/>
          </a:p>
        </p:txBody>
      </p:sp>
      <p:sp>
        <p:nvSpPr>
          <p:cNvPr id="14" name="Content Placeholder 2">
            <a:extLst>
              <a:ext uri="{FF2B5EF4-FFF2-40B4-BE49-F238E27FC236}">
                <a16:creationId xmlns:a16="http://schemas.microsoft.com/office/drawing/2014/main" id="{C3FCA539-0A50-41BC-B937-B16617BD55BA}"/>
              </a:ext>
            </a:extLst>
          </p:cNvPr>
          <p:cNvSpPr txBox="1">
            <a:spLocks/>
          </p:cNvSpPr>
          <p:nvPr/>
        </p:nvSpPr>
        <p:spPr>
          <a:xfrm>
            <a:off x="3206690" y="5207786"/>
            <a:ext cx="2671893" cy="71676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latin typeface="OCRB"/>
                <a:cs typeface="Calibri" panose="020F0502020204030204"/>
              </a:rPr>
              <a:t>Average # of Pokémon per type</a:t>
            </a:r>
            <a:endParaRPr lang="en-US" sz="2400">
              <a:latin typeface="OCRB"/>
              <a:cs typeface="Calibri" panose="020F0502020204030204"/>
            </a:endParaRPr>
          </a:p>
          <a:p>
            <a:pPr lvl="1"/>
            <a:endParaRPr lang="en-US" sz="2000">
              <a:latin typeface="OCRB"/>
              <a:cs typeface="Calibri"/>
            </a:endParaRPr>
          </a:p>
          <a:p>
            <a:endParaRPr lang="en-US" sz="2400">
              <a:latin typeface="OCRB"/>
              <a:cs typeface="Calibri"/>
            </a:endParaRPr>
          </a:p>
        </p:txBody>
      </p:sp>
      <p:sp>
        <p:nvSpPr>
          <p:cNvPr id="15" name="Content Placeholder 2">
            <a:extLst>
              <a:ext uri="{FF2B5EF4-FFF2-40B4-BE49-F238E27FC236}">
                <a16:creationId xmlns:a16="http://schemas.microsoft.com/office/drawing/2014/main" id="{19DE3D3D-45FF-4B74-B0EB-F9FBDECB1388}"/>
              </a:ext>
            </a:extLst>
          </p:cNvPr>
          <p:cNvSpPr txBox="1">
            <a:spLocks/>
          </p:cNvSpPr>
          <p:nvPr/>
        </p:nvSpPr>
        <p:spPr>
          <a:xfrm>
            <a:off x="6401497" y="5179822"/>
            <a:ext cx="2671893" cy="64685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latin typeface="OCRB"/>
                <a:cs typeface="Calibri" panose="020F0502020204030204"/>
              </a:rPr>
              <a:t>Most common </a:t>
            </a:r>
            <a:r>
              <a:rPr lang="en-US" sz="2000" err="1">
                <a:latin typeface="OCRB"/>
                <a:cs typeface="Calibri" panose="020F0502020204030204"/>
              </a:rPr>
              <a:t>Pokemon</a:t>
            </a:r>
            <a:r>
              <a:rPr lang="en-US" sz="2000">
                <a:latin typeface="OCRB"/>
                <a:cs typeface="Calibri" panose="020F0502020204030204"/>
              </a:rPr>
              <a:t> type</a:t>
            </a:r>
          </a:p>
        </p:txBody>
      </p:sp>
      <p:sp>
        <p:nvSpPr>
          <p:cNvPr id="17" name="Rectangle: Rounded Corners 16">
            <a:extLst>
              <a:ext uri="{FF2B5EF4-FFF2-40B4-BE49-F238E27FC236}">
                <a16:creationId xmlns:a16="http://schemas.microsoft.com/office/drawing/2014/main" id="{B4A18A5A-E7A5-47D7-A4A2-EA1F4296249F}"/>
              </a:ext>
            </a:extLst>
          </p:cNvPr>
          <p:cNvSpPr/>
          <p:nvPr/>
        </p:nvSpPr>
        <p:spPr>
          <a:xfrm>
            <a:off x="7816004" y="5862069"/>
            <a:ext cx="755009" cy="41245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134</a:t>
            </a:r>
            <a:endParaRPr lang="en-US"/>
          </a:p>
        </p:txBody>
      </p:sp>
      <p:pic>
        <p:nvPicPr>
          <p:cNvPr id="18" name="Picture 18" descr="Graphical user interface&#10;&#10;Description automatically generated">
            <a:extLst>
              <a:ext uri="{FF2B5EF4-FFF2-40B4-BE49-F238E27FC236}">
                <a16:creationId xmlns:a16="http://schemas.microsoft.com/office/drawing/2014/main" id="{266CC28E-467E-4E63-9582-AC66CEC3D1CB}"/>
              </a:ext>
            </a:extLst>
          </p:cNvPr>
          <p:cNvPicPr>
            <a:picLocks noChangeAspect="1"/>
          </p:cNvPicPr>
          <p:nvPr/>
        </p:nvPicPr>
        <p:blipFill rotWithShape="1">
          <a:blip r:embed="rId4"/>
          <a:srcRect l="66667" t="86053" r="254" b="-263"/>
          <a:stretch/>
        </p:blipFill>
        <p:spPr>
          <a:xfrm>
            <a:off x="6807667" y="5859613"/>
            <a:ext cx="1110158" cy="462019"/>
          </a:xfrm>
          <a:prstGeom prst="rect">
            <a:avLst/>
          </a:prstGeom>
        </p:spPr>
      </p:pic>
    </p:spTree>
    <p:extLst>
      <p:ext uri="{BB962C8B-B14F-4D97-AF65-F5344CB8AC3E}">
        <p14:creationId xmlns:p14="http://schemas.microsoft.com/office/powerpoint/2010/main" val="3650964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CA6A6AE-88AD-4F9B-A6C8-71E92D37E332}"/>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B4AE49-3B62-4B49-99CE-1532A7D56067}"/>
              </a:ext>
            </a:extLst>
          </p:cNvPr>
          <p:cNvSpPr/>
          <p:nvPr/>
        </p:nvSpPr>
        <p:spPr>
          <a:xfrm>
            <a:off x="6666449" y="4020420"/>
            <a:ext cx="1537981" cy="23069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3611ABF-8091-43BE-8828-3EFF10156A31}"/>
              </a:ext>
            </a:extLst>
          </p:cNvPr>
          <p:cNvSpPr/>
          <p:nvPr/>
        </p:nvSpPr>
        <p:spPr>
          <a:xfrm>
            <a:off x="6072229" y="2538366"/>
            <a:ext cx="1537981" cy="23069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DE3B49E-B024-485B-A652-762683A67F34}"/>
              </a:ext>
            </a:extLst>
          </p:cNvPr>
          <p:cNvSpPr/>
          <p:nvPr/>
        </p:nvSpPr>
        <p:spPr>
          <a:xfrm>
            <a:off x="2360101" y="3279394"/>
            <a:ext cx="957743" cy="17476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8" descr="Graphical user interface&#10;&#10;Description automatically generated">
            <a:extLst>
              <a:ext uri="{FF2B5EF4-FFF2-40B4-BE49-F238E27FC236}">
                <a16:creationId xmlns:a16="http://schemas.microsoft.com/office/drawing/2014/main" id="{387CC271-CB5B-418D-AD76-12F2AF449262}"/>
              </a:ext>
            </a:extLst>
          </p:cNvPr>
          <p:cNvPicPr>
            <a:picLocks noChangeAspect="1"/>
          </p:cNvPicPr>
          <p:nvPr/>
        </p:nvPicPr>
        <p:blipFill rotWithShape="1">
          <a:blip r:embed="rId3"/>
          <a:srcRect l="66667" t="86053" r="254" b="-263"/>
          <a:stretch/>
        </p:blipFill>
        <p:spPr>
          <a:xfrm>
            <a:off x="2361501" y="3958108"/>
            <a:ext cx="1110158" cy="462019"/>
          </a:xfrm>
          <a:prstGeom prst="rect">
            <a:avLst/>
          </a:prstGeom>
        </p:spPr>
      </p:pic>
      <p:pic>
        <p:nvPicPr>
          <p:cNvPr id="6" name="Picture 6" descr="A picture containing qr code&#10;&#10;Description automatically generated">
            <a:extLst>
              <a:ext uri="{FF2B5EF4-FFF2-40B4-BE49-F238E27FC236}">
                <a16:creationId xmlns:a16="http://schemas.microsoft.com/office/drawing/2014/main" id="{8B97AB07-171E-40BE-B0E3-682E4FCF8DAF}"/>
              </a:ext>
            </a:extLst>
          </p:cNvPr>
          <p:cNvPicPr>
            <a:picLocks noChangeAspect="1"/>
          </p:cNvPicPr>
          <p:nvPr/>
        </p:nvPicPr>
        <p:blipFill>
          <a:blip r:embed="rId4"/>
          <a:stretch>
            <a:fillRect/>
          </a:stretch>
        </p:blipFill>
        <p:spPr>
          <a:xfrm>
            <a:off x="2025940" y="2029438"/>
            <a:ext cx="1414944" cy="1414944"/>
          </a:xfrm>
          <a:prstGeom prst="rect">
            <a:avLst/>
          </a:prstGeom>
        </p:spPr>
      </p:pic>
      <p:sp>
        <p:nvSpPr>
          <p:cNvPr id="10" name="TextBox 9">
            <a:extLst>
              <a:ext uri="{FF2B5EF4-FFF2-40B4-BE49-F238E27FC236}">
                <a16:creationId xmlns:a16="http://schemas.microsoft.com/office/drawing/2014/main" id="{254A0C04-828E-4ADB-8854-239CD7C4ED40}"/>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:Lv4B</a:t>
            </a:r>
          </a:p>
        </p:txBody>
      </p:sp>
      <p:pic>
        <p:nvPicPr>
          <p:cNvPr id="13" name="Picture 13">
            <a:extLst>
              <a:ext uri="{FF2B5EF4-FFF2-40B4-BE49-F238E27FC236}">
                <a16:creationId xmlns:a16="http://schemas.microsoft.com/office/drawing/2014/main" id="{371C0AA1-AB51-49D6-96C6-C503F003656C}"/>
              </a:ext>
            </a:extLst>
          </p:cNvPr>
          <p:cNvPicPr>
            <a:picLocks noChangeAspect="1"/>
          </p:cNvPicPr>
          <p:nvPr/>
        </p:nvPicPr>
        <p:blipFill>
          <a:blip r:embed="rId5"/>
          <a:stretch>
            <a:fillRect/>
          </a:stretch>
        </p:blipFill>
        <p:spPr>
          <a:xfrm>
            <a:off x="1242969" y="4642159"/>
            <a:ext cx="4309144" cy="1684287"/>
          </a:xfrm>
          <a:prstGeom prst="rect">
            <a:avLst/>
          </a:prstGeom>
        </p:spPr>
      </p:pic>
      <p:sp>
        <p:nvSpPr>
          <p:cNvPr id="15" name="Content Placeholder 2">
            <a:extLst>
              <a:ext uri="{FF2B5EF4-FFF2-40B4-BE49-F238E27FC236}">
                <a16:creationId xmlns:a16="http://schemas.microsoft.com/office/drawing/2014/main" id="{48A0C3B0-16D9-40E8-B711-D68DF7D472B6}"/>
              </a:ext>
            </a:extLst>
          </p:cNvPr>
          <p:cNvSpPr txBox="1">
            <a:spLocks/>
          </p:cNvSpPr>
          <p:nvPr/>
        </p:nvSpPr>
        <p:spPr>
          <a:xfrm>
            <a:off x="1556857" y="4865235"/>
            <a:ext cx="3685563" cy="124107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OCRB"/>
                <a:cs typeface="Calibri" panose="020F0502020204030204"/>
              </a:rPr>
              <a:t>Wild </a:t>
            </a:r>
            <a:r>
              <a:rPr lang="en-US" sz="1600" err="1">
                <a:latin typeface="OCRB"/>
                <a:cs typeface="Calibri" panose="020F0502020204030204"/>
              </a:rPr>
              <a:t>Bellossom</a:t>
            </a:r>
            <a:r>
              <a:rPr lang="en-US" sz="1600">
                <a:latin typeface="OCRB"/>
                <a:cs typeface="Calibri" panose="020F0502020204030204"/>
              </a:rPr>
              <a:t> and wild </a:t>
            </a:r>
            <a:r>
              <a:rPr lang="en-US" sz="1600" err="1">
                <a:latin typeface="OCRB"/>
                <a:cs typeface="Calibri" panose="020F0502020204030204"/>
              </a:rPr>
              <a:t>Electrike</a:t>
            </a:r>
            <a:r>
              <a:rPr lang="en-US" sz="1600">
                <a:latin typeface="OCRB"/>
                <a:cs typeface="Calibri" panose="020F0502020204030204"/>
              </a:rPr>
              <a:t> appeared!</a:t>
            </a:r>
          </a:p>
          <a:p>
            <a:pPr marL="0" indent="0">
              <a:buNone/>
            </a:pPr>
            <a:r>
              <a:rPr lang="en-US" sz="1600">
                <a:latin typeface="OCRB"/>
                <a:cs typeface="Calibri" panose="020F0502020204030204"/>
              </a:rPr>
              <a:t>Grass and electric type are highly effective against water...</a:t>
            </a:r>
          </a:p>
        </p:txBody>
      </p:sp>
      <p:pic>
        <p:nvPicPr>
          <p:cNvPr id="19" name="Picture 19" descr="A picture containing text&#10;&#10;Description automatically generated">
            <a:extLst>
              <a:ext uri="{FF2B5EF4-FFF2-40B4-BE49-F238E27FC236}">
                <a16:creationId xmlns:a16="http://schemas.microsoft.com/office/drawing/2014/main" id="{51C040C5-9148-4A21-B569-0E769286EBCA}"/>
              </a:ext>
            </a:extLst>
          </p:cNvPr>
          <p:cNvPicPr>
            <a:picLocks noChangeAspect="1"/>
          </p:cNvPicPr>
          <p:nvPr/>
        </p:nvPicPr>
        <p:blipFill rotWithShape="1">
          <a:blip r:embed="rId6"/>
          <a:srcRect l="16030" t="28571" r="21883" b="26786"/>
          <a:stretch/>
        </p:blipFill>
        <p:spPr>
          <a:xfrm>
            <a:off x="5835941" y="1575033"/>
            <a:ext cx="1703161" cy="1224645"/>
          </a:xfrm>
          <a:prstGeom prst="rect">
            <a:avLst/>
          </a:prstGeom>
        </p:spPr>
      </p:pic>
      <p:pic>
        <p:nvPicPr>
          <p:cNvPr id="23" name="Picture 23" descr="A picture containing text, traffic light&#10;&#10;Description automatically generated">
            <a:extLst>
              <a:ext uri="{FF2B5EF4-FFF2-40B4-BE49-F238E27FC236}">
                <a16:creationId xmlns:a16="http://schemas.microsoft.com/office/drawing/2014/main" id="{15E05A43-B0E1-436E-9D2C-C2712C7F9CF9}"/>
              </a:ext>
            </a:extLst>
          </p:cNvPr>
          <p:cNvPicPr>
            <a:picLocks noChangeAspect="1"/>
          </p:cNvPicPr>
          <p:nvPr/>
        </p:nvPicPr>
        <p:blipFill rotWithShape="1">
          <a:blip r:embed="rId7"/>
          <a:srcRect l="30025" t="26275" r="25191" b="27296"/>
          <a:stretch/>
        </p:blipFill>
        <p:spPr>
          <a:xfrm>
            <a:off x="6751741" y="2798426"/>
            <a:ext cx="1403281" cy="1455394"/>
          </a:xfrm>
          <a:prstGeom prst="rect">
            <a:avLst/>
          </a:prstGeom>
        </p:spPr>
      </p:pic>
      <p:pic>
        <p:nvPicPr>
          <p:cNvPr id="24" name="Picture 24" descr="Graphical user interface&#10;&#10;Description automatically generated">
            <a:extLst>
              <a:ext uri="{FF2B5EF4-FFF2-40B4-BE49-F238E27FC236}">
                <a16:creationId xmlns:a16="http://schemas.microsoft.com/office/drawing/2014/main" id="{C65D1FE3-4C32-4CA7-BBAD-831A043B6EF5}"/>
              </a:ext>
            </a:extLst>
          </p:cNvPr>
          <p:cNvPicPr>
            <a:picLocks noChangeAspect="1"/>
          </p:cNvPicPr>
          <p:nvPr/>
        </p:nvPicPr>
        <p:blipFill rotWithShape="1">
          <a:blip r:embed="rId3"/>
          <a:srcRect l="3053" t="16316" r="68193" b="68786"/>
          <a:stretch/>
        </p:blipFill>
        <p:spPr>
          <a:xfrm>
            <a:off x="7814345" y="1797942"/>
            <a:ext cx="928577" cy="459356"/>
          </a:xfrm>
          <a:prstGeom prst="rect">
            <a:avLst/>
          </a:prstGeom>
        </p:spPr>
      </p:pic>
      <p:pic>
        <p:nvPicPr>
          <p:cNvPr id="25" name="Picture 24" descr="Graphical user interface&#10;&#10;Description automatically generated">
            <a:extLst>
              <a:ext uri="{FF2B5EF4-FFF2-40B4-BE49-F238E27FC236}">
                <a16:creationId xmlns:a16="http://schemas.microsoft.com/office/drawing/2014/main" id="{9C1FAC16-E031-45B6-98A9-DB73036A31F7}"/>
              </a:ext>
            </a:extLst>
          </p:cNvPr>
          <p:cNvPicPr>
            <a:picLocks noChangeAspect="1"/>
          </p:cNvPicPr>
          <p:nvPr/>
        </p:nvPicPr>
        <p:blipFill rotWithShape="1">
          <a:blip r:embed="rId3"/>
          <a:srcRect l="1272" t="52105" r="66667" b="34474"/>
          <a:stretch/>
        </p:blipFill>
        <p:spPr>
          <a:xfrm>
            <a:off x="8310692" y="3328933"/>
            <a:ext cx="1026311" cy="420043"/>
          </a:xfrm>
          <a:prstGeom prst="rect">
            <a:avLst/>
          </a:prstGeom>
        </p:spPr>
      </p:pic>
      <p:sp>
        <p:nvSpPr>
          <p:cNvPr id="27" name="Rectangle: Rounded Corners 26">
            <a:extLst>
              <a:ext uri="{FF2B5EF4-FFF2-40B4-BE49-F238E27FC236}">
                <a16:creationId xmlns:a16="http://schemas.microsoft.com/office/drawing/2014/main" id="{4257AF48-C30F-4383-915D-A73BEE97A7A7}"/>
              </a:ext>
            </a:extLst>
          </p:cNvPr>
          <p:cNvSpPr/>
          <p:nvPr/>
        </p:nvSpPr>
        <p:spPr>
          <a:xfrm>
            <a:off x="2160426" y="3638986"/>
            <a:ext cx="1328256" cy="32157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GYARADOS</a:t>
            </a:r>
            <a:endParaRPr lang="en-US"/>
          </a:p>
        </p:txBody>
      </p:sp>
      <p:sp>
        <p:nvSpPr>
          <p:cNvPr id="28" name="Rectangle: Rounded Corners 27">
            <a:extLst>
              <a:ext uri="{FF2B5EF4-FFF2-40B4-BE49-F238E27FC236}">
                <a16:creationId xmlns:a16="http://schemas.microsoft.com/office/drawing/2014/main" id="{4E27FAD2-C43C-440F-BE13-1865AB81EABD}"/>
              </a:ext>
            </a:extLst>
          </p:cNvPr>
          <p:cNvSpPr/>
          <p:nvPr/>
        </p:nvSpPr>
        <p:spPr>
          <a:xfrm>
            <a:off x="7536370" y="1492802"/>
            <a:ext cx="1489044" cy="3425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ELECTRIKE</a:t>
            </a:r>
            <a:endParaRPr lang="en-US"/>
          </a:p>
        </p:txBody>
      </p:sp>
      <p:sp>
        <p:nvSpPr>
          <p:cNvPr id="29" name="Rectangle: Rounded Corners 28">
            <a:extLst>
              <a:ext uri="{FF2B5EF4-FFF2-40B4-BE49-F238E27FC236}">
                <a16:creationId xmlns:a16="http://schemas.microsoft.com/office/drawing/2014/main" id="{4ED27AEA-9950-4FE7-8435-DEBF381E7F10}"/>
              </a:ext>
            </a:extLst>
          </p:cNvPr>
          <p:cNvSpPr/>
          <p:nvPr/>
        </p:nvSpPr>
        <p:spPr>
          <a:xfrm>
            <a:off x="8116608" y="2988838"/>
            <a:ext cx="1489044" cy="3425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BELLOSSOM</a:t>
            </a:r>
            <a:endParaRPr lang="en-US"/>
          </a:p>
        </p:txBody>
      </p:sp>
      <p:sp>
        <p:nvSpPr>
          <p:cNvPr id="31" name="Isosceles Triangle 30">
            <a:extLst>
              <a:ext uri="{FF2B5EF4-FFF2-40B4-BE49-F238E27FC236}">
                <a16:creationId xmlns:a16="http://schemas.microsoft.com/office/drawing/2014/main" id="{F59B7940-9583-43E8-A56B-9DA0A1A3BA22}"/>
              </a:ext>
            </a:extLst>
          </p:cNvPr>
          <p:cNvSpPr/>
          <p:nvPr/>
        </p:nvSpPr>
        <p:spPr>
          <a:xfrm rot="10800000">
            <a:off x="4974921" y="5897461"/>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802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2EF9FD9-9B52-42C4-8467-0EB6BC07774E}"/>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3844954" y="728065"/>
            <a:ext cx="10515600" cy="4121150"/>
          </a:xfrm>
        </p:spPr>
        <p:txBody>
          <a:bodyPr vert="horz" lIns="91440" tIns="45720" rIns="91440" bIns="45720" rtlCol="0" anchor="t">
            <a:normAutofit/>
          </a:bodyPr>
          <a:lstStyle/>
          <a:p>
            <a:pPr marL="0" indent="0">
              <a:buNone/>
            </a:pPr>
            <a:endParaRPr lang="en-US">
              <a:latin typeface="OCRB"/>
              <a:cs typeface="Calibri" panose="020F0502020204030204"/>
            </a:endParaRPr>
          </a:p>
          <a:p>
            <a:pPr marL="0" indent="0" algn="ctr">
              <a:buNone/>
            </a:pPr>
            <a:endParaRPr lang="en-US" i="1">
              <a:latin typeface="OCRB"/>
              <a:cs typeface="Calibri" panose="020F0502020204030204"/>
            </a:endParaRPr>
          </a:p>
          <a:p>
            <a:pPr lvl="1"/>
            <a:endParaRPr lang="en-US">
              <a:latin typeface="OCRB"/>
              <a:cs typeface="Calibri" panose="020F0502020204030204"/>
            </a:endParaRPr>
          </a:p>
          <a:p>
            <a:endParaRPr lang="en-US">
              <a:latin typeface="OCRB"/>
              <a:cs typeface="Calibri" panose="020F0502020204030204"/>
            </a:endParaRPr>
          </a:p>
        </p:txBody>
      </p:sp>
      <p:sp>
        <p:nvSpPr>
          <p:cNvPr id="10" name="TextBox 9">
            <a:extLst>
              <a:ext uri="{FF2B5EF4-FFF2-40B4-BE49-F238E27FC236}">
                <a16:creationId xmlns:a16="http://schemas.microsoft.com/office/drawing/2014/main" id="{E3A8F8EC-2888-47B1-8F28-CC770E3DD19F}"/>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:Lv4B</a:t>
            </a:r>
          </a:p>
        </p:txBody>
      </p:sp>
      <p:sp>
        <p:nvSpPr>
          <p:cNvPr id="14" name="Rectangle: Rounded Corners 13">
            <a:extLst>
              <a:ext uri="{FF2B5EF4-FFF2-40B4-BE49-F238E27FC236}">
                <a16:creationId xmlns:a16="http://schemas.microsoft.com/office/drawing/2014/main" id="{B660E62C-AF5E-43F6-AD82-21C03AF88D17}"/>
              </a:ext>
            </a:extLst>
          </p:cNvPr>
          <p:cNvSpPr/>
          <p:nvPr/>
        </p:nvSpPr>
        <p:spPr>
          <a:xfrm>
            <a:off x="1720404" y="2517525"/>
            <a:ext cx="3152861" cy="214618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Average HP for</a:t>
            </a:r>
          </a:p>
          <a:p>
            <a:pPr algn="ctr"/>
            <a:endParaRPr lang="en-US" b="1">
              <a:solidFill>
                <a:srgbClr val="000000"/>
              </a:solidFill>
              <a:latin typeface="OCRB"/>
              <a:cs typeface="Calibri"/>
            </a:endParaRPr>
          </a:p>
          <a:p>
            <a:pPr algn="ctr"/>
            <a:endParaRPr lang="en-US" b="1">
              <a:solidFill>
                <a:srgbClr val="000000"/>
              </a:solidFill>
              <a:latin typeface="OCRB"/>
              <a:cs typeface="Calibri"/>
            </a:endParaRPr>
          </a:p>
          <a:p>
            <a:pPr algn="ctr"/>
            <a:r>
              <a:rPr lang="en-US" b="1">
                <a:solidFill>
                  <a:srgbClr val="000000"/>
                </a:solidFill>
                <a:latin typeface="OCRB"/>
                <a:cs typeface="Calibri"/>
              </a:rPr>
              <a:t>VS.</a:t>
            </a:r>
          </a:p>
          <a:p>
            <a:pPr algn="ctr"/>
            <a:r>
              <a:rPr lang="en-US" b="1">
                <a:solidFill>
                  <a:srgbClr val="000000"/>
                </a:solidFill>
                <a:latin typeface="OCRB"/>
                <a:cs typeface="Calibri"/>
              </a:rPr>
              <a:t>Average        type attack</a:t>
            </a:r>
          </a:p>
        </p:txBody>
      </p:sp>
      <p:pic>
        <p:nvPicPr>
          <p:cNvPr id="16" name="Picture 18" descr="Graphical user interface&#10;&#10;Description automatically generated">
            <a:extLst>
              <a:ext uri="{FF2B5EF4-FFF2-40B4-BE49-F238E27FC236}">
                <a16:creationId xmlns:a16="http://schemas.microsoft.com/office/drawing/2014/main" id="{596CF82B-D435-49D9-A7AF-9E0F78888F6E}"/>
              </a:ext>
            </a:extLst>
          </p:cNvPr>
          <p:cNvPicPr>
            <a:picLocks noChangeAspect="1"/>
          </p:cNvPicPr>
          <p:nvPr/>
        </p:nvPicPr>
        <p:blipFill rotWithShape="1">
          <a:blip r:embed="rId3"/>
          <a:srcRect l="66667" t="86053" r="254" b="-263"/>
          <a:stretch/>
        </p:blipFill>
        <p:spPr>
          <a:xfrm>
            <a:off x="2334204" y="3061951"/>
            <a:ext cx="1110158" cy="462019"/>
          </a:xfrm>
          <a:prstGeom prst="rect">
            <a:avLst/>
          </a:prstGeom>
        </p:spPr>
      </p:pic>
      <p:pic>
        <p:nvPicPr>
          <p:cNvPr id="17" name="Picture 17" descr="Graphical user interface&#10;&#10;Description automatically generated">
            <a:extLst>
              <a:ext uri="{FF2B5EF4-FFF2-40B4-BE49-F238E27FC236}">
                <a16:creationId xmlns:a16="http://schemas.microsoft.com/office/drawing/2014/main" id="{000A21E2-D701-4B3C-91C8-271D69ED35A7}"/>
              </a:ext>
            </a:extLst>
          </p:cNvPr>
          <p:cNvPicPr>
            <a:picLocks noChangeAspect="1"/>
          </p:cNvPicPr>
          <p:nvPr/>
        </p:nvPicPr>
        <p:blipFill rotWithShape="1">
          <a:blip r:embed="rId3"/>
          <a:srcRect l="34860" t="34474" r="35878" b="53065"/>
          <a:stretch/>
        </p:blipFill>
        <p:spPr>
          <a:xfrm>
            <a:off x="3355130" y="3061950"/>
            <a:ext cx="1019437" cy="408478"/>
          </a:xfrm>
          <a:prstGeom prst="rect">
            <a:avLst/>
          </a:prstGeom>
        </p:spPr>
      </p:pic>
      <p:pic>
        <p:nvPicPr>
          <p:cNvPr id="19" name="Picture 24" descr="Graphical user interface&#10;&#10;Description automatically generated">
            <a:extLst>
              <a:ext uri="{FF2B5EF4-FFF2-40B4-BE49-F238E27FC236}">
                <a16:creationId xmlns:a16="http://schemas.microsoft.com/office/drawing/2014/main" id="{798F29A7-43FB-4E10-B7C5-784D03A4E8D6}"/>
              </a:ext>
            </a:extLst>
          </p:cNvPr>
          <p:cNvPicPr>
            <a:picLocks noChangeAspect="1"/>
          </p:cNvPicPr>
          <p:nvPr/>
        </p:nvPicPr>
        <p:blipFill rotWithShape="1">
          <a:blip r:embed="rId3"/>
          <a:srcRect l="3053" t="16316" r="68193" b="68786"/>
          <a:stretch/>
        </p:blipFill>
        <p:spPr>
          <a:xfrm>
            <a:off x="3089212" y="3808903"/>
            <a:ext cx="928577" cy="396439"/>
          </a:xfrm>
          <a:prstGeom prst="rect">
            <a:avLst/>
          </a:prstGeom>
        </p:spPr>
      </p:pic>
      <p:sp>
        <p:nvSpPr>
          <p:cNvPr id="21" name="Isosceles Triangle 20">
            <a:extLst>
              <a:ext uri="{FF2B5EF4-FFF2-40B4-BE49-F238E27FC236}">
                <a16:creationId xmlns:a16="http://schemas.microsoft.com/office/drawing/2014/main" id="{484A65C5-8822-4DC1-827D-1713C4F1BE56}"/>
              </a:ext>
            </a:extLst>
          </p:cNvPr>
          <p:cNvSpPr/>
          <p:nvPr/>
        </p:nvSpPr>
        <p:spPr>
          <a:xfrm rot="5400000">
            <a:off x="1434167" y="2849461"/>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8BF01F-13F7-49FC-91ED-C98D76C86925}"/>
              </a:ext>
            </a:extLst>
          </p:cNvPr>
          <p:cNvSpPr txBox="1"/>
          <p:nvPr/>
        </p:nvSpPr>
        <p:spPr>
          <a:xfrm>
            <a:off x="2044916" y="4705091"/>
            <a:ext cx="22188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latin typeface="OCRB"/>
              </a:rPr>
              <a:t>-3.89</a:t>
            </a:r>
          </a:p>
        </p:txBody>
      </p:sp>
      <p:pic>
        <p:nvPicPr>
          <p:cNvPr id="2" name="Picture 4" descr="Chart, bar chart&#10;&#10;Description automatically generated">
            <a:extLst>
              <a:ext uri="{FF2B5EF4-FFF2-40B4-BE49-F238E27FC236}">
                <a16:creationId xmlns:a16="http://schemas.microsoft.com/office/drawing/2014/main" id="{78ADA38B-236B-4D0E-B590-46A3B539220F}"/>
              </a:ext>
            </a:extLst>
          </p:cNvPr>
          <p:cNvPicPr>
            <a:picLocks noChangeAspect="1"/>
          </p:cNvPicPr>
          <p:nvPr/>
        </p:nvPicPr>
        <p:blipFill>
          <a:blip r:embed="rId4"/>
          <a:stretch>
            <a:fillRect/>
          </a:stretch>
        </p:blipFill>
        <p:spPr>
          <a:xfrm>
            <a:off x="5213757" y="1823144"/>
            <a:ext cx="5001236" cy="3568243"/>
          </a:xfrm>
          <a:prstGeom prst="rect">
            <a:avLst/>
          </a:prstGeom>
        </p:spPr>
      </p:pic>
    </p:spTree>
    <p:extLst>
      <p:ext uri="{BB962C8B-B14F-4D97-AF65-F5344CB8AC3E}">
        <p14:creationId xmlns:p14="http://schemas.microsoft.com/office/powerpoint/2010/main" val="677721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2EF9FD9-9B52-42C4-8467-0EB6BC07774E}"/>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0301C6-CD7C-488A-A719-CFBDD832785A}"/>
              </a:ext>
            </a:extLst>
          </p:cNvPr>
          <p:cNvSpPr>
            <a:spLocks noGrp="1"/>
          </p:cNvSpPr>
          <p:nvPr>
            <p:ph idx="4294967295"/>
          </p:nvPr>
        </p:nvSpPr>
        <p:spPr>
          <a:xfrm>
            <a:off x="3844954" y="728065"/>
            <a:ext cx="10515600" cy="4121150"/>
          </a:xfrm>
        </p:spPr>
        <p:txBody>
          <a:bodyPr vert="horz" lIns="91440" tIns="45720" rIns="91440" bIns="45720" rtlCol="0" anchor="t">
            <a:normAutofit/>
          </a:bodyPr>
          <a:lstStyle/>
          <a:p>
            <a:pPr marL="0" indent="0">
              <a:buNone/>
            </a:pPr>
            <a:endParaRPr lang="en-US">
              <a:latin typeface="OCRB"/>
              <a:cs typeface="Calibri" panose="020F0502020204030204"/>
            </a:endParaRPr>
          </a:p>
          <a:p>
            <a:pPr marL="0" indent="0" algn="ctr">
              <a:buNone/>
            </a:pPr>
            <a:endParaRPr lang="en-US" i="1">
              <a:latin typeface="OCRB"/>
              <a:cs typeface="Calibri" panose="020F0502020204030204"/>
            </a:endParaRPr>
          </a:p>
          <a:p>
            <a:pPr lvl="1"/>
            <a:endParaRPr lang="en-US">
              <a:latin typeface="OCRB"/>
              <a:cs typeface="Calibri" panose="020F0502020204030204"/>
            </a:endParaRPr>
          </a:p>
          <a:p>
            <a:endParaRPr lang="en-US">
              <a:latin typeface="OCRB"/>
              <a:cs typeface="Calibri" panose="020F0502020204030204"/>
            </a:endParaRPr>
          </a:p>
        </p:txBody>
      </p:sp>
      <p:sp>
        <p:nvSpPr>
          <p:cNvPr id="10" name="TextBox 9">
            <a:extLst>
              <a:ext uri="{FF2B5EF4-FFF2-40B4-BE49-F238E27FC236}">
                <a16:creationId xmlns:a16="http://schemas.microsoft.com/office/drawing/2014/main" id="{E3A8F8EC-2888-47B1-8F28-CC770E3DD19F}"/>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:Lv4B</a:t>
            </a:r>
          </a:p>
        </p:txBody>
      </p:sp>
      <p:pic>
        <p:nvPicPr>
          <p:cNvPr id="2" name="Picture 4" descr="Chart, bar chart&#10;&#10;Description automatically generated">
            <a:extLst>
              <a:ext uri="{FF2B5EF4-FFF2-40B4-BE49-F238E27FC236}">
                <a16:creationId xmlns:a16="http://schemas.microsoft.com/office/drawing/2014/main" id="{3EE5A026-2CAA-4C22-B149-5070B95EFC3E}"/>
              </a:ext>
            </a:extLst>
          </p:cNvPr>
          <p:cNvPicPr>
            <a:picLocks noChangeAspect="1"/>
          </p:cNvPicPr>
          <p:nvPr/>
        </p:nvPicPr>
        <p:blipFill>
          <a:blip r:embed="rId3"/>
          <a:stretch>
            <a:fillRect/>
          </a:stretch>
        </p:blipFill>
        <p:spPr>
          <a:xfrm>
            <a:off x="5213757" y="1823144"/>
            <a:ext cx="5001236" cy="3568243"/>
          </a:xfrm>
          <a:prstGeom prst="rect">
            <a:avLst/>
          </a:prstGeom>
        </p:spPr>
      </p:pic>
      <p:sp>
        <p:nvSpPr>
          <p:cNvPr id="9" name="Rectangle: Rounded Corners 8">
            <a:extLst>
              <a:ext uri="{FF2B5EF4-FFF2-40B4-BE49-F238E27FC236}">
                <a16:creationId xmlns:a16="http://schemas.microsoft.com/office/drawing/2014/main" id="{F959FE76-DBBC-431E-A3F9-C3A989D66823}"/>
              </a:ext>
            </a:extLst>
          </p:cNvPr>
          <p:cNvSpPr/>
          <p:nvPr/>
        </p:nvSpPr>
        <p:spPr>
          <a:xfrm>
            <a:off x="1720404" y="2517525"/>
            <a:ext cx="3152861" cy="214618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Average HP for</a:t>
            </a:r>
          </a:p>
          <a:p>
            <a:pPr algn="ctr"/>
            <a:endParaRPr lang="en-US" b="1">
              <a:solidFill>
                <a:srgbClr val="000000"/>
              </a:solidFill>
              <a:latin typeface="OCRB"/>
              <a:cs typeface="Calibri"/>
            </a:endParaRPr>
          </a:p>
          <a:p>
            <a:pPr algn="ctr"/>
            <a:endParaRPr lang="en-US" b="1">
              <a:solidFill>
                <a:srgbClr val="000000"/>
              </a:solidFill>
              <a:latin typeface="OCRB"/>
              <a:cs typeface="Calibri"/>
            </a:endParaRPr>
          </a:p>
          <a:p>
            <a:pPr algn="ctr"/>
            <a:r>
              <a:rPr lang="en-US" b="1">
                <a:solidFill>
                  <a:srgbClr val="000000"/>
                </a:solidFill>
                <a:latin typeface="OCRB"/>
                <a:cs typeface="Calibri"/>
              </a:rPr>
              <a:t>VS.</a:t>
            </a:r>
          </a:p>
          <a:p>
            <a:pPr algn="ctr"/>
            <a:r>
              <a:rPr lang="en-US" b="1">
                <a:solidFill>
                  <a:srgbClr val="000000"/>
                </a:solidFill>
                <a:latin typeface="OCRB"/>
                <a:cs typeface="Calibri"/>
              </a:rPr>
              <a:t>Average        type attack</a:t>
            </a:r>
          </a:p>
        </p:txBody>
      </p:sp>
      <p:pic>
        <p:nvPicPr>
          <p:cNvPr id="7" name="Picture 11" descr="Graphical user interface&#10;&#10;Description automatically generated">
            <a:extLst>
              <a:ext uri="{FF2B5EF4-FFF2-40B4-BE49-F238E27FC236}">
                <a16:creationId xmlns:a16="http://schemas.microsoft.com/office/drawing/2014/main" id="{B687FD51-FF4A-41DD-8F3E-4C2D7A59E892}"/>
              </a:ext>
            </a:extLst>
          </p:cNvPr>
          <p:cNvPicPr>
            <a:picLocks noChangeAspect="1"/>
          </p:cNvPicPr>
          <p:nvPr/>
        </p:nvPicPr>
        <p:blipFill rotWithShape="1">
          <a:blip r:embed="rId4"/>
          <a:srcRect l="3053" t="86053" r="68957" b="944"/>
          <a:stretch/>
        </p:blipFill>
        <p:spPr>
          <a:xfrm>
            <a:off x="3779639" y="3089382"/>
            <a:ext cx="767819" cy="346019"/>
          </a:xfrm>
          <a:prstGeom prst="rect">
            <a:avLst/>
          </a:prstGeom>
        </p:spPr>
      </p:pic>
      <p:pic>
        <p:nvPicPr>
          <p:cNvPr id="5" name="Picture 8" descr="Graphical user interface&#10;&#10;Description automatically generated">
            <a:extLst>
              <a:ext uri="{FF2B5EF4-FFF2-40B4-BE49-F238E27FC236}">
                <a16:creationId xmlns:a16="http://schemas.microsoft.com/office/drawing/2014/main" id="{70FAF1D5-93BE-4D27-86CB-605BA7F47B43}"/>
              </a:ext>
            </a:extLst>
          </p:cNvPr>
          <p:cNvPicPr>
            <a:picLocks noChangeAspect="1"/>
          </p:cNvPicPr>
          <p:nvPr/>
        </p:nvPicPr>
        <p:blipFill rotWithShape="1">
          <a:blip r:embed="rId4"/>
          <a:srcRect l="33588" t="52368" r="36641" b="35789"/>
          <a:stretch/>
        </p:blipFill>
        <p:spPr>
          <a:xfrm>
            <a:off x="2910913" y="3117875"/>
            <a:ext cx="816682" cy="315111"/>
          </a:xfrm>
          <a:prstGeom prst="rect">
            <a:avLst/>
          </a:prstGeom>
        </p:spPr>
      </p:pic>
      <p:pic>
        <p:nvPicPr>
          <p:cNvPr id="16" name="Picture 18" descr="Graphical user interface&#10;&#10;Description automatically generated">
            <a:extLst>
              <a:ext uri="{FF2B5EF4-FFF2-40B4-BE49-F238E27FC236}">
                <a16:creationId xmlns:a16="http://schemas.microsoft.com/office/drawing/2014/main" id="{596CF82B-D435-49D9-A7AF-9E0F78888F6E}"/>
              </a:ext>
            </a:extLst>
          </p:cNvPr>
          <p:cNvPicPr>
            <a:picLocks noChangeAspect="1"/>
          </p:cNvPicPr>
          <p:nvPr/>
        </p:nvPicPr>
        <p:blipFill rotWithShape="1">
          <a:blip r:embed="rId4"/>
          <a:srcRect l="66667" t="86053" r="254" b="-263"/>
          <a:stretch/>
        </p:blipFill>
        <p:spPr>
          <a:xfrm>
            <a:off x="2127675" y="3089914"/>
            <a:ext cx="872470" cy="371139"/>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2E7D18BD-2A9A-457A-8DCA-6117CD9A0676}"/>
              </a:ext>
            </a:extLst>
          </p:cNvPr>
          <p:cNvPicPr>
            <a:picLocks noChangeAspect="1"/>
          </p:cNvPicPr>
          <p:nvPr/>
        </p:nvPicPr>
        <p:blipFill rotWithShape="1">
          <a:blip r:embed="rId4"/>
          <a:srcRect l="1272" t="52105" r="66667" b="34474"/>
          <a:stretch/>
        </p:blipFill>
        <p:spPr>
          <a:xfrm>
            <a:off x="3124964" y="3842793"/>
            <a:ext cx="872513" cy="357125"/>
          </a:xfrm>
          <a:prstGeom prst="rect">
            <a:avLst/>
          </a:prstGeom>
        </p:spPr>
      </p:pic>
      <p:sp>
        <p:nvSpPr>
          <p:cNvPr id="11" name="TextBox 10">
            <a:extLst>
              <a:ext uri="{FF2B5EF4-FFF2-40B4-BE49-F238E27FC236}">
                <a16:creationId xmlns:a16="http://schemas.microsoft.com/office/drawing/2014/main" id="{66E6FECB-4656-4B13-B80B-60B5E20B21F1}"/>
              </a:ext>
            </a:extLst>
          </p:cNvPr>
          <p:cNvSpPr txBox="1"/>
          <p:nvPr/>
        </p:nvSpPr>
        <p:spPr>
          <a:xfrm>
            <a:off x="2044916" y="4705091"/>
            <a:ext cx="22188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latin typeface="OCRB"/>
              </a:rPr>
              <a:t>-8.83</a:t>
            </a:r>
          </a:p>
        </p:txBody>
      </p:sp>
      <p:sp>
        <p:nvSpPr>
          <p:cNvPr id="12" name="Isosceles Triangle 11">
            <a:extLst>
              <a:ext uri="{FF2B5EF4-FFF2-40B4-BE49-F238E27FC236}">
                <a16:creationId xmlns:a16="http://schemas.microsoft.com/office/drawing/2014/main" id="{A475EA37-1B7D-4AC8-B5AD-FCE1739C4C79}"/>
              </a:ext>
            </a:extLst>
          </p:cNvPr>
          <p:cNvSpPr/>
          <p:nvPr/>
        </p:nvSpPr>
        <p:spPr>
          <a:xfrm rot="5400000">
            <a:off x="1434167" y="2849461"/>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61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2C51EC4-1155-45EB-97FE-9C92C74B2483}"/>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BF80AC-991C-49CE-AB27-8039034EA23F}"/>
              </a:ext>
            </a:extLst>
          </p:cNvPr>
          <p:cNvSpPr/>
          <p:nvPr/>
        </p:nvSpPr>
        <p:spPr>
          <a:xfrm>
            <a:off x="4932724" y="3559028"/>
            <a:ext cx="1978403" cy="307593"/>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A71F302-D531-4FDA-BC9B-33B42C173E0D}"/>
              </a:ext>
            </a:extLst>
          </p:cNvPr>
          <p:cNvSpPr/>
          <p:nvPr/>
        </p:nvSpPr>
        <p:spPr>
          <a:xfrm>
            <a:off x="1654027" y="3545046"/>
            <a:ext cx="2453779" cy="307593"/>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93D298A-BD3D-4395-A3D8-322A94B0F9BD}"/>
              </a:ext>
            </a:extLst>
          </p:cNvPr>
          <p:cNvPicPr>
            <a:picLocks noChangeAspect="1"/>
          </p:cNvPicPr>
          <p:nvPr/>
        </p:nvPicPr>
        <p:blipFill>
          <a:blip r:embed="rId3"/>
          <a:stretch>
            <a:fillRect/>
          </a:stretch>
        </p:blipFill>
        <p:spPr>
          <a:xfrm>
            <a:off x="1333849" y="4740030"/>
            <a:ext cx="4386043" cy="1523498"/>
          </a:xfrm>
          <a:prstGeom prst="rect">
            <a:avLst/>
          </a:prstGeom>
        </p:spPr>
      </p:pic>
      <p:sp>
        <p:nvSpPr>
          <p:cNvPr id="3" name="Content Placeholder 2">
            <a:extLst>
              <a:ext uri="{FF2B5EF4-FFF2-40B4-BE49-F238E27FC236}">
                <a16:creationId xmlns:a16="http://schemas.microsoft.com/office/drawing/2014/main" id="{780301C6-CD7C-488A-A719-CFBDD832785A}"/>
              </a:ext>
            </a:extLst>
          </p:cNvPr>
          <p:cNvSpPr>
            <a:spLocks noGrp="1"/>
          </p:cNvSpPr>
          <p:nvPr>
            <p:ph idx="1"/>
          </p:nvPr>
        </p:nvSpPr>
        <p:spPr>
          <a:xfrm>
            <a:off x="1607191" y="5034414"/>
            <a:ext cx="3734500" cy="975428"/>
          </a:xfrm>
        </p:spPr>
        <p:txBody>
          <a:bodyPr vert="horz" lIns="91440" tIns="45720" rIns="91440" bIns="45720" rtlCol="0" anchor="t">
            <a:normAutofit/>
          </a:bodyPr>
          <a:lstStyle/>
          <a:p>
            <a:pPr marL="0" indent="0">
              <a:buNone/>
            </a:pPr>
            <a:r>
              <a:rPr lang="en-US" sz="2400">
                <a:latin typeface="OCRB"/>
                <a:cs typeface="Calibri" panose="020F0502020204030204"/>
              </a:rPr>
              <a:t>Therefore, conclude that...</a:t>
            </a:r>
          </a:p>
          <a:p>
            <a:pPr marL="0" indent="0" algn="ctr">
              <a:buNone/>
            </a:pPr>
            <a:endParaRPr lang="en-US" sz="2400" i="1">
              <a:latin typeface="OCRB"/>
              <a:cs typeface="Calibri"/>
            </a:endParaRPr>
          </a:p>
          <a:p>
            <a:pPr lvl="1"/>
            <a:endParaRPr lang="en-US" sz="2000">
              <a:latin typeface="OCRB"/>
              <a:cs typeface="Calibri"/>
            </a:endParaRPr>
          </a:p>
          <a:p>
            <a:endParaRPr lang="en-US" sz="2400">
              <a:latin typeface="OCRB"/>
              <a:cs typeface="Calibri"/>
            </a:endParaRPr>
          </a:p>
        </p:txBody>
      </p:sp>
      <p:sp>
        <p:nvSpPr>
          <p:cNvPr id="10" name="TextBox 9">
            <a:extLst>
              <a:ext uri="{FF2B5EF4-FFF2-40B4-BE49-F238E27FC236}">
                <a16:creationId xmlns:a16="http://schemas.microsoft.com/office/drawing/2014/main" id="{AA98D6DC-6B4F-4044-B9D9-F6E074DAC4B9}"/>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ANALYSIS</a:t>
            </a:r>
          </a:p>
          <a:p>
            <a:pPr lvl="1"/>
            <a:r>
              <a:rPr lang="en-US" b="1">
                <a:latin typeface="OCRB"/>
                <a:cs typeface="Calibri"/>
              </a:rPr>
              <a:t>:Lv4B</a:t>
            </a:r>
          </a:p>
        </p:txBody>
      </p:sp>
      <p:sp>
        <p:nvSpPr>
          <p:cNvPr id="12" name="Isosceles Triangle 11">
            <a:extLst>
              <a:ext uri="{FF2B5EF4-FFF2-40B4-BE49-F238E27FC236}">
                <a16:creationId xmlns:a16="http://schemas.microsoft.com/office/drawing/2014/main" id="{6071EB90-BE80-4568-BAE8-B84D34DE2B13}"/>
              </a:ext>
            </a:extLst>
          </p:cNvPr>
          <p:cNvSpPr/>
          <p:nvPr/>
        </p:nvSpPr>
        <p:spPr>
          <a:xfrm rot="10800000">
            <a:off x="5072792" y="5820562"/>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ical user interface&#10;&#10;Description automatically generated">
            <a:extLst>
              <a:ext uri="{FF2B5EF4-FFF2-40B4-BE49-F238E27FC236}">
                <a16:creationId xmlns:a16="http://schemas.microsoft.com/office/drawing/2014/main" id="{FFD52543-F02F-4311-B3FC-1F134C55752B}"/>
              </a:ext>
            </a:extLst>
          </p:cNvPr>
          <p:cNvPicPr>
            <a:picLocks noChangeAspect="1"/>
          </p:cNvPicPr>
          <p:nvPr/>
        </p:nvPicPr>
        <p:blipFill rotWithShape="1">
          <a:blip r:embed="rId4"/>
          <a:srcRect l="66667" t="86053" r="254" b="-263"/>
          <a:stretch/>
        </p:blipFill>
        <p:spPr>
          <a:xfrm>
            <a:off x="2256640" y="3853247"/>
            <a:ext cx="1026268" cy="434056"/>
          </a:xfrm>
          <a:prstGeom prst="rect">
            <a:avLst/>
          </a:prstGeom>
        </p:spPr>
      </p:pic>
      <p:pic>
        <p:nvPicPr>
          <p:cNvPr id="21" name="Picture 21" descr="Map&#10;&#10;Description automatically generated">
            <a:extLst>
              <a:ext uri="{FF2B5EF4-FFF2-40B4-BE49-F238E27FC236}">
                <a16:creationId xmlns:a16="http://schemas.microsoft.com/office/drawing/2014/main" id="{6B41E62B-609F-476A-9B16-68BACF49A88E}"/>
              </a:ext>
            </a:extLst>
          </p:cNvPr>
          <p:cNvPicPr>
            <a:picLocks noChangeAspect="1"/>
          </p:cNvPicPr>
          <p:nvPr/>
        </p:nvPicPr>
        <p:blipFill>
          <a:blip r:embed="rId5"/>
          <a:stretch>
            <a:fillRect/>
          </a:stretch>
        </p:blipFill>
        <p:spPr>
          <a:xfrm>
            <a:off x="1438712" y="1372299"/>
            <a:ext cx="2575419" cy="2554447"/>
          </a:xfrm>
          <a:prstGeom prst="rect">
            <a:avLst/>
          </a:prstGeom>
        </p:spPr>
      </p:pic>
      <p:pic>
        <p:nvPicPr>
          <p:cNvPr id="23" name="Picture 23" descr="A picture containing icon&#10;&#10;Description automatically generated">
            <a:extLst>
              <a:ext uri="{FF2B5EF4-FFF2-40B4-BE49-F238E27FC236}">
                <a16:creationId xmlns:a16="http://schemas.microsoft.com/office/drawing/2014/main" id="{748FF909-B429-48FC-9E0D-3479BE8F8E8B}"/>
              </a:ext>
            </a:extLst>
          </p:cNvPr>
          <p:cNvPicPr>
            <a:picLocks noChangeAspect="1"/>
          </p:cNvPicPr>
          <p:nvPr/>
        </p:nvPicPr>
        <p:blipFill>
          <a:blip r:embed="rId6"/>
          <a:stretch>
            <a:fillRect/>
          </a:stretch>
        </p:blipFill>
        <p:spPr>
          <a:xfrm>
            <a:off x="4864217" y="2050409"/>
            <a:ext cx="1771476" cy="1771476"/>
          </a:xfrm>
          <a:prstGeom prst="rect">
            <a:avLst/>
          </a:prstGeom>
        </p:spPr>
      </p:pic>
      <p:pic>
        <p:nvPicPr>
          <p:cNvPr id="24" name="Picture 24" descr="Graphical user interface&#10;&#10;Description automatically generated">
            <a:extLst>
              <a:ext uri="{FF2B5EF4-FFF2-40B4-BE49-F238E27FC236}">
                <a16:creationId xmlns:a16="http://schemas.microsoft.com/office/drawing/2014/main" id="{27E95065-5BB8-4A67-A2F3-3C195861AE27}"/>
              </a:ext>
            </a:extLst>
          </p:cNvPr>
          <p:cNvPicPr>
            <a:picLocks noChangeAspect="1"/>
          </p:cNvPicPr>
          <p:nvPr/>
        </p:nvPicPr>
        <p:blipFill rotWithShape="1">
          <a:blip r:embed="rId7"/>
          <a:srcRect r="334" b="16432"/>
          <a:stretch/>
        </p:blipFill>
        <p:spPr>
          <a:xfrm>
            <a:off x="7798832" y="2299130"/>
            <a:ext cx="2369373" cy="1413455"/>
          </a:xfrm>
          <a:prstGeom prst="rect">
            <a:avLst/>
          </a:prstGeom>
        </p:spPr>
      </p:pic>
      <p:pic>
        <p:nvPicPr>
          <p:cNvPr id="26" name="Picture 25" descr="Graphical user interface&#10;&#10;Description automatically generated">
            <a:extLst>
              <a:ext uri="{FF2B5EF4-FFF2-40B4-BE49-F238E27FC236}">
                <a16:creationId xmlns:a16="http://schemas.microsoft.com/office/drawing/2014/main" id="{43652B2F-B42E-496A-B92E-27E705EF3A7C}"/>
              </a:ext>
            </a:extLst>
          </p:cNvPr>
          <p:cNvPicPr>
            <a:picLocks noChangeAspect="1"/>
          </p:cNvPicPr>
          <p:nvPr/>
        </p:nvPicPr>
        <p:blipFill rotWithShape="1">
          <a:blip r:embed="rId4"/>
          <a:srcRect l="1272" t="52105" r="66667" b="34474"/>
          <a:stretch/>
        </p:blipFill>
        <p:spPr>
          <a:xfrm>
            <a:off x="5444453" y="3867227"/>
            <a:ext cx="1026311" cy="420043"/>
          </a:xfrm>
          <a:prstGeom prst="rect">
            <a:avLst/>
          </a:prstGeom>
        </p:spPr>
      </p:pic>
      <p:sp>
        <p:nvSpPr>
          <p:cNvPr id="28" name="TextBox 27">
            <a:extLst>
              <a:ext uri="{FF2B5EF4-FFF2-40B4-BE49-F238E27FC236}">
                <a16:creationId xmlns:a16="http://schemas.microsoft.com/office/drawing/2014/main" id="{28810C6E-7F6F-410C-B6B5-EAD579FBD2C9}"/>
              </a:ext>
            </a:extLst>
          </p:cNvPr>
          <p:cNvSpPr txBox="1"/>
          <p:nvPr/>
        </p:nvSpPr>
        <p:spPr>
          <a:xfrm>
            <a:off x="7326918" y="3868057"/>
            <a:ext cx="33094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OCRB"/>
              </a:rPr>
              <a:t>PRESS START TO CONTINUE!!</a:t>
            </a:r>
            <a:endParaRPr lang="en-US" sz="1200">
              <a:latin typeface="OCRB"/>
              <a:cs typeface="Calibri" panose="020F0502020204030204"/>
            </a:endParaRPr>
          </a:p>
        </p:txBody>
      </p:sp>
    </p:spTree>
    <p:extLst>
      <p:ext uri="{BB962C8B-B14F-4D97-AF65-F5344CB8AC3E}">
        <p14:creationId xmlns:p14="http://schemas.microsoft.com/office/powerpoint/2010/main" val="2114903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2C51EC4-1155-45EB-97FE-9C92C74B2483}"/>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93D298A-BD3D-4395-A3D8-322A94B0F9BD}"/>
              </a:ext>
            </a:extLst>
          </p:cNvPr>
          <p:cNvPicPr>
            <a:picLocks noChangeAspect="1"/>
          </p:cNvPicPr>
          <p:nvPr/>
        </p:nvPicPr>
        <p:blipFill>
          <a:blip r:embed="rId3"/>
          <a:stretch>
            <a:fillRect/>
          </a:stretch>
        </p:blipFill>
        <p:spPr>
          <a:xfrm>
            <a:off x="1333849" y="4740030"/>
            <a:ext cx="4386043" cy="1523498"/>
          </a:xfrm>
          <a:prstGeom prst="rect">
            <a:avLst/>
          </a:prstGeom>
        </p:spPr>
      </p:pic>
      <p:sp>
        <p:nvSpPr>
          <p:cNvPr id="3" name="Content Placeholder 2">
            <a:extLst>
              <a:ext uri="{FF2B5EF4-FFF2-40B4-BE49-F238E27FC236}">
                <a16:creationId xmlns:a16="http://schemas.microsoft.com/office/drawing/2014/main" id="{780301C6-CD7C-488A-A719-CFBDD832785A}"/>
              </a:ext>
            </a:extLst>
          </p:cNvPr>
          <p:cNvSpPr>
            <a:spLocks noGrp="1"/>
          </p:cNvSpPr>
          <p:nvPr>
            <p:ph idx="1"/>
          </p:nvPr>
        </p:nvSpPr>
        <p:spPr>
          <a:xfrm>
            <a:off x="1607191" y="5034414"/>
            <a:ext cx="3734500" cy="975428"/>
          </a:xfrm>
        </p:spPr>
        <p:txBody>
          <a:bodyPr vert="horz" lIns="91440" tIns="45720" rIns="91440" bIns="45720" rtlCol="0" anchor="t">
            <a:normAutofit/>
          </a:bodyPr>
          <a:lstStyle/>
          <a:p>
            <a:pPr marL="0" indent="0">
              <a:buNone/>
            </a:pPr>
            <a:r>
              <a:rPr lang="en-US" sz="2400">
                <a:latin typeface="OCRB"/>
                <a:cs typeface="Calibri" panose="020F0502020204030204"/>
              </a:rPr>
              <a:t>Bring a variety of Pokémon to battle!</a:t>
            </a:r>
            <a:endParaRPr lang="en-US" sz="2400" err="1">
              <a:latin typeface="OCRB"/>
              <a:cs typeface="Calibri" panose="020F0502020204030204"/>
            </a:endParaRPr>
          </a:p>
          <a:p>
            <a:pPr marL="0" indent="0" algn="ctr">
              <a:buNone/>
            </a:pPr>
            <a:endParaRPr lang="en-US" sz="2400" i="1">
              <a:latin typeface="OCRB"/>
              <a:cs typeface="Calibri"/>
            </a:endParaRPr>
          </a:p>
          <a:p>
            <a:pPr lvl="1"/>
            <a:endParaRPr lang="en-US" sz="2000">
              <a:latin typeface="OCRB"/>
              <a:cs typeface="Calibri"/>
            </a:endParaRPr>
          </a:p>
          <a:p>
            <a:endParaRPr lang="en-US" sz="2400">
              <a:latin typeface="OCRB"/>
              <a:cs typeface="Calibri"/>
            </a:endParaRPr>
          </a:p>
        </p:txBody>
      </p:sp>
      <p:sp>
        <p:nvSpPr>
          <p:cNvPr id="10" name="TextBox 9">
            <a:extLst>
              <a:ext uri="{FF2B5EF4-FFF2-40B4-BE49-F238E27FC236}">
                <a16:creationId xmlns:a16="http://schemas.microsoft.com/office/drawing/2014/main" id="{AA98D6DC-6B4F-4044-B9D9-F6E074DAC4B9}"/>
              </a:ext>
            </a:extLst>
          </p:cNvPr>
          <p:cNvSpPr txBox="1"/>
          <p:nvPr/>
        </p:nvSpPr>
        <p:spPr>
          <a:xfrm>
            <a:off x="991300" y="725647"/>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OCRB"/>
                <a:cs typeface="Calibri"/>
              </a:rPr>
              <a:t>SUMMARY</a:t>
            </a:r>
          </a:p>
          <a:p>
            <a:pPr lvl="1"/>
            <a:endParaRPr lang="en-US" b="1">
              <a:latin typeface="OCRB"/>
              <a:cs typeface="Calibri"/>
            </a:endParaRPr>
          </a:p>
        </p:txBody>
      </p:sp>
      <p:sp>
        <p:nvSpPr>
          <p:cNvPr id="12" name="Isosceles Triangle 11">
            <a:extLst>
              <a:ext uri="{FF2B5EF4-FFF2-40B4-BE49-F238E27FC236}">
                <a16:creationId xmlns:a16="http://schemas.microsoft.com/office/drawing/2014/main" id="{6071EB90-BE80-4568-BAE8-B84D34DE2B13}"/>
              </a:ext>
            </a:extLst>
          </p:cNvPr>
          <p:cNvSpPr/>
          <p:nvPr/>
        </p:nvSpPr>
        <p:spPr>
          <a:xfrm rot="10800000">
            <a:off x="5072792" y="5820562"/>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picture containing text&#10;&#10;Description automatically generated">
            <a:extLst>
              <a:ext uri="{FF2B5EF4-FFF2-40B4-BE49-F238E27FC236}">
                <a16:creationId xmlns:a16="http://schemas.microsoft.com/office/drawing/2014/main" id="{1261F87D-8A8C-4944-B7F3-8088BAE34E59}"/>
              </a:ext>
            </a:extLst>
          </p:cNvPr>
          <p:cNvPicPr>
            <a:picLocks noChangeAspect="1"/>
          </p:cNvPicPr>
          <p:nvPr/>
        </p:nvPicPr>
        <p:blipFill>
          <a:blip r:embed="rId4"/>
          <a:stretch>
            <a:fillRect/>
          </a:stretch>
        </p:blipFill>
        <p:spPr>
          <a:xfrm rot="-300000">
            <a:off x="1396766" y="2364997"/>
            <a:ext cx="1456889" cy="1456889"/>
          </a:xfrm>
          <a:prstGeom prst="rect">
            <a:avLst/>
          </a:prstGeom>
        </p:spPr>
      </p:pic>
      <p:pic>
        <p:nvPicPr>
          <p:cNvPr id="7" name="Picture 7" descr="A picture containing text, clipart, gear&#10;&#10;Description automatically generated">
            <a:extLst>
              <a:ext uri="{FF2B5EF4-FFF2-40B4-BE49-F238E27FC236}">
                <a16:creationId xmlns:a16="http://schemas.microsoft.com/office/drawing/2014/main" id="{5B65DC03-46DA-485A-9C28-F001758B3865}"/>
              </a:ext>
            </a:extLst>
          </p:cNvPr>
          <p:cNvPicPr>
            <a:picLocks noChangeAspect="1"/>
          </p:cNvPicPr>
          <p:nvPr/>
        </p:nvPicPr>
        <p:blipFill>
          <a:blip r:embed="rId5"/>
          <a:stretch>
            <a:fillRect/>
          </a:stretch>
        </p:blipFill>
        <p:spPr>
          <a:xfrm>
            <a:off x="2178080" y="1713189"/>
            <a:ext cx="1299422" cy="1313403"/>
          </a:xfrm>
          <a:prstGeom prst="rect">
            <a:avLst/>
          </a:prstGeom>
        </p:spPr>
      </p:pic>
      <p:sp>
        <p:nvSpPr>
          <p:cNvPr id="8" name="Rectangle: Rounded Corners 7">
            <a:extLst>
              <a:ext uri="{FF2B5EF4-FFF2-40B4-BE49-F238E27FC236}">
                <a16:creationId xmlns:a16="http://schemas.microsoft.com/office/drawing/2014/main" id="{990ED57D-F37A-4124-8163-B938203D2433}"/>
              </a:ext>
            </a:extLst>
          </p:cNvPr>
          <p:cNvSpPr/>
          <p:nvPr/>
        </p:nvSpPr>
        <p:spPr>
          <a:xfrm>
            <a:off x="1454352" y="3855701"/>
            <a:ext cx="1691778" cy="51033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rgbClr val="000000"/>
                </a:solidFill>
                <a:latin typeface="OCRB"/>
                <a:cs typeface="Calibri"/>
              </a:rPr>
              <a:t>Pokémon are equally strong</a:t>
            </a:r>
          </a:p>
        </p:txBody>
      </p:sp>
      <p:pic>
        <p:nvPicPr>
          <p:cNvPr id="15" name="Picture 15" descr="A picture containing text&#10;&#10;Description automatically generated">
            <a:extLst>
              <a:ext uri="{FF2B5EF4-FFF2-40B4-BE49-F238E27FC236}">
                <a16:creationId xmlns:a16="http://schemas.microsoft.com/office/drawing/2014/main" id="{6F40D34C-1B62-4378-A93C-E95F571CDEAA}"/>
              </a:ext>
            </a:extLst>
          </p:cNvPr>
          <p:cNvPicPr>
            <a:picLocks noChangeAspect="1"/>
          </p:cNvPicPr>
          <p:nvPr/>
        </p:nvPicPr>
        <p:blipFill>
          <a:blip r:embed="rId6"/>
          <a:stretch>
            <a:fillRect/>
          </a:stretch>
        </p:blipFill>
        <p:spPr>
          <a:xfrm>
            <a:off x="3336422" y="2658078"/>
            <a:ext cx="1393972" cy="1393972"/>
          </a:xfrm>
          <a:prstGeom prst="rect">
            <a:avLst/>
          </a:prstGeom>
        </p:spPr>
      </p:pic>
      <p:pic>
        <p:nvPicPr>
          <p:cNvPr id="17" name="Picture 19" descr="A picture containing text, clipart&#10;&#10;Description automatically generated">
            <a:extLst>
              <a:ext uri="{FF2B5EF4-FFF2-40B4-BE49-F238E27FC236}">
                <a16:creationId xmlns:a16="http://schemas.microsoft.com/office/drawing/2014/main" id="{D4FCFA74-0AD6-4A34-BFDA-EB8CE684FF65}"/>
              </a:ext>
            </a:extLst>
          </p:cNvPr>
          <p:cNvPicPr>
            <a:picLocks noChangeAspect="1"/>
          </p:cNvPicPr>
          <p:nvPr/>
        </p:nvPicPr>
        <p:blipFill>
          <a:blip r:embed="rId7"/>
          <a:stretch>
            <a:fillRect/>
          </a:stretch>
        </p:blipFill>
        <p:spPr>
          <a:xfrm>
            <a:off x="3736096" y="1718110"/>
            <a:ext cx="2530746" cy="2523489"/>
          </a:xfrm>
          <a:prstGeom prst="rect">
            <a:avLst/>
          </a:prstGeom>
        </p:spPr>
      </p:pic>
      <p:sp>
        <p:nvSpPr>
          <p:cNvPr id="22" name="Rectangle: Rounded Corners 21">
            <a:extLst>
              <a:ext uri="{FF2B5EF4-FFF2-40B4-BE49-F238E27FC236}">
                <a16:creationId xmlns:a16="http://schemas.microsoft.com/office/drawing/2014/main" id="{161AA229-CDDD-432F-84D8-5132553557DB}"/>
              </a:ext>
            </a:extLst>
          </p:cNvPr>
          <p:cNvSpPr/>
          <p:nvPr/>
        </p:nvSpPr>
        <p:spPr>
          <a:xfrm>
            <a:off x="3327895" y="3883665"/>
            <a:ext cx="2726418" cy="4194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rgbClr val="000000"/>
                </a:solidFill>
                <a:latin typeface="OCRB"/>
                <a:cs typeface="Calibri"/>
              </a:rPr>
              <a:t>Base stats are predictable between evolutions</a:t>
            </a:r>
          </a:p>
        </p:txBody>
      </p:sp>
      <p:pic>
        <p:nvPicPr>
          <p:cNvPr id="20" name="Picture 20">
            <a:extLst>
              <a:ext uri="{FF2B5EF4-FFF2-40B4-BE49-F238E27FC236}">
                <a16:creationId xmlns:a16="http://schemas.microsoft.com/office/drawing/2014/main" id="{570825CC-3DDE-47B2-BD57-6DBC19C748A9}"/>
              </a:ext>
            </a:extLst>
          </p:cNvPr>
          <p:cNvPicPr>
            <a:picLocks noChangeAspect="1"/>
          </p:cNvPicPr>
          <p:nvPr/>
        </p:nvPicPr>
        <p:blipFill>
          <a:blip r:embed="rId8"/>
          <a:stretch>
            <a:fillRect/>
          </a:stretch>
        </p:blipFill>
        <p:spPr>
          <a:xfrm>
            <a:off x="6388216" y="2016784"/>
            <a:ext cx="1750503" cy="1831737"/>
          </a:xfrm>
          <a:prstGeom prst="rect">
            <a:avLst/>
          </a:prstGeom>
        </p:spPr>
      </p:pic>
      <p:sp>
        <p:nvSpPr>
          <p:cNvPr id="24" name="Rectangle: Rounded Corners 23">
            <a:extLst>
              <a:ext uri="{FF2B5EF4-FFF2-40B4-BE49-F238E27FC236}">
                <a16:creationId xmlns:a16="http://schemas.microsoft.com/office/drawing/2014/main" id="{D54A818D-15BC-4DC0-8447-45773AB6E154}"/>
              </a:ext>
            </a:extLst>
          </p:cNvPr>
          <p:cNvSpPr/>
          <p:nvPr/>
        </p:nvSpPr>
        <p:spPr>
          <a:xfrm>
            <a:off x="6236079" y="3883664"/>
            <a:ext cx="2209097" cy="4194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rgbClr val="000000"/>
                </a:solidFill>
                <a:latin typeface="OCRB"/>
                <a:cs typeface="Calibri"/>
              </a:rPr>
              <a:t>Pokémon types offer different advantages</a:t>
            </a:r>
          </a:p>
        </p:txBody>
      </p:sp>
      <p:sp>
        <p:nvSpPr>
          <p:cNvPr id="25" name="Rectangle: Rounded Corners 24">
            <a:extLst>
              <a:ext uri="{FF2B5EF4-FFF2-40B4-BE49-F238E27FC236}">
                <a16:creationId xmlns:a16="http://schemas.microsoft.com/office/drawing/2014/main" id="{B0AB2FD5-D9C9-42EC-AE10-FEF5E2EFEBF4}"/>
              </a:ext>
            </a:extLst>
          </p:cNvPr>
          <p:cNvSpPr/>
          <p:nvPr/>
        </p:nvSpPr>
        <p:spPr>
          <a:xfrm>
            <a:off x="8612959" y="3883664"/>
            <a:ext cx="2209097" cy="60121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rgbClr val="000000"/>
                </a:solidFill>
                <a:latin typeface="OCRB"/>
                <a:cs typeface="Calibri"/>
              </a:rPr>
              <a:t>How to handle the game's most common Pokémon type</a:t>
            </a:r>
          </a:p>
        </p:txBody>
      </p:sp>
      <p:pic>
        <p:nvPicPr>
          <p:cNvPr id="21" name="Picture 22" descr="A picture containing text&#10;&#10;Description automatically generated">
            <a:extLst>
              <a:ext uri="{FF2B5EF4-FFF2-40B4-BE49-F238E27FC236}">
                <a16:creationId xmlns:a16="http://schemas.microsoft.com/office/drawing/2014/main" id="{ED81345B-0EC2-4574-9D12-EEC4E8E808FD}"/>
              </a:ext>
            </a:extLst>
          </p:cNvPr>
          <p:cNvPicPr>
            <a:picLocks noChangeAspect="1"/>
          </p:cNvPicPr>
          <p:nvPr/>
        </p:nvPicPr>
        <p:blipFill>
          <a:blip r:embed="rId9"/>
          <a:stretch>
            <a:fillRect/>
          </a:stretch>
        </p:blipFill>
        <p:spPr>
          <a:xfrm>
            <a:off x="8883941" y="2392960"/>
            <a:ext cx="1610688" cy="1610688"/>
          </a:xfrm>
          <a:prstGeom prst="rect">
            <a:avLst/>
          </a:prstGeom>
        </p:spPr>
      </p:pic>
    </p:spTree>
    <p:extLst>
      <p:ext uri="{BB962C8B-B14F-4D97-AF65-F5344CB8AC3E}">
        <p14:creationId xmlns:p14="http://schemas.microsoft.com/office/powerpoint/2010/main" val="81176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2C51EC4-1155-45EB-97FE-9C92C74B2483}"/>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9AB6F73-67C8-4ECB-8094-A853E3211A13}"/>
              </a:ext>
            </a:extLst>
          </p:cNvPr>
          <p:cNvSpPr/>
          <p:nvPr/>
        </p:nvSpPr>
        <p:spPr>
          <a:xfrm>
            <a:off x="4485312" y="3901578"/>
            <a:ext cx="2733412" cy="23069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93D298A-BD3D-4395-A3D8-322A94B0F9BD}"/>
              </a:ext>
            </a:extLst>
          </p:cNvPr>
          <p:cNvPicPr>
            <a:picLocks noChangeAspect="1"/>
          </p:cNvPicPr>
          <p:nvPr/>
        </p:nvPicPr>
        <p:blipFill>
          <a:blip r:embed="rId3"/>
          <a:stretch>
            <a:fillRect/>
          </a:stretch>
        </p:blipFill>
        <p:spPr>
          <a:xfrm>
            <a:off x="1333849" y="4740030"/>
            <a:ext cx="4386043" cy="1523498"/>
          </a:xfrm>
          <a:prstGeom prst="rect">
            <a:avLst/>
          </a:prstGeom>
        </p:spPr>
      </p:pic>
      <p:sp>
        <p:nvSpPr>
          <p:cNvPr id="3" name="Content Placeholder 2">
            <a:extLst>
              <a:ext uri="{FF2B5EF4-FFF2-40B4-BE49-F238E27FC236}">
                <a16:creationId xmlns:a16="http://schemas.microsoft.com/office/drawing/2014/main" id="{780301C6-CD7C-488A-A719-CFBDD832785A}"/>
              </a:ext>
            </a:extLst>
          </p:cNvPr>
          <p:cNvSpPr>
            <a:spLocks noGrp="1"/>
          </p:cNvSpPr>
          <p:nvPr>
            <p:ph idx="1"/>
          </p:nvPr>
        </p:nvSpPr>
        <p:spPr>
          <a:xfrm>
            <a:off x="1607191" y="5034414"/>
            <a:ext cx="3734500" cy="975428"/>
          </a:xfrm>
        </p:spPr>
        <p:txBody>
          <a:bodyPr vert="horz" lIns="91440" tIns="45720" rIns="91440" bIns="45720" rtlCol="0" anchor="t">
            <a:normAutofit lnSpcReduction="10000"/>
          </a:bodyPr>
          <a:lstStyle/>
          <a:p>
            <a:pPr marL="0" indent="0">
              <a:buNone/>
            </a:pPr>
            <a:r>
              <a:rPr lang="en-US" sz="2400">
                <a:latin typeface="OCRB"/>
                <a:cs typeface="Calibri" panose="020F0502020204030204"/>
              </a:rPr>
              <a:t>There's only one question left unanswered...</a:t>
            </a:r>
          </a:p>
          <a:p>
            <a:pPr marL="0" indent="0" algn="ctr">
              <a:buNone/>
            </a:pPr>
            <a:endParaRPr lang="en-US" sz="2400" i="1">
              <a:latin typeface="OCRB"/>
              <a:cs typeface="Calibri"/>
            </a:endParaRPr>
          </a:p>
          <a:p>
            <a:pPr lvl="1"/>
            <a:endParaRPr lang="en-US" sz="2000">
              <a:latin typeface="OCRB"/>
              <a:cs typeface="Calibri"/>
            </a:endParaRPr>
          </a:p>
          <a:p>
            <a:endParaRPr lang="en-US" sz="2400">
              <a:latin typeface="OCRB"/>
              <a:cs typeface="Calibri"/>
            </a:endParaRPr>
          </a:p>
        </p:txBody>
      </p:sp>
      <p:sp>
        <p:nvSpPr>
          <p:cNvPr id="12" name="Isosceles Triangle 11">
            <a:extLst>
              <a:ext uri="{FF2B5EF4-FFF2-40B4-BE49-F238E27FC236}">
                <a16:creationId xmlns:a16="http://schemas.microsoft.com/office/drawing/2014/main" id="{6071EB90-BE80-4568-BAE8-B84D34DE2B13}"/>
              </a:ext>
            </a:extLst>
          </p:cNvPr>
          <p:cNvSpPr/>
          <p:nvPr/>
        </p:nvSpPr>
        <p:spPr>
          <a:xfrm rot="10800000">
            <a:off x="5072792" y="5820562"/>
            <a:ext cx="265653" cy="15379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92FBF0-F818-4246-98C3-70E5CED266A2}"/>
              </a:ext>
            </a:extLst>
          </p:cNvPr>
          <p:cNvGrpSpPr/>
          <p:nvPr/>
        </p:nvGrpSpPr>
        <p:grpSpPr>
          <a:xfrm>
            <a:off x="4222542" y="2723256"/>
            <a:ext cx="3263566" cy="1412040"/>
            <a:chOff x="2265111" y="4317164"/>
            <a:chExt cx="3263566" cy="1412040"/>
          </a:xfrm>
        </p:grpSpPr>
        <p:pic>
          <p:nvPicPr>
            <p:cNvPr id="14" name="Picture 4" descr="A picture containing toy&#10;&#10;Description automatically generated">
              <a:extLst>
                <a:ext uri="{FF2B5EF4-FFF2-40B4-BE49-F238E27FC236}">
                  <a16:creationId xmlns:a16="http://schemas.microsoft.com/office/drawing/2014/main" id="{430BE229-5018-483A-98A3-ED023048FABE}"/>
                </a:ext>
              </a:extLst>
            </p:cNvPr>
            <p:cNvPicPr>
              <a:picLocks noChangeAspect="1"/>
            </p:cNvPicPr>
            <p:nvPr/>
          </p:nvPicPr>
          <p:blipFill>
            <a:blip r:embed="rId4"/>
            <a:stretch>
              <a:fillRect/>
            </a:stretch>
          </p:blipFill>
          <p:spPr>
            <a:xfrm>
              <a:off x="2900112" y="4357269"/>
              <a:ext cx="1365250" cy="1371935"/>
            </a:xfrm>
            <a:prstGeom prst="rect">
              <a:avLst/>
            </a:prstGeom>
          </p:spPr>
        </p:pic>
        <p:pic>
          <p:nvPicPr>
            <p:cNvPr id="15" name="Picture 6" descr="A picture containing text, toy&#10;&#10;Description automatically generated">
              <a:extLst>
                <a:ext uri="{FF2B5EF4-FFF2-40B4-BE49-F238E27FC236}">
                  <a16:creationId xmlns:a16="http://schemas.microsoft.com/office/drawing/2014/main" id="{28E17919-AAA0-4D55-AFD7-DE3054DF6BE2}"/>
                </a:ext>
              </a:extLst>
            </p:cNvPr>
            <p:cNvPicPr>
              <a:picLocks noChangeAspect="1"/>
            </p:cNvPicPr>
            <p:nvPr/>
          </p:nvPicPr>
          <p:blipFill>
            <a:blip r:embed="rId5"/>
            <a:stretch>
              <a:fillRect/>
            </a:stretch>
          </p:blipFill>
          <p:spPr>
            <a:xfrm>
              <a:off x="3541796" y="4317164"/>
              <a:ext cx="1365250" cy="1391987"/>
            </a:xfrm>
            <a:prstGeom prst="rect">
              <a:avLst/>
            </a:prstGeom>
          </p:spPr>
        </p:pic>
        <p:pic>
          <p:nvPicPr>
            <p:cNvPr id="16" name="Picture 8" descr="A picture containing text, room&#10;&#10;Description automatically generated">
              <a:extLst>
                <a:ext uri="{FF2B5EF4-FFF2-40B4-BE49-F238E27FC236}">
                  <a16:creationId xmlns:a16="http://schemas.microsoft.com/office/drawing/2014/main" id="{C0158A51-BE2A-43D3-B8AE-E4A86DF9788A}"/>
                </a:ext>
              </a:extLst>
            </p:cNvPr>
            <p:cNvPicPr>
              <a:picLocks noChangeAspect="1"/>
            </p:cNvPicPr>
            <p:nvPr/>
          </p:nvPicPr>
          <p:blipFill>
            <a:blip r:embed="rId6"/>
            <a:stretch>
              <a:fillRect/>
            </a:stretch>
          </p:blipFill>
          <p:spPr>
            <a:xfrm>
              <a:off x="4223585" y="4350586"/>
              <a:ext cx="1305092" cy="1305092"/>
            </a:xfrm>
            <a:prstGeom prst="rect">
              <a:avLst/>
            </a:prstGeom>
          </p:spPr>
        </p:pic>
        <p:pic>
          <p:nvPicPr>
            <p:cNvPr id="17" name="Picture 10" descr="A picture containing toy&#10;&#10;Description automatically generated">
              <a:extLst>
                <a:ext uri="{FF2B5EF4-FFF2-40B4-BE49-F238E27FC236}">
                  <a16:creationId xmlns:a16="http://schemas.microsoft.com/office/drawing/2014/main" id="{3EE436FE-2852-4F06-9CBF-C2211D4EE3DE}"/>
                </a:ext>
              </a:extLst>
            </p:cNvPr>
            <p:cNvPicPr>
              <a:picLocks noChangeAspect="1"/>
            </p:cNvPicPr>
            <p:nvPr/>
          </p:nvPicPr>
          <p:blipFill>
            <a:blip r:embed="rId7"/>
            <a:stretch>
              <a:fillRect/>
            </a:stretch>
          </p:blipFill>
          <p:spPr>
            <a:xfrm>
              <a:off x="2265111" y="4317164"/>
              <a:ext cx="1365251" cy="1371935"/>
            </a:xfrm>
            <a:prstGeom prst="rect">
              <a:avLst/>
            </a:prstGeom>
          </p:spPr>
        </p:pic>
      </p:grpSp>
    </p:spTree>
    <p:extLst>
      <p:ext uri="{BB962C8B-B14F-4D97-AF65-F5344CB8AC3E}">
        <p14:creationId xmlns:p14="http://schemas.microsoft.com/office/powerpoint/2010/main" val="1924286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301C6-CD7C-488A-A719-CFBDD832785A}"/>
              </a:ext>
            </a:extLst>
          </p:cNvPr>
          <p:cNvSpPr>
            <a:spLocks noGrp="1"/>
          </p:cNvSpPr>
          <p:nvPr>
            <p:ph idx="1"/>
          </p:nvPr>
        </p:nvSpPr>
        <p:spPr>
          <a:xfrm>
            <a:off x="2718732" y="2524707"/>
            <a:ext cx="6656664" cy="975428"/>
          </a:xfrm>
        </p:spPr>
        <p:txBody>
          <a:bodyPr vert="horz" lIns="91440" tIns="45720" rIns="91440" bIns="45720" rtlCol="0" anchor="t">
            <a:noAutofit/>
          </a:bodyPr>
          <a:lstStyle/>
          <a:p>
            <a:pPr marL="0" indent="0">
              <a:buNone/>
            </a:pPr>
            <a:r>
              <a:rPr lang="en-US" sz="6000">
                <a:solidFill>
                  <a:schemeClr val="bg1"/>
                </a:solidFill>
                <a:latin typeface="OCRB"/>
                <a:cs typeface="Calibri"/>
              </a:rPr>
              <a:t>...Will </a:t>
            </a:r>
            <a:r>
              <a:rPr lang="en-US" sz="6000" b="1">
                <a:solidFill>
                  <a:srgbClr val="FFFF00"/>
                </a:solidFill>
                <a:latin typeface="OCRB"/>
                <a:cs typeface="Calibri"/>
              </a:rPr>
              <a:t>YOU</a:t>
            </a:r>
            <a:r>
              <a:rPr lang="en-US" sz="6000" b="1">
                <a:solidFill>
                  <a:schemeClr val="bg1"/>
                </a:solidFill>
                <a:latin typeface="OCRB"/>
                <a:cs typeface="Calibri"/>
              </a:rPr>
              <a:t> </a:t>
            </a:r>
            <a:r>
              <a:rPr lang="en-US" sz="6000">
                <a:solidFill>
                  <a:schemeClr val="bg1"/>
                </a:solidFill>
                <a:latin typeface="OCRB"/>
                <a:cs typeface="Calibri"/>
              </a:rPr>
              <a:t>catch '</a:t>
            </a:r>
            <a:r>
              <a:rPr lang="en-US" sz="6000" err="1">
                <a:solidFill>
                  <a:schemeClr val="bg1"/>
                </a:solidFill>
                <a:latin typeface="OCRB"/>
                <a:cs typeface="Calibri"/>
              </a:rPr>
              <a:t>em</a:t>
            </a:r>
            <a:r>
              <a:rPr lang="en-US" sz="6000">
                <a:solidFill>
                  <a:schemeClr val="bg1"/>
                </a:solidFill>
                <a:latin typeface="OCRB"/>
                <a:cs typeface="Calibri"/>
              </a:rPr>
              <a:t> all?</a:t>
            </a:r>
            <a:endParaRPr lang="en-US" sz="6000">
              <a:solidFill>
                <a:schemeClr val="bg1"/>
              </a:solidFill>
              <a:cs typeface="Calibri"/>
            </a:endParaRPr>
          </a:p>
        </p:txBody>
      </p:sp>
    </p:spTree>
    <p:extLst>
      <p:ext uri="{BB962C8B-B14F-4D97-AF65-F5344CB8AC3E}">
        <p14:creationId xmlns:p14="http://schemas.microsoft.com/office/powerpoint/2010/main" val="88804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E97DF1F-52A8-463E-B985-3AFC7EC3DD5F}"/>
              </a:ext>
            </a:extLst>
          </p:cNvPr>
          <p:cNvSpPr/>
          <p:nvPr/>
        </p:nvSpPr>
        <p:spPr>
          <a:xfrm>
            <a:off x="3229231" y="3527853"/>
            <a:ext cx="1091513" cy="2059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01FC901-64A2-4C4A-98E5-55A6F0E5D3F0}"/>
              </a:ext>
            </a:extLst>
          </p:cNvPr>
          <p:cNvGrpSpPr/>
          <p:nvPr/>
        </p:nvGrpSpPr>
        <p:grpSpPr>
          <a:xfrm>
            <a:off x="1043925" y="4040521"/>
            <a:ext cx="5619265" cy="2236807"/>
            <a:chOff x="567675" y="4294521"/>
            <a:chExt cx="5619265" cy="2236807"/>
          </a:xfrm>
        </p:grpSpPr>
        <p:pic>
          <p:nvPicPr>
            <p:cNvPr id="8" name="Picture 7" descr="Download Pokemon Dialog Box - Pokemon Text Box Png - Full Size PNG Image -  PNGkit">
              <a:extLst>
                <a:ext uri="{FF2B5EF4-FFF2-40B4-BE49-F238E27FC236}">
                  <a16:creationId xmlns:a16="http://schemas.microsoft.com/office/drawing/2014/main" id="{8DE61C89-C09C-4FFB-9826-F9C6E1F2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75" y="4294521"/>
              <a:ext cx="5619265" cy="22368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a:extLst>
                <a:ext uri="{FF2B5EF4-FFF2-40B4-BE49-F238E27FC236}">
                  <a16:creationId xmlns:a16="http://schemas.microsoft.com/office/drawing/2014/main" id="{EE8334E3-27C2-46FE-8938-6B493BA0608B}"/>
                </a:ext>
              </a:extLst>
            </p:cNvPr>
            <p:cNvSpPr txBox="1"/>
            <p:nvPr/>
          </p:nvSpPr>
          <p:spPr>
            <a:xfrm>
              <a:off x="1005838" y="4611190"/>
              <a:ext cx="4617720"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a:latin typeface="OCRB"/>
                </a:rPr>
                <a:t>Today we will discuss…</a:t>
              </a:r>
            </a:p>
          </p:txBody>
        </p:sp>
        <p:sp>
          <p:nvSpPr>
            <p:cNvPr id="10" name="Isosceles Triangle 9">
              <a:extLst>
                <a:ext uri="{FF2B5EF4-FFF2-40B4-BE49-F238E27FC236}">
                  <a16:creationId xmlns:a16="http://schemas.microsoft.com/office/drawing/2014/main" id="{3D1A3B32-2487-48A1-AD97-4B54AA44C1F3}"/>
                </a:ext>
              </a:extLst>
            </p:cNvPr>
            <p:cNvSpPr/>
            <p:nvPr/>
          </p:nvSpPr>
          <p:spPr>
            <a:xfrm rot="10800000">
              <a:off x="5392862" y="5926661"/>
              <a:ext cx="320040" cy="14261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sp>
        <p:nvSpPr>
          <p:cNvPr id="11" name="TextBox 1">
            <a:extLst>
              <a:ext uri="{FF2B5EF4-FFF2-40B4-BE49-F238E27FC236}">
                <a16:creationId xmlns:a16="http://schemas.microsoft.com/office/drawing/2014/main" id="{13334800-00AF-4CA7-B6A5-5C3242740819}"/>
              </a:ext>
            </a:extLst>
          </p:cNvPr>
          <p:cNvSpPr txBox="1"/>
          <p:nvPr/>
        </p:nvSpPr>
        <p:spPr>
          <a:xfrm>
            <a:off x="6841494" y="1489249"/>
            <a:ext cx="3025503" cy="3364767"/>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a:latin typeface="OCRB"/>
              </a:rPr>
              <a:t>OVERVIEW OF THE GAME</a:t>
            </a:r>
            <a:endParaRPr lang="en-US">
              <a:cs typeface="Calibri" panose="020F0502020204030204"/>
            </a:endParaRPr>
          </a:p>
          <a:p>
            <a:pPr marL="285750" indent="-285750">
              <a:lnSpc>
                <a:spcPct val="150000"/>
              </a:lnSpc>
              <a:buFont typeface="Webdings" panose="05030102010509060703" pitchFamily="18" charset="2"/>
              <a:buChar char=""/>
            </a:pPr>
            <a:r>
              <a:rPr lang="en-CA" b="1">
                <a:solidFill>
                  <a:schemeClr val="bg1"/>
                </a:solidFill>
                <a:highlight>
                  <a:srgbClr val="000000"/>
                </a:highlight>
                <a:latin typeface="OCRB"/>
              </a:rPr>
              <a:t>METHODOLOGY</a:t>
            </a:r>
            <a:r>
              <a:rPr lang="en-CA" b="1">
                <a:latin typeface="OCRB"/>
              </a:rPr>
              <a:t> </a:t>
            </a:r>
          </a:p>
          <a:p>
            <a:pPr marL="285750" indent="-285750">
              <a:lnSpc>
                <a:spcPct val="150000"/>
              </a:lnSpc>
              <a:buFont typeface="Webdings" panose="05030102010509060703" pitchFamily="18" charset="2"/>
              <a:buChar char=""/>
            </a:pPr>
            <a:r>
              <a:rPr lang="en-CA">
                <a:latin typeface="OCRB"/>
              </a:rPr>
              <a:t>RESULTS</a:t>
            </a:r>
          </a:p>
          <a:p>
            <a:pPr marL="742950" lvl="1" indent="-285750">
              <a:lnSpc>
                <a:spcPct val="150000"/>
              </a:lnSpc>
              <a:buFont typeface="Webdings" panose="05030102010509060703" pitchFamily="18" charset="2"/>
              <a:buChar char=""/>
            </a:pPr>
            <a:r>
              <a:rPr lang="en-CA">
                <a:latin typeface="OCRB"/>
              </a:rPr>
              <a:t>QUESTION 1</a:t>
            </a:r>
          </a:p>
          <a:p>
            <a:pPr marL="742950" lvl="1" indent="-285750">
              <a:lnSpc>
                <a:spcPct val="150000"/>
              </a:lnSpc>
              <a:buFont typeface="Webdings" panose="05030102010509060703" pitchFamily="18" charset="2"/>
              <a:buChar char=""/>
            </a:pPr>
            <a:r>
              <a:rPr lang="en-CA">
                <a:latin typeface="OCRB"/>
              </a:rPr>
              <a:t>QUESTION 2</a:t>
            </a:r>
          </a:p>
          <a:p>
            <a:pPr marL="742950" lvl="1" indent="-285750">
              <a:lnSpc>
                <a:spcPct val="150000"/>
              </a:lnSpc>
              <a:buFont typeface="Webdings" panose="05030102010509060703" pitchFamily="18" charset="2"/>
              <a:buChar char=""/>
            </a:pPr>
            <a:r>
              <a:rPr lang="en-CA">
                <a:latin typeface="OCRB"/>
              </a:rPr>
              <a:t>QUESTION 3</a:t>
            </a:r>
          </a:p>
          <a:p>
            <a:pPr marL="742950" lvl="1" indent="-285750">
              <a:lnSpc>
                <a:spcPct val="150000"/>
              </a:lnSpc>
              <a:buFont typeface="Webdings" panose="05030102010509060703" pitchFamily="18" charset="2"/>
              <a:buChar char=""/>
            </a:pPr>
            <a:r>
              <a:rPr lang="en-CA">
                <a:latin typeface="OCRB"/>
              </a:rPr>
              <a:t>QUESTION 4</a:t>
            </a:r>
          </a:p>
        </p:txBody>
      </p:sp>
      <p:pic>
        <p:nvPicPr>
          <p:cNvPr id="2" name="Picture 11" descr="A picture containing automaton&#10;&#10;Description automatically generated">
            <a:extLst>
              <a:ext uri="{FF2B5EF4-FFF2-40B4-BE49-F238E27FC236}">
                <a16:creationId xmlns:a16="http://schemas.microsoft.com/office/drawing/2014/main" id="{D66ADBFF-A4E5-4314-B854-70EF8E148485}"/>
              </a:ext>
            </a:extLst>
          </p:cNvPr>
          <p:cNvPicPr>
            <a:picLocks noChangeAspect="1"/>
          </p:cNvPicPr>
          <p:nvPr/>
        </p:nvPicPr>
        <p:blipFill>
          <a:blip r:embed="rId3"/>
          <a:stretch>
            <a:fillRect/>
          </a:stretch>
        </p:blipFill>
        <p:spPr>
          <a:xfrm>
            <a:off x="2651210" y="1755346"/>
            <a:ext cx="1946876" cy="1946876"/>
          </a:xfrm>
          <a:prstGeom prst="rect">
            <a:avLst/>
          </a:prstGeom>
        </p:spPr>
      </p:pic>
    </p:spTree>
    <p:extLst>
      <p:ext uri="{BB962C8B-B14F-4D97-AF65-F5344CB8AC3E}">
        <p14:creationId xmlns:p14="http://schemas.microsoft.com/office/powerpoint/2010/main" val="287164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A968732-A3B6-4B5F-B887-5EB43405E59B}"/>
              </a:ext>
            </a:extLst>
          </p:cNvPr>
          <p:cNvSpPr/>
          <p:nvPr/>
        </p:nvSpPr>
        <p:spPr>
          <a:xfrm>
            <a:off x="3229231" y="3527853"/>
            <a:ext cx="1091513" cy="2059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01FC901-64A2-4C4A-98E5-55A6F0E5D3F0}"/>
              </a:ext>
            </a:extLst>
          </p:cNvPr>
          <p:cNvGrpSpPr/>
          <p:nvPr/>
        </p:nvGrpSpPr>
        <p:grpSpPr>
          <a:xfrm>
            <a:off x="1043925" y="4040521"/>
            <a:ext cx="5619265" cy="2236807"/>
            <a:chOff x="567675" y="4294521"/>
            <a:chExt cx="5619265" cy="2236807"/>
          </a:xfrm>
        </p:grpSpPr>
        <p:pic>
          <p:nvPicPr>
            <p:cNvPr id="8" name="Picture 7" descr="Download Pokemon Dialog Box - Pokemon Text Box Png - Full Size PNG Image -  PNGkit">
              <a:extLst>
                <a:ext uri="{FF2B5EF4-FFF2-40B4-BE49-F238E27FC236}">
                  <a16:creationId xmlns:a16="http://schemas.microsoft.com/office/drawing/2014/main" id="{8DE61C89-C09C-4FFB-9826-F9C6E1F2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75" y="4294521"/>
              <a:ext cx="5619265" cy="22368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a:extLst>
                <a:ext uri="{FF2B5EF4-FFF2-40B4-BE49-F238E27FC236}">
                  <a16:creationId xmlns:a16="http://schemas.microsoft.com/office/drawing/2014/main" id="{EE8334E3-27C2-46FE-8938-6B493BA0608B}"/>
                </a:ext>
              </a:extLst>
            </p:cNvPr>
            <p:cNvSpPr txBox="1"/>
            <p:nvPr/>
          </p:nvSpPr>
          <p:spPr>
            <a:xfrm>
              <a:off x="1005838" y="4611190"/>
              <a:ext cx="4617720"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a:latin typeface="OCRB"/>
                </a:rPr>
                <a:t>Today we will discuss…</a:t>
              </a:r>
            </a:p>
          </p:txBody>
        </p:sp>
        <p:sp>
          <p:nvSpPr>
            <p:cNvPr id="10" name="Isosceles Triangle 9">
              <a:extLst>
                <a:ext uri="{FF2B5EF4-FFF2-40B4-BE49-F238E27FC236}">
                  <a16:creationId xmlns:a16="http://schemas.microsoft.com/office/drawing/2014/main" id="{3D1A3B32-2487-48A1-AD97-4B54AA44C1F3}"/>
                </a:ext>
              </a:extLst>
            </p:cNvPr>
            <p:cNvSpPr/>
            <p:nvPr/>
          </p:nvSpPr>
          <p:spPr>
            <a:xfrm rot="10800000">
              <a:off x="5392862" y="5926661"/>
              <a:ext cx="320040" cy="14261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sp>
        <p:nvSpPr>
          <p:cNvPr id="11" name="TextBox 1">
            <a:extLst>
              <a:ext uri="{FF2B5EF4-FFF2-40B4-BE49-F238E27FC236}">
                <a16:creationId xmlns:a16="http://schemas.microsoft.com/office/drawing/2014/main" id="{13334800-00AF-4CA7-B6A5-5C3242740819}"/>
              </a:ext>
            </a:extLst>
          </p:cNvPr>
          <p:cNvSpPr txBox="1"/>
          <p:nvPr/>
        </p:nvSpPr>
        <p:spPr>
          <a:xfrm>
            <a:off x="6841494" y="1489249"/>
            <a:ext cx="3025503" cy="3364767"/>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a:latin typeface="OCRB"/>
              </a:rPr>
              <a:t>OVERVIEW OF THE GAME</a:t>
            </a:r>
            <a:endParaRPr lang="en-US">
              <a:cs typeface="Calibri" panose="020F0502020204030204"/>
            </a:endParaRPr>
          </a:p>
          <a:p>
            <a:pPr marL="285750" indent="-285750">
              <a:lnSpc>
                <a:spcPct val="150000"/>
              </a:lnSpc>
              <a:buFont typeface="Webdings" panose="05030102010509060703" pitchFamily="18" charset="2"/>
              <a:buChar char=""/>
            </a:pPr>
            <a:r>
              <a:rPr lang="en-CA">
                <a:latin typeface="OCRB"/>
              </a:rPr>
              <a:t>METHODOLOGY </a:t>
            </a:r>
          </a:p>
          <a:p>
            <a:pPr marL="285750" indent="-285750">
              <a:lnSpc>
                <a:spcPct val="150000"/>
              </a:lnSpc>
              <a:buFont typeface="Webdings" panose="05030102010509060703" pitchFamily="18" charset="2"/>
              <a:buChar char=""/>
            </a:pPr>
            <a:r>
              <a:rPr lang="en-CA" b="1">
                <a:solidFill>
                  <a:schemeClr val="bg1"/>
                </a:solidFill>
                <a:highlight>
                  <a:srgbClr val="000000"/>
                </a:highlight>
                <a:latin typeface="OCRB"/>
              </a:rPr>
              <a:t>RESULTS</a:t>
            </a:r>
          </a:p>
          <a:p>
            <a:pPr marL="742950" lvl="1" indent="-285750">
              <a:lnSpc>
                <a:spcPct val="150000"/>
              </a:lnSpc>
              <a:buFont typeface="Webdings" panose="05030102010509060703" pitchFamily="18" charset="2"/>
              <a:buChar char=""/>
            </a:pPr>
            <a:r>
              <a:rPr lang="en-CA" b="1">
                <a:solidFill>
                  <a:schemeClr val="bg1"/>
                </a:solidFill>
                <a:highlight>
                  <a:srgbClr val="000000"/>
                </a:highlight>
                <a:latin typeface="OCRB"/>
              </a:rPr>
              <a:t>QUESTION 1</a:t>
            </a:r>
          </a:p>
          <a:p>
            <a:pPr marL="742950" lvl="1" indent="-285750">
              <a:lnSpc>
                <a:spcPct val="150000"/>
              </a:lnSpc>
              <a:buFont typeface="Webdings" panose="05030102010509060703" pitchFamily="18" charset="2"/>
              <a:buChar char=""/>
            </a:pPr>
            <a:r>
              <a:rPr lang="en-CA" b="1">
                <a:solidFill>
                  <a:schemeClr val="bg1"/>
                </a:solidFill>
                <a:highlight>
                  <a:srgbClr val="000000"/>
                </a:highlight>
                <a:latin typeface="OCRB"/>
              </a:rPr>
              <a:t>QUESTION 2</a:t>
            </a:r>
          </a:p>
          <a:p>
            <a:pPr marL="742950" lvl="1" indent="-285750">
              <a:lnSpc>
                <a:spcPct val="150000"/>
              </a:lnSpc>
              <a:buFont typeface="Webdings" panose="05030102010509060703" pitchFamily="18" charset="2"/>
              <a:buChar char=""/>
            </a:pPr>
            <a:r>
              <a:rPr lang="en-CA" b="1">
                <a:solidFill>
                  <a:schemeClr val="bg1"/>
                </a:solidFill>
                <a:highlight>
                  <a:srgbClr val="000000"/>
                </a:highlight>
                <a:latin typeface="OCRB"/>
              </a:rPr>
              <a:t>QUESTION 3</a:t>
            </a:r>
          </a:p>
          <a:p>
            <a:pPr marL="742950" lvl="1" indent="-285750">
              <a:lnSpc>
                <a:spcPct val="150000"/>
              </a:lnSpc>
              <a:buFont typeface="Webdings" panose="05030102010509060703" pitchFamily="18" charset="2"/>
              <a:buChar char=""/>
            </a:pPr>
            <a:r>
              <a:rPr lang="en-CA" b="1">
                <a:solidFill>
                  <a:schemeClr val="bg1"/>
                </a:solidFill>
                <a:highlight>
                  <a:srgbClr val="000000"/>
                </a:highlight>
                <a:latin typeface="OCRB"/>
              </a:rPr>
              <a:t>QUESTION 4</a:t>
            </a:r>
          </a:p>
        </p:txBody>
      </p:sp>
      <p:pic>
        <p:nvPicPr>
          <p:cNvPr id="2" name="Picture 11" descr="A picture containing automaton&#10;&#10;Description automatically generated">
            <a:extLst>
              <a:ext uri="{FF2B5EF4-FFF2-40B4-BE49-F238E27FC236}">
                <a16:creationId xmlns:a16="http://schemas.microsoft.com/office/drawing/2014/main" id="{E2C152EF-26B2-4BB1-9A0F-D40277FF2E2E}"/>
              </a:ext>
            </a:extLst>
          </p:cNvPr>
          <p:cNvPicPr>
            <a:picLocks noChangeAspect="1"/>
          </p:cNvPicPr>
          <p:nvPr/>
        </p:nvPicPr>
        <p:blipFill>
          <a:blip r:embed="rId3"/>
          <a:stretch>
            <a:fillRect/>
          </a:stretch>
        </p:blipFill>
        <p:spPr>
          <a:xfrm>
            <a:off x="2651210" y="1755346"/>
            <a:ext cx="1946876" cy="1946876"/>
          </a:xfrm>
          <a:prstGeom prst="rect">
            <a:avLst/>
          </a:prstGeom>
        </p:spPr>
      </p:pic>
    </p:spTree>
    <p:extLst>
      <p:ext uri="{BB962C8B-B14F-4D97-AF65-F5344CB8AC3E}">
        <p14:creationId xmlns:p14="http://schemas.microsoft.com/office/powerpoint/2010/main" val="203455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8441"/>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2627542-E8F6-4784-AC26-579BC3978FA6}"/>
              </a:ext>
            </a:extLst>
          </p:cNvPr>
          <p:cNvGrpSpPr/>
          <p:nvPr/>
        </p:nvGrpSpPr>
        <p:grpSpPr>
          <a:xfrm>
            <a:off x="1043925" y="4145383"/>
            <a:ext cx="5549357" cy="2131945"/>
            <a:chOff x="567675" y="4294521"/>
            <a:chExt cx="5619265" cy="2236807"/>
          </a:xfrm>
        </p:grpSpPr>
        <p:pic>
          <p:nvPicPr>
            <p:cNvPr id="11" name="Picture 10" descr="Download Pokemon Dialog Box - Pokemon Text Box Png - Full Size PNG Image -  PNGkit">
              <a:extLst>
                <a:ext uri="{FF2B5EF4-FFF2-40B4-BE49-F238E27FC236}">
                  <a16:creationId xmlns:a16="http://schemas.microsoft.com/office/drawing/2014/main" id="{08B3A44E-1550-498C-AFB4-E50113B2C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75" y="4294521"/>
              <a:ext cx="5619265" cy="223680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61350AC-9B96-4653-85B9-A69674436567}"/>
                </a:ext>
              </a:extLst>
            </p:cNvPr>
            <p:cNvSpPr txBox="1"/>
            <p:nvPr/>
          </p:nvSpPr>
          <p:spPr>
            <a:xfrm>
              <a:off x="1005838" y="4611189"/>
              <a:ext cx="4617720" cy="106561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2000" b="1">
                  <a:latin typeface="OCRB"/>
                </a:rPr>
                <a:t>PLAYER</a:t>
              </a:r>
              <a:r>
                <a:rPr lang="en-CA" sz="2000">
                  <a:latin typeface="OCRB"/>
                </a:rPr>
                <a:t>: "How do I play?</a:t>
              </a:r>
              <a:endParaRPr lang="en-US">
                <a:latin typeface="Calibri" panose="020F0502020204030204"/>
                <a:cs typeface="Calibri" panose="020F0502020204030204"/>
              </a:endParaRPr>
            </a:p>
            <a:p>
              <a:r>
                <a:rPr lang="en-CA" sz="2000">
                  <a:latin typeface="OCRB"/>
                </a:rPr>
                <a:t>Which Pokémon should I bring???</a:t>
              </a:r>
              <a:r>
                <a:rPr lang="en-CA" sz="2000">
                  <a:latin typeface="OCRB"/>
                  <a:cs typeface="Calibri"/>
                </a:rPr>
                <a:t>"</a:t>
              </a:r>
              <a:endParaRPr lang="en-US">
                <a:cs typeface="Calibri"/>
              </a:endParaRPr>
            </a:p>
          </p:txBody>
        </p:sp>
        <p:sp>
          <p:nvSpPr>
            <p:cNvPr id="13" name="Isosceles Triangle 12">
              <a:extLst>
                <a:ext uri="{FF2B5EF4-FFF2-40B4-BE49-F238E27FC236}">
                  <a16:creationId xmlns:a16="http://schemas.microsoft.com/office/drawing/2014/main" id="{6219162C-1B07-4DB9-B84D-91818EF162A0}"/>
                </a:ext>
              </a:extLst>
            </p:cNvPr>
            <p:cNvSpPr/>
            <p:nvPr/>
          </p:nvSpPr>
          <p:spPr>
            <a:xfrm rot="10800000">
              <a:off x="5392862" y="5926661"/>
              <a:ext cx="320040" cy="14261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sp>
        <p:nvSpPr>
          <p:cNvPr id="18" name="Oval 17">
            <a:extLst>
              <a:ext uri="{FF2B5EF4-FFF2-40B4-BE49-F238E27FC236}">
                <a16:creationId xmlns:a16="http://schemas.microsoft.com/office/drawing/2014/main" id="{C79A8DFB-7166-4B43-935B-2943E1DDC2BF}"/>
              </a:ext>
            </a:extLst>
          </p:cNvPr>
          <p:cNvSpPr/>
          <p:nvPr/>
        </p:nvSpPr>
        <p:spPr>
          <a:xfrm>
            <a:off x="5652782" y="3020736"/>
            <a:ext cx="936769" cy="32856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A picture containing qr code&#10;&#10;Description automatically generated">
            <a:extLst>
              <a:ext uri="{FF2B5EF4-FFF2-40B4-BE49-F238E27FC236}">
                <a16:creationId xmlns:a16="http://schemas.microsoft.com/office/drawing/2014/main" id="{14E1533E-86ED-4059-AFAB-52145514E5B8}"/>
              </a:ext>
            </a:extLst>
          </p:cNvPr>
          <p:cNvPicPr>
            <a:picLocks noChangeAspect="1"/>
          </p:cNvPicPr>
          <p:nvPr/>
        </p:nvPicPr>
        <p:blipFill>
          <a:blip r:embed="rId4"/>
          <a:stretch>
            <a:fillRect/>
          </a:stretch>
        </p:blipFill>
        <p:spPr>
          <a:xfrm>
            <a:off x="5634604" y="1970101"/>
            <a:ext cx="957744" cy="1379815"/>
          </a:xfrm>
          <a:prstGeom prst="rect">
            <a:avLst/>
          </a:prstGeom>
        </p:spPr>
      </p:pic>
      <p:sp>
        <p:nvSpPr>
          <p:cNvPr id="16" name="Speech Bubble: Rectangle 15">
            <a:extLst>
              <a:ext uri="{FF2B5EF4-FFF2-40B4-BE49-F238E27FC236}">
                <a16:creationId xmlns:a16="http://schemas.microsoft.com/office/drawing/2014/main" id="{76A82110-D80F-4088-9C8B-98E51DCF4258}"/>
              </a:ext>
            </a:extLst>
          </p:cNvPr>
          <p:cNvSpPr/>
          <p:nvPr/>
        </p:nvSpPr>
        <p:spPr>
          <a:xfrm>
            <a:off x="5652782" y="1298070"/>
            <a:ext cx="915798" cy="615192"/>
          </a:xfrm>
          <a:prstGeom prst="wedgeRect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t>
            </a:r>
            <a:endParaRPr lang="en-US"/>
          </a:p>
        </p:txBody>
      </p:sp>
      <p:sp>
        <p:nvSpPr>
          <p:cNvPr id="17" name="TextBox 16">
            <a:extLst>
              <a:ext uri="{FF2B5EF4-FFF2-40B4-BE49-F238E27FC236}">
                <a16:creationId xmlns:a16="http://schemas.microsoft.com/office/drawing/2014/main" id="{EAB092FE-340D-4340-8568-76A906190A87}"/>
              </a:ext>
            </a:extLst>
          </p:cNvPr>
          <p:cNvSpPr txBox="1"/>
          <p:nvPr/>
        </p:nvSpPr>
        <p:spPr>
          <a:xfrm>
            <a:off x="5936871" y="1322924"/>
            <a:ext cx="275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t>!</a:t>
            </a:r>
            <a:endParaRPr lang="en-US" sz="3200" b="1">
              <a:cs typeface="Calibri"/>
            </a:endParaRPr>
          </a:p>
        </p:txBody>
      </p:sp>
    </p:spTree>
    <p:extLst>
      <p:ext uri="{BB962C8B-B14F-4D97-AF65-F5344CB8AC3E}">
        <p14:creationId xmlns:p14="http://schemas.microsoft.com/office/powerpoint/2010/main" val="153354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8" descr="A picture containing text, scoreboard, colorful&#10;&#10;Description automatically generated">
            <a:extLst>
              <a:ext uri="{FF2B5EF4-FFF2-40B4-BE49-F238E27FC236}">
                <a16:creationId xmlns:a16="http://schemas.microsoft.com/office/drawing/2014/main" id="{8BBDDB9C-5C7C-44B1-B4D4-09BC253EF3D9}"/>
              </a:ext>
            </a:extLst>
          </p:cNvPr>
          <p:cNvPicPr>
            <a:picLocks noChangeAspect="1"/>
          </p:cNvPicPr>
          <p:nvPr/>
        </p:nvPicPr>
        <p:blipFill>
          <a:blip r:embed="rId3"/>
          <a:stretch>
            <a:fillRect/>
          </a:stretch>
        </p:blipFill>
        <p:spPr>
          <a:xfrm>
            <a:off x="5030423" y="2007124"/>
            <a:ext cx="2051050" cy="2051050"/>
          </a:xfrm>
          <a:prstGeom prst="rect">
            <a:avLst/>
          </a:prstGeom>
        </p:spPr>
      </p:pic>
      <p:sp>
        <p:nvSpPr>
          <p:cNvPr id="7" name="Rectangle: Rounded Corners 6">
            <a:extLst>
              <a:ext uri="{FF2B5EF4-FFF2-40B4-BE49-F238E27FC236}">
                <a16:creationId xmlns:a16="http://schemas.microsoft.com/office/drawing/2014/main" id="{C405E64E-816C-463C-AE9E-846E1433855D}"/>
              </a:ext>
            </a:extLst>
          </p:cNvPr>
          <p:cNvSpPr/>
          <p:nvPr/>
        </p:nvSpPr>
        <p:spPr>
          <a:xfrm>
            <a:off x="5418152" y="4058436"/>
            <a:ext cx="1356220" cy="4683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rgbClr val="000000"/>
                </a:solidFill>
                <a:latin typeface="OCRB"/>
                <a:ea typeface="+mn-lt"/>
                <a:cs typeface="+mn-lt"/>
              </a:rPr>
              <a:t>Pokédex</a:t>
            </a:r>
            <a:endParaRPr lang="en-US" err="1">
              <a:solidFill>
                <a:srgbClr val="000000"/>
              </a:solidFill>
              <a:latin typeface="OCRB"/>
            </a:endParaRPr>
          </a:p>
        </p:txBody>
      </p:sp>
      <p:pic>
        <p:nvPicPr>
          <p:cNvPr id="9" name="Picture 9" descr="A picture containing LEGO, toy, light, traffic&#10;&#10;Description automatically generated">
            <a:extLst>
              <a:ext uri="{FF2B5EF4-FFF2-40B4-BE49-F238E27FC236}">
                <a16:creationId xmlns:a16="http://schemas.microsoft.com/office/drawing/2014/main" id="{3B51890A-4548-43A9-8EC9-5D2A00C2D306}"/>
              </a:ext>
            </a:extLst>
          </p:cNvPr>
          <p:cNvPicPr>
            <a:picLocks noChangeAspect="1"/>
          </p:cNvPicPr>
          <p:nvPr/>
        </p:nvPicPr>
        <p:blipFill>
          <a:blip r:embed="rId4"/>
          <a:stretch>
            <a:fillRect/>
          </a:stretch>
        </p:blipFill>
        <p:spPr>
          <a:xfrm>
            <a:off x="2123813" y="2082567"/>
            <a:ext cx="1540778" cy="2056701"/>
          </a:xfrm>
          <a:prstGeom prst="rect">
            <a:avLst/>
          </a:prstGeom>
        </p:spPr>
      </p:pic>
      <p:sp>
        <p:nvSpPr>
          <p:cNvPr id="10" name="Rectangle: Rounded Corners 9">
            <a:extLst>
              <a:ext uri="{FF2B5EF4-FFF2-40B4-BE49-F238E27FC236}">
                <a16:creationId xmlns:a16="http://schemas.microsoft.com/office/drawing/2014/main" id="{7F155241-33DC-4F57-A7E7-E2F3C3FF644A}"/>
              </a:ext>
            </a:extLst>
          </p:cNvPr>
          <p:cNvSpPr/>
          <p:nvPr/>
        </p:nvSpPr>
        <p:spPr>
          <a:xfrm>
            <a:off x="2216354" y="4058436"/>
            <a:ext cx="1356220" cy="4683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Pokémon</a:t>
            </a:r>
            <a:endParaRPr lang="en-US" err="1">
              <a:solidFill>
                <a:srgbClr val="000000"/>
              </a:solidFill>
              <a:latin typeface="OCRB"/>
            </a:endParaRPr>
          </a:p>
        </p:txBody>
      </p:sp>
      <p:sp>
        <p:nvSpPr>
          <p:cNvPr id="13" name="Rectangle: Rounded Corners 12">
            <a:extLst>
              <a:ext uri="{FF2B5EF4-FFF2-40B4-BE49-F238E27FC236}">
                <a16:creationId xmlns:a16="http://schemas.microsoft.com/office/drawing/2014/main" id="{7700FB8C-FE12-4A76-A2CA-730938EB22F5}"/>
              </a:ext>
            </a:extLst>
          </p:cNvPr>
          <p:cNvSpPr/>
          <p:nvPr/>
        </p:nvSpPr>
        <p:spPr>
          <a:xfrm>
            <a:off x="8214482" y="4058436"/>
            <a:ext cx="2104238" cy="4683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latin typeface="OCRB"/>
                <a:ea typeface="+mn-lt"/>
                <a:cs typeface="+mn-lt"/>
              </a:rPr>
              <a:t>Pokémon Types</a:t>
            </a:r>
            <a:endParaRPr lang="en-US" err="1">
              <a:solidFill>
                <a:srgbClr val="000000"/>
              </a:solidFill>
              <a:latin typeface="OCRB"/>
            </a:endParaRPr>
          </a:p>
        </p:txBody>
      </p:sp>
      <p:pic>
        <p:nvPicPr>
          <p:cNvPr id="5" name="Picture 5" descr="A picture containing graphical user interface&#10;&#10;Description automatically generated">
            <a:extLst>
              <a:ext uri="{FF2B5EF4-FFF2-40B4-BE49-F238E27FC236}">
                <a16:creationId xmlns:a16="http://schemas.microsoft.com/office/drawing/2014/main" id="{9672FDFC-2DBE-4CC6-AB3F-3996ECA2B456}"/>
              </a:ext>
            </a:extLst>
          </p:cNvPr>
          <p:cNvPicPr>
            <a:picLocks noChangeAspect="1"/>
          </p:cNvPicPr>
          <p:nvPr/>
        </p:nvPicPr>
        <p:blipFill rotWithShape="1">
          <a:blip r:embed="rId5"/>
          <a:srcRect t="50368" b="-370"/>
          <a:stretch/>
        </p:blipFill>
        <p:spPr>
          <a:xfrm>
            <a:off x="8267700" y="2400205"/>
            <a:ext cx="1993900" cy="1282891"/>
          </a:xfrm>
          <a:prstGeom prst="rect">
            <a:avLst/>
          </a:prstGeom>
        </p:spPr>
      </p:pic>
    </p:spTree>
    <p:extLst>
      <p:ext uri="{BB962C8B-B14F-4D97-AF65-F5344CB8AC3E}">
        <p14:creationId xmlns:p14="http://schemas.microsoft.com/office/powerpoint/2010/main" val="199610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B644AF3-FC5D-49B5-9688-04B9C769A874}"/>
              </a:ext>
            </a:extLst>
          </p:cNvPr>
          <p:cNvGraphicFramePr>
            <a:graphicFrameLocks noGrp="1"/>
          </p:cNvGraphicFramePr>
          <p:nvPr>
            <p:extLst>
              <p:ext uri="{D42A27DB-BD31-4B8C-83A1-F6EECF244321}">
                <p14:modId xmlns:p14="http://schemas.microsoft.com/office/powerpoint/2010/main" val="2450261233"/>
              </p:ext>
            </p:extLst>
          </p:nvPr>
        </p:nvGraphicFramePr>
        <p:xfrm>
          <a:off x="1600898" y="1433118"/>
          <a:ext cx="9158015" cy="4583760"/>
        </p:xfrm>
        <a:graphic>
          <a:graphicData uri="http://schemas.openxmlformats.org/drawingml/2006/table">
            <a:tbl>
              <a:tblPr firstRow="1" bandRow="1">
                <a:tableStyleId>{073A0DAA-6AF3-43AB-8588-CEC1D06C72B9}</a:tableStyleId>
              </a:tblPr>
              <a:tblGrid>
                <a:gridCol w="2691467">
                  <a:extLst>
                    <a:ext uri="{9D8B030D-6E8A-4147-A177-3AD203B41FA5}">
                      <a16:colId xmlns:a16="http://schemas.microsoft.com/office/drawing/2014/main" val="1140506824"/>
                    </a:ext>
                  </a:extLst>
                </a:gridCol>
                <a:gridCol w="2178645">
                  <a:extLst>
                    <a:ext uri="{9D8B030D-6E8A-4147-A177-3AD203B41FA5}">
                      <a16:colId xmlns:a16="http://schemas.microsoft.com/office/drawing/2014/main" val="2795344857"/>
                    </a:ext>
                  </a:extLst>
                </a:gridCol>
                <a:gridCol w="1715160">
                  <a:extLst>
                    <a:ext uri="{9D8B030D-6E8A-4147-A177-3AD203B41FA5}">
                      <a16:colId xmlns:a16="http://schemas.microsoft.com/office/drawing/2014/main" val="3727644821"/>
                    </a:ext>
                  </a:extLst>
                </a:gridCol>
                <a:gridCol w="2572743">
                  <a:extLst>
                    <a:ext uri="{9D8B030D-6E8A-4147-A177-3AD203B41FA5}">
                      <a16:colId xmlns:a16="http://schemas.microsoft.com/office/drawing/2014/main" val="2941767494"/>
                    </a:ext>
                  </a:extLst>
                </a:gridCol>
              </a:tblGrid>
              <a:tr h="841863">
                <a:tc>
                  <a:txBody>
                    <a:bodyPr/>
                    <a:lstStyle/>
                    <a:p>
                      <a:pPr algn="just" rtl="0" fontAlgn="t">
                        <a:spcBef>
                          <a:spcPts val="0"/>
                        </a:spcBef>
                        <a:spcAft>
                          <a:spcPts val="0"/>
                        </a:spcAft>
                      </a:pPr>
                      <a:r>
                        <a:rPr lang="en-US" sz="2400">
                          <a:effectLst/>
                          <a:latin typeface="OCRB"/>
                        </a:rPr>
                        <a:t>Pokémon Generation</a:t>
                      </a:r>
                    </a:p>
                  </a:txBody>
                  <a:tcPr marL="63500" marR="63500" marT="63500" marB="63500"/>
                </a:tc>
                <a:tc>
                  <a:txBody>
                    <a:bodyPr/>
                    <a:lstStyle/>
                    <a:p>
                      <a:pPr algn="just" rtl="0" fontAlgn="t">
                        <a:spcBef>
                          <a:spcPts val="0"/>
                        </a:spcBef>
                        <a:spcAft>
                          <a:spcPts val="0"/>
                        </a:spcAft>
                      </a:pPr>
                      <a:r>
                        <a:rPr lang="en-US" sz="2400">
                          <a:effectLst/>
                          <a:latin typeface="OCRB"/>
                        </a:rPr>
                        <a:t>Original Game</a:t>
                      </a:r>
                    </a:p>
                  </a:txBody>
                  <a:tcPr marL="63500" marR="63500" marT="63500" marB="63500"/>
                </a:tc>
                <a:tc>
                  <a:txBody>
                    <a:bodyPr/>
                    <a:lstStyle/>
                    <a:p>
                      <a:pPr algn="just" rtl="0" fontAlgn="t">
                        <a:spcBef>
                          <a:spcPts val="0"/>
                        </a:spcBef>
                        <a:spcAft>
                          <a:spcPts val="0"/>
                        </a:spcAft>
                      </a:pPr>
                      <a:r>
                        <a:rPr lang="en-US" sz="2400">
                          <a:effectLst/>
                          <a:latin typeface="OCRB"/>
                        </a:rPr>
                        <a:t>Location</a:t>
                      </a:r>
                    </a:p>
                  </a:txBody>
                  <a:tcPr marL="63500" marR="63500" marT="63500" marB="63500"/>
                </a:tc>
                <a:tc>
                  <a:txBody>
                    <a:bodyPr/>
                    <a:lstStyle/>
                    <a:p>
                      <a:pPr rtl="0" fontAlgn="t">
                        <a:spcBef>
                          <a:spcPts val="0"/>
                        </a:spcBef>
                        <a:spcAft>
                          <a:spcPts val="0"/>
                        </a:spcAft>
                      </a:pPr>
                      <a:r>
                        <a:rPr lang="en-US" sz="2000">
                          <a:effectLst/>
                          <a:latin typeface="OCRB"/>
                        </a:rPr>
                        <a:t>Number of New Pokémon</a:t>
                      </a:r>
                    </a:p>
                  </a:txBody>
                  <a:tcPr marL="63500" marR="63500" marT="63500" marB="63500"/>
                </a:tc>
                <a:extLst>
                  <a:ext uri="{0D108BD9-81ED-4DB2-BD59-A6C34878D82A}">
                    <a16:rowId xmlns:a16="http://schemas.microsoft.com/office/drawing/2014/main" val="695257042"/>
                  </a:ext>
                </a:extLst>
              </a:tr>
              <a:tr h="473548">
                <a:tc>
                  <a:txBody>
                    <a:bodyPr/>
                    <a:lstStyle/>
                    <a:p>
                      <a:pPr rtl="0" fontAlgn="t">
                        <a:spcBef>
                          <a:spcPts val="0"/>
                        </a:spcBef>
                        <a:spcAft>
                          <a:spcPts val="0"/>
                        </a:spcAft>
                      </a:pPr>
                      <a:r>
                        <a:rPr lang="en-US" sz="1200">
                          <a:effectLst/>
                          <a:latin typeface="OCRB"/>
                        </a:rPr>
                        <a:t>Generation One (I)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Red &amp; Yellow</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Kanto</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151</a:t>
                      </a:r>
                      <a:endParaRPr lang="en-US">
                        <a:effectLst/>
                        <a:latin typeface="OCRB"/>
                      </a:endParaRPr>
                    </a:p>
                  </a:txBody>
                  <a:tcPr marL="63500" marR="63500" marT="63500" marB="63500"/>
                </a:tc>
                <a:extLst>
                  <a:ext uri="{0D108BD9-81ED-4DB2-BD59-A6C34878D82A}">
                    <a16:rowId xmlns:a16="http://schemas.microsoft.com/office/drawing/2014/main" val="2846730156"/>
                  </a:ext>
                </a:extLst>
              </a:tr>
              <a:tr h="463024">
                <a:tc>
                  <a:txBody>
                    <a:bodyPr/>
                    <a:lstStyle/>
                    <a:p>
                      <a:pPr rtl="0" fontAlgn="t">
                        <a:spcBef>
                          <a:spcPts val="0"/>
                        </a:spcBef>
                        <a:spcAft>
                          <a:spcPts val="0"/>
                        </a:spcAft>
                      </a:pPr>
                      <a:r>
                        <a:rPr lang="en-US" sz="1200">
                          <a:effectLst/>
                          <a:latin typeface="OCRB"/>
                        </a:rPr>
                        <a:t>Generation Two (II)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Gold &amp; Silver</a:t>
                      </a:r>
                      <a:endParaRPr lang="en-US">
                        <a:effectLst/>
                        <a:latin typeface="OCRB"/>
                      </a:endParaRPr>
                    </a:p>
                  </a:txBody>
                  <a:tcPr marL="63500" marR="63500" marT="63500" marB="63500"/>
                </a:tc>
                <a:tc>
                  <a:txBody>
                    <a:bodyPr/>
                    <a:lstStyle/>
                    <a:p>
                      <a:pPr rtl="0" fontAlgn="t">
                        <a:spcBef>
                          <a:spcPts val="0"/>
                        </a:spcBef>
                        <a:spcAft>
                          <a:spcPts val="0"/>
                        </a:spcAft>
                      </a:pPr>
                      <a:r>
                        <a:rPr lang="en-US" sz="1200" err="1">
                          <a:effectLst/>
                          <a:latin typeface="OCRB"/>
                        </a:rPr>
                        <a:t>Johto</a:t>
                      </a:r>
                      <a:endParaRPr lang="en-US" err="1">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100</a:t>
                      </a:r>
                      <a:endParaRPr lang="en-US">
                        <a:effectLst/>
                        <a:latin typeface="OCRB"/>
                      </a:endParaRPr>
                    </a:p>
                  </a:txBody>
                  <a:tcPr marL="63500" marR="63500" marT="63500" marB="63500"/>
                </a:tc>
                <a:extLst>
                  <a:ext uri="{0D108BD9-81ED-4DB2-BD59-A6C34878D82A}">
                    <a16:rowId xmlns:a16="http://schemas.microsoft.com/office/drawing/2014/main" val="4182530650"/>
                  </a:ext>
                </a:extLst>
              </a:tr>
              <a:tr h="473548">
                <a:tc>
                  <a:txBody>
                    <a:bodyPr/>
                    <a:lstStyle/>
                    <a:p>
                      <a:pPr rtl="0" fontAlgn="t">
                        <a:spcBef>
                          <a:spcPts val="0"/>
                        </a:spcBef>
                        <a:spcAft>
                          <a:spcPts val="0"/>
                        </a:spcAft>
                      </a:pPr>
                      <a:r>
                        <a:rPr lang="en-US" sz="1200">
                          <a:effectLst/>
                          <a:latin typeface="OCRB"/>
                        </a:rPr>
                        <a:t>Generation Three (III)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Ruby &amp; Sapphire</a:t>
                      </a:r>
                      <a:endParaRPr lang="en-US">
                        <a:effectLst/>
                        <a:latin typeface="OCRB"/>
                      </a:endParaRPr>
                    </a:p>
                  </a:txBody>
                  <a:tcPr marL="63500" marR="63500" marT="63500" marB="63500"/>
                </a:tc>
                <a:tc>
                  <a:txBody>
                    <a:bodyPr/>
                    <a:lstStyle/>
                    <a:p>
                      <a:pPr rtl="0" fontAlgn="t">
                        <a:spcBef>
                          <a:spcPts val="0"/>
                        </a:spcBef>
                        <a:spcAft>
                          <a:spcPts val="0"/>
                        </a:spcAft>
                      </a:pPr>
                      <a:r>
                        <a:rPr lang="en-US" sz="1200" err="1">
                          <a:effectLst/>
                          <a:latin typeface="OCRB"/>
                        </a:rPr>
                        <a:t>Hoenn</a:t>
                      </a:r>
                      <a:endParaRPr lang="en-US" err="1">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135</a:t>
                      </a:r>
                      <a:endParaRPr lang="en-US">
                        <a:effectLst/>
                        <a:latin typeface="OCRB"/>
                      </a:endParaRPr>
                    </a:p>
                  </a:txBody>
                  <a:tcPr marL="63500" marR="63500" marT="63500" marB="63500"/>
                </a:tc>
                <a:extLst>
                  <a:ext uri="{0D108BD9-81ED-4DB2-BD59-A6C34878D82A}">
                    <a16:rowId xmlns:a16="http://schemas.microsoft.com/office/drawing/2014/main" val="735132090"/>
                  </a:ext>
                </a:extLst>
              </a:tr>
              <a:tr h="463024">
                <a:tc>
                  <a:txBody>
                    <a:bodyPr/>
                    <a:lstStyle/>
                    <a:p>
                      <a:pPr rtl="0" fontAlgn="t">
                        <a:spcBef>
                          <a:spcPts val="0"/>
                        </a:spcBef>
                        <a:spcAft>
                          <a:spcPts val="0"/>
                        </a:spcAft>
                      </a:pPr>
                      <a:r>
                        <a:rPr lang="en-US" sz="1200">
                          <a:effectLst/>
                          <a:latin typeface="OCRB"/>
                        </a:rPr>
                        <a:t>Generation Four (IV)</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Diamond &amp; Pearl</a:t>
                      </a:r>
                      <a:endParaRPr lang="en-US">
                        <a:effectLst/>
                        <a:latin typeface="OCRB"/>
                      </a:endParaRPr>
                    </a:p>
                  </a:txBody>
                  <a:tcPr marL="63500" marR="63500" marT="63500" marB="63500"/>
                </a:tc>
                <a:tc>
                  <a:txBody>
                    <a:bodyPr/>
                    <a:lstStyle/>
                    <a:p>
                      <a:pPr rtl="0" fontAlgn="t">
                        <a:spcBef>
                          <a:spcPts val="0"/>
                        </a:spcBef>
                        <a:spcAft>
                          <a:spcPts val="0"/>
                        </a:spcAft>
                      </a:pPr>
                      <a:r>
                        <a:rPr lang="en-US" sz="1200" err="1">
                          <a:effectLst/>
                          <a:latin typeface="OCRB"/>
                        </a:rPr>
                        <a:t>Sinnoh</a:t>
                      </a:r>
                      <a:endParaRPr lang="en-US" err="1">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107</a:t>
                      </a:r>
                      <a:endParaRPr lang="en-US">
                        <a:effectLst/>
                        <a:latin typeface="OCRB"/>
                      </a:endParaRPr>
                    </a:p>
                  </a:txBody>
                  <a:tcPr marL="63500" marR="63500" marT="63500" marB="63500"/>
                </a:tc>
                <a:extLst>
                  <a:ext uri="{0D108BD9-81ED-4DB2-BD59-A6C34878D82A}">
                    <a16:rowId xmlns:a16="http://schemas.microsoft.com/office/drawing/2014/main" val="242992929"/>
                  </a:ext>
                </a:extLst>
              </a:tr>
              <a:tr h="463024">
                <a:tc>
                  <a:txBody>
                    <a:bodyPr/>
                    <a:lstStyle/>
                    <a:p>
                      <a:pPr rtl="0" fontAlgn="t">
                        <a:spcBef>
                          <a:spcPts val="0"/>
                        </a:spcBef>
                        <a:spcAft>
                          <a:spcPts val="0"/>
                        </a:spcAft>
                      </a:pPr>
                      <a:r>
                        <a:rPr lang="en-US" sz="1200">
                          <a:effectLst/>
                          <a:latin typeface="OCRB"/>
                        </a:rPr>
                        <a:t>Generation Five (V)</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Black &amp; White</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Unova</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156</a:t>
                      </a:r>
                      <a:endParaRPr lang="en-US">
                        <a:effectLst/>
                        <a:latin typeface="OCRB"/>
                      </a:endParaRPr>
                    </a:p>
                  </a:txBody>
                  <a:tcPr marL="63500" marR="63500" marT="63500" marB="63500"/>
                </a:tc>
                <a:extLst>
                  <a:ext uri="{0D108BD9-81ED-4DB2-BD59-A6C34878D82A}">
                    <a16:rowId xmlns:a16="http://schemas.microsoft.com/office/drawing/2014/main" val="2806416126"/>
                  </a:ext>
                </a:extLst>
              </a:tr>
              <a:tr h="463024">
                <a:tc>
                  <a:txBody>
                    <a:bodyPr/>
                    <a:lstStyle/>
                    <a:p>
                      <a:pPr rtl="0" fontAlgn="t">
                        <a:spcBef>
                          <a:spcPts val="0"/>
                        </a:spcBef>
                        <a:spcAft>
                          <a:spcPts val="0"/>
                        </a:spcAft>
                      </a:pPr>
                      <a:r>
                        <a:rPr lang="en-US" sz="1200">
                          <a:effectLst/>
                          <a:latin typeface="OCRB"/>
                        </a:rPr>
                        <a:t>Generation Six (VI)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X &amp; Y</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Kalos</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72</a:t>
                      </a:r>
                      <a:endParaRPr lang="en-US">
                        <a:effectLst/>
                        <a:latin typeface="OCRB"/>
                      </a:endParaRPr>
                    </a:p>
                  </a:txBody>
                  <a:tcPr marL="63500" marR="63500" marT="63500" marB="63500"/>
                </a:tc>
                <a:extLst>
                  <a:ext uri="{0D108BD9-81ED-4DB2-BD59-A6C34878D82A}">
                    <a16:rowId xmlns:a16="http://schemas.microsoft.com/office/drawing/2014/main" val="618041001"/>
                  </a:ext>
                </a:extLst>
              </a:tr>
              <a:tr h="463024">
                <a:tc>
                  <a:txBody>
                    <a:bodyPr/>
                    <a:lstStyle/>
                    <a:p>
                      <a:pPr rtl="0" fontAlgn="t">
                        <a:spcBef>
                          <a:spcPts val="0"/>
                        </a:spcBef>
                        <a:spcAft>
                          <a:spcPts val="0"/>
                        </a:spcAft>
                      </a:pPr>
                      <a:r>
                        <a:rPr lang="en-US" sz="1200">
                          <a:effectLst/>
                          <a:latin typeface="OCRB"/>
                        </a:rPr>
                        <a:t>Generation Seven (VII)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Sun &amp; Moon</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Alola</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88</a:t>
                      </a:r>
                      <a:endParaRPr lang="en-US">
                        <a:effectLst/>
                        <a:latin typeface="OCRB"/>
                      </a:endParaRPr>
                    </a:p>
                  </a:txBody>
                  <a:tcPr marL="63500" marR="63500" marT="63500" marB="63500"/>
                </a:tc>
                <a:extLst>
                  <a:ext uri="{0D108BD9-81ED-4DB2-BD59-A6C34878D82A}">
                    <a16:rowId xmlns:a16="http://schemas.microsoft.com/office/drawing/2014/main" val="2950436991"/>
                  </a:ext>
                </a:extLst>
              </a:tr>
              <a:tr h="463024">
                <a:tc>
                  <a:txBody>
                    <a:bodyPr/>
                    <a:lstStyle/>
                    <a:p>
                      <a:pPr rtl="0" fontAlgn="t">
                        <a:spcBef>
                          <a:spcPts val="0"/>
                        </a:spcBef>
                        <a:spcAft>
                          <a:spcPts val="0"/>
                        </a:spcAft>
                      </a:pPr>
                      <a:r>
                        <a:rPr lang="en-US" sz="1200">
                          <a:effectLst/>
                          <a:latin typeface="OCRB"/>
                        </a:rPr>
                        <a:t>Generation Eight (VIII)</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Sword &amp; Shield</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Galar</a:t>
                      </a:r>
                      <a:endParaRPr lang="en-US">
                        <a:effectLst/>
                        <a:latin typeface="OCRB"/>
                      </a:endParaRPr>
                    </a:p>
                  </a:txBody>
                  <a:tcPr marL="63500" marR="63500" marT="63500" marB="63500"/>
                </a:tc>
                <a:tc>
                  <a:txBody>
                    <a:bodyPr/>
                    <a:lstStyle/>
                    <a:p>
                      <a:pPr rtl="0" fontAlgn="t">
                        <a:spcBef>
                          <a:spcPts val="0"/>
                        </a:spcBef>
                        <a:spcAft>
                          <a:spcPts val="0"/>
                        </a:spcAft>
                      </a:pPr>
                      <a:r>
                        <a:rPr lang="en-US" sz="1200">
                          <a:effectLst/>
                          <a:latin typeface="OCRB"/>
                        </a:rPr>
                        <a:t>92</a:t>
                      </a:r>
                      <a:endParaRPr lang="en-US">
                        <a:effectLst/>
                        <a:latin typeface="OCRB"/>
                      </a:endParaRPr>
                    </a:p>
                  </a:txBody>
                  <a:tcPr marL="63500" marR="63500" marT="63500" marB="63500"/>
                </a:tc>
                <a:extLst>
                  <a:ext uri="{0D108BD9-81ED-4DB2-BD59-A6C34878D82A}">
                    <a16:rowId xmlns:a16="http://schemas.microsoft.com/office/drawing/2014/main" val="3323336223"/>
                  </a:ext>
                </a:extLst>
              </a:tr>
            </a:tbl>
          </a:graphicData>
        </a:graphic>
      </p:graphicFrame>
      <p:sp>
        <p:nvSpPr>
          <p:cNvPr id="5" name="Isosceles Triangle 4">
            <a:extLst>
              <a:ext uri="{FF2B5EF4-FFF2-40B4-BE49-F238E27FC236}">
                <a16:creationId xmlns:a16="http://schemas.microsoft.com/office/drawing/2014/main" id="{BF435848-040C-41F1-B911-CA4E3D09A17C}"/>
              </a:ext>
            </a:extLst>
          </p:cNvPr>
          <p:cNvSpPr/>
          <p:nvPr/>
        </p:nvSpPr>
        <p:spPr>
          <a:xfrm rot="5400000">
            <a:off x="1060060" y="1661020"/>
            <a:ext cx="433431" cy="32157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31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EBD6E5-B466-44EA-90AF-C0ABEF1E286F}"/>
              </a:ext>
            </a:extLst>
          </p:cNvPr>
          <p:cNvSpPr/>
          <p:nvPr/>
        </p:nvSpPr>
        <p:spPr>
          <a:xfrm>
            <a:off x="349250" y="171450"/>
            <a:ext cx="11525250" cy="6445250"/>
          </a:xfrm>
          <a:prstGeom prst="roundRect">
            <a:avLst/>
          </a:prstGeom>
          <a:solidFill>
            <a:srgbClr val="BDBFA9"/>
          </a:solidFill>
          <a:ln>
            <a:solidFill>
              <a:srgbClr val="BDB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B7056EA9-6D90-4E60-A569-3D8AE9882760}"/>
              </a:ext>
            </a:extLst>
          </p:cNvPr>
          <p:cNvPicPr>
            <a:picLocks noChangeAspect="1"/>
          </p:cNvPicPr>
          <p:nvPr/>
        </p:nvPicPr>
        <p:blipFill>
          <a:blip r:embed="rId3"/>
          <a:stretch>
            <a:fillRect/>
          </a:stretch>
        </p:blipFill>
        <p:spPr>
          <a:xfrm>
            <a:off x="1201024" y="4523315"/>
            <a:ext cx="4441970" cy="1663314"/>
          </a:xfrm>
          <a:prstGeom prst="rect">
            <a:avLst/>
          </a:prstGeom>
        </p:spPr>
      </p:pic>
      <p:sp>
        <p:nvSpPr>
          <p:cNvPr id="4" name="TextBox 3">
            <a:extLst>
              <a:ext uri="{FF2B5EF4-FFF2-40B4-BE49-F238E27FC236}">
                <a16:creationId xmlns:a16="http://schemas.microsoft.com/office/drawing/2014/main" id="{9434DD5E-6875-41A5-A2F2-01291F0A3699}"/>
              </a:ext>
            </a:extLst>
          </p:cNvPr>
          <p:cNvSpPr txBox="1"/>
          <p:nvPr/>
        </p:nvSpPr>
        <p:spPr>
          <a:xfrm>
            <a:off x="1564547" y="4857226"/>
            <a:ext cx="36589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OCRB"/>
              </a:rPr>
              <a:t>Our methodology includes...</a:t>
            </a:r>
            <a:endParaRPr lang="en-US" sz="2000">
              <a:latin typeface="OCRB"/>
              <a:cs typeface="Calibri"/>
            </a:endParaRPr>
          </a:p>
        </p:txBody>
      </p:sp>
      <p:sp>
        <p:nvSpPr>
          <p:cNvPr id="6" name="TextBox 5">
            <a:extLst>
              <a:ext uri="{FF2B5EF4-FFF2-40B4-BE49-F238E27FC236}">
                <a16:creationId xmlns:a16="http://schemas.microsoft.com/office/drawing/2014/main" id="{A93E261E-71D9-4DC9-AABD-4D44539DFB9C}"/>
              </a:ext>
            </a:extLst>
          </p:cNvPr>
          <p:cNvSpPr txBox="1"/>
          <p:nvPr/>
        </p:nvSpPr>
        <p:spPr>
          <a:xfrm>
            <a:off x="5932687" y="853084"/>
            <a:ext cx="3577778" cy="4195764"/>
          </a:xfrm>
          <a:prstGeom prst="rect">
            <a:avLst/>
          </a:prstGeom>
          <a:solidFill>
            <a:srgbClr val="BDBFA9"/>
          </a:solidFill>
          <a:ln w="28575"/>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lnSpc>
                <a:spcPct val="150000"/>
              </a:lnSpc>
              <a:buFont typeface="Webdings" panose="05030102010509060703" pitchFamily="18" charset="2"/>
              <a:buChar char=""/>
            </a:pPr>
            <a:r>
              <a:rPr lang="en-CA" b="1">
                <a:solidFill>
                  <a:schemeClr val="bg1"/>
                </a:solidFill>
                <a:highlight>
                  <a:srgbClr val="000000"/>
                </a:highlight>
                <a:latin typeface="OCRB"/>
              </a:rPr>
              <a:t>CSS METHOD OF WEB SCRAPING</a:t>
            </a:r>
            <a:endParaRPr lang="en-CA" b="1">
              <a:solidFill>
                <a:schemeClr val="bg1"/>
              </a:solidFill>
              <a:highlight>
                <a:srgbClr val="000000"/>
              </a:highlight>
              <a:latin typeface="OCRB"/>
              <a:cs typeface="Calibri" panose="020F0502020204030204"/>
            </a:endParaRPr>
          </a:p>
          <a:p>
            <a:pPr marL="285750" indent="-285750">
              <a:lnSpc>
                <a:spcPct val="150000"/>
              </a:lnSpc>
              <a:buFont typeface="Webdings" panose="05030102010509060703" pitchFamily="18" charset="2"/>
              <a:buChar char=""/>
            </a:pPr>
            <a:r>
              <a:rPr lang="en-CA">
                <a:latin typeface="OCRB"/>
              </a:rPr>
              <a:t>RVEST, DYPLR, &amp; TIDYR</a:t>
            </a:r>
          </a:p>
          <a:p>
            <a:pPr marL="285750" indent="-285750">
              <a:lnSpc>
                <a:spcPct val="150000"/>
              </a:lnSpc>
              <a:buFont typeface="Webdings" panose="05030102010509060703" pitchFamily="18" charset="2"/>
              <a:buChar char=""/>
            </a:pPr>
            <a:r>
              <a:rPr lang="en-CA">
                <a:latin typeface="OCRB"/>
              </a:rPr>
              <a:t>DATA CLEANING VIA</a:t>
            </a:r>
            <a:endParaRPr lang="en-CA" b="1">
              <a:latin typeface="OCRB"/>
            </a:endParaRPr>
          </a:p>
          <a:p>
            <a:pPr marL="742950" lvl="1" indent="-285750">
              <a:lnSpc>
                <a:spcPct val="150000"/>
              </a:lnSpc>
              <a:buFont typeface="Webdings" panose="05030102010509060703" pitchFamily="18" charset="2"/>
              <a:buChar char=""/>
            </a:pPr>
            <a:r>
              <a:rPr lang="en-CA">
                <a:latin typeface="OCRB"/>
              </a:rPr>
              <a:t>SEPARATING WORDS</a:t>
            </a:r>
            <a:endParaRPr lang="en-CA" b="1">
              <a:latin typeface="OCRB"/>
            </a:endParaRPr>
          </a:p>
          <a:p>
            <a:pPr marL="742950" lvl="1" indent="-285750">
              <a:lnSpc>
                <a:spcPct val="150000"/>
              </a:lnSpc>
              <a:buFont typeface="Webdings" panose="05030102010509060703" pitchFamily="18" charset="2"/>
              <a:buChar char=""/>
            </a:pPr>
            <a:r>
              <a:rPr lang="en-CA">
                <a:latin typeface="OCRB"/>
              </a:rPr>
              <a:t>FORMATTING NUMERIC DATA</a:t>
            </a:r>
            <a:endParaRPr lang="en-CA" b="1">
              <a:latin typeface="OCRB"/>
            </a:endParaRPr>
          </a:p>
          <a:p>
            <a:pPr marL="742950" lvl="1" indent="-285750">
              <a:lnSpc>
                <a:spcPct val="150000"/>
              </a:lnSpc>
              <a:buFont typeface="Webdings" panose="05030102010509060703" pitchFamily="18" charset="2"/>
              <a:buChar char=""/>
            </a:pPr>
            <a:r>
              <a:rPr lang="en-CA">
                <a:latin typeface="OCRB"/>
              </a:rPr>
              <a:t>CREATING DATA FRAMES FROM STRINGS OF DATA</a:t>
            </a:r>
            <a:endParaRPr lang="en-CA" b="1">
              <a:latin typeface="OCRB"/>
            </a:endParaRPr>
          </a:p>
        </p:txBody>
      </p:sp>
    </p:spTree>
    <p:extLst>
      <p:ext uri="{BB962C8B-B14F-4D97-AF65-F5344CB8AC3E}">
        <p14:creationId xmlns:p14="http://schemas.microsoft.com/office/powerpoint/2010/main" val="296242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35</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Cheng</dc:creator>
  <cp:revision>2</cp:revision>
  <dcterms:created xsi:type="dcterms:W3CDTF">2021-11-26T16:31:41Z</dcterms:created>
  <dcterms:modified xsi:type="dcterms:W3CDTF">2021-12-08T20:51:57Z</dcterms:modified>
</cp:coreProperties>
</file>