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8DE4C2"/>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3"/>
    <p:restoredTop sz="94666"/>
  </p:normalViewPr>
  <p:slideViewPr>
    <p:cSldViewPr>
      <p:cViewPr>
        <p:scale>
          <a:sx n="27" d="100"/>
          <a:sy n="27" d="100"/>
        </p:scale>
        <p:origin x="1680"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lutowang/Dropbox/cs506_project/Source%20code%20and%20files/index_economic.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lutowang/Dropbox/cs506_project/Source%20code%20and%20files/index_economic.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lutowang/Dropbox/cs506_project/Source%20code%20and%20files/index_economic.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lutowang/Dropbox/cs506_project/Source%20code%20and%20files/index_education.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lutowang/Dropbox/cs506_project/Source%20code%20and%20files/index_education.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lutowang/Dropbox/cs506_project/Source%20code%20and%20files/index_education.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Economic Higher, Architecture and Engineering</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index_economic!$B$3:$B$16</c:f>
              <c:strCache>
                <c:ptCount val="14"/>
                <c:pt idx="0">
                  <c:v>Nantucket</c:v>
                </c:pt>
                <c:pt idx="1">
                  <c:v>Norfolk</c:v>
                </c:pt>
                <c:pt idx="2">
                  <c:v>Dukes</c:v>
                </c:pt>
                <c:pt idx="3">
                  <c:v>Suffolk</c:v>
                </c:pt>
                <c:pt idx="4">
                  <c:v>Franklin</c:v>
                </c:pt>
                <c:pt idx="5">
                  <c:v>Middlesex</c:v>
                </c:pt>
                <c:pt idx="6">
                  <c:v>Plymouth</c:v>
                </c:pt>
                <c:pt idx="7">
                  <c:v>Essex</c:v>
                </c:pt>
                <c:pt idx="8">
                  <c:v>Barnstable</c:v>
                </c:pt>
                <c:pt idx="9">
                  <c:v>Worcester</c:v>
                </c:pt>
                <c:pt idx="10">
                  <c:v>Hampden</c:v>
                </c:pt>
                <c:pt idx="11">
                  <c:v>Bristol</c:v>
                </c:pt>
                <c:pt idx="12">
                  <c:v>Berkshire</c:v>
                </c:pt>
                <c:pt idx="13">
                  <c:v>Hampshire</c:v>
                </c:pt>
              </c:strCache>
            </c:strRef>
          </c:cat>
          <c:val>
            <c:numRef>
              <c:f>index_economic!$C$3:$C$16</c:f>
              <c:numCache>
                <c:formatCode>General</c:formatCode>
                <c:ptCount val="14"/>
                <c:pt idx="0">
                  <c:v>0.4</c:v>
                </c:pt>
                <c:pt idx="1">
                  <c:v>1.26</c:v>
                </c:pt>
                <c:pt idx="2">
                  <c:v>0.23</c:v>
                </c:pt>
                <c:pt idx="3">
                  <c:v>1.25</c:v>
                </c:pt>
                <c:pt idx="4">
                  <c:v>2.78</c:v>
                </c:pt>
                <c:pt idx="5">
                  <c:v>1.63</c:v>
                </c:pt>
                <c:pt idx="6">
                  <c:v>1.54</c:v>
                </c:pt>
                <c:pt idx="7">
                  <c:v>2.78</c:v>
                </c:pt>
                <c:pt idx="8">
                  <c:v>1.88</c:v>
                </c:pt>
                <c:pt idx="9">
                  <c:v>2.54</c:v>
                </c:pt>
                <c:pt idx="10">
                  <c:v>2.0699999999999998</c:v>
                </c:pt>
                <c:pt idx="11">
                  <c:v>3.32</c:v>
                </c:pt>
                <c:pt idx="12">
                  <c:v>8.32</c:v>
                </c:pt>
                <c:pt idx="13">
                  <c:v>1.68</c:v>
                </c:pt>
              </c:numCache>
            </c:numRef>
          </c:val>
          <c:extLst>
            <c:ext xmlns:c16="http://schemas.microsoft.com/office/drawing/2014/chart" uri="{C3380CC4-5D6E-409C-BE32-E72D297353CC}">
              <c16:uniqueId val="{00000000-C448-0B42-BE98-C9ED22A8E765}"/>
            </c:ext>
          </c:extLst>
        </c:ser>
        <c:dLbls>
          <c:dLblPos val="outEnd"/>
          <c:showLegendKey val="0"/>
          <c:showVal val="1"/>
          <c:showCatName val="0"/>
          <c:showSerName val="0"/>
          <c:showPercent val="0"/>
          <c:showBubbleSize val="0"/>
        </c:dLbls>
        <c:gapWidth val="219"/>
        <c:overlap val="-27"/>
        <c:axId val="2067963392"/>
        <c:axId val="2067965072"/>
      </c:barChart>
      <c:catAx>
        <c:axId val="206796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7965072"/>
        <c:crosses val="autoZero"/>
        <c:auto val="1"/>
        <c:lblAlgn val="ctr"/>
        <c:lblOffset val="100"/>
        <c:noMultiLvlLbl val="0"/>
      </c:catAx>
      <c:valAx>
        <c:axId val="206796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796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Economic Higher, Construction and Extraction</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index_economic!$B$3:$B$16</c:f>
              <c:strCache>
                <c:ptCount val="14"/>
                <c:pt idx="0">
                  <c:v>Nantucket</c:v>
                </c:pt>
                <c:pt idx="1">
                  <c:v>Norfolk</c:v>
                </c:pt>
                <c:pt idx="2">
                  <c:v>Dukes</c:v>
                </c:pt>
                <c:pt idx="3">
                  <c:v>Suffolk</c:v>
                </c:pt>
                <c:pt idx="4">
                  <c:v>Franklin</c:v>
                </c:pt>
                <c:pt idx="5">
                  <c:v>Middlesex</c:v>
                </c:pt>
                <c:pt idx="6">
                  <c:v>Plymouth</c:v>
                </c:pt>
                <c:pt idx="7">
                  <c:v>Essex</c:v>
                </c:pt>
                <c:pt idx="8">
                  <c:v>Barnstable</c:v>
                </c:pt>
                <c:pt idx="9">
                  <c:v>Worcester</c:v>
                </c:pt>
                <c:pt idx="10">
                  <c:v>Hampden</c:v>
                </c:pt>
                <c:pt idx="11">
                  <c:v>Bristol</c:v>
                </c:pt>
                <c:pt idx="12">
                  <c:v>Berkshire</c:v>
                </c:pt>
                <c:pt idx="13">
                  <c:v>Hampshire</c:v>
                </c:pt>
              </c:strCache>
            </c:strRef>
          </c:cat>
          <c:val>
            <c:numRef>
              <c:f>index_economic!$D$3:$D$16</c:f>
              <c:numCache>
                <c:formatCode>General</c:formatCode>
                <c:ptCount val="14"/>
                <c:pt idx="0">
                  <c:v>0.74</c:v>
                </c:pt>
                <c:pt idx="1">
                  <c:v>0.76</c:v>
                </c:pt>
                <c:pt idx="2">
                  <c:v>0.91</c:v>
                </c:pt>
                <c:pt idx="3">
                  <c:v>0.84</c:v>
                </c:pt>
                <c:pt idx="4">
                  <c:v>1.05</c:v>
                </c:pt>
                <c:pt idx="5">
                  <c:v>0.8</c:v>
                </c:pt>
                <c:pt idx="6">
                  <c:v>1.33</c:v>
                </c:pt>
                <c:pt idx="7">
                  <c:v>1.1100000000000001</c:v>
                </c:pt>
                <c:pt idx="8">
                  <c:v>1.42</c:v>
                </c:pt>
                <c:pt idx="9">
                  <c:v>1.27</c:v>
                </c:pt>
                <c:pt idx="10">
                  <c:v>1.92</c:v>
                </c:pt>
                <c:pt idx="11">
                  <c:v>1.28</c:v>
                </c:pt>
                <c:pt idx="12">
                  <c:v>3.32</c:v>
                </c:pt>
                <c:pt idx="13">
                  <c:v>1.75</c:v>
                </c:pt>
              </c:numCache>
            </c:numRef>
          </c:val>
          <c:extLst>
            <c:ext xmlns:c16="http://schemas.microsoft.com/office/drawing/2014/chart" uri="{C3380CC4-5D6E-409C-BE32-E72D297353CC}">
              <c16:uniqueId val="{00000000-49BE-9844-A442-6E49A96A1105}"/>
            </c:ext>
          </c:extLst>
        </c:ser>
        <c:dLbls>
          <c:dLblPos val="outEnd"/>
          <c:showLegendKey val="0"/>
          <c:showVal val="1"/>
          <c:showCatName val="0"/>
          <c:showSerName val="0"/>
          <c:showPercent val="0"/>
          <c:showBubbleSize val="0"/>
        </c:dLbls>
        <c:gapWidth val="219"/>
        <c:overlap val="-27"/>
        <c:axId val="2066384048"/>
        <c:axId val="2067258160"/>
      </c:barChart>
      <c:catAx>
        <c:axId val="206638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7258160"/>
        <c:crosses val="autoZero"/>
        <c:auto val="1"/>
        <c:lblAlgn val="ctr"/>
        <c:lblOffset val="100"/>
        <c:noMultiLvlLbl val="0"/>
      </c:catAx>
      <c:valAx>
        <c:axId val="206725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384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Economic Higher, Installation, Maintenance, and Repair</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index_economic!$B$3:$B$16</c:f>
              <c:strCache>
                <c:ptCount val="14"/>
                <c:pt idx="0">
                  <c:v>Nantucket</c:v>
                </c:pt>
                <c:pt idx="1">
                  <c:v>Norfolk</c:v>
                </c:pt>
                <c:pt idx="2">
                  <c:v>Dukes</c:v>
                </c:pt>
                <c:pt idx="3">
                  <c:v>Suffolk</c:v>
                </c:pt>
                <c:pt idx="4">
                  <c:v>Franklin</c:v>
                </c:pt>
                <c:pt idx="5">
                  <c:v>Middlesex</c:v>
                </c:pt>
                <c:pt idx="6">
                  <c:v>Plymouth</c:v>
                </c:pt>
                <c:pt idx="7">
                  <c:v>Essex</c:v>
                </c:pt>
                <c:pt idx="8">
                  <c:v>Barnstable</c:v>
                </c:pt>
                <c:pt idx="9">
                  <c:v>Worcester</c:v>
                </c:pt>
                <c:pt idx="10">
                  <c:v>Hampden</c:v>
                </c:pt>
                <c:pt idx="11">
                  <c:v>Bristol</c:v>
                </c:pt>
                <c:pt idx="12">
                  <c:v>Berkshire</c:v>
                </c:pt>
                <c:pt idx="13">
                  <c:v>Hampshire</c:v>
                </c:pt>
              </c:strCache>
            </c:strRef>
          </c:cat>
          <c:val>
            <c:numRef>
              <c:f>index_economic!$E$3:$E$16</c:f>
              <c:numCache>
                <c:formatCode>General</c:formatCode>
                <c:ptCount val="14"/>
                <c:pt idx="0">
                  <c:v>0.14000000000000001</c:v>
                </c:pt>
                <c:pt idx="1">
                  <c:v>0.81</c:v>
                </c:pt>
                <c:pt idx="2">
                  <c:v>0.88</c:v>
                </c:pt>
                <c:pt idx="3">
                  <c:v>0.9</c:v>
                </c:pt>
                <c:pt idx="4">
                  <c:v>0.91</c:v>
                </c:pt>
                <c:pt idx="5">
                  <c:v>0.95</c:v>
                </c:pt>
                <c:pt idx="6">
                  <c:v>1.02</c:v>
                </c:pt>
                <c:pt idx="7">
                  <c:v>1.07</c:v>
                </c:pt>
                <c:pt idx="8">
                  <c:v>1.27</c:v>
                </c:pt>
                <c:pt idx="9">
                  <c:v>1.49</c:v>
                </c:pt>
                <c:pt idx="10">
                  <c:v>1.54</c:v>
                </c:pt>
                <c:pt idx="11">
                  <c:v>2.0099999999999998</c:v>
                </c:pt>
                <c:pt idx="12">
                  <c:v>2.92</c:v>
                </c:pt>
                <c:pt idx="13">
                  <c:v>2.98</c:v>
                </c:pt>
              </c:numCache>
            </c:numRef>
          </c:val>
          <c:extLst>
            <c:ext xmlns:c16="http://schemas.microsoft.com/office/drawing/2014/chart" uri="{C3380CC4-5D6E-409C-BE32-E72D297353CC}">
              <c16:uniqueId val="{00000000-1FF8-B144-A39B-6D0099E1C7D5}"/>
            </c:ext>
          </c:extLst>
        </c:ser>
        <c:dLbls>
          <c:dLblPos val="outEnd"/>
          <c:showLegendKey val="0"/>
          <c:showVal val="1"/>
          <c:showCatName val="0"/>
          <c:showSerName val="0"/>
          <c:showPercent val="0"/>
          <c:showBubbleSize val="0"/>
        </c:dLbls>
        <c:gapWidth val="219"/>
        <c:overlap val="-27"/>
        <c:axId val="2066450464"/>
        <c:axId val="2067588016"/>
      </c:barChart>
      <c:catAx>
        <c:axId val="206645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7588016"/>
        <c:crosses val="autoZero"/>
        <c:auto val="1"/>
        <c:lblAlgn val="ctr"/>
        <c:lblOffset val="100"/>
        <c:noMultiLvlLbl val="0"/>
      </c:catAx>
      <c:valAx>
        <c:axId val="2067588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450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Education Higher, Architecture and Engineering</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index_education!$B$3:$B$16</c:f>
              <c:strCache>
                <c:ptCount val="14"/>
                <c:pt idx="0">
                  <c:v>Hampden</c:v>
                </c:pt>
                <c:pt idx="1">
                  <c:v>Dukes</c:v>
                </c:pt>
                <c:pt idx="2">
                  <c:v>Bristol</c:v>
                </c:pt>
                <c:pt idx="3">
                  <c:v>Nantucket</c:v>
                </c:pt>
                <c:pt idx="4">
                  <c:v>Worcester</c:v>
                </c:pt>
                <c:pt idx="5">
                  <c:v>Berkshire</c:v>
                </c:pt>
                <c:pt idx="6">
                  <c:v>Plymouth</c:v>
                </c:pt>
                <c:pt idx="7">
                  <c:v>Franklin</c:v>
                </c:pt>
                <c:pt idx="8">
                  <c:v>Suffolk</c:v>
                </c:pt>
                <c:pt idx="9">
                  <c:v>Hampshire</c:v>
                </c:pt>
                <c:pt idx="10">
                  <c:v>Essex</c:v>
                </c:pt>
                <c:pt idx="11">
                  <c:v>Barnstable</c:v>
                </c:pt>
                <c:pt idx="12">
                  <c:v>Norfolk</c:v>
                </c:pt>
                <c:pt idx="13">
                  <c:v>Middlesex</c:v>
                </c:pt>
              </c:strCache>
            </c:strRef>
          </c:cat>
          <c:val>
            <c:numRef>
              <c:f>index_education!$C$3:$C$16</c:f>
              <c:numCache>
                <c:formatCode>General</c:formatCode>
                <c:ptCount val="14"/>
                <c:pt idx="0">
                  <c:v>0.12</c:v>
                </c:pt>
                <c:pt idx="1">
                  <c:v>0.23</c:v>
                </c:pt>
                <c:pt idx="2">
                  <c:v>0.33</c:v>
                </c:pt>
                <c:pt idx="3">
                  <c:v>0.74</c:v>
                </c:pt>
                <c:pt idx="4">
                  <c:v>0.73</c:v>
                </c:pt>
                <c:pt idx="5">
                  <c:v>0.5</c:v>
                </c:pt>
                <c:pt idx="6">
                  <c:v>0.44</c:v>
                </c:pt>
                <c:pt idx="7">
                  <c:v>1.05</c:v>
                </c:pt>
                <c:pt idx="8">
                  <c:v>2.68</c:v>
                </c:pt>
                <c:pt idx="9">
                  <c:v>1.02</c:v>
                </c:pt>
                <c:pt idx="10">
                  <c:v>1.37</c:v>
                </c:pt>
                <c:pt idx="11">
                  <c:v>0.85</c:v>
                </c:pt>
                <c:pt idx="12">
                  <c:v>2.23</c:v>
                </c:pt>
                <c:pt idx="13">
                  <c:v>3.26</c:v>
                </c:pt>
              </c:numCache>
            </c:numRef>
          </c:val>
          <c:extLst>
            <c:ext xmlns:c16="http://schemas.microsoft.com/office/drawing/2014/chart" uri="{C3380CC4-5D6E-409C-BE32-E72D297353CC}">
              <c16:uniqueId val="{00000000-F14F-D443-B1D1-370B444D7D8B}"/>
            </c:ext>
          </c:extLst>
        </c:ser>
        <c:dLbls>
          <c:dLblPos val="outEnd"/>
          <c:showLegendKey val="0"/>
          <c:showVal val="1"/>
          <c:showCatName val="0"/>
          <c:showSerName val="0"/>
          <c:showPercent val="0"/>
          <c:showBubbleSize val="0"/>
        </c:dLbls>
        <c:gapWidth val="219"/>
        <c:overlap val="-27"/>
        <c:axId val="2046506336"/>
        <c:axId val="2063722720"/>
      </c:barChart>
      <c:catAx>
        <c:axId val="204650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3722720"/>
        <c:crosses val="autoZero"/>
        <c:auto val="1"/>
        <c:lblAlgn val="ctr"/>
        <c:lblOffset val="100"/>
        <c:noMultiLvlLbl val="0"/>
      </c:catAx>
      <c:valAx>
        <c:axId val="206372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6506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Education Higher, Construction and Extraction</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index_education!$B$3:$B$16</c:f>
              <c:strCache>
                <c:ptCount val="14"/>
                <c:pt idx="0">
                  <c:v>Hampden</c:v>
                </c:pt>
                <c:pt idx="1">
                  <c:v>Dukes</c:v>
                </c:pt>
                <c:pt idx="2">
                  <c:v>Bristol</c:v>
                </c:pt>
                <c:pt idx="3">
                  <c:v>Nantucket</c:v>
                </c:pt>
                <c:pt idx="4">
                  <c:v>Worcester</c:v>
                </c:pt>
                <c:pt idx="5">
                  <c:v>Berkshire</c:v>
                </c:pt>
                <c:pt idx="6">
                  <c:v>Plymouth</c:v>
                </c:pt>
                <c:pt idx="7">
                  <c:v>Franklin</c:v>
                </c:pt>
                <c:pt idx="8">
                  <c:v>Suffolk</c:v>
                </c:pt>
                <c:pt idx="9">
                  <c:v>Hampshire</c:v>
                </c:pt>
                <c:pt idx="10">
                  <c:v>Essex</c:v>
                </c:pt>
                <c:pt idx="11">
                  <c:v>Barnstable</c:v>
                </c:pt>
                <c:pt idx="12">
                  <c:v>Norfolk</c:v>
                </c:pt>
                <c:pt idx="13">
                  <c:v>Middlesex</c:v>
                </c:pt>
              </c:strCache>
            </c:strRef>
          </c:cat>
          <c:val>
            <c:numRef>
              <c:f>index_education!$D$3:$D$16</c:f>
              <c:numCache>
                <c:formatCode>General</c:formatCode>
                <c:ptCount val="14"/>
                <c:pt idx="0">
                  <c:v>7.0000000000000007E-2</c:v>
                </c:pt>
                <c:pt idx="1">
                  <c:v>0.28999999999999998</c:v>
                </c:pt>
                <c:pt idx="2">
                  <c:v>0.15</c:v>
                </c:pt>
                <c:pt idx="3">
                  <c:v>0.19</c:v>
                </c:pt>
                <c:pt idx="4">
                  <c:v>0.27</c:v>
                </c:pt>
                <c:pt idx="5">
                  <c:v>0.33</c:v>
                </c:pt>
                <c:pt idx="6">
                  <c:v>0.36</c:v>
                </c:pt>
                <c:pt idx="7">
                  <c:v>0.65</c:v>
                </c:pt>
                <c:pt idx="8">
                  <c:v>0.37</c:v>
                </c:pt>
                <c:pt idx="9">
                  <c:v>0.73</c:v>
                </c:pt>
                <c:pt idx="10">
                  <c:v>0.43</c:v>
                </c:pt>
                <c:pt idx="11">
                  <c:v>0.71</c:v>
                </c:pt>
                <c:pt idx="12">
                  <c:v>1.07</c:v>
                </c:pt>
                <c:pt idx="13">
                  <c:v>1.01</c:v>
                </c:pt>
              </c:numCache>
            </c:numRef>
          </c:val>
          <c:extLst>
            <c:ext xmlns:c16="http://schemas.microsoft.com/office/drawing/2014/chart" uri="{C3380CC4-5D6E-409C-BE32-E72D297353CC}">
              <c16:uniqueId val="{00000000-E15F-7342-A497-618CA25BFC1E}"/>
            </c:ext>
          </c:extLst>
        </c:ser>
        <c:dLbls>
          <c:dLblPos val="outEnd"/>
          <c:showLegendKey val="0"/>
          <c:showVal val="1"/>
          <c:showCatName val="0"/>
          <c:showSerName val="0"/>
          <c:showPercent val="0"/>
          <c:showBubbleSize val="0"/>
        </c:dLbls>
        <c:gapWidth val="219"/>
        <c:overlap val="-27"/>
        <c:axId val="2067016784"/>
        <c:axId val="2066846944"/>
      </c:barChart>
      <c:catAx>
        <c:axId val="2067016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846944"/>
        <c:crosses val="autoZero"/>
        <c:auto val="1"/>
        <c:lblAlgn val="ctr"/>
        <c:lblOffset val="100"/>
        <c:noMultiLvlLbl val="0"/>
      </c:catAx>
      <c:valAx>
        <c:axId val="2066846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7016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Education Higher, Installation, Maintenance, and Repair</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index_education!$B$3:$B$16</c:f>
              <c:strCache>
                <c:ptCount val="14"/>
                <c:pt idx="0">
                  <c:v>Hampden</c:v>
                </c:pt>
                <c:pt idx="1">
                  <c:v>Dukes</c:v>
                </c:pt>
                <c:pt idx="2">
                  <c:v>Bristol</c:v>
                </c:pt>
                <c:pt idx="3">
                  <c:v>Nantucket</c:v>
                </c:pt>
                <c:pt idx="4">
                  <c:v>Worcester</c:v>
                </c:pt>
                <c:pt idx="5">
                  <c:v>Berkshire</c:v>
                </c:pt>
                <c:pt idx="6">
                  <c:v>Plymouth</c:v>
                </c:pt>
                <c:pt idx="7">
                  <c:v>Franklin</c:v>
                </c:pt>
                <c:pt idx="8">
                  <c:v>Suffolk</c:v>
                </c:pt>
                <c:pt idx="9">
                  <c:v>Hampshire</c:v>
                </c:pt>
                <c:pt idx="10">
                  <c:v>Essex</c:v>
                </c:pt>
                <c:pt idx="11">
                  <c:v>Barnstable</c:v>
                </c:pt>
                <c:pt idx="12">
                  <c:v>Norfolk</c:v>
                </c:pt>
                <c:pt idx="13">
                  <c:v>Middlesex</c:v>
                </c:pt>
              </c:strCache>
            </c:strRef>
          </c:cat>
          <c:val>
            <c:numRef>
              <c:f>index_education!$E$3:$E$16</c:f>
              <c:numCache>
                <c:formatCode>General</c:formatCode>
                <c:ptCount val="14"/>
                <c:pt idx="0">
                  <c:v>0.03</c:v>
                </c:pt>
                <c:pt idx="1">
                  <c:v>0.14000000000000001</c:v>
                </c:pt>
                <c:pt idx="2">
                  <c:v>0.15</c:v>
                </c:pt>
                <c:pt idx="3">
                  <c:v>0.16</c:v>
                </c:pt>
                <c:pt idx="4">
                  <c:v>0.24</c:v>
                </c:pt>
                <c:pt idx="5">
                  <c:v>0.25</c:v>
                </c:pt>
                <c:pt idx="6">
                  <c:v>0.25</c:v>
                </c:pt>
                <c:pt idx="7">
                  <c:v>0.36</c:v>
                </c:pt>
                <c:pt idx="8">
                  <c:v>0.39</c:v>
                </c:pt>
                <c:pt idx="9">
                  <c:v>0.44</c:v>
                </c:pt>
                <c:pt idx="10">
                  <c:v>0.47</c:v>
                </c:pt>
                <c:pt idx="11">
                  <c:v>0.57999999999999996</c:v>
                </c:pt>
                <c:pt idx="12">
                  <c:v>0.9</c:v>
                </c:pt>
                <c:pt idx="13">
                  <c:v>1.08</c:v>
                </c:pt>
              </c:numCache>
            </c:numRef>
          </c:val>
          <c:extLst>
            <c:ext xmlns:c16="http://schemas.microsoft.com/office/drawing/2014/chart" uri="{C3380CC4-5D6E-409C-BE32-E72D297353CC}">
              <c16:uniqueId val="{00000000-751E-BA4C-9891-349A7477EFE2}"/>
            </c:ext>
          </c:extLst>
        </c:ser>
        <c:dLbls>
          <c:dLblPos val="outEnd"/>
          <c:showLegendKey val="0"/>
          <c:showVal val="1"/>
          <c:showCatName val="0"/>
          <c:showSerName val="0"/>
          <c:showPercent val="0"/>
          <c:showBubbleSize val="0"/>
        </c:dLbls>
        <c:gapWidth val="219"/>
        <c:overlap val="-27"/>
        <c:axId val="2070639824"/>
        <c:axId val="2066154048"/>
      </c:barChart>
      <c:catAx>
        <c:axId val="207063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6154048"/>
        <c:crosses val="autoZero"/>
        <c:auto val="1"/>
        <c:lblAlgn val="ctr"/>
        <c:lblOffset val="100"/>
        <c:noMultiLvlLbl val="0"/>
      </c:catAx>
      <c:valAx>
        <c:axId val="206615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639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47D65-B667-FE40-B417-847E2E337EF4}" type="doc">
      <dgm:prSet loTypeId="urn:microsoft.com/office/officeart/2005/8/layout/cycle8" loCatId="" qsTypeId="urn:microsoft.com/office/officeart/2005/8/quickstyle/simple1" qsCatId="simple" csTypeId="urn:microsoft.com/office/officeart/2005/8/colors/accent1_2" csCatId="accent1" phldr="1"/>
      <dgm:spPr/>
    </dgm:pt>
    <dgm:pt modelId="{124053DD-C673-4A47-9986-CE31755584E3}">
      <dgm:prSet phldrT="[Text]" custT="1"/>
      <dgm:spPr/>
      <dgm:t>
        <a:bodyPr/>
        <a:lstStyle/>
        <a:p>
          <a:r>
            <a:rPr lang="en-US" altLang="zh-CN" sz="6000" b="1" dirty="0">
              <a:latin typeface="Arial Rounded MT Bold" panose="020F0704030504030204" pitchFamily="34" charset="77"/>
            </a:rPr>
            <a:t>Methodology</a:t>
          </a:r>
          <a:endParaRPr lang="en-US" sz="6000" b="1" dirty="0">
            <a:latin typeface="Arial Rounded MT Bold" panose="020F0704030504030204" pitchFamily="34" charset="77"/>
          </a:endParaRPr>
        </a:p>
      </dgm:t>
    </dgm:pt>
    <dgm:pt modelId="{4935ED6E-342C-1746-BE82-F826976B9BAB}" type="parTrans" cxnId="{151C2C3F-BD36-8F4B-ADFB-592398FF86E3}">
      <dgm:prSet/>
      <dgm:spPr/>
      <dgm:t>
        <a:bodyPr/>
        <a:lstStyle/>
        <a:p>
          <a:endParaRPr lang="en-US"/>
        </a:p>
      </dgm:t>
    </dgm:pt>
    <dgm:pt modelId="{86A477E1-207E-E945-A23E-C9F66FB30643}" type="sibTrans" cxnId="{151C2C3F-BD36-8F4B-ADFB-592398FF86E3}">
      <dgm:prSet/>
      <dgm:spPr/>
      <dgm:t>
        <a:bodyPr/>
        <a:lstStyle/>
        <a:p>
          <a:endParaRPr lang="en-US"/>
        </a:p>
      </dgm:t>
    </dgm:pt>
    <dgm:pt modelId="{937185D9-40AD-AC40-BAC3-741CB600BF32}">
      <dgm:prSet phldrT="[Text]" custT="1"/>
      <dgm:spPr/>
      <dgm:t>
        <a:bodyPr/>
        <a:lstStyle/>
        <a:p>
          <a:r>
            <a:rPr lang="en-US" altLang="zh-CN" sz="6600" dirty="0">
              <a:latin typeface="Arial Rounded MT Bold" panose="020F0704030504030204" pitchFamily="34" charset="77"/>
            </a:rPr>
            <a:t>Results</a:t>
          </a:r>
          <a:endParaRPr lang="en-US" sz="6600" dirty="0">
            <a:latin typeface="Arial Rounded MT Bold" panose="020F0704030504030204" pitchFamily="34" charset="77"/>
          </a:endParaRPr>
        </a:p>
      </dgm:t>
    </dgm:pt>
    <dgm:pt modelId="{6D3FBB0F-1C16-3544-8C88-3D8E88C995F1}" type="parTrans" cxnId="{1C37EA4B-287C-0F43-AA49-79AE5AB2D9B4}">
      <dgm:prSet/>
      <dgm:spPr/>
      <dgm:t>
        <a:bodyPr/>
        <a:lstStyle/>
        <a:p>
          <a:endParaRPr lang="en-US"/>
        </a:p>
      </dgm:t>
    </dgm:pt>
    <dgm:pt modelId="{9B0EE223-9A42-D04D-BD19-222BDA96D9E3}" type="sibTrans" cxnId="{1C37EA4B-287C-0F43-AA49-79AE5AB2D9B4}">
      <dgm:prSet/>
      <dgm:spPr/>
      <dgm:t>
        <a:bodyPr/>
        <a:lstStyle/>
        <a:p>
          <a:endParaRPr lang="en-US"/>
        </a:p>
      </dgm:t>
    </dgm:pt>
    <dgm:pt modelId="{B84C8597-4AB2-D14A-B794-8DE68AF5A17B}">
      <dgm:prSet phldrT="[Text]" custT="1"/>
      <dgm:spPr/>
      <dgm:t>
        <a:bodyPr/>
        <a:lstStyle/>
        <a:p>
          <a:r>
            <a:rPr lang="en-US" sz="6000" b="1" dirty="0">
              <a:latin typeface="Arial Rounded MT Bold" panose="020F0704030504030204" pitchFamily="34" charset="77"/>
            </a:rPr>
            <a:t>Back</a:t>
          </a:r>
          <a:r>
            <a:rPr lang="en-US" altLang="zh-CN" sz="6000" b="1" dirty="0">
              <a:latin typeface="Arial Rounded MT Bold" panose="020F0704030504030204" pitchFamily="34" charset="77"/>
            </a:rPr>
            <a:t>ground</a:t>
          </a:r>
          <a:endParaRPr lang="en-US" sz="6000" b="1" dirty="0">
            <a:latin typeface="Arial Rounded MT Bold" panose="020F0704030504030204" pitchFamily="34" charset="77"/>
          </a:endParaRPr>
        </a:p>
      </dgm:t>
    </dgm:pt>
    <dgm:pt modelId="{11D7C139-1E8F-784E-AD96-CF77F93AF962}" type="parTrans" cxnId="{699EF769-BEA4-BC4D-9F5D-2FF8851634F8}">
      <dgm:prSet/>
      <dgm:spPr/>
      <dgm:t>
        <a:bodyPr/>
        <a:lstStyle/>
        <a:p>
          <a:endParaRPr lang="en-US"/>
        </a:p>
      </dgm:t>
    </dgm:pt>
    <dgm:pt modelId="{607B3EDF-A162-F740-B7D6-8EB7BF610948}" type="sibTrans" cxnId="{699EF769-BEA4-BC4D-9F5D-2FF8851634F8}">
      <dgm:prSet/>
      <dgm:spPr/>
      <dgm:t>
        <a:bodyPr/>
        <a:lstStyle/>
        <a:p>
          <a:endParaRPr lang="en-US"/>
        </a:p>
      </dgm:t>
    </dgm:pt>
    <dgm:pt modelId="{A16190BA-5F82-DD48-890C-E925BDCF34C9}" type="pres">
      <dgm:prSet presAssocID="{B1147D65-B667-FE40-B417-847E2E337EF4}" presName="compositeShape" presStyleCnt="0">
        <dgm:presLayoutVars>
          <dgm:chMax val="7"/>
          <dgm:dir/>
          <dgm:resizeHandles val="exact"/>
        </dgm:presLayoutVars>
      </dgm:prSet>
      <dgm:spPr/>
    </dgm:pt>
    <dgm:pt modelId="{06BC7F66-94A3-3640-9241-9BE363A25E54}" type="pres">
      <dgm:prSet presAssocID="{B1147D65-B667-FE40-B417-847E2E337EF4}" presName="wedge1" presStyleLbl="node1" presStyleIdx="0" presStyleCnt="3" custLinFactNeighborX="-28" custLinFactNeighborY="292"/>
      <dgm:spPr/>
    </dgm:pt>
    <dgm:pt modelId="{90DF1689-75B6-3444-951F-A218C5E844BF}" type="pres">
      <dgm:prSet presAssocID="{B1147D65-B667-FE40-B417-847E2E337EF4}" presName="dummy1a" presStyleCnt="0"/>
      <dgm:spPr/>
    </dgm:pt>
    <dgm:pt modelId="{902F90E5-50BA-7C4D-92E6-1B2C16446867}" type="pres">
      <dgm:prSet presAssocID="{B1147D65-B667-FE40-B417-847E2E337EF4}" presName="dummy1b" presStyleCnt="0"/>
      <dgm:spPr/>
    </dgm:pt>
    <dgm:pt modelId="{0193F026-D437-1242-B4C8-703CFEC8F451}" type="pres">
      <dgm:prSet presAssocID="{B1147D65-B667-FE40-B417-847E2E337EF4}" presName="wedge1Tx" presStyleLbl="node1" presStyleIdx="0" presStyleCnt="3">
        <dgm:presLayoutVars>
          <dgm:chMax val="0"/>
          <dgm:chPref val="0"/>
          <dgm:bulletEnabled val="1"/>
        </dgm:presLayoutVars>
      </dgm:prSet>
      <dgm:spPr/>
    </dgm:pt>
    <dgm:pt modelId="{D4938C11-3730-D042-86FE-78D429DB6C9C}" type="pres">
      <dgm:prSet presAssocID="{B1147D65-B667-FE40-B417-847E2E337EF4}" presName="wedge2" presStyleLbl="node1" presStyleIdx="1" presStyleCnt="3" custLinFactNeighborX="0" custLinFactNeighborY="-367"/>
      <dgm:spPr/>
    </dgm:pt>
    <dgm:pt modelId="{8BCD8328-5678-6046-9358-B408C490002B}" type="pres">
      <dgm:prSet presAssocID="{B1147D65-B667-FE40-B417-847E2E337EF4}" presName="dummy2a" presStyleCnt="0"/>
      <dgm:spPr/>
    </dgm:pt>
    <dgm:pt modelId="{338B4393-8103-7744-803D-B3F7A9334856}" type="pres">
      <dgm:prSet presAssocID="{B1147D65-B667-FE40-B417-847E2E337EF4}" presName="dummy2b" presStyleCnt="0"/>
      <dgm:spPr/>
    </dgm:pt>
    <dgm:pt modelId="{24A6D961-86EF-C642-BFA1-977CC2878672}" type="pres">
      <dgm:prSet presAssocID="{B1147D65-B667-FE40-B417-847E2E337EF4}" presName="wedge2Tx" presStyleLbl="node1" presStyleIdx="1" presStyleCnt="3">
        <dgm:presLayoutVars>
          <dgm:chMax val="0"/>
          <dgm:chPref val="0"/>
          <dgm:bulletEnabled val="1"/>
        </dgm:presLayoutVars>
      </dgm:prSet>
      <dgm:spPr/>
    </dgm:pt>
    <dgm:pt modelId="{CED52932-CF01-B841-B9F8-E126B6B979AA}" type="pres">
      <dgm:prSet presAssocID="{B1147D65-B667-FE40-B417-847E2E337EF4}" presName="wedge3" presStyleLbl="node1" presStyleIdx="2" presStyleCnt="3"/>
      <dgm:spPr/>
    </dgm:pt>
    <dgm:pt modelId="{3D3C9AF2-332E-964C-A567-EC9C7390BC08}" type="pres">
      <dgm:prSet presAssocID="{B1147D65-B667-FE40-B417-847E2E337EF4}" presName="dummy3a" presStyleCnt="0"/>
      <dgm:spPr/>
    </dgm:pt>
    <dgm:pt modelId="{0FF96F65-B0E7-A64E-ACD1-09D92554AE2B}" type="pres">
      <dgm:prSet presAssocID="{B1147D65-B667-FE40-B417-847E2E337EF4}" presName="dummy3b" presStyleCnt="0"/>
      <dgm:spPr/>
    </dgm:pt>
    <dgm:pt modelId="{CA241147-72B6-984D-A703-3633AF44FE4B}" type="pres">
      <dgm:prSet presAssocID="{B1147D65-B667-FE40-B417-847E2E337EF4}" presName="wedge3Tx" presStyleLbl="node1" presStyleIdx="2" presStyleCnt="3">
        <dgm:presLayoutVars>
          <dgm:chMax val="0"/>
          <dgm:chPref val="0"/>
          <dgm:bulletEnabled val="1"/>
        </dgm:presLayoutVars>
      </dgm:prSet>
      <dgm:spPr/>
    </dgm:pt>
    <dgm:pt modelId="{29B4971E-4E8A-E745-B8AC-862E60DC8CEF}" type="pres">
      <dgm:prSet presAssocID="{86A477E1-207E-E945-A23E-C9F66FB30643}" presName="arrowWedge1" presStyleLbl="fgSibTrans2D1" presStyleIdx="0" presStyleCnt="3"/>
      <dgm:spPr/>
    </dgm:pt>
    <dgm:pt modelId="{56C88248-BA85-7C43-9671-8D1EE8DBBD75}" type="pres">
      <dgm:prSet presAssocID="{9B0EE223-9A42-D04D-BD19-222BDA96D9E3}" presName="arrowWedge2" presStyleLbl="fgSibTrans2D1" presStyleIdx="1" presStyleCnt="3" custLinFactNeighborX="0"/>
      <dgm:spPr/>
    </dgm:pt>
    <dgm:pt modelId="{B38ED632-1497-4B43-B188-076A12F9BB2A}" type="pres">
      <dgm:prSet presAssocID="{607B3EDF-A162-F740-B7D6-8EB7BF610948}" presName="arrowWedge3" presStyleLbl="fgSibTrans2D1" presStyleIdx="2" presStyleCnt="3"/>
      <dgm:spPr/>
    </dgm:pt>
  </dgm:ptLst>
  <dgm:cxnLst>
    <dgm:cxn modelId="{8798B91D-ACA6-0441-9630-292F9B8FF8C2}" type="presOf" srcId="{B1147D65-B667-FE40-B417-847E2E337EF4}" destId="{A16190BA-5F82-DD48-890C-E925BDCF34C9}" srcOrd="0" destOrd="0" presId="urn:microsoft.com/office/officeart/2005/8/layout/cycle8"/>
    <dgm:cxn modelId="{151C2C3F-BD36-8F4B-ADFB-592398FF86E3}" srcId="{B1147D65-B667-FE40-B417-847E2E337EF4}" destId="{124053DD-C673-4A47-9986-CE31755584E3}" srcOrd="0" destOrd="0" parTransId="{4935ED6E-342C-1746-BE82-F826976B9BAB}" sibTransId="{86A477E1-207E-E945-A23E-C9F66FB30643}"/>
    <dgm:cxn modelId="{1C37EA4B-287C-0F43-AA49-79AE5AB2D9B4}" srcId="{B1147D65-B667-FE40-B417-847E2E337EF4}" destId="{937185D9-40AD-AC40-BAC3-741CB600BF32}" srcOrd="1" destOrd="0" parTransId="{6D3FBB0F-1C16-3544-8C88-3D8E88C995F1}" sibTransId="{9B0EE223-9A42-D04D-BD19-222BDA96D9E3}"/>
    <dgm:cxn modelId="{316CBD4D-AF6F-2845-B893-EA4024A5247B}" type="presOf" srcId="{124053DD-C673-4A47-9986-CE31755584E3}" destId="{0193F026-D437-1242-B4C8-703CFEC8F451}" srcOrd="1" destOrd="0" presId="urn:microsoft.com/office/officeart/2005/8/layout/cycle8"/>
    <dgm:cxn modelId="{699EF769-BEA4-BC4D-9F5D-2FF8851634F8}" srcId="{B1147D65-B667-FE40-B417-847E2E337EF4}" destId="{B84C8597-4AB2-D14A-B794-8DE68AF5A17B}" srcOrd="2" destOrd="0" parTransId="{11D7C139-1E8F-784E-AD96-CF77F93AF962}" sibTransId="{607B3EDF-A162-F740-B7D6-8EB7BF610948}"/>
    <dgm:cxn modelId="{17ABB66A-DB77-BD46-8A5C-8895281F0FA0}" type="presOf" srcId="{937185D9-40AD-AC40-BAC3-741CB600BF32}" destId="{D4938C11-3730-D042-86FE-78D429DB6C9C}" srcOrd="0" destOrd="0" presId="urn:microsoft.com/office/officeart/2005/8/layout/cycle8"/>
    <dgm:cxn modelId="{C481DB6A-A96E-E145-B780-6F80F57FA7A4}" type="presOf" srcId="{B84C8597-4AB2-D14A-B794-8DE68AF5A17B}" destId="{CA241147-72B6-984D-A703-3633AF44FE4B}" srcOrd="1" destOrd="0" presId="urn:microsoft.com/office/officeart/2005/8/layout/cycle8"/>
    <dgm:cxn modelId="{3C5F608B-FFAE-0A4E-9E9D-09F3B714180D}" type="presOf" srcId="{B84C8597-4AB2-D14A-B794-8DE68AF5A17B}" destId="{CED52932-CF01-B841-B9F8-E126B6B979AA}" srcOrd="0" destOrd="0" presId="urn:microsoft.com/office/officeart/2005/8/layout/cycle8"/>
    <dgm:cxn modelId="{AFA94DB3-2772-2649-8C73-636F08D20BFA}" type="presOf" srcId="{124053DD-C673-4A47-9986-CE31755584E3}" destId="{06BC7F66-94A3-3640-9241-9BE363A25E54}" srcOrd="0" destOrd="0" presId="urn:microsoft.com/office/officeart/2005/8/layout/cycle8"/>
    <dgm:cxn modelId="{7FA280C8-54BE-E047-A5E2-A3B325B46347}" type="presOf" srcId="{937185D9-40AD-AC40-BAC3-741CB600BF32}" destId="{24A6D961-86EF-C642-BFA1-977CC2878672}" srcOrd="1" destOrd="0" presId="urn:microsoft.com/office/officeart/2005/8/layout/cycle8"/>
    <dgm:cxn modelId="{663FB192-2A07-E94F-82C8-D1115FD456B8}" type="presParOf" srcId="{A16190BA-5F82-DD48-890C-E925BDCF34C9}" destId="{06BC7F66-94A3-3640-9241-9BE363A25E54}" srcOrd="0" destOrd="0" presId="urn:microsoft.com/office/officeart/2005/8/layout/cycle8"/>
    <dgm:cxn modelId="{B5EC4ECA-5FB9-DC42-8DF8-218F6EFB1409}" type="presParOf" srcId="{A16190BA-5F82-DD48-890C-E925BDCF34C9}" destId="{90DF1689-75B6-3444-951F-A218C5E844BF}" srcOrd="1" destOrd="0" presId="urn:microsoft.com/office/officeart/2005/8/layout/cycle8"/>
    <dgm:cxn modelId="{BF65D3C3-C700-F141-826D-3F1D59BCFC1F}" type="presParOf" srcId="{A16190BA-5F82-DD48-890C-E925BDCF34C9}" destId="{902F90E5-50BA-7C4D-92E6-1B2C16446867}" srcOrd="2" destOrd="0" presId="urn:microsoft.com/office/officeart/2005/8/layout/cycle8"/>
    <dgm:cxn modelId="{FE82CB4A-3877-8644-8501-DD2720282A3A}" type="presParOf" srcId="{A16190BA-5F82-DD48-890C-E925BDCF34C9}" destId="{0193F026-D437-1242-B4C8-703CFEC8F451}" srcOrd="3" destOrd="0" presId="urn:microsoft.com/office/officeart/2005/8/layout/cycle8"/>
    <dgm:cxn modelId="{36DAC563-EC83-4C4C-83FB-AD1EA9700C7F}" type="presParOf" srcId="{A16190BA-5F82-DD48-890C-E925BDCF34C9}" destId="{D4938C11-3730-D042-86FE-78D429DB6C9C}" srcOrd="4" destOrd="0" presId="urn:microsoft.com/office/officeart/2005/8/layout/cycle8"/>
    <dgm:cxn modelId="{627511C3-A761-BF4B-B1FD-FE62DAC1DC06}" type="presParOf" srcId="{A16190BA-5F82-DD48-890C-E925BDCF34C9}" destId="{8BCD8328-5678-6046-9358-B408C490002B}" srcOrd="5" destOrd="0" presId="urn:microsoft.com/office/officeart/2005/8/layout/cycle8"/>
    <dgm:cxn modelId="{E4953CC0-59FC-004D-9586-0A2B7600EB8D}" type="presParOf" srcId="{A16190BA-5F82-DD48-890C-E925BDCF34C9}" destId="{338B4393-8103-7744-803D-B3F7A9334856}" srcOrd="6" destOrd="0" presId="urn:microsoft.com/office/officeart/2005/8/layout/cycle8"/>
    <dgm:cxn modelId="{45865E83-C1B4-6E4A-A876-EDAA1FFAE856}" type="presParOf" srcId="{A16190BA-5F82-DD48-890C-E925BDCF34C9}" destId="{24A6D961-86EF-C642-BFA1-977CC2878672}" srcOrd="7" destOrd="0" presId="urn:microsoft.com/office/officeart/2005/8/layout/cycle8"/>
    <dgm:cxn modelId="{24BF997D-F6C5-3648-83AC-22F0ED06D4F7}" type="presParOf" srcId="{A16190BA-5F82-DD48-890C-E925BDCF34C9}" destId="{CED52932-CF01-B841-B9F8-E126B6B979AA}" srcOrd="8" destOrd="0" presId="urn:microsoft.com/office/officeart/2005/8/layout/cycle8"/>
    <dgm:cxn modelId="{AF3E0E9D-A279-5E4B-8CCC-B19030862EFC}" type="presParOf" srcId="{A16190BA-5F82-DD48-890C-E925BDCF34C9}" destId="{3D3C9AF2-332E-964C-A567-EC9C7390BC08}" srcOrd="9" destOrd="0" presId="urn:microsoft.com/office/officeart/2005/8/layout/cycle8"/>
    <dgm:cxn modelId="{5C40EEB2-56C7-8F40-A525-10CE87847ED1}" type="presParOf" srcId="{A16190BA-5F82-DD48-890C-E925BDCF34C9}" destId="{0FF96F65-B0E7-A64E-ACD1-09D92554AE2B}" srcOrd="10" destOrd="0" presId="urn:microsoft.com/office/officeart/2005/8/layout/cycle8"/>
    <dgm:cxn modelId="{48AE1B41-4919-9B4A-ADAC-80AB2E6AFA80}" type="presParOf" srcId="{A16190BA-5F82-DD48-890C-E925BDCF34C9}" destId="{CA241147-72B6-984D-A703-3633AF44FE4B}" srcOrd="11" destOrd="0" presId="urn:microsoft.com/office/officeart/2005/8/layout/cycle8"/>
    <dgm:cxn modelId="{20652AAF-322D-9F41-91F1-92D2BCF46A0D}" type="presParOf" srcId="{A16190BA-5F82-DD48-890C-E925BDCF34C9}" destId="{29B4971E-4E8A-E745-B8AC-862E60DC8CEF}" srcOrd="12" destOrd="0" presId="urn:microsoft.com/office/officeart/2005/8/layout/cycle8"/>
    <dgm:cxn modelId="{0C234D34-7083-844C-9BF1-1F1B45EA2E26}" type="presParOf" srcId="{A16190BA-5F82-DD48-890C-E925BDCF34C9}" destId="{56C88248-BA85-7C43-9671-8D1EE8DBBD75}" srcOrd="13" destOrd="0" presId="urn:microsoft.com/office/officeart/2005/8/layout/cycle8"/>
    <dgm:cxn modelId="{4FA6D513-5718-C143-B07A-B1F90C64227A}" type="presParOf" srcId="{A16190BA-5F82-DD48-890C-E925BDCF34C9}" destId="{B38ED632-1497-4B43-B188-076A12F9BB2A}" srcOrd="14"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C7F66-94A3-3640-9241-9BE363A25E54}">
      <dsp:nvSpPr>
        <dsp:cNvPr id="0" name=""/>
        <dsp:cNvSpPr/>
      </dsp:nvSpPr>
      <dsp:spPr>
        <a:xfrm>
          <a:off x="798804" y="555109"/>
          <a:ext cx="6912864" cy="6912864"/>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en-US" altLang="zh-CN" sz="6000" b="1" kern="1200" dirty="0">
              <a:latin typeface="Arial Rounded MT Bold" panose="020F0704030504030204" pitchFamily="34" charset="77"/>
            </a:rPr>
            <a:t>Methodology</a:t>
          </a:r>
          <a:endParaRPr lang="en-US" sz="6000" b="1" kern="1200" dirty="0">
            <a:latin typeface="Arial Rounded MT Bold" panose="020F0704030504030204" pitchFamily="34" charset="77"/>
          </a:endParaRPr>
        </a:p>
      </dsp:txBody>
      <dsp:txXfrm>
        <a:off x="4442048" y="2019978"/>
        <a:ext cx="2468880" cy="2057400"/>
      </dsp:txXfrm>
    </dsp:sp>
    <dsp:sp modelId="{D4938C11-3730-D042-86FE-78D429DB6C9C}">
      <dsp:nvSpPr>
        <dsp:cNvPr id="0" name=""/>
        <dsp:cNvSpPr/>
      </dsp:nvSpPr>
      <dsp:spPr>
        <a:xfrm>
          <a:off x="658367" y="756441"/>
          <a:ext cx="6912864" cy="6912864"/>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2933700">
            <a:lnSpc>
              <a:spcPct val="90000"/>
            </a:lnSpc>
            <a:spcBef>
              <a:spcPct val="0"/>
            </a:spcBef>
            <a:spcAft>
              <a:spcPct val="35000"/>
            </a:spcAft>
            <a:buNone/>
          </a:pPr>
          <a:r>
            <a:rPr lang="en-US" altLang="zh-CN" sz="6600" kern="1200" dirty="0">
              <a:latin typeface="Arial Rounded MT Bold" panose="020F0704030504030204" pitchFamily="34" charset="77"/>
            </a:rPr>
            <a:t>Results</a:t>
          </a:r>
          <a:endParaRPr lang="en-US" sz="6600" kern="1200" dirty="0">
            <a:latin typeface="Arial Rounded MT Bold" panose="020F0704030504030204" pitchFamily="34" charset="77"/>
          </a:endParaRPr>
        </a:p>
      </dsp:txBody>
      <dsp:txXfrm>
        <a:off x="2304288" y="5241573"/>
        <a:ext cx="3703320" cy="1810512"/>
      </dsp:txXfrm>
    </dsp:sp>
    <dsp:sp modelId="{CED52932-CF01-B841-B9F8-E126B6B979AA}">
      <dsp:nvSpPr>
        <dsp:cNvPr id="0" name=""/>
        <dsp:cNvSpPr/>
      </dsp:nvSpPr>
      <dsp:spPr>
        <a:xfrm>
          <a:off x="515995" y="534923"/>
          <a:ext cx="6912864" cy="6912864"/>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en-US" sz="6000" b="1" kern="1200" dirty="0">
              <a:latin typeface="Arial Rounded MT Bold" panose="020F0704030504030204" pitchFamily="34" charset="77"/>
            </a:rPr>
            <a:t>Back</a:t>
          </a:r>
          <a:r>
            <a:rPr lang="en-US" altLang="zh-CN" sz="6000" b="1" kern="1200" dirty="0">
              <a:latin typeface="Arial Rounded MT Bold" panose="020F0704030504030204" pitchFamily="34" charset="77"/>
            </a:rPr>
            <a:t>ground</a:t>
          </a:r>
          <a:endParaRPr lang="en-US" sz="6000" b="1" kern="1200" dirty="0">
            <a:latin typeface="Arial Rounded MT Bold" panose="020F0704030504030204" pitchFamily="34" charset="77"/>
          </a:endParaRPr>
        </a:p>
      </dsp:txBody>
      <dsp:txXfrm>
        <a:off x="1316735" y="1999792"/>
        <a:ext cx="2468880" cy="2057400"/>
      </dsp:txXfrm>
    </dsp:sp>
    <dsp:sp modelId="{29B4971E-4E8A-E745-B8AC-862E60DC8CEF}">
      <dsp:nvSpPr>
        <dsp:cNvPr id="0" name=""/>
        <dsp:cNvSpPr/>
      </dsp:nvSpPr>
      <dsp:spPr>
        <a:xfrm>
          <a:off x="371435" y="127170"/>
          <a:ext cx="7768742" cy="7768742"/>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C88248-BA85-7C43-9671-8D1EE8DBBD75}">
      <dsp:nvSpPr>
        <dsp:cNvPr id="0" name=""/>
        <dsp:cNvSpPr/>
      </dsp:nvSpPr>
      <dsp:spPr>
        <a:xfrm>
          <a:off x="230428" y="328065"/>
          <a:ext cx="7768742" cy="7768742"/>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8ED632-1497-4B43-B188-076A12F9BB2A}">
      <dsp:nvSpPr>
        <dsp:cNvPr id="0" name=""/>
        <dsp:cNvSpPr/>
      </dsp:nvSpPr>
      <dsp:spPr>
        <a:xfrm>
          <a:off x="87486" y="106984"/>
          <a:ext cx="7768742" cy="7768742"/>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18263"/>
            <a:ext cx="16381413" cy="18102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2613" y="6418263"/>
            <a:ext cx="16381412" cy="18102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a:t>Click to edit Master title style</a:t>
            </a:r>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chart" Target="../charts/chart3.xml"/><Relationship Id="rId18" Type="http://schemas.openxmlformats.org/officeDocument/2006/relationships/image" Target="../media/image5.jpeg"/><Relationship Id="rId3" Type="http://schemas.openxmlformats.org/officeDocument/2006/relationships/image" Target="../media/image1.emf"/><Relationship Id="rId7" Type="http://schemas.openxmlformats.org/officeDocument/2006/relationships/diagramLayout" Target="../diagrams/layout1.xml"/><Relationship Id="rId12" Type="http://schemas.openxmlformats.org/officeDocument/2006/relationships/chart" Target="../charts/chart2.xml"/><Relationship Id="rId17" Type="http://schemas.openxmlformats.org/officeDocument/2006/relationships/image" Target="../media/image4.jpeg"/><Relationship Id="rId2" Type="http://schemas.openxmlformats.org/officeDocument/2006/relationships/notesSlide" Target="../notesSlides/notesSlide1.xml"/><Relationship Id="rId16" Type="http://schemas.openxmlformats.org/officeDocument/2006/relationships/chart" Target="../charts/chart6.xml"/><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chart" Target="../charts/chart1.xml"/><Relationship Id="rId5" Type="http://schemas.openxmlformats.org/officeDocument/2006/relationships/image" Target="../media/image3.png"/><Relationship Id="rId15" Type="http://schemas.openxmlformats.org/officeDocument/2006/relationships/chart" Target="../charts/chart5.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bu.edu</a:t>
            </a:r>
            <a:r>
              <a:rPr lang="en-US" sz="5400" dirty="0"/>
              <a:t>/cs</a:t>
            </a:r>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a:t>BUCompSci</a:t>
            </a:r>
            <a:endParaRPr lang="en-US" sz="4800" dirty="0"/>
          </a:p>
        </p:txBody>
      </p:sp>
      <p:graphicFrame>
        <p:nvGraphicFramePr>
          <p:cNvPr id="5" name="Diagram 4">
            <a:extLst>
              <a:ext uri="{FF2B5EF4-FFF2-40B4-BE49-F238E27FC236}">
                <a16:creationId xmlns:a16="http://schemas.microsoft.com/office/drawing/2014/main" id="{1B3B1423-94A9-3646-99B8-4ED3ADB026B2}"/>
              </a:ext>
            </a:extLst>
          </p:cNvPr>
          <p:cNvGraphicFramePr/>
          <p:nvPr>
            <p:extLst>
              <p:ext uri="{D42A27DB-BD31-4B8C-83A1-F6EECF244321}">
                <p14:modId xmlns:p14="http://schemas.microsoft.com/office/powerpoint/2010/main" val="470367390"/>
              </p:ext>
            </p:extLst>
          </p:nvPr>
        </p:nvGraphicFramePr>
        <p:xfrm>
          <a:off x="13563600" y="9296400"/>
          <a:ext cx="8229600" cy="8229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11" name="Straight Connector 10">
            <a:extLst>
              <a:ext uri="{FF2B5EF4-FFF2-40B4-BE49-F238E27FC236}">
                <a16:creationId xmlns:a16="http://schemas.microsoft.com/office/drawing/2014/main" id="{405E5EA5-D26F-A741-A659-3146D3FE7B65}"/>
              </a:ext>
            </a:extLst>
          </p:cNvPr>
          <p:cNvCxnSpPr>
            <a:cxnSpLocks/>
          </p:cNvCxnSpPr>
          <p:nvPr/>
        </p:nvCxnSpPr>
        <p:spPr bwMode="auto">
          <a:xfrm>
            <a:off x="17678400" y="2057400"/>
            <a:ext cx="0" cy="7696200"/>
          </a:xfrm>
          <a:prstGeom prst="line">
            <a:avLst/>
          </a:prstGeom>
          <a:solidFill>
            <a:srgbClr val="00B8FF"/>
          </a:solidFill>
          <a:ln w="355600" cap="flat" cmpd="sng" algn="ctr">
            <a:solidFill>
              <a:srgbClr val="00CC99">
                <a:alpha val="50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5158AFBB-834A-E349-9AA0-3E4559E7D9D7}"/>
              </a:ext>
            </a:extLst>
          </p:cNvPr>
          <p:cNvCxnSpPr>
            <a:cxnSpLocks/>
          </p:cNvCxnSpPr>
          <p:nvPr/>
        </p:nvCxnSpPr>
        <p:spPr bwMode="auto">
          <a:xfrm flipH="1">
            <a:off x="456759" y="15235464"/>
            <a:ext cx="14054357" cy="0"/>
          </a:xfrm>
          <a:prstGeom prst="line">
            <a:avLst/>
          </a:prstGeom>
          <a:solidFill>
            <a:srgbClr val="00B8FF"/>
          </a:solidFill>
          <a:ln w="355600" cap="flat" cmpd="sng" algn="ctr">
            <a:solidFill>
              <a:srgbClr val="00CC99">
                <a:alpha val="50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a:extLst>
              <a:ext uri="{FF2B5EF4-FFF2-40B4-BE49-F238E27FC236}">
                <a16:creationId xmlns:a16="http://schemas.microsoft.com/office/drawing/2014/main" id="{42B78469-5F88-0342-A1E4-1CA3CB65919F}"/>
              </a:ext>
            </a:extLst>
          </p:cNvPr>
          <p:cNvCxnSpPr>
            <a:cxnSpLocks/>
          </p:cNvCxnSpPr>
          <p:nvPr/>
        </p:nvCxnSpPr>
        <p:spPr bwMode="auto">
          <a:xfrm>
            <a:off x="20860753" y="15128783"/>
            <a:ext cx="13657847" cy="106681"/>
          </a:xfrm>
          <a:prstGeom prst="line">
            <a:avLst/>
          </a:prstGeom>
          <a:solidFill>
            <a:srgbClr val="00B8FF"/>
          </a:solidFill>
          <a:ln w="355600" cap="flat" cmpd="sng" algn="ctr">
            <a:solidFill>
              <a:srgbClr val="00CC99">
                <a:alpha val="50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27">
            <a:extLst>
              <a:ext uri="{FF2B5EF4-FFF2-40B4-BE49-F238E27FC236}">
                <a16:creationId xmlns:a16="http://schemas.microsoft.com/office/drawing/2014/main" id="{5C4977E1-5972-B34F-B423-D4AD8F376AE3}"/>
              </a:ext>
            </a:extLst>
          </p:cNvPr>
          <p:cNvSpPr/>
          <p:nvPr/>
        </p:nvSpPr>
        <p:spPr>
          <a:xfrm>
            <a:off x="18364200" y="381000"/>
            <a:ext cx="13487400" cy="1229632"/>
          </a:xfrm>
          <a:prstGeom prst="rect">
            <a:avLst/>
          </a:prstGeom>
          <a:noFill/>
        </p:spPr>
        <p:txBody>
          <a:bodyPr wrap="square" lIns="91440" tIns="45720" rIns="91440" bIns="45720">
            <a:spAutoFit/>
          </a:bodyPr>
          <a:lstStyle/>
          <a:p>
            <a:r>
              <a:rPr lang="en-US" sz="6600" dirty="0">
                <a:ln w="0"/>
                <a:solidFill>
                  <a:schemeClr val="accent1"/>
                </a:solidFill>
                <a:effectLst>
                  <a:outerShdw blurRad="38100" dist="25400" dir="5400000" algn="ctr" rotWithShape="0">
                    <a:srgbClr val="6E747A">
                      <a:alpha val="43000"/>
                    </a:srgbClr>
                  </a:outerShdw>
                </a:effectLst>
              </a:rPr>
              <a:t>Energy</a:t>
            </a:r>
            <a:r>
              <a:rPr lang="en-US" sz="6600" b="1" spc="50" dirty="0">
                <a:ln w="0"/>
                <a:solidFill>
                  <a:schemeClr val="bg2"/>
                </a:solidFill>
                <a:effectLst>
                  <a:innerShdw blurRad="63500" dist="50800" dir="13500000">
                    <a:srgbClr val="000000">
                      <a:alpha val="50000"/>
                    </a:srgbClr>
                  </a:innerShdw>
                </a:effectLst>
              </a:rPr>
              <a:t> and </a:t>
            </a:r>
            <a:r>
              <a:rPr lang="en-US" sz="6600" b="1" spc="50" dirty="0">
                <a:ln w="0"/>
                <a:solidFill>
                  <a:srgbClr val="00B050"/>
                </a:solidFill>
                <a:effectLst>
                  <a:innerShdw blurRad="63500" dist="50800" dir="13500000">
                    <a:srgbClr val="000000">
                      <a:alpha val="50000"/>
                    </a:srgbClr>
                  </a:innerShdw>
                </a:effectLst>
              </a:rPr>
              <a:t>Economic</a:t>
            </a:r>
            <a:r>
              <a:rPr lang="en-US" sz="6600" b="1" spc="50" dirty="0">
                <a:ln w="0"/>
                <a:solidFill>
                  <a:schemeClr val="bg2"/>
                </a:solidFill>
                <a:effectLst>
                  <a:innerShdw blurRad="63500" dist="50800" dir="13500000">
                    <a:srgbClr val="000000">
                      <a:alpha val="50000"/>
                    </a:srgbClr>
                  </a:innerShdw>
                </a:effectLst>
              </a:rPr>
              <a:t> Mobility </a:t>
            </a:r>
          </a:p>
        </p:txBody>
      </p:sp>
      <p:sp>
        <p:nvSpPr>
          <p:cNvPr id="31" name="Rectangle 30">
            <a:extLst>
              <a:ext uri="{FF2B5EF4-FFF2-40B4-BE49-F238E27FC236}">
                <a16:creationId xmlns:a16="http://schemas.microsoft.com/office/drawing/2014/main" id="{A85FF560-A9E8-5242-8BC2-4AA208CCB839}"/>
              </a:ext>
            </a:extLst>
          </p:cNvPr>
          <p:cNvSpPr/>
          <p:nvPr/>
        </p:nvSpPr>
        <p:spPr>
          <a:xfrm>
            <a:off x="34747788" y="7175134"/>
            <a:ext cx="866332" cy="12472132"/>
          </a:xfrm>
          <a:prstGeom prst="rect">
            <a:avLst/>
          </a:prstGeom>
          <a:noFill/>
        </p:spPr>
        <p:txBody>
          <a:bodyPr wrap="square" lIns="91440" tIns="45720" rIns="91440" bIns="45720">
            <a:spAutoFit/>
          </a:bodyPr>
          <a:lstStyle/>
          <a:p>
            <a:pPr algn="ctr"/>
            <a:r>
              <a:rPr lang="en-US"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CS</a:t>
            </a:r>
            <a:r>
              <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506</a:t>
            </a:r>
            <a:r>
              <a:rPr lang="zh-CN" altLang="en-US"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 </a:t>
            </a:r>
            <a:endPar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endParaRPr>
          </a:p>
          <a:p>
            <a:pPr algn="ctr"/>
            <a:r>
              <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F</a:t>
            </a:r>
          </a:p>
          <a:p>
            <a:pPr algn="ctr"/>
            <a:r>
              <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I</a:t>
            </a:r>
          </a:p>
          <a:p>
            <a:pPr algn="ctr"/>
            <a:r>
              <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N</a:t>
            </a:r>
          </a:p>
          <a:p>
            <a:pPr algn="ctr"/>
            <a:r>
              <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a:t>
            </a:r>
          </a:p>
          <a:p>
            <a:pPr algn="ctr"/>
            <a:r>
              <a:rPr lang="en-US" altLang="zh-CN" sz="6000" b="1" i="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L</a:t>
            </a:r>
          </a:p>
          <a:p>
            <a:pPr algn="ctr"/>
            <a:endParaRPr lang="en-US" sz="54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2" name="Rounded Rectangle 31">
            <a:extLst>
              <a:ext uri="{FF2B5EF4-FFF2-40B4-BE49-F238E27FC236}">
                <a16:creationId xmlns:a16="http://schemas.microsoft.com/office/drawing/2014/main" id="{9E4064A5-6A06-FE47-AE4F-1C14EAB43CA0}"/>
              </a:ext>
            </a:extLst>
          </p:cNvPr>
          <p:cNvSpPr/>
          <p:nvPr/>
        </p:nvSpPr>
        <p:spPr bwMode="auto">
          <a:xfrm>
            <a:off x="457200" y="1822910"/>
            <a:ext cx="16764000" cy="7016290"/>
          </a:xfrm>
          <a:prstGeom prst="roundRect">
            <a:avLst/>
          </a:prstGeom>
          <a:ln>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sz="4400" u="sng" baseline="-25000" dirty="0">
                <a:solidFill>
                  <a:schemeClr val="tx2">
                    <a:lumMod val="75000"/>
                    <a:lumOff val="25000"/>
                  </a:schemeClr>
                </a:solidFill>
                <a:latin typeface="Arial Rounded MT Bold" panose="020F0704030504030204" pitchFamily="34" charset="77"/>
              </a:rPr>
              <a:t>Project description: </a:t>
            </a:r>
            <a:endParaRPr lang="en-US" sz="4400" dirty="0">
              <a:solidFill>
                <a:schemeClr val="tx2">
                  <a:lumMod val="75000"/>
                  <a:lumOff val="25000"/>
                </a:schemeClr>
              </a:solidFill>
              <a:latin typeface="Arial Rounded MT Bold" panose="020F0704030504030204" pitchFamily="34" charset="77"/>
            </a:endParaRPr>
          </a:p>
          <a:p>
            <a:r>
              <a:rPr lang="en-US" sz="2200" dirty="0">
                <a:solidFill>
                  <a:schemeClr val="tx2">
                    <a:lumMod val="75000"/>
                    <a:lumOff val="25000"/>
                  </a:schemeClr>
                </a:solidFill>
              </a:rPr>
              <a:t>We are mainly concerned about two questions: </a:t>
            </a:r>
            <a:r>
              <a:rPr lang="en-US" sz="2200" u="sng" dirty="0">
                <a:solidFill>
                  <a:schemeClr val="tx2">
                    <a:lumMod val="75000"/>
                    <a:lumOff val="25000"/>
                  </a:schemeClr>
                </a:solidFill>
              </a:rPr>
              <a:t>First</a:t>
            </a:r>
            <a:r>
              <a:rPr lang="en-US" sz="2200" dirty="0">
                <a:solidFill>
                  <a:schemeClr val="tx2">
                    <a:lumMod val="75000"/>
                    <a:lumOff val="25000"/>
                  </a:schemeClr>
                </a:solidFill>
              </a:rPr>
              <a:t>, how have economic benefits, specifically defined as the number of energy efficiency jobs, flowed to different census regions in </a:t>
            </a:r>
            <a:r>
              <a:rPr lang="en-US" altLang="zh-CN" sz="2200" dirty="0">
                <a:solidFill>
                  <a:schemeClr val="tx2">
                    <a:lumMod val="75000"/>
                    <a:lumOff val="25000"/>
                  </a:schemeClr>
                </a:solidFill>
              </a:rPr>
              <a:t>Massachusetts</a:t>
            </a:r>
            <a:r>
              <a:rPr lang="en-US" sz="2200" dirty="0">
                <a:solidFill>
                  <a:schemeClr val="tx2">
                    <a:lumMod val="75000"/>
                    <a:lumOff val="25000"/>
                  </a:schemeClr>
                </a:solidFill>
              </a:rPr>
              <a:t>? How does it vary between advantaged and disadvantaged communities, defined as lower-income, less-educated and enhanced-minority census regions? </a:t>
            </a:r>
            <a:r>
              <a:rPr lang="en-US" sz="2200" u="sng" dirty="0">
                <a:solidFill>
                  <a:schemeClr val="tx2">
                    <a:lumMod val="75000"/>
                    <a:lumOff val="25000"/>
                  </a:schemeClr>
                </a:solidFill>
              </a:rPr>
              <a:t>Second</a:t>
            </a:r>
            <a:r>
              <a:rPr lang="en-US" sz="2200" dirty="0">
                <a:solidFill>
                  <a:schemeClr val="tx2">
                    <a:lumMod val="75000"/>
                    <a:lumOff val="25000"/>
                  </a:schemeClr>
                </a:solidFill>
              </a:rPr>
              <a:t>, how does these independent variables like race, ethnic, education and income influence the dependent variable jobs number in different census regions? What independent variables indicates high correlation with the result?</a:t>
            </a:r>
          </a:p>
          <a:p>
            <a:r>
              <a:rPr lang="en-US" sz="2200" dirty="0">
                <a:solidFill>
                  <a:schemeClr val="tx2">
                    <a:lumMod val="75000"/>
                    <a:lumOff val="25000"/>
                  </a:schemeClr>
                </a:solidFill>
              </a:rPr>
              <a:t>To address the first question, we want to find out how energy efficiency jobs number would vary as the independent variables changes. Specifically, energy efficiency jobs include highest-paying jobs-architecture and engineering and low-wage jobs like construction and installation trades. We will compare these jobs number independently between majority-white and majority-non-white communities, between Hispanic and non-Hispanic communities, between educated and less-educated communities, between high-income and low-income communities.</a:t>
            </a:r>
          </a:p>
          <a:p>
            <a:r>
              <a:rPr lang="en-US" sz="2200" dirty="0">
                <a:solidFill>
                  <a:schemeClr val="tx2">
                    <a:lumMod val="75000"/>
                    <a:lumOff val="25000"/>
                  </a:schemeClr>
                </a:solidFill>
              </a:rPr>
              <a:t>To handle the second question, we will build a simple linear regression model on the dataset, and then analyze the statistics to measure the fit of the model and gives some explanations. We will also build a prediction model using KNN, which we could use to predict whether certain job numbers are relatively high in different census regions.</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dirty="0">
              <a:ln>
                <a:noFill/>
              </a:ln>
              <a:effectLst/>
              <a:latin typeface="Arial" charset="0"/>
            </a:endParaRPr>
          </a:p>
        </p:txBody>
      </p:sp>
      <p:cxnSp>
        <p:nvCxnSpPr>
          <p:cNvPr id="15" name="Straight Connector 14">
            <a:extLst>
              <a:ext uri="{FF2B5EF4-FFF2-40B4-BE49-F238E27FC236}">
                <a16:creationId xmlns:a16="http://schemas.microsoft.com/office/drawing/2014/main" id="{76C65E04-463B-5E4D-BEB8-87DB76FF50CD}"/>
              </a:ext>
            </a:extLst>
          </p:cNvPr>
          <p:cNvCxnSpPr>
            <a:cxnSpLocks/>
          </p:cNvCxnSpPr>
          <p:nvPr/>
        </p:nvCxnSpPr>
        <p:spPr bwMode="auto">
          <a:xfrm>
            <a:off x="456759" y="25374600"/>
            <a:ext cx="34061841"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ounded Rectangle 23">
            <a:extLst>
              <a:ext uri="{FF2B5EF4-FFF2-40B4-BE49-F238E27FC236}">
                <a16:creationId xmlns:a16="http://schemas.microsoft.com/office/drawing/2014/main" id="{09D032F8-DD2C-1940-A6F7-49B0160E2D22}"/>
              </a:ext>
            </a:extLst>
          </p:cNvPr>
          <p:cNvSpPr/>
          <p:nvPr/>
        </p:nvSpPr>
        <p:spPr bwMode="auto">
          <a:xfrm>
            <a:off x="456759" y="9106562"/>
            <a:ext cx="13259094" cy="5039626"/>
          </a:xfrm>
          <a:prstGeom prst="roundRect">
            <a:avLst/>
          </a:prstGeom>
          <a:ln>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sz="4400" b="1" u="sng" baseline="-25000" dirty="0">
                <a:solidFill>
                  <a:schemeClr val="tx2">
                    <a:lumMod val="75000"/>
                    <a:lumOff val="25000"/>
                  </a:schemeClr>
                </a:solidFill>
              </a:rPr>
              <a:t>The datasets description:</a:t>
            </a:r>
            <a:endParaRPr lang="en-US" sz="4400" b="1" dirty="0">
              <a:solidFill>
                <a:schemeClr val="tx2">
                  <a:lumMod val="75000"/>
                  <a:lumOff val="25000"/>
                </a:schemeClr>
              </a:solidFill>
            </a:endParaRPr>
          </a:p>
          <a:p>
            <a:r>
              <a:rPr lang="en-US" sz="2200" dirty="0">
                <a:solidFill>
                  <a:schemeClr val="tx2">
                    <a:lumMod val="75000"/>
                    <a:lumOff val="25000"/>
                  </a:schemeClr>
                </a:solidFill>
              </a:rPr>
              <a:t>We are working on the </a:t>
            </a:r>
            <a:r>
              <a:rPr lang="en-US" sz="2200" u="sng" dirty="0">
                <a:solidFill>
                  <a:schemeClr val="tx2">
                    <a:lumMod val="75000"/>
                    <a:lumOff val="25000"/>
                  </a:schemeClr>
                </a:solidFill>
              </a:rPr>
              <a:t>2012-2016 ACS 5-year estimates census tract data </a:t>
            </a:r>
            <a:r>
              <a:rPr lang="en-US" sz="2200" dirty="0">
                <a:solidFill>
                  <a:schemeClr val="tx2">
                    <a:lumMod val="75000"/>
                    <a:lumOff val="25000"/>
                  </a:schemeClr>
                </a:solidFill>
              </a:rPr>
              <a:t>for race, ethnic, education, and occupation in Ma</a:t>
            </a:r>
            <a:r>
              <a:rPr lang="en-US" altLang="zh-CN" sz="2200" dirty="0">
                <a:solidFill>
                  <a:schemeClr val="tx2">
                    <a:lumMod val="75000"/>
                    <a:lumOff val="25000"/>
                  </a:schemeClr>
                </a:solidFill>
              </a:rPr>
              <a:t>ssachusetts</a:t>
            </a:r>
            <a:r>
              <a:rPr lang="en-US" sz="2200" dirty="0">
                <a:solidFill>
                  <a:schemeClr val="tx2">
                    <a:lumMod val="75000"/>
                    <a:lumOff val="25000"/>
                  </a:schemeClr>
                </a:solidFill>
              </a:rPr>
              <a:t>. These data can be retrieved through the Census Bureau by searching the keywords above. At first, not all of these data are useful to us, so what we have to do is to filter, deleting those data we don't need. And the necessary step for us to do is to give these data proper flags. For instance, we will flag a census region as either educated community or under-educated community depending on what percentage of people in the region has a four-year diploma or higher. We will illustrate all these definitions clearly later in Methodology.</a:t>
            </a: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b="0" i="0" u="none" strike="noStrike" cap="none" normalizeH="0" baseline="0" dirty="0">
              <a:ln>
                <a:noFill/>
              </a:ln>
              <a:effectLst/>
              <a:latin typeface="Arial" charset="0"/>
            </a:endParaRPr>
          </a:p>
        </p:txBody>
      </p:sp>
      <p:sp>
        <p:nvSpPr>
          <p:cNvPr id="37" name="Freeform 36">
            <a:extLst>
              <a:ext uri="{FF2B5EF4-FFF2-40B4-BE49-F238E27FC236}">
                <a16:creationId xmlns:a16="http://schemas.microsoft.com/office/drawing/2014/main" id="{5F0675ED-CDA9-AF4C-A950-E99C1307D3E3}"/>
              </a:ext>
            </a:extLst>
          </p:cNvPr>
          <p:cNvSpPr/>
          <p:nvPr/>
        </p:nvSpPr>
        <p:spPr bwMode="auto">
          <a:xfrm>
            <a:off x="18478794" y="1879234"/>
            <a:ext cx="16154400" cy="12420600"/>
          </a:xfrm>
          <a:custGeom>
            <a:avLst/>
            <a:gdLst>
              <a:gd name="connsiteX0" fmla="*/ 2070140 w 16154400"/>
              <a:gd name="connsiteY0" fmla="*/ 0 h 12420600"/>
              <a:gd name="connsiteX1" fmla="*/ 14084260 w 16154400"/>
              <a:gd name="connsiteY1" fmla="*/ 0 h 12420600"/>
              <a:gd name="connsiteX2" fmla="*/ 16154400 w 16154400"/>
              <a:gd name="connsiteY2" fmla="*/ 2070141 h 12420600"/>
              <a:gd name="connsiteX3" fmla="*/ 16154400 w 16154400"/>
              <a:gd name="connsiteY3" fmla="*/ 10350459 h 12420600"/>
              <a:gd name="connsiteX4" fmla="*/ 14084260 w 16154400"/>
              <a:gd name="connsiteY4" fmla="*/ 12420600 h 12420600"/>
              <a:gd name="connsiteX5" fmla="*/ 3062022 w 16154400"/>
              <a:gd name="connsiteY5" fmla="*/ 12420600 h 12420600"/>
              <a:gd name="connsiteX6" fmla="*/ 3098438 w 16154400"/>
              <a:gd name="connsiteY6" fmla="*/ 12278973 h 12420600"/>
              <a:gd name="connsiteX7" fmla="*/ 3177392 w 16154400"/>
              <a:gd name="connsiteY7" fmla="*/ 11495768 h 12420600"/>
              <a:gd name="connsiteX8" fmla="*/ 74398 w 16154400"/>
              <a:gd name="connsiteY8" fmla="*/ 7688522 h 12420600"/>
              <a:gd name="connsiteX9" fmla="*/ 0 w 16154400"/>
              <a:gd name="connsiteY9" fmla="*/ 7675236 h 12420600"/>
              <a:gd name="connsiteX10" fmla="*/ 0 w 16154400"/>
              <a:gd name="connsiteY10" fmla="*/ 2070141 h 12420600"/>
              <a:gd name="connsiteX11" fmla="*/ 2070140 w 16154400"/>
              <a:gd name="connsiteY11" fmla="*/ 0 h 124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54400" h="12420600">
                <a:moveTo>
                  <a:pt x="2070140" y="0"/>
                </a:moveTo>
                <a:lnTo>
                  <a:pt x="14084260" y="0"/>
                </a:lnTo>
                <a:cubicBezTo>
                  <a:pt x="15227568" y="0"/>
                  <a:pt x="16154400" y="926834"/>
                  <a:pt x="16154400" y="2070141"/>
                </a:cubicBezTo>
                <a:lnTo>
                  <a:pt x="16154400" y="10350459"/>
                </a:lnTo>
                <a:cubicBezTo>
                  <a:pt x="16154400" y="11493766"/>
                  <a:pt x="15227568" y="12420600"/>
                  <a:pt x="14084260" y="12420600"/>
                </a:cubicBezTo>
                <a:lnTo>
                  <a:pt x="3062022" y="12420600"/>
                </a:lnTo>
                <a:lnTo>
                  <a:pt x="3098438" y="12278973"/>
                </a:lnTo>
                <a:cubicBezTo>
                  <a:pt x="3150206" y="12025991"/>
                  <a:pt x="3177392" y="11764054"/>
                  <a:pt x="3177392" y="11495768"/>
                </a:cubicBezTo>
                <a:cubicBezTo>
                  <a:pt x="3177392" y="9617765"/>
                  <a:pt x="1845274" y="8050896"/>
                  <a:pt x="74398" y="7688522"/>
                </a:cubicBezTo>
                <a:lnTo>
                  <a:pt x="0" y="7675236"/>
                </a:lnTo>
                <a:lnTo>
                  <a:pt x="0" y="2070141"/>
                </a:lnTo>
                <a:cubicBezTo>
                  <a:pt x="0" y="926834"/>
                  <a:pt x="926834" y="0"/>
                  <a:pt x="2070140" y="0"/>
                </a:cubicBezTo>
                <a:close/>
              </a:path>
            </a:pathLst>
          </a:custGeom>
          <a:ln>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vl="5"/>
            <a:r>
              <a:rPr lang="en-US" sz="4000" b="1" u="sng" dirty="0">
                <a:solidFill>
                  <a:schemeClr val="tx2">
                    <a:lumMod val="75000"/>
                    <a:lumOff val="25000"/>
                  </a:schemeClr>
                </a:solidFill>
              </a:rPr>
              <a:t>Community Definitions</a:t>
            </a:r>
            <a:r>
              <a:rPr lang="zh-CN" altLang="en-US" sz="4000" b="1" dirty="0">
                <a:solidFill>
                  <a:schemeClr val="tx2">
                    <a:lumMod val="75000"/>
                    <a:lumOff val="25000"/>
                  </a:schemeClr>
                </a:solidFill>
              </a:rPr>
              <a:t>：</a:t>
            </a:r>
            <a:endParaRPr lang="en-US" sz="2200" dirty="0">
              <a:solidFill>
                <a:schemeClr val="tx2">
                  <a:lumMod val="75000"/>
                  <a:lumOff val="25000"/>
                </a:schemeClr>
              </a:solidFill>
            </a:endParaRPr>
          </a:p>
          <a:p>
            <a:r>
              <a:rPr lang="en-US" sz="2200" b="1" dirty="0"/>
              <a:t>	</a:t>
            </a:r>
            <a:r>
              <a:rPr lang="en-US" sz="2200" b="1" dirty="0">
                <a:solidFill>
                  <a:schemeClr val="tx2">
                    <a:lumMod val="75000"/>
                    <a:lumOff val="25000"/>
                  </a:schemeClr>
                </a:solidFill>
              </a:rPr>
              <a:t>Income: </a:t>
            </a:r>
            <a:r>
              <a:rPr lang="en-US" sz="2200" dirty="0">
                <a:solidFill>
                  <a:schemeClr val="tx2">
                    <a:lumMod val="75000"/>
                    <a:lumOff val="25000"/>
                  </a:schemeClr>
                </a:solidFill>
              </a:rPr>
              <a:t>Low-income and high-income communities are defined by comparing a region’s median Household Income to the county-specific median Household Income. Median income was used as it better accounts for uneven income distributions, where averages could be skewed to either the high or 	low end of earnings. A high-income community would be one that has a higher median Household Income compared to the county median Household Income, while a low-income community has a lower median Household Income than county median Household Income.</a:t>
            </a:r>
          </a:p>
          <a:p>
            <a:r>
              <a:rPr lang="en-US" sz="2200" dirty="0">
                <a:solidFill>
                  <a:schemeClr val="tx2">
                    <a:lumMod val="75000"/>
                    <a:lumOff val="25000"/>
                  </a:schemeClr>
                </a:solidFill>
              </a:rPr>
              <a:t> </a:t>
            </a:r>
          </a:p>
          <a:p>
            <a:r>
              <a:rPr lang="en-US" sz="2200" b="1" dirty="0">
                <a:solidFill>
                  <a:schemeClr val="tx2">
                    <a:lumMod val="75000"/>
                    <a:lumOff val="25000"/>
                  </a:schemeClr>
                </a:solidFill>
              </a:rPr>
              <a:t>Demographics: </a:t>
            </a:r>
            <a:r>
              <a:rPr lang="en-US" sz="2200" dirty="0">
                <a:solidFill>
                  <a:schemeClr val="tx2">
                    <a:lumMod val="75000"/>
                    <a:lumOff val="25000"/>
                  </a:schemeClr>
                </a:solidFill>
              </a:rPr>
              <a:t>There are two comparative groups based on demographics: (a) White communities vs. some other race (African American, American Indian, Asian, Hawaiian, and Pacific Islander, and Other), and (b) Hispanic communities vs. non-Hispanic. The threshold to determine "predominantly" White or "predominantly" Hispanic were based on state-specific averages. </a:t>
            </a:r>
          </a:p>
          <a:p>
            <a:r>
              <a:rPr lang="en-US" sz="2200" dirty="0">
                <a:solidFill>
                  <a:schemeClr val="tx2">
                    <a:lumMod val="75000"/>
                    <a:lumOff val="25000"/>
                  </a:schemeClr>
                </a:solidFill>
              </a:rPr>
              <a:t> </a:t>
            </a:r>
          </a:p>
          <a:p>
            <a:r>
              <a:rPr lang="en-US" sz="2200" b="1" dirty="0">
                <a:solidFill>
                  <a:schemeClr val="tx2">
                    <a:lumMod val="75000"/>
                    <a:lumOff val="25000"/>
                  </a:schemeClr>
                </a:solidFill>
              </a:rPr>
              <a:t>Education: </a:t>
            </a:r>
            <a:r>
              <a:rPr lang="en-US" sz="2200" dirty="0">
                <a:solidFill>
                  <a:schemeClr val="tx2">
                    <a:lumMod val="75000"/>
                    <a:lumOff val="25000"/>
                  </a:schemeClr>
                </a:solidFill>
              </a:rPr>
              <a:t>Similar to demographics, region-specific baselines were used to identify communities with a higher proportion of individuals with a Bachelor’s degree or higher. An educated community would have a higher proportion of individuals with a Bachelor’s degree or higher.</a:t>
            </a:r>
          </a:p>
          <a:p>
            <a:r>
              <a:rPr lang="en-US" sz="2200" dirty="0">
                <a:solidFill>
                  <a:schemeClr val="tx2">
                    <a:lumMod val="75000"/>
                    <a:lumOff val="25000"/>
                  </a:schemeClr>
                </a:solidFill>
              </a:rPr>
              <a:t> </a:t>
            </a:r>
          </a:p>
          <a:p>
            <a:r>
              <a:rPr lang="en-US" sz="2200" b="1" dirty="0">
                <a:solidFill>
                  <a:schemeClr val="tx2">
                    <a:lumMod val="75000"/>
                    <a:lumOff val="25000"/>
                  </a:schemeClr>
                </a:solidFill>
              </a:rPr>
              <a:t>Economic Inclusion Index</a:t>
            </a:r>
            <a:endParaRPr lang="en-US" sz="2200" dirty="0">
              <a:solidFill>
                <a:schemeClr val="tx2">
                  <a:lumMod val="75000"/>
                  <a:lumOff val="25000"/>
                </a:schemeClr>
              </a:solidFill>
            </a:endParaRPr>
          </a:p>
          <a:p>
            <a:r>
              <a:rPr lang="en-US" sz="2200" dirty="0">
                <a:solidFill>
                  <a:schemeClr val="tx2">
                    <a:lumMod val="75000"/>
                    <a:lumOff val="25000"/>
                  </a:schemeClr>
                </a:solidFill>
              </a:rPr>
              <a:t>The index was generated by comparing resident employed concentration of architecture and engineering occupations, construction and extraction occupations, and installation, maintenance, and repair occupations from the U.S. Census Bureau’s 			American Community Survey. Employment estimates by occupational category were collected for each census tract 				within the geographies used. The concentration of employment was compared between each set of measures 						(high income vs. low income, educated vs. under-educated, etc.) for aggregated census tracts. The index 							measures the comparison of each measure to its opposite category.  </a:t>
            </a:r>
          </a:p>
          <a:p>
            <a:r>
              <a:rPr lang="en-US" sz="2200" dirty="0">
                <a:solidFill>
                  <a:schemeClr val="tx2">
                    <a:lumMod val="75000"/>
                    <a:lumOff val="25000"/>
                  </a:schemeClr>
                </a:solidFill>
              </a:rPr>
              <a:t>						 </a:t>
            </a:r>
          </a:p>
          <a:p>
            <a:r>
              <a:rPr lang="en-US" sz="2200" dirty="0">
                <a:solidFill>
                  <a:schemeClr val="tx2">
                    <a:lumMod val="75000"/>
                    <a:lumOff val="25000"/>
                  </a:schemeClr>
                </a:solidFill>
              </a:rPr>
              <a:t>							As for the second question, we want to build linear regression models on what we have on the first 								question. Specifically, we 	want to use the models to explain how factors like race, ethnic, income and 							education influence the jobs number of </a:t>
            </a:r>
            <a:r>
              <a:rPr lang="zh-CN" altLang="en-US" sz="2200" dirty="0">
                <a:solidFill>
                  <a:schemeClr val="tx2">
                    <a:lumMod val="75000"/>
                    <a:lumOff val="25000"/>
                  </a:schemeClr>
                </a:solidFill>
              </a:rPr>
              <a:t> </a:t>
            </a:r>
            <a:r>
              <a:rPr lang="en-US" sz="2200" dirty="0">
                <a:solidFill>
                  <a:schemeClr val="tx2">
                    <a:lumMod val="75000"/>
                    <a:lumOff val="25000"/>
                  </a:schemeClr>
                </a:solidFill>
              </a:rPr>
              <a:t>“architecture and engineering”, “construction and extraction”, 							and “installation, maintenance and repair” independently. We want to show how well these data fit the 							linear regression model and also want to explore the possibility of predicting these jobs number </a:t>
            </a:r>
          </a:p>
          <a:p>
            <a:r>
              <a:rPr lang="en-US" sz="2200" dirty="0">
                <a:solidFill>
                  <a:schemeClr val="tx2">
                    <a:lumMod val="75000"/>
                    <a:lumOff val="25000"/>
                  </a:schemeClr>
                </a:solidFill>
              </a:rPr>
              <a:t>							using classification methods we learnt from lectures. </a:t>
            </a:r>
            <a:endParaRPr kumimoji="0" lang="en-US" sz="2200" b="0" i="0" u="none" strike="noStrike" cap="none" normalizeH="0" baseline="0" dirty="0">
              <a:ln>
                <a:noFill/>
              </a:ln>
              <a:solidFill>
                <a:schemeClr val="tx2">
                  <a:lumMod val="75000"/>
                  <a:lumOff val="25000"/>
                </a:schemeClr>
              </a:solidFill>
              <a:effectLst/>
              <a:latin typeface="Arial" charset="0"/>
            </a:endParaRPr>
          </a:p>
        </p:txBody>
      </p:sp>
      <p:cxnSp>
        <p:nvCxnSpPr>
          <p:cNvPr id="40" name="Straight Connector 39">
            <a:extLst>
              <a:ext uri="{FF2B5EF4-FFF2-40B4-BE49-F238E27FC236}">
                <a16:creationId xmlns:a16="http://schemas.microsoft.com/office/drawing/2014/main" id="{D06A46A4-307F-0143-86CD-F8137B9FBEAE}"/>
              </a:ext>
            </a:extLst>
          </p:cNvPr>
          <p:cNvCxnSpPr>
            <a:cxnSpLocks/>
          </p:cNvCxnSpPr>
          <p:nvPr/>
        </p:nvCxnSpPr>
        <p:spPr bwMode="auto">
          <a:xfrm>
            <a:off x="17678400" y="17145000"/>
            <a:ext cx="0" cy="8001000"/>
          </a:xfrm>
          <a:prstGeom prst="line">
            <a:avLst/>
          </a:prstGeom>
          <a:solidFill>
            <a:srgbClr val="00B8FF"/>
          </a:solidFill>
          <a:ln w="127000" cap="flat" cmpd="sng" algn="ctr">
            <a:solidFill>
              <a:srgbClr val="00CC99"/>
            </a:solidFill>
            <a:prstDash val="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TextBox 42">
            <a:extLst>
              <a:ext uri="{FF2B5EF4-FFF2-40B4-BE49-F238E27FC236}">
                <a16:creationId xmlns:a16="http://schemas.microsoft.com/office/drawing/2014/main" id="{274C54A2-7A80-5B46-90F3-D176C9CE5042}"/>
              </a:ext>
            </a:extLst>
          </p:cNvPr>
          <p:cNvSpPr txBox="1"/>
          <p:nvPr/>
        </p:nvSpPr>
        <p:spPr>
          <a:xfrm>
            <a:off x="2362200" y="26060400"/>
            <a:ext cx="22326600" cy="712696"/>
          </a:xfrm>
          <a:prstGeom prst="rect">
            <a:avLst/>
          </a:prstGeom>
          <a:noFill/>
        </p:spPr>
        <p:txBody>
          <a:bodyPr wrap="square" rtlCol="0">
            <a:spAutoFit/>
          </a:bodyPr>
          <a:lstStyle/>
          <a:p>
            <a:r>
              <a:rPr lang="en-US" sz="3600" b="1" dirty="0">
                <a:solidFill>
                  <a:srgbClr val="00B050"/>
                </a:solidFill>
                <a:latin typeface="+mn-lt"/>
              </a:rPr>
              <a:t>Team</a:t>
            </a:r>
            <a:r>
              <a:rPr lang="zh-CN" altLang="en-US" sz="3600" b="1" dirty="0">
                <a:solidFill>
                  <a:srgbClr val="00B050"/>
                </a:solidFill>
                <a:latin typeface="+mn-lt"/>
              </a:rPr>
              <a:t> </a:t>
            </a:r>
            <a:r>
              <a:rPr lang="en-US" altLang="zh-CN" sz="3600" b="1" dirty="0">
                <a:solidFill>
                  <a:srgbClr val="00B050"/>
                </a:solidFill>
                <a:latin typeface="+mn-lt"/>
              </a:rPr>
              <a:t>members:</a:t>
            </a:r>
            <a:r>
              <a:rPr lang="zh-CN" altLang="en-US" sz="3600" b="1" dirty="0">
                <a:solidFill>
                  <a:srgbClr val="00B050"/>
                </a:solidFill>
                <a:latin typeface="+mn-lt"/>
              </a:rPr>
              <a:t> </a:t>
            </a:r>
            <a:r>
              <a:rPr lang="en-US" altLang="zh-CN" sz="3600" b="1" dirty="0" err="1">
                <a:solidFill>
                  <a:srgbClr val="00B050"/>
                </a:solidFill>
                <a:latin typeface="+mn-lt"/>
              </a:rPr>
              <a:t>Ruikang</a:t>
            </a:r>
            <a:r>
              <a:rPr lang="zh-CN" altLang="en-US" sz="3600" b="1" dirty="0">
                <a:solidFill>
                  <a:srgbClr val="00B050"/>
                </a:solidFill>
                <a:latin typeface="+mn-lt"/>
              </a:rPr>
              <a:t> </a:t>
            </a:r>
            <a:r>
              <a:rPr lang="en-US" altLang="zh-CN" sz="3600" b="1" dirty="0">
                <a:solidFill>
                  <a:srgbClr val="00B050"/>
                </a:solidFill>
                <a:latin typeface="+mn-lt"/>
              </a:rPr>
              <a:t>Wang,</a:t>
            </a:r>
            <a:r>
              <a:rPr lang="zh-CN" altLang="en-US" sz="3600" b="1" dirty="0">
                <a:solidFill>
                  <a:srgbClr val="00B050"/>
                </a:solidFill>
                <a:latin typeface="+mn-lt"/>
              </a:rPr>
              <a:t> </a:t>
            </a:r>
            <a:r>
              <a:rPr lang="en-US" altLang="zh-CN" sz="3600" b="1" dirty="0" err="1">
                <a:solidFill>
                  <a:srgbClr val="00B050"/>
                </a:solidFill>
                <a:latin typeface="+mn-lt"/>
              </a:rPr>
              <a:t>Nianyi</a:t>
            </a:r>
            <a:r>
              <a:rPr lang="zh-CN" altLang="en-US" sz="3600" b="1" dirty="0">
                <a:solidFill>
                  <a:srgbClr val="00B050"/>
                </a:solidFill>
                <a:latin typeface="+mn-lt"/>
              </a:rPr>
              <a:t> </a:t>
            </a:r>
            <a:r>
              <a:rPr lang="en-US" altLang="zh-CN" sz="3600" b="1" dirty="0">
                <a:solidFill>
                  <a:srgbClr val="00B050"/>
                </a:solidFill>
                <a:latin typeface="+mn-lt"/>
              </a:rPr>
              <a:t>Zhang,</a:t>
            </a:r>
            <a:r>
              <a:rPr lang="zh-CN" altLang="en-US" sz="3600" b="1" dirty="0">
                <a:solidFill>
                  <a:srgbClr val="00B050"/>
                </a:solidFill>
                <a:latin typeface="+mn-lt"/>
              </a:rPr>
              <a:t> </a:t>
            </a:r>
            <a:r>
              <a:rPr lang="en-US" altLang="zh-CN" sz="3600" b="1" dirty="0" err="1">
                <a:solidFill>
                  <a:srgbClr val="00B050"/>
                </a:solidFill>
                <a:latin typeface="+mn-lt"/>
              </a:rPr>
              <a:t>Haoran</a:t>
            </a:r>
            <a:r>
              <a:rPr lang="zh-CN" altLang="en-US" sz="3600" b="1" dirty="0">
                <a:solidFill>
                  <a:srgbClr val="00B050"/>
                </a:solidFill>
                <a:latin typeface="+mn-lt"/>
              </a:rPr>
              <a:t> </a:t>
            </a:r>
            <a:r>
              <a:rPr lang="en-US" altLang="zh-CN" sz="3600" b="1" dirty="0">
                <a:solidFill>
                  <a:srgbClr val="00B050"/>
                </a:solidFill>
                <a:latin typeface="+mn-lt"/>
              </a:rPr>
              <a:t>Wei</a:t>
            </a:r>
            <a:endParaRPr lang="en-US" sz="3600" b="1" dirty="0">
              <a:solidFill>
                <a:srgbClr val="00B050"/>
              </a:solidFill>
              <a:latin typeface="+mn-lt"/>
            </a:endParaRPr>
          </a:p>
        </p:txBody>
      </p:sp>
      <p:graphicFrame>
        <p:nvGraphicFramePr>
          <p:cNvPr id="107" name="图表 4">
            <a:extLst>
              <a:ext uri="{FF2B5EF4-FFF2-40B4-BE49-F238E27FC236}">
                <a16:creationId xmlns:a16="http://schemas.microsoft.com/office/drawing/2014/main" id="{56993031-B544-0444-9335-9E3239A5628A}"/>
              </a:ext>
            </a:extLst>
          </p:cNvPr>
          <p:cNvGraphicFramePr>
            <a:graphicFrameLocks/>
          </p:cNvGraphicFramePr>
          <p:nvPr>
            <p:extLst>
              <p:ext uri="{D42A27DB-BD31-4B8C-83A1-F6EECF244321}">
                <p14:modId xmlns:p14="http://schemas.microsoft.com/office/powerpoint/2010/main" val="481364415"/>
              </p:ext>
            </p:extLst>
          </p:nvPr>
        </p:nvGraphicFramePr>
        <p:xfrm>
          <a:off x="609012" y="15466332"/>
          <a:ext cx="4707304" cy="2440668"/>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08" name="图表 5">
            <a:extLst>
              <a:ext uri="{FF2B5EF4-FFF2-40B4-BE49-F238E27FC236}">
                <a16:creationId xmlns:a16="http://schemas.microsoft.com/office/drawing/2014/main" id="{0171B29E-6DBE-3D4D-8FEB-61B726D48CC9}"/>
              </a:ext>
            </a:extLst>
          </p:cNvPr>
          <p:cNvGraphicFramePr>
            <a:graphicFrameLocks/>
          </p:cNvGraphicFramePr>
          <p:nvPr>
            <p:extLst>
              <p:ext uri="{D42A27DB-BD31-4B8C-83A1-F6EECF244321}">
                <p14:modId xmlns:p14="http://schemas.microsoft.com/office/powerpoint/2010/main" val="4104789515"/>
              </p:ext>
            </p:extLst>
          </p:nvPr>
        </p:nvGraphicFramePr>
        <p:xfrm>
          <a:off x="5206412" y="15564532"/>
          <a:ext cx="4707304" cy="244066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09" name="图表 6">
            <a:extLst>
              <a:ext uri="{FF2B5EF4-FFF2-40B4-BE49-F238E27FC236}">
                <a16:creationId xmlns:a16="http://schemas.microsoft.com/office/drawing/2014/main" id="{BCB44992-7EB0-5443-89EA-813AC697977A}"/>
              </a:ext>
            </a:extLst>
          </p:cNvPr>
          <p:cNvGraphicFramePr>
            <a:graphicFrameLocks/>
          </p:cNvGraphicFramePr>
          <p:nvPr>
            <p:extLst>
              <p:ext uri="{D42A27DB-BD31-4B8C-83A1-F6EECF244321}">
                <p14:modId xmlns:p14="http://schemas.microsoft.com/office/powerpoint/2010/main" val="274968662"/>
              </p:ext>
            </p:extLst>
          </p:nvPr>
        </p:nvGraphicFramePr>
        <p:xfrm>
          <a:off x="9753012" y="15466332"/>
          <a:ext cx="4707304" cy="2440668"/>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10" name="图表 7">
            <a:extLst>
              <a:ext uri="{FF2B5EF4-FFF2-40B4-BE49-F238E27FC236}">
                <a16:creationId xmlns:a16="http://schemas.microsoft.com/office/drawing/2014/main" id="{B6A3E013-36F2-1048-B9BC-C2C3A88C1A1B}"/>
              </a:ext>
            </a:extLst>
          </p:cNvPr>
          <p:cNvGraphicFramePr>
            <a:graphicFrameLocks/>
          </p:cNvGraphicFramePr>
          <p:nvPr>
            <p:extLst>
              <p:ext uri="{D42A27DB-BD31-4B8C-83A1-F6EECF244321}">
                <p14:modId xmlns:p14="http://schemas.microsoft.com/office/powerpoint/2010/main" val="2823180111"/>
              </p:ext>
            </p:extLst>
          </p:nvPr>
        </p:nvGraphicFramePr>
        <p:xfrm>
          <a:off x="659812" y="17829099"/>
          <a:ext cx="4707304" cy="2440668"/>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11" name="图表 8">
            <a:extLst>
              <a:ext uri="{FF2B5EF4-FFF2-40B4-BE49-F238E27FC236}">
                <a16:creationId xmlns:a16="http://schemas.microsoft.com/office/drawing/2014/main" id="{EE0E205D-A16A-6949-A045-9564CE98C381}"/>
              </a:ext>
            </a:extLst>
          </p:cNvPr>
          <p:cNvGraphicFramePr>
            <a:graphicFrameLocks/>
          </p:cNvGraphicFramePr>
          <p:nvPr>
            <p:extLst>
              <p:ext uri="{D42A27DB-BD31-4B8C-83A1-F6EECF244321}">
                <p14:modId xmlns:p14="http://schemas.microsoft.com/office/powerpoint/2010/main" val="4024153044"/>
              </p:ext>
            </p:extLst>
          </p:nvPr>
        </p:nvGraphicFramePr>
        <p:xfrm>
          <a:off x="5316316" y="17903598"/>
          <a:ext cx="4707304" cy="2440668"/>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12" name="图表 9">
            <a:extLst>
              <a:ext uri="{FF2B5EF4-FFF2-40B4-BE49-F238E27FC236}">
                <a16:creationId xmlns:a16="http://schemas.microsoft.com/office/drawing/2014/main" id="{40B4C875-B57A-8A4A-8839-A19E622CF6CD}"/>
              </a:ext>
            </a:extLst>
          </p:cNvPr>
          <p:cNvGraphicFramePr>
            <a:graphicFrameLocks/>
          </p:cNvGraphicFramePr>
          <p:nvPr>
            <p:extLst>
              <p:ext uri="{D42A27DB-BD31-4B8C-83A1-F6EECF244321}">
                <p14:modId xmlns:p14="http://schemas.microsoft.com/office/powerpoint/2010/main" val="218220866"/>
              </p:ext>
            </p:extLst>
          </p:nvPr>
        </p:nvGraphicFramePr>
        <p:xfrm>
          <a:off x="9803812" y="17805398"/>
          <a:ext cx="4707304" cy="2440668"/>
        </p:xfrm>
        <a:graphic>
          <a:graphicData uri="http://schemas.openxmlformats.org/drawingml/2006/chart">
            <c:chart xmlns:c="http://schemas.openxmlformats.org/drawingml/2006/chart" xmlns:r="http://schemas.openxmlformats.org/officeDocument/2006/relationships" r:id="rId16"/>
          </a:graphicData>
        </a:graphic>
      </p:graphicFrame>
      <p:sp>
        <p:nvSpPr>
          <p:cNvPr id="117" name="Freeform 116">
            <a:extLst>
              <a:ext uri="{FF2B5EF4-FFF2-40B4-BE49-F238E27FC236}">
                <a16:creationId xmlns:a16="http://schemas.microsoft.com/office/drawing/2014/main" id="{9ADDAB4F-9E67-5C43-98AB-880125859F65}"/>
              </a:ext>
            </a:extLst>
          </p:cNvPr>
          <p:cNvSpPr/>
          <p:nvPr/>
        </p:nvSpPr>
        <p:spPr bwMode="auto">
          <a:xfrm>
            <a:off x="18364200" y="15715140"/>
            <a:ext cx="15892244" cy="4418466"/>
          </a:xfrm>
          <a:custGeom>
            <a:avLst/>
            <a:gdLst>
              <a:gd name="connsiteX0" fmla="*/ 2668640 w 15892244"/>
              <a:gd name="connsiteY0" fmla="*/ 0 h 4418466"/>
              <a:gd name="connsiteX1" fmla="*/ 15155820 w 15892244"/>
              <a:gd name="connsiteY1" fmla="*/ 0 h 4418466"/>
              <a:gd name="connsiteX2" fmla="*/ 15892244 w 15892244"/>
              <a:gd name="connsiteY2" fmla="*/ 736426 h 4418466"/>
              <a:gd name="connsiteX3" fmla="*/ 15892244 w 15892244"/>
              <a:gd name="connsiteY3" fmla="*/ 3682040 h 4418466"/>
              <a:gd name="connsiteX4" fmla="*/ 15155820 w 15892244"/>
              <a:gd name="connsiteY4" fmla="*/ 4418466 h 4418466"/>
              <a:gd name="connsiteX5" fmla="*/ 736428 w 15892244"/>
              <a:gd name="connsiteY5" fmla="*/ 4418466 h 4418466"/>
              <a:gd name="connsiteX6" fmla="*/ 0 w 15892244"/>
              <a:gd name="connsiteY6" fmla="*/ 3682040 h 4418466"/>
              <a:gd name="connsiteX7" fmla="*/ 0 w 15892244"/>
              <a:gd name="connsiteY7" fmla="*/ 1538372 h 4418466"/>
              <a:gd name="connsiteX8" fmla="*/ 59688 w 15892244"/>
              <a:gd name="connsiteY8" fmla="*/ 1530788 h 4418466"/>
              <a:gd name="connsiteX9" fmla="*/ 2608224 w 15892244"/>
              <a:gd name="connsiteY9" fmla="*/ 80794 h 441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2244" h="4418466">
                <a:moveTo>
                  <a:pt x="2668640" y="0"/>
                </a:moveTo>
                <a:lnTo>
                  <a:pt x="15155820" y="0"/>
                </a:lnTo>
                <a:cubicBezTo>
                  <a:pt x="15562536" y="0"/>
                  <a:pt x="15892244" y="329708"/>
                  <a:pt x="15892244" y="736426"/>
                </a:cubicBezTo>
                <a:lnTo>
                  <a:pt x="15892244" y="3682040"/>
                </a:lnTo>
                <a:cubicBezTo>
                  <a:pt x="15892244" y="4088756"/>
                  <a:pt x="15562536" y="4418466"/>
                  <a:pt x="15155820" y="4418466"/>
                </a:cubicBezTo>
                <a:lnTo>
                  <a:pt x="736428" y="4418466"/>
                </a:lnTo>
                <a:cubicBezTo>
                  <a:pt x="329710" y="4418466"/>
                  <a:pt x="0" y="4088756"/>
                  <a:pt x="0" y="3682040"/>
                </a:cubicBezTo>
                <a:lnTo>
                  <a:pt x="0" y="1538372"/>
                </a:lnTo>
                <a:lnTo>
                  <a:pt x="59688" y="1530788"/>
                </a:lnTo>
                <a:cubicBezTo>
                  <a:pt x="1081306" y="1374688"/>
                  <a:pt x="1979294" y="842880"/>
                  <a:pt x="2608224" y="80794"/>
                </a:cubicBezTo>
                <a:close/>
              </a:path>
            </a:pathLst>
          </a:custGeom>
          <a:solidFill>
            <a:schemeClr val="bg1"/>
          </a:solidFill>
          <a:ln w="9525" cap="flat" cmpd="sng" algn="ctr">
            <a:solidFill>
              <a:srgbClr val="00CC9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dirty="0"/>
              <a:t>					</a:t>
            </a:r>
            <a:r>
              <a:rPr lang="en-US" dirty="0">
                <a:solidFill>
                  <a:schemeClr val="tx2">
                    <a:lumMod val="75000"/>
                    <a:lumOff val="25000"/>
                  </a:schemeClr>
                </a:solidFill>
              </a:rPr>
              <a:t>	</a:t>
            </a:r>
            <a:r>
              <a:rPr lang="en-US" sz="2200" dirty="0">
                <a:solidFill>
                  <a:schemeClr val="tx2">
                    <a:lumMod val="75000"/>
                    <a:lumOff val="25000"/>
                  </a:schemeClr>
                </a:solidFill>
              </a:rPr>
              <a:t>We built 3 linear regression models on different type of energy efficient jobs. And we use R-squared 						to 	measure the fit of a regression model.</a:t>
            </a:r>
          </a:p>
          <a:p>
            <a:r>
              <a:rPr lang="en-US" sz="2200" dirty="0">
                <a:solidFill>
                  <a:schemeClr val="tx2">
                    <a:lumMod val="75000"/>
                    <a:lumOff val="25000"/>
                  </a:schemeClr>
                </a:solidFill>
              </a:rPr>
              <a:t>				We then compute the confidence intervals and significance of every variables. If the confidence interval for the 			parameter includes zero, the associated independent variable may not have any predictive value. We can find out for “Architecture and Engineering” and “Installation, Maintenance, and Repair”, “Hispanic” is the only variable which is not significant </a:t>
            </a:r>
            <a:r>
              <a:rPr lang="en-US" altLang="zh-CN" sz="2200" dirty="0">
                <a:solidFill>
                  <a:schemeClr val="tx2">
                    <a:lumMod val="75000"/>
                    <a:lumOff val="25000"/>
                  </a:schemeClr>
                </a:solidFill>
              </a:rPr>
              <a:t>.</a:t>
            </a:r>
            <a:r>
              <a:rPr lang="en-US" sz="2200" dirty="0">
                <a:solidFill>
                  <a:schemeClr val="tx2">
                    <a:lumMod val="75000"/>
                    <a:lumOff val="25000"/>
                  </a:schemeClr>
                </a:solidFill>
              </a:rPr>
              <a:t>And for “Construction and Extraction”, “Other race” becomes the not significant variable. We can help avoid overfitting by eliminating these not significant variables</a:t>
            </a:r>
            <a:r>
              <a:rPr lang="en-US" altLang="zh-CN" sz="2200" dirty="0">
                <a:solidFill>
                  <a:schemeClr val="tx2">
                    <a:lumMod val="75000"/>
                    <a:lumOff val="25000"/>
                  </a:schemeClr>
                </a:solidFill>
              </a:rPr>
              <a:t>.</a:t>
            </a:r>
          </a:p>
          <a:p>
            <a:r>
              <a:rPr lang="en-US" sz="2200" dirty="0">
                <a:solidFill>
                  <a:schemeClr val="tx2">
                    <a:lumMod val="75000"/>
                    <a:lumOff val="25000"/>
                  </a:schemeClr>
                </a:solidFill>
              </a:rPr>
              <a:t>	Finally, we built a prediction model, using KNN method. We want to see if we can use these variables like race, ethnic, income and education to predict that whether a certain job is highly concentrated in different regions. The accuracy of our method is 0.799, which is acceptable in prediction. </a:t>
            </a:r>
            <a:endParaRPr lang="en-US" altLang="zh-CN" sz="2200" dirty="0">
              <a:solidFill>
                <a:schemeClr val="tx2">
                  <a:lumMod val="75000"/>
                  <a:lumOff val="25000"/>
                </a:schemeClr>
              </a:solidFill>
            </a:endParaRPr>
          </a:p>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dirty="0">
              <a:ln>
                <a:noFill/>
              </a:ln>
              <a:effectLst/>
              <a:latin typeface="Arial" charset="0"/>
            </a:endParaRPr>
          </a:p>
        </p:txBody>
      </p:sp>
      <p:sp>
        <p:nvSpPr>
          <p:cNvPr id="119" name="Rectangle 118">
            <a:extLst>
              <a:ext uri="{FF2B5EF4-FFF2-40B4-BE49-F238E27FC236}">
                <a16:creationId xmlns:a16="http://schemas.microsoft.com/office/drawing/2014/main" id="{34F021E8-A74C-614B-BEDA-D2280884D92D}"/>
              </a:ext>
            </a:extLst>
          </p:cNvPr>
          <p:cNvSpPr/>
          <p:nvPr/>
        </p:nvSpPr>
        <p:spPr>
          <a:xfrm rot="3428632">
            <a:off x="14306870" y="17601265"/>
            <a:ext cx="2993128" cy="102278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First</a:t>
            </a:r>
            <a:r>
              <a:rPr lang="zh-CN" altLang="en-US" sz="5400" b="0" cap="none" spc="0" dirty="0">
                <a:ln w="0"/>
                <a:solidFill>
                  <a:schemeClr val="accent1"/>
                </a:solidFill>
                <a:effectLst>
                  <a:outerShdw blurRad="38100" dist="25400" dir="5400000" algn="ctr" rotWithShape="0">
                    <a:srgbClr val="6E747A">
                      <a:alpha val="43000"/>
                    </a:srgbClr>
                  </a:outerShdw>
                </a:effectLst>
              </a:rPr>
              <a:t> </a:t>
            </a:r>
            <a:r>
              <a:rPr lang="en-US" altLang="zh-CN" sz="5400" b="0" cap="none" spc="0" dirty="0">
                <a:ln w="0"/>
                <a:solidFill>
                  <a:schemeClr val="accent1"/>
                </a:solidFill>
                <a:effectLst>
                  <a:outerShdw blurRad="38100" dist="25400" dir="5400000" algn="ctr" rotWithShape="0">
                    <a:srgbClr val="6E747A">
                      <a:alpha val="43000"/>
                    </a:srgbClr>
                  </a:outerShdw>
                </a:effectLst>
              </a:rPr>
              <a:t>Part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0" name="Rectangle 119">
            <a:extLst>
              <a:ext uri="{FF2B5EF4-FFF2-40B4-BE49-F238E27FC236}">
                <a16:creationId xmlns:a16="http://schemas.microsoft.com/office/drawing/2014/main" id="{2D21E594-ECA0-4E49-9731-1D0AA6250AB8}"/>
              </a:ext>
            </a:extLst>
          </p:cNvPr>
          <p:cNvSpPr/>
          <p:nvPr/>
        </p:nvSpPr>
        <p:spPr>
          <a:xfrm rot="17642975">
            <a:off x="16962407" y="22221464"/>
            <a:ext cx="3993402" cy="102278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Second</a:t>
            </a:r>
            <a:r>
              <a:rPr lang="zh-CN" altLang="en-US" sz="5400" b="0" cap="none" spc="0" dirty="0">
                <a:ln w="0"/>
                <a:solidFill>
                  <a:schemeClr val="accent1"/>
                </a:solidFill>
                <a:effectLst>
                  <a:outerShdw blurRad="38100" dist="25400" dir="5400000" algn="ctr" rotWithShape="0">
                    <a:srgbClr val="6E747A">
                      <a:alpha val="43000"/>
                    </a:srgbClr>
                  </a:outerShdw>
                </a:effectLst>
              </a:rPr>
              <a:t> </a:t>
            </a:r>
            <a:r>
              <a:rPr lang="en-US" altLang="zh-CN" sz="5400" b="0" cap="none" spc="0" dirty="0">
                <a:ln w="0"/>
                <a:solidFill>
                  <a:schemeClr val="accent1"/>
                </a:solidFill>
                <a:effectLst>
                  <a:outerShdw blurRad="38100" dist="25400" dir="5400000" algn="ctr" rotWithShape="0">
                    <a:srgbClr val="6E747A">
                      <a:alpha val="43000"/>
                    </a:srgbClr>
                  </a:outerShdw>
                </a:effectLst>
              </a:rPr>
              <a:t>Part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1" name="Rounded Rectangle 120">
            <a:extLst>
              <a:ext uri="{FF2B5EF4-FFF2-40B4-BE49-F238E27FC236}">
                <a16:creationId xmlns:a16="http://schemas.microsoft.com/office/drawing/2014/main" id="{5423D3E0-A306-5A4B-8635-48467857EA32}"/>
              </a:ext>
            </a:extLst>
          </p:cNvPr>
          <p:cNvSpPr/>
          <p:nvPr/>
        </p:nvSpPr>
        <p:spPr bwMode="auto">
          <a:xfrm>
            <a:off x="659812" y="20263534"/>
            <a:ext cx="16561388" cy="4782000"/>
          </a:xfrm>
          <a:prstGeom prst="roundRect">
            <a:avLst/>
          </a:prstGeom>
          <a:solidFill>
            <a:srgbClr val="8DE4C2"/>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2200" b="1" dirty="0">
                <a:solidFill>
                  <a:schemeClr val="tx2">
                    <a:lumMod val="75000"/>
                    <a:lumOff val="25000"/>
                  </a:schemeClr>
                </a:solidFill>
              </a:rPr>
              <a:t>In general</a:t>
            </a:r>
            <a:r>
              <a:rPr lang="en-US" sz="2200" dirty="0">
                <a:solidFill>
                  <a:schemeClr val="tx2">
                    <a:lumMod val="75000"/>
                    <a:lumOff val="25000"/>
                  </a:schemeClr>
                </a:solidFill>
              </a:rPr>
              <a:t>, it was found that energy efficiency-related employment is found across all types of communities, advantaged and disadvantaged alike. However, the highest-paying jobs, which are typically found in architecture and engineering are most highly concentrated in advantaged—high-income, educated, White and non-Hispanic communities, while lower-wage energy efficiency jobs in construction and extraction or installation, maintenance, and repair are most often found in disadvantaged communities with lower education and a higher prevalence of ethnic and racial minorities residents. It should be noted that while these are the general trends seen across the state, there is some variation by geography.</a:t>
            </a:r>
          </a:p>
          <a:p>
            <a:r>
              <a:rPr lang="en-US" sz="2200" b="1" dirty="0">
                <a:solidFill>
                  <a:schemeClr val="tx2">
                    <a:lumMod val="75000"/>
                    <a:lumOff val="25000"/>
                  </a:schemeClr>
                </a:solidFill>
              </a:rPr>
              <a:t>The highest-paying energy efficiency jobs—architecture and engineering—</a:t>
            </a:r>
            <a:r>
              <a:rPr lang="en-US" sz="2200" dirty="0">
                <a:solidFill>
                  <a:schemeClr val="tx2">
                    <a:lumMod val="75000"/>
                    <a:lumOff val="25000"/>
                  </a:schemeClr>
                </a:solidFill>
              </a:rPr>
              <a:t>are more likely to be concentrated in high-income, non-Hispanic, educated neighborhoods. </a:t>
            </a:r>
          </a:p>
          <a:p>
            <a:r>
              <a:rPr lang="en-US" sz="2200" b="1" dirty="0">
                <a:solidFill>
                  <a:schemeClr val="tx2">
                    <a:lumMod val="75000"/>
                    <a:lumOff val="25000"/>
                  </a:schemeClr>
                </a:solidFill>
              </a:rPr>
              <a:t>At the same time, low-wage energy efficiency jobs across construction and installation trades </a:t>
            </a:r>
            <a:r>
              <a:rPr lang="en-US" sz="2200" dirty="0">
                <a:solidFill>
                  <a:schemeClr val="tx2">
                    <a:lumMod val="75000"/>
                    <a:lumOff val="25000"/>
                  </a:schemeClr>
                </a:solidFill>
              </a:rPr>
              <a:t>are most likely found in disadvantaged communities. </a:t>
            </a:r>
            <a:endParaRPr kumimoji="0" lang="en-US" sz="2200" i="0" u="none" strike="noStrike" cap="none" normalizeH="0" baseline="0" dirty="0">
              <a:ln>
                <a:noFill/>
              </a:ln>
              <a:solidFill>
                <a:schemeClr val="tx2">
                  <a:lumMod val="75000"/>
                  <a:lumOff val="25000"/>
                </a:schemeClr>
              </a:solidFill>
              <a:effectLst/>
            </a:endParaRPr>
          </a:p>
        </p:txBody>
      </p:sp>
      <p:pic>
        <p:nvPicPr>
          <p:cNvPr id="122" name="Picture 121">
            <a:extLst>
              <a:ext uri="{FF2B5EF4-FFF2-40B4-BE49-F238E27FC236}">
                <a16:creationId xmlns:a16="http://schemas.microsoft.com/office/drawing/2014/main" id="{10C03FEF-0642-A441-B287-50165BB243FF}"/>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0271740" y="21138369"/>
            <a:ext cx="4391660" cy="3188970"/>
          </a:xfrm>
          <a:prstGeom prst="rect">
            <a:avLst/>
          </a:prstGeom>
        </p:spPr>
      </p:pic>
      <p:pic>
        <p:nvPicPr>
          <p:cNvPr id="123" name="Picture 122">
            <a:extLst>
              <a:ext uri="{FF2B5EF4-FFF2-40B4-BE49-F238E27FC236}">
                <a16:creationId xmlns:a16="http://schemas.microsoft.com/office/drawing/2014/main" id="{9D44B2C8-95B0-7642-A74C-C4EC3F4639F1}"/>
              </a:ext>
            </a:extLst>
          </p:cNvPr>
          <p:cNvPicPr/>
          <p:nvPr/>
        </p:nvPicPr>
        <p:blipFill>
          <a:blip r:embed="rId18" cstate="print">
            <a:extLst>
              <a:ext uri="{28A0092B-C50C-407E-A947-70E740481C1C}">
                <a14:useLocalDpi xmlns:a14="http://schemas.microsoft.com/office/drawing/2010/main" val="0"/>
              </a:ext>
            </a:extLst>
          </a:blip>
          <a:stretch>
            <a:fillRect/>
          </a:stretch>
        </p:blipFill>
        <p:spPr>
          <a:xfrm>
            <a:off x="26575451" y="21112969"/>
            <a:ext cx="4395470" cy="323977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264</TotalTime>
  <Words>601</Words>
  <Application>Microsoft Macintosh PowerPoint</Application>
  <PresentationFormat>自定义</PresentationFormat>
  <Paragraphs>46</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DejaVu Sans</vt:lpstr>
      <vt:lpstr>Nimbus Roman No9 L</vt:lpstr>
      <vt:lpstr>Arial</vt:lpstr>
      <vt:lpstr>Arial Rounded MT Bold</vt:lpstr>
      <vt:lpstr>Symbol</vt:lpstr>
      <vt:lpstr>Times New Roman</vt:lpstr>
      <vt:lpstr>Wingdings</vt:lpstr>
      <vt:lpstr>Office Theme</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2279240992@qq.com</cp:lastModifiedBy>
  <cp:revision>37</cp:revision>
  <dcterms:created xsi:type="dcterms:W3CDTF">2017-02-02T20:14:35Z</dcterms:created>
  <dcterms:modified xsi:type="dcterms:W3CDTF">2018-12-08T14:58:01Z</dcterms:modified>
</cp:coreProperties>
</file>