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  <p:ext uri="GoogleSlidesCustomDataVersion2">
      <go:slidesCustomData xmlns:go="http://customooxmlschemas.google.com/" r:id="rId26" roundtripDataSignature="AMtx7mgQ95f+fEnOjgLw42g0MkuVLxnU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f02cdfde5_0_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f02cdfde5_0_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1f02cdfde5_0_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f02cdfde5_0_1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f02cdfde5_0_1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1f02cdfde5_0_1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f02cdfde5_0_2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f02cdfde5_0_2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1f02cdfde5_0_2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b1643a74b_0_3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g31b1643a74b_0_3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1b1643a74b_0_33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b1643a74b_0_3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g31b1643a74b_0_3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31b1643a74b_0_39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b1643a74b_0_1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31b1643a74b_0_1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31b1643a74b_0_15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ab9dfc06b_0_1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31ab9dfc06b_0_1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31ab9dfc06b_0_1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b7b520b98_1_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g31b7b520b98_1_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31b7b520b98_1_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b1643a74b_0_5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g31b1643a74b_0_5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31b1643a74b_0_5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summary of what we’ve done. </a:t>
            </a:r>
            <a:endParaRPr/>
          </a:p>
        </p:txBody>
      </p:sp>
      <p:sp>
        <p:nvSpPr>
          <p:cNvPr id="80" name="Google Shape;80;p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b1643a74b_0_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g31b1643a74b_0_8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31b1643a74b_0_8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RISC-V Instruction Format Fields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The image shows how each 32-bit instruction is split into different fields: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100"/>
              <a:t>opcode (bits 6-0): Identifies the instruction type/category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100"/>
              <a:t>rd (bits 11-7): Destination register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100"/>
              <a:t>rs1 (bits 19-15): First source register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100"/>
              <a:t>rs2 (bits 24-20): Second source register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100"/>
              <a:t>funct3 (bits 14-12): Additional operation specifier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100"/>
              <a:t>funct7 (bits 31-25): Extended operation specifier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1. R-type (Register): Used for register-to-register operations (ADD, SUB, etc.)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2. I-type (Immediate): Used for immediate and load operations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3. S-type (Store): Used for store instructions (i.e. SW for store word in memory)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4. B-type (Branch): Used for conditional branches (i.e. Branch if Equal)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5. U-type (Upper Immediate): Used for large immediate values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6. J-type (Jump): Used for unconditional jumps (i.e. Jump to a function call or something like that)</a:t>
            </a:r>
            <a:endParaRPr sz="1100"/>
          </a:p>
        </p:txBody>
      </p:sp>
      <p:sp>
        <p:nvSpPr>
          <p:cNvPr id="87" name="Google Shape;87;p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Top down design approach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Talk about pipeline control handshaking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For inter-stage communication, we implemented a simple handshaking protocol using valid and ready signals between adjacent pipeline stages, rather than using a more complex finite state machine (FSM) approach</a:t>
            </a:r>
            <a:endParaRPr sz="1400"/>
          </a:p>
        </p:txBody>
      </p:sp>
      <p:sp>
        <p:nvSpPr>
          <p:cNvPr id="95" name="Google Shape;95;p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ab9dfc06b_1_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ab9dfc06b_1_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1ab9dfc06b_1_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b1643a74b_0_2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g31b1643a74b_0_2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1b1643a74b_0_21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b1643a74b_0_4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g31b1643a74b_0_4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 sure to talk about how Claude.AI was used in this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31b1643a74b_0_4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b1643a74b_0_2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g31b1643a74b_0_27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31b1643a74b_0_27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8"/>
          <p:cNvCxnSpPr/>
          <p:nvPr/>
        </p:nvCxnSpPr>
        <p:spPr>
          <a:xfrm>
            <a:off x="685800" y="25146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7090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8"/>
          <p:cNvSpPr txBox="1"/>
          <p:nvPr>
            <p:ph type="ctrTitle"/>
          </p:nvPr>
        </p:nvSpPr>
        <p:spPr>
          <a:xfrm>
            <a:off x="685800" y="8382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1447800" y="30480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40"/>
              </a:spcBef>
              <a:spcAft>
                <a:spcPts val="0"/>
              </a:spcAft>
              <a:buSzPts val="1800"/>
              <a:buFont typeface="Noto Sans Symbols"/>
              <a:buNone/>
              <a:defRPr sz="1800"/>
            </a:lvl1pPr>
            <a:lvl2pPr lvl="1" algn="l">
              <a:spcBef>
                <a:spcPts val="54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54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spcBef>
                <a:spcPts val="54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1" name="Google Shape;21;p8"/>
          <p:cNvSpPr txBox="1"/>
          <p:nvPr/>
        </p:nvSpPr>
        <p:spPr>
          <a:xfrm>
            <a:off x="8305800" y="304800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 rot="5400000">
            <a:off x="2019300" y="-571500"/>
            <a:ext cx="51054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54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54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 rot="5400000">
            <a:off x="4667250" y="2228850"/>
            <a:ext cx="60960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 rot="5400000">
            <a:off x="400050" y="209550"/>
            <a:ext cx="60960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54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54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iagram or Organization Chart" type="dgm">
  <p:cSld name="DIAGRA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/>
          <p:nvPr>
            <p:ph idx="2" type="dgm"/>
          </p:nvPr>
        </p:nvSpPr>
        <p:spPr>
          <a:xfrm>
            <a:off x="381000" y="10668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rgbClr val="7090B7"/>
              </a:buClr>
              <a:buSzPts val="20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40"/>
              </a:spcBef>
              <a:spcAft>
                <a:spcPts val="0"/>
              </a:spcAft>
              <a:buClr>
                <a:srgbClr val="7090B7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090B7"/>
              </a:buClr>
              <a:buSzPts val="160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20"/>
              </a:spcBef>
              <a:spcAft>
                <a:spcPts val="0"/>
              </a:spcAft>
              <a:buClr>
                <a:srgbClr val="7090B7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20"/>
              </a:spcBef>
              <a:spcAft>
                <a:spcPts val="0"/>
              </a:spcAft>
              <a:buClr>
                <a:srgbClr val="7090B7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20"/>
              </a:spcBef>
              <a:spcAft>
                <a:spcPts val="0"/>
              </a:spcAft>
              <a:buClr>
                <a:srgbClr val="7090B7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20"/>
              </a:spcBef>
              <a:spcAft>
                <a:spcPts val="0"/>
              </a:spcAft>
              <a:buClr>
                <a:srgbClr val="7090B7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20"/>
              </a:spcBef>
              <a:spcAft>
                <a:spcPts val="0"/>
              </a:spcAft>
              <a:buClr>
                <a:srgbClr val="7090B7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20"/>
              </a:spcBef>
              <a:spcAft>
                <a:spcPts val="0"/>
              </a:spcAft>
              <a:buClr>
                <a:srgbClr val="7090B7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81000" y="1066800"/>
            <a:ext cx="4114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54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54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648200" y="1066800"/>
            <a:ext cx="4114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54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54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- Title and Content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381000" y="1066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606184" y="6442075"/>
            <a:ext cx="283816" cy="274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381000" y="1066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54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54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381000" y="1066800"/>
            <a:ext cx="4114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54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4648200" y="1066800"/>
            <a:ext cx="4114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54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4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54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48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8" name="Google Shape;38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4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54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48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960"/>
              </a:spcBef>
              <a:spcAft>
                <a:spcPts val="0"/>
              </a:spcAft>
              <a:buSzPts val="3200"/>
              <a:buChar char="□"/>
              <a:defRPr sz="3200"/>
            </a:lvl1pPr>
            <a:lvl2pPr indent="-406400" lvl="1" marL="914400" algn="l">
              <a:spcBef>
                <a:spcPts val="840"/>
              </a:spcBef>
              <a:spcAft>
                <a:spcPts val="0"/>
              </a:spcAft>
              <a:buSzPts val="2800"/>
              <a:buChar char="■"/>
              <a:defRPr sz="2800"/>
            </a:lvl2pPr>
            <a:lvl3pPr indent="-381000" lvl="2" marL="1371600" algn="l">
              <a:spcBef>
                <a:spcPts val="720"/>
              </a:spcBef>
              <a:spcAft>
                <a:spcPts val="0"/>
              </a:spcAft>
              <a:buSzPts val="2400"/>
              <a:buChar char="□"/>
              <a:defRPr sz="24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27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7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7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7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7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7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27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7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7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7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7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7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381000" y="1066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7090B7"/>
              </a:buClr>
              <a:buSzPts val="20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spcBef>
                <a:spcPts val="540"/>
              </a:spcBef>
              <a:spcAft>
                <a:spcPts val="0"/>
              </a:spcAft>
              <a:buClr>
                <a:srgbClr val="7090B7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090B7"/>
              </a:buClr>
              <a:buSzPts val="160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spcBef>
                <a:spcPts val="420"/>
              </a:spcBef>
              <a:spcAft>
                <a:spcPts val="0"/>
              </a:spcAft>
              <a:buClr>
                <a:srgbClr val="7090B7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spcBef>
                <a:spcPts val="420"/>
              </a:spcBef>
              <a:spcAft>
                <a:spcPts val="0"/>
              </a:spcAft>
              <a:buClr>
                <a:srgbClr val="7090B7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spcBef>
                <a:spcPts val="420"/>
              </a:spcBef>
              <a:spcAft>
                <a:spcPts val="0"/>
              </a:spcAft>
              <a:buClr>
                <a:srgbClr val="7090B7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spcBef>
                <a:spcPts val="420"/>
              </a:spcBef>
              <a:spcAft>
                <a:spcPts val="0"/>
              </a:spcAft>
              <a:buClr>
                <a:srgbClr val="7090B7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spcBef>
                <a:spcPts val="420"/>
              </a:spcBef>
              <a:spcAft>
                <a:spcPts val="0"/>
              </a:spcAft>
              <a:buClr>
                <a:srgbClr val="7090B7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spcBef>
                <a:spcPts val="420"/>
              </a:spcBef>
              <a:spcAft>
                <a:spcPts val="0"/>
              </a:spcAft>
              <a:buClr>
                <a:srgbClr val="7090B7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cxnSp>
        <p:nvCxnSpPr>
          <p:cNvPr id="12" name="Google Shape;12;p7"/>
          <p:cNvCxnSpPr/>
          <p:nvPr/>
        </p:nvCxnSpPr>
        <p:spPr>
          <a:xfrm>
            <a:off x="381000" y="990600"/>
            <a:ext cx="8305800" cy="0"/>
          </a:xfrm>
          <a:prstGeom prst="straightConnector1">
            <a:avLst/>
          </a:prstGeom>
          <a:noFill/>
          <a:ln cap="flat" cmpd="sng" w="9525">
            <a:solidFill>
              <a:srgbClr val="7090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" name="Google Shape;13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016625"/>
            <a:ext cx="9144000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347133" y="6392862"/>
            <a:ext cx="3886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ECE 571 Introduction to SystemVerilog</a:t>
            </a:r>
            <a:endParaRPr b="0" i="0" sz="1200" u="none" cap="none" strike="noStrike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7"/>
          <p:cNvSpPr txBox="1"/>
          <p:nvPr/>
        </p:nvSpPr>
        <p:spPr>
          <a:xfrm>
            <a:off x="8305800" y="304800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iscv.org/specifications/" TargetMode="External"/><Relationship Id="rId4" Type="http://schemas.openxmlformats.org/officeDocument/2006/relationships/hyperlink" Target="https://github.com/VUnit/vun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40425"/>
            <a:ext cx="9144000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762000" y="4886484"/>
            <a:ext cx="8077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3716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541463" lvl="0" marL="15414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Electrical and Computer Engineering Department</a:t>
            </a:r>
            <a:endParaRPr/>
          </a:p>
          <a:p>
            <a:pPr indent="-1541463" lvl="0" marL="15414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Maseeh College of Engineering and Computer Science</a:t>
            </a:r>
            <a:endParaRPr/>
          </a:p>
        </p:txBody>
      </p:sp>
      <p:sp>
        <p:nvSpPr>
          <p:cNvPr id="73" name="Google Shape;73;p1"/>
          <p:cNvSpPr txBox="1"/>
          <p:nvPr/>
        </p:nvSpPr>
        <p:spPr>
          <a:xfrm>
            <a:off x="609600" y="2785384"/>
            <a:ext cx="7924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3716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Raghavendra Davarapalli - ragha@pdx.edu</a:t>
            </a:r>
            <a:endParaRPr b="1"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3716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Philip Nevins - pnevins@pdx.edu</a:t>
            </a:r>
            <a:endParaRPr/>
          </a:p>
          <a:p>
            <a:pPr indent="-13716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Reece Wayt - reecwayt@pdx.edu</a:t>
            </a:r>
            <a:endParaRPr/>
          </a:p>
          <a:p>
            <a:pPr indent="-13716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Maithreyi Venkatesan - maithven@pdx.edu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1"/>
          <p:cNvSpPr txBox="1"/>
          <p:nvPr>
            <p:ph type="ctr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RISC-V Processor Core</a:t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762000" y="4116324"/>
            <a:ext cx="8077200" cy="1043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ECE 571</a:t>
            </a:r>
            <a:br>
              <a:rPr lang="en-US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Introduction to SystemVerilog for design and Verification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Venkatesh Patil  &amp; </a:t>
            </a:r>
            <a:r>
              <a:rPr b="1" i="0" lang="en-US" sz="1800">
                <a:solidFill>
                  <a:srgbClr val="1F1F1F"/>
                </a:solidFill>
                <a:latin typeface="Verdana"/>
                <a:ea typeface="Verdana"/>
                <a:cs typeface="Verdana"/>
                <a:sym typeface="Verdana"/>
              </a:rPr>
              <a:t>Brian Cruikshank</a:t>
            </a:r>
            <a:endParaRPr b="1"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499200" y="1664550"/>
            <a:ext cx="8602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GitHub Repo: https://github.com/reecewayt/riscv-pipeline-core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f02cdfde5_0_4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Execute Stage - Phil</a:t>
            </a:r>
            <a:endParaRPr/>
          </a:p>
        </p:txBody>
      </p:sp>
      <p:sp>
        <p:nvSpPr>
          <p:cNvPr id="152" name="Google Shape;152;g31f02cdfde5_0_4"/>
          <p:cNvSpPr txBox="1"/>
          <p:nvPr>
            <p:ph idx="1" type="body"/>
          </p:nvPr>
        </p:nvSpPr>
        <p:spPr>
          <a:xfrm>
            <a:off x="381000" y="1066800"/>
            <a:ext cx="8382000" cy="510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/>
              <a:t>Unit Testing and Results</a:t>
            </a:r>
            <a:endParaRPr sz="1800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Testbench with vectored attributes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We made specific vectors with expected outputs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 we can verify the instructions do what they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are intended to 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Google Shape;153;g31f02cdfde5_0_4"/>
          <p:cNvSpPr txBox="1"/>
          <p:nvPr/>
        </p:nvSpPr>
        <p:spPr>
          <a:xfrm>
            <a:off x="6463200" y="1066800"/>
            <a:ext cx="2299800" cy="4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1 (ADD)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2 (SUB)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3 (OR)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4 (AND)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5 (XOR)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6 (SLT signed)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7 (SLT signed)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8 (SLTU unsigned)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9 (SLTU unsigned)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10 (ADDI)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11 (ORI)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12 (ANDI)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13 (XORI)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14 (SLLI)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15 (SRLI)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16 (SRAI)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17 (ADD with Overflow)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18 (SUB with Underflow)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19 (AND with Zero)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20 (Load Effective Address)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21 (Store Effective Address)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22 (SUBI)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23 Unsupported Opcode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24 Zero Operand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25 JAL Small Jump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26 JALR Non-Aligned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27 Maximum Shift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28 (SLTI signed, A &gt;= Immediate)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29 (SLTI signed, A &lt; Immediate)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30 (SLTIU unsigned)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31 (BEQ)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32 (BNE)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33 (BLT)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Test 34 (BLTU) passed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4" name="Google Shape;154;g31f02cdfde5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25" y="2590600"/>
            <a:ext cx="5247276" cy="35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f02cdfde5_0_16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Execute Stage - Phil</a:t>
            </a:r>
            <a:endParaRPr/>
          </a:p>
        </p:txBody>
      </p:sp>
      <p:sp>
        <p:nvSpPr>
          <p:cNvPr id="161" name="Google Shape;161;g31f02cdfde5_0_16"/>
          <p:cNvSpPr txBox="1"/>
          <p:nvPr>
            <p:ph idx="1" type="body"/>
          </p:nvPr>
        </p:nvSpPr>
        <p:spPr>
          <a:xfrm>
            <a:off x="381000" y="1066800"/>
            <a:ext cx="3776400" cy="533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800"/>
              <a:t>Register-to-Register Operations:</a:t>
            </a:r>
            <a:endParaRPr b="1" sz="800"/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/>
            </a:pPr>
            <a:r>
              <a:rPr b="1" lang="en-US" sz="800"/>
              <a:t>ADD Operation (Test 1):</a:t>
            </a:r>
            <a:br>
              <a:rPr b="1" lang="en-US" sz="800"/>
            </a:br>
            <a:r>
              <a:rPr lang="en-US" sz="800"/>
              <a:t> Verifies the addition functionality by adding two positive numbers (5 + 3). The expected result (8) confirms that the ALU performs addition correctly.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/>
            </a:pPr>
            <a:r>
              <a:rPr b="1" lang="en-US" sz="800"/>
              <a:t>SUB Operation (Test 2):</a:t>
            </a:r>
            <a:br>
              <a:rPr b="1" lang="en-US" sz="800"/>
            </a:br>
            <a:r>
              <a:rPr lang="en-US" sz="800"/>
              <a:t> Examines subtraction by subtracting 3 from 8. The ALU's ability to handle subtraction is validated by the correct result (5).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/>
            </a:pPr>
            <a:r>
              <a:rPr b="1" lang="en-US" sz="800"/>
              <a:t>OR Operation (Test 3):</a:t>
            </a:r>
            <a:br>
              <a:rPr b="1" lang="en-US" sz="800"/>
            </a:br>
            <a:r>
              <a:rPr lang="en-US" sz="800"/>
              <a:t> Confirms logical OR functionality using inputs 0xA and 0x5, with the expected result 0xF. The test ensures correct bitwise OR operations.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/>
            </a:pPr>
            <a:r>
              <a:rPr b="1" lang="en-US" sz="800"/>
              <a:t>AND Operation (Test 4):</a:t>
            </a:r>
            <a:br>
              <a:rPr b="1" lang="en-US" sz="800"/>
            </a:br>
            <a:r>
              <a:rPr lang="en-US" sz="800"/>
              <a:t> Validates logical AND using inputs 0xA and 0x5, expecting the result 0x0. Confirms proper implementation of bitwise AND.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/>
            </a:pPr>
            <a:r>
              <a:rPr b="1" lang="en-US" sz="800"/>
              <a:t>XOR Operation (Test 5):</a:t>
            </a:r>
            <a:br>
              <a:rPr b="1" lang="en-US" sz="800"/>
            </a:br>
            <a:r>
              <a:rPr lang="en-US" sz="800"/>
              <a:t> Tests XOR functionality with inputs 0xA and 0x5, expecting the result 0xF. Ensures accurate execution of bitwise XOR.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/>
            </a:pPr>
            <a:r>
              <a:rPr b="1" lang="en-US" sz="800"/>
              <a:t>SLT Operation (Signed, Test 6):</a:t>
            </a:r>
            <a:br>
              <a:rPr b="1" lang="en-US" sz="800"/>
            </a:br>
            <a:r>
              <a:rPr lang="en-US" sz="800"/>
              <a:t> Checks signed comparison by evaluating whether -11 (0xFFFF_FFF5) is less than 5, expecting the result 1. Validates proper signed comparison handling.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/>
            </a:pPr>
            <a:r>
              <a:rPr b="1" lang="en-US" sz="800"/>
              <a:t>SLT Operation (Signed, Reverse Case, Test 7):</a:t>
            </a:r>
            <a:br>
              <a:rPr b="1" lang="en-US" sz="800"/>
            </a:br>
            <a:r>
              <a:rPr lang="en-US" sz="800"/>
              <a:t> Examines the case where the first operand (5) is greater than the second (-11). The expected output is 0, confirming correctness in reverse scenarios.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/>
            </a:pPr>
            <a:r>
              <a:rPr b="1" lang="en-US" sz="800"/>
              <a:t>SLTU Operation (Unsigned, Test 8):</a:t>
            </a:r>
            <a:br>
              <a:rPr b="1" lang="en-US" sz="800"/>
            </a:br>
            <a:r>
              <a:rPr lang="en-US" sz="800"/>
              <a:t> Tests unsigned comparison, comparing 3 and 5, with the expected result 1. Validates accuracy of unsigned comparisons.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/>
            </a:pPr>
            <a:r>
              <a:rPr b="1" lang="en-US" sz="800"/>
              <a:t>SLTU Operation (Unsigned, Reverse Case, Test 9):</a:t>
            </a:r>
            <a:br>
              <a:rPr b="1" lang="en-US" sz="800"/>
            </a:br>
            <a:r>
              <a:rPr lang="en-US" sz="800"/>
              <a:t> Evaluates the case where the first operand (0xFFFF_FFFF) is greater than the second (1). The expected result is 0, confirming correct behavior for unsigned comparisons.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62" name="Google Shape;162;g31f02cdfde5_0_16"/>
          <p:cNvSpPr txBox="1"/>
          <p:nvPr>
            <p:ph idx="1" type="body"/>
          </p:nvPr>
        </p:nvSpPr>
        <p:spPr>
          <a:xfrm>
            <a:off x="4883375" y="1676400"/>
            <a:ext cx="3776400" cy="35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800"/>
              <a:t>Register-to-Immediate Operations:</a:t>
            </a:r>
            <a:endParaRPr b="1" sz="800"/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 startAt="10"/>
            </a:pPr>
            <a:r>
              <a:rPr b="1" lang="en-US" sz="800"/>
              <a:t>ADDI Operation (Test 10):</a:t>
            </a:r>
            <a:br>
              <a:rPr b="1" lang="en-US" sz="800"/>
            </a:br>
            <a:r>
              <a:rPr lang="en-US" sz="800"/>
              <a:t> Verifies addition with an immediate value. Adds 5 to 0, with the expected result 5.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 startAt="10"/>
            </a:pPr>
            <a:r>
              <a:rPr b="1" lang="en-US" sz="800"/>
              <a:t>ORI Operation (Test 11):</a:t>
            </a:r>
            <a:br>
              <a:rPr b="1" lang="en-US" sz="800"/>
            </a:br>
            <a:r>
              <a:rPr lang="en-US" sz="800"/>
              <a:t> Tests logical OR with an immediate value using inputs 0xA and 0x5, with the expected result 0xF.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 startAt="10"/>
            </a:pPr>
            <a:r>
              <a:rPr b="1" lang="en-US" sz="800"/>
              <a:t>ANDI Operation (Test 12):</a:t>
            </a:r>
            <a:br>
              <a:rPr b="1" lang="en-US" sz="800"/>
            </a:br>
            <a:r>
              <a:rPr lang="en-US" sz="800"/>
              <a:t> Validates logical AND with an immediate value using inputs 0xA and 0x8, expecting the result 0x8.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 startAt="10"/>
            </a:pPr>
            <a:r>
              <a:rPr b="1" lang="en-US" sz="800"/>
              <a:t>XORI Operation (Test 13):</a:t>
            </a:r>
            <a:br>
              <a:rPr b="1" lang="en-US" sz="800"/>
            </a:br>
            <a:r>
              <a:rPr lang="en-US" sz="800"/>
              <a:t> Confirms XOR immediate functionality with inputs 0xA and 0x6, producing the result 0xC.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 startAt="10"/>
            </a:pPr>
            <a:r>
              <a:rPr b="1" lang="en-US" sz="800"/>
              <a:t>SLLI Operation (Test 14):</a:t>
            </a:r>
            <a:br>
              <a:rPr b="1" lang="en-US" sz="800"/>
            </a:br>
            <a:r>
              <a:rPr lang="en-US" sz="800"/>
              <a:t> Shifts 0xF left by 2 bits, expecting the result 0x3C. Validates left-shift immediate functionality.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 startAt="10"/>
            </a:pPr>
            <a:r>
              <a:rPr b="1" lang="en-US" sz="800"/>
              <a:t>SRLI Operation (Test 15):</a:t>
            </a:r>
            <a:br>
              <a:rPr b="1" lang="en-US" sz="800"/>
            </a:br>
            <a:r>
              <a:rPr lang="en-US" sz="800"/>
              <a:t> Tests logical right-shift with immediate value. Shifts 0xF right by 2 bits, expecting 0x3.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 startAt="10"/>
            </a:pPr>
            <a:r>
              <a:rPr b="1" lang="en-US" sz="800"/>
              <a:t>SRAI Operation (Test 16):</a:t>
            </a:r>
            <a:br>
              <a:rPr b="1" lang="en-US" sz="800"/>
            </a:br>
            <a:r>
              <a:rPr lang="en-US" sz="800"/>
              <a:t> Performs an arithmetic right-shift on -16 (0xFFFF_FFF0) by 2 bits, expecting 0xFFFF_FFFC. Validates signed right-shift functionality.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/>
              <a:t> 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/>
              <a:t> 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f02cdfde5_0_24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Execute Stage - Phil</a:t>
            </a:r>
            <a:endParaRPr/>
          </a:p>
        </p:txBody>
      </p:sp>
      <p:sp>
        <p:nvSpPr>
          <p:cNvPr id="169" name="Google Shape;169;g31f02cdfde5_0_24"/>
          <p:cNvSpPr txBox="1"/>
          <p:nvPr>
            <p:ph idx="1" type="body"/>
          </p:nvPr>
        </p:nvSpPr>
        <p:spPr>
          <a:xfrm>
            <a:off x="381000" y="1066800"/>
            <a:ext cx="8382000" cy="510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800"/>
              <a:t>Special and Overflow Cases:</a:t>
            </a:r>
            <a:endParaRPr b="1" sz="800"/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 startAt="17"/>
            </a:pPr>
            <a:r>
              <a:rPr b="1" lang="en-US" sz="800"/>
              <a:t>ADD with Overflow (Test 17):</a:t>
            </a:r>
            <a:br>
              <a:rPr b="1" lang="en-US" sz="800"/>
            </a:br>
            <a:r>
              <a:rPr lang="en-US" sz="800"/>
              <a:t> Verifies ALU handling of addition overflow by adding the maximum positive value (0x7FFF_FFFF) and 1. The expected result is 0x8000_0000.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 startAt="17"/>
            </a:pPr>
            <a:r>
              <a:rPr b="1" lang="en-US" sz="800"/>
              <a:t>SUB with Underflow (Test 18):</a:t>
            </a:r>
            <a:br>
              <a:rPr b="1" lang="en-US" sz="800"/>
            </a:br>
            <a:r>
              <a:rPr lang="en-US" sz="800"/>
              <a:t> Tests underflow by subtracting 1 from the minimum negative value (0x8000_0000), expecting the result 0x7FFF_FFFF.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 startAt="17"/>
            </a:pPr>
            <a:r>
              <a:rPr b="1" lang="en-US" sz="800"/>
              <a:t>AND with Zero (Test 19):</a:t>
            </a:r>
            <a:br>
              <a:rPr b="1" lang="en-US" sz="800"/>
            </a:br>
            <a:r>
              <a:rPr lang="en-US" sz="800"/>
              <a:t> Evaluates logical AND with all bits set (0xFFFF_FFFF) and cleared (0x0), expecting the result 0x0.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 startAt="17"/>
            </a:pPr>
            <a:r>
              <a:rPr b="1" lang="en-US" sz="800"/>
              <a:t>Load Effective Address (Test 20):</a:t>
            </a:r>
            <a:br>
              <a:rPr b="1" lang="en-US" sz="800"/>
            </a:br>
            <a:r>
              <a:rPr lang="en-US" sz="800"/>
              <a:t> Computes an effective address by adding a base address (0x1000) and offset (0x10), expecting 0x1010.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 startAt="17"/>
            </a:pPr>
            <a:r>
              <a:rPr b="1" lang="en-US" sz="800"/>
              <a:t>Store Effective Address (Test 21):</a:t>
            </a:r>
            <a:br>
              <a:rPr b="1" lang="en-US" sz="800"/>
            </a:br>
            <a:r>
              <a:rPr lang="en-US" sz="800"/>
              <a:t> Computes an effective address using a base (0x2000) and a negative offset (-16), expecting 0x1FF0.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 startAt="17"/>
            </a:pPr>
            <a:r>
              <a:rPr b="1" lang="en-US" sz="800"/>
              <a:t>SUBI Operation (Test 22):</a:t>
            </a:r>
            <a:br>
              <a:rPr b="1" lang="en-US" sz="800"/>
            </a:br>
            <a:r>
              <a:rPr lang="en-US" sz="800"/>
              <a:t> Performs subtraction with an immediate value, subtracting 2 from 5. The expected result is 3.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 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800"/>
              <a:t>Additional Edge and Unsupported Cases:</a:t>
            </a:r>
            <a:endParaRPr b="1" sz="800"/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 startAt="23"/>
            </a:pPr>
            <a:r>
              <a:rPr b="1" lang="en-US" sz="800"/>
              <a:t>Unsupported Opcode (Test 23):</a:t>
            </a:r>
            <a:br>
              <a:rPr b="1" lang="en-US" sz="800"/>
            </a:br>
            <a:r>
              <a:rPr lang="en-US" sz="800"/>
              <a:t> Tests ALU behavior for unsupported opcode (0xFF). Ensures the result defaults to 0.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 startAt="23"/>
            </a:pPr>
            <a:r>
              <a:rPr b="1" lang="en-US" sz="800"/>
              <a:t>Zero Operand (Test 24):</a:t>
            </a:r>
            <a:br>
              <a:rPr b="1" lang="en-US" sz="800"/>
            </a:br>
            <a:r>
              <a:rPr lang="en-US" sz="800"/>
              <a:t> Tests addition where one operand is zero (0 + 5). Expected result is 5.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 startAt="23"/>
            </a:pPr>
            <a:r>
              <a:rPr b="1" lang="en-US" sz="800"/>
              <a:t>JAL (Test 25):</a:t>
            </a:r>
            <a:br>
              <a:rPr b="1" lang="en-US" sz="800"/>
            </a:br>
            <a:r>
              <a:rPr lang="en-US" sz="800"/>
              <a:t> Verifies the Jump and Link (JAL) instruction by adding a program counter (0x1000) and an offset (0x004), expecting 0x1004.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 startAt="23"/>
            </a:pPr>
            <a:r>
              <a:rPr b="1" lang="en-US" sz="800"/>
              <a:t>Non-Aligned JALR (Test 26):</a:t>
            </a:r>
            <a:br>
              <a:rPr b="1" lang="en-US" sz="800"/>
            </a:br>
            <a:r>
              <a:rPr lang="en-US" sz="800"/>
              <a:t> Tests Jump and Link Register (JALR) with a misaligned base (0x1001) and an offset (0x004). Ensures alignment adjustment, with the result 0x1004.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 startAt="23"/>
            </a:pPr>
            <a:r>
              <a:rPr b="1" lang="en-US" sz="800"/>
              <a:t>Boundary Conditions for Shifts (Test 27):</a:t>
            </a:r>
            <a:br>
              <a:rPr b="1" lang="en-US" sz="800"/>
            </a:br>
            <a:r>
              <a:rPr lang="en-US" sz="800"/>
              <a:t> Tests maximum logical right-shift on 0x8000_0000 by 31 bits, expecting 0x0000_0001.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b1643a74b_0_33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Memory Access - Raghavendra</a:t>
            </a:r>
            <a:endParaRPr/>
          </a:p>
        </p:txBody>
      </p:sp>
      <p:sp>
        <p:nvSpPr>
          <p:cNvPr id="176" name="Google Shape;176;g31b1643a74b_0_33"/>
          <p:cNvSpPr txBox="1"/>
          <p:nvPr>
            <p:ph idx="1" type="body"/>
          </p:nvPr>
        </p:nvSpPr>
        <p:spPr>
          <a:xfrm>
            <a:off x="381000" y="9906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699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-US" sz="1600"/>
              <a:t>What </a:t>
            </a:r>
            <a:r>
              <a:rPr lang="en-US" sz="1600"/>
              <a:t>happens at </a:t>
            </a:r>
            <a:r>
              <a:rPr lang="en-US" sz="1600"/>
              <a:t>the Memory Access stage ? </a:t>
            </a:r>
            <a:endParaRPr sz="1600"/>
          </a:p>
          <a:p>
            <a:pPr indent="-423862" lvl="1" marL="90805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Handles operations tied with Memory Access. </a:t>
            </a:r>
            <a:endParaRPr sz="1600"/>
          </a:p>
          <a:p>
            <a:pPr indent="-382587" lvl="2" marL="1304925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-US"/>
              <a:t>Load/Store operations</a:t>
            </a:r>
            <a:endParaRPr/>
          </a:p>
          <a:p>
            <a:pPr indent="-382587" lvl="2" marL="1304925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-US"/>
              <a:t>Register B is forwarded in case of Store operation.</a:t>
            </a:r>
            <a:endParaRPr/>
          </a:p>
          <a:p>
            <a:pPr indent="-395287" lvl="2" marL="1304925" rtl="0" algn="l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-US"/>
              <a:t>ALU result acts as the address for the Data Memory unit.</a:t>
            </a:r>
            <a:endParaRPr/>
          </a:p>
          <a:p>
            <a:pPr indent="-423862" lvl="1" marL="90805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Sets the Program Counter(PC) value based on the condition flag received from Execute Stage.</a:t>
            </a:r>
            <a:endParaRPr sz="1600"/>
          </a:p>
          <a:p>
            <a:pPr indent="-423862" lvl="1" marL="90805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 Memory Access unit was tested with a set of seven test cases each targeting a specific aspect of the Memory Access stage.</a:t>
            </a:r>
            <a:endParaRPr sz="1600"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71487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77" name="Google Shape;177;g31b1643a74b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75" y="3429000"/>
            <a:ext cx="3509625" cy="286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31b1643a74b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750" y="3429000"/>
            <a:ext cx="4943250" cy="26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b1643a74b_0_39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Memory Writeback - Raghavendra</a:t>
            </a:r>
            <a:endParaRPr/>
          </a:p>
        </p:txBody>
      </p:sp>
      <p:sp>
        <p:nvSpPr>
          <p:cNvPr id="185" name="Google Shape;185;g31b1643a74b_0_39"/>
          <p:cNvSpPr txBox="1"/>
          <p:nvPr>
            <p:ph idx="1" type="body"/>
          </p:nvPr>
        </p:nvSpPr>
        <p:spPr>
          <a:xfrm>
            <a:off x="381000" y="9906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699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-US" sz="1600"/>
              <a:t>Functionality of Writeback stage</a:t>
            </a:r>
            <a:r>
              <a:rPr lang="en-US" sz="1600"/>
              <a:t> </a:t>
            </a:r>
            <a:endParaRPr sz="1600"/>
          </a:p>
          <a:p>
            <a:pPr indent="-423862" lvl="1" marL="90805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Interacts with the Register file and writes back to the Destination Register (RD)</a:t>
            </a:r>
            <a:endParaRPr sz="1600"/>
          </a:p>
          <a:p>
            <a:pPr indent="-382587" lvl="2" marL="1304925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-US"/>
              <a:t>Writes back results of the ALU to the Register file.</a:t>
            </a:r>
            <a:endParaRPr/>
          </a:p>
          <a:p>
            <a:pPr indent="-382587" lvl="2" marL="1304925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-US"/>
              <a:t>Load/Store operations - Values from Data Memory </a:t>
            </a:r>
            <a:endParaRPr/>
          </a:p>
          <a:p>
            <a:pPr indent="-395287" lvl="2" marL="1304925" rtl="0" algn="l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-US"/>
              <a:t>Arithmetic/Logical operations - Value from ALU result </a:t>
            </a:r>
            <a:endParaRPr/>
          </a:p>
          <a:p>
            <a:pPr indent="-423862" lvl="1" marL="90805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 testbench is comprised of four comprehensive test cases that validate it’s functionality</a:t>
            </a:r>
            <a:endParaRPr sz="1600"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71487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86" name="Google Shape;186;g31b1643a74b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01" y="3245100"/>
            <a:ext cx="4404450" cy="29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1b1643a74b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800" y="3941038"/>
            <a:ext cx="35814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b1643a74b_0_15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Demonstration - Top Level</a:t>
            </a:r>
            <a:endParaRPr/>
          </a:p>
        </p:txBody>
      </p:sp>
      <p:sp>
        <p:nvSpPr>
          <p:cNvPr id="194" name="Google Shape;194;g31b1643a74b_0_15"/>
          <p:cNvSpPr txBox="1"/>
          <p:nvPr>
            <p:ph idx="1" type="body"/>
          </p:nvPr>
        </p:nvSpPr>
        <p:spPr>
          <a:xfrm>
            <a:off x="381000" y="9906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Top Level Module</a:t>
            </a:r>
            <a:endParaRPr>
              <a:highlight>
                <a:srgbClr val="FFFF00"/>
              </a:highlight>
            </a:endParaRPr>
          </a:p>
          <a:p>
            <a:pPr indent="-114300" lvl="0" marL="469900" rtl="0" algn="l">
              <a:spcBef>
                <a:spcPts val="0"/>
              </a:spcBef>
              <a:spcAft>
                <a:spcPts val="0"/>
              </a:spcAft>
              <a:buClr>
                <a:srgbClr val="7090B7"/>
              </a:buClr>
              <a:buSzPts val="1600"/>
              <a:buChar char="□"/>
            </a:pPr>
            <a:r>
              <a:rPr lang="en-US"/>
              <a:t> </a:t>
            </a:r>
            <a:r>
              <a:rPr lang="en-US" sz="1600"/>
              <a:t>Instantiated all the individual stages.</a:t>
            </a:r>
            <a:endParaRPr sz="1600"/>
          </a:p>
          <a:p>
            <a:pPr indent="-114300" lvl="0" marL="4699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-US" sz="1600"/>
              <a:t> Interface instances in port declaration.</a:t>
            </a:r>
            <a:endParaRPr sz="1600"/>
          </a:p>
          <a:p>
            <a:pPr indent="-114300" lvl="0" marL="4699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-US" sz="1600"/>
              <a:t> Port connections using explicit .name(net)</a:t>
            </a:r>
            <a:endParaRPr sz="1600"/>
          </a:p>
          <a:p>
            <a:pPr indent="0" lvl="0" marL="469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style.</a:t>
            </a:r>
            <a:endParaRPr sz="1600"/>
          </a:p>
          <a:p>
            <a:pPr indent="0" lvl="0" marL="469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69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Verification</a:t>
            </a:r>
            <a:endParaRPr/>
          </a:p>
          <a:p>
            <a:pPr indent="-1016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-US"/>
              <a:t> </a:t>
            </a:r>
            <a:r>
              <a:rPr lang="en-US" sz="1600"/>
              <a:t>A set of test cases (test_vectors) is created </a:t>
            </a:r>
            <a:endParaRPr sz="1600"/>
          </a:p>
          <a:p>
            <a:pPr indent="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1600"/>
              <a:t> to test specific instructions and scenarios. </a:t>
            </a:r>
            <a:endParaRPr sz="1600"/>
          </a:p>
          <a:p>
            <a:pPr indent="-101600" lvl="0" marL="457200" rtl="0" algn="l">
              <a:spcBef>
                <a:spcPts val="540"/>
              </a:spcBef>
              <a:spcAft>
                <a:spcPts val="0"/>
              </a:spcAft>
              <a:buSzPts val="1600"/>
              <a:buChar char="□"/>
            </a:pPr>
            <a:r>
              <a:rPr lang="en-US"/>
              <a:t> </a:t>
            </a:r>
            <a:r>
              <a:rPr lang="en-US" sz="1600"/>
              <a:t>Each test case is </a:t>
            </a:r>
            <a:r>
              <a:rPr lang="en-US" sz="1600"/>
              <a:t>executed sequentially in a</a:t>
            </a:r>
            <a:endParaRPr sz="16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1600"/>
              <a:t>        loop, control signals are updated based on</a:t>
            </a:r>
            <a:endParaRPr sz="16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1600"/>
              <a:t>        the type of instruction.</a:t>
            </a:r>
            <a:endParaRPr sz="1600"/>
          </a:p>
          <a:p>
            <a:pPr indent="-101600" lvl="0" marL="457200" rtl="0" algn="l">
              <a:spcBef>
                <a:spcPts val="540"/>
              </a:spcBef>
              <a:spcAft>
                <a:spcPts val="0"/>
              </a:spcAft>
              <a:buSzPts val="1600"/>
              <a:buChar char="□"/>
            </a:pPr>
            <a:r>
              <a:rPr lang="en-US"/>
              <a:t> </a:t>
            </a:r>
            <a:r>
              <a:rPr lang="en-US" sz="1600"/>
              <a:t>The outputs of the pipeline are compared</a:t>
            </a:r>
            <a:endParaRPr sz="1600"/>
          </a:p>
          <a:p>
            <a:pPr indent="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1600"/>
              <a:t> with the expected results from the testbench</a:t>
            </a:r>
            <a:endParaRPr sz="1600"/>
          </a:p>
          <a:p>
            <a:pPr indent="-101600" lvl="0" marL="457200" rtl="0" algn="l">
              <a:spcBef>
                <a:spcPts val="540"/>
              </a:spcBef>
              <a:spcAft>
                <a:spcPts val="0"/>
              </a:spcAft>
              <a:buSzPts val="1600"/>
              <a:buChar char="□"/>
            </a:pPr>
            <a:r>
              <a:rPr lang="en-US" sz="1600"/>
              <a:t> Mismatches trigger an error message. </a:t>
            </a:r>
            <a:endParaRPr sz="1600"/>
          </a:p>
          <a:p>
            <a:pPr indent="-322262" lvl="1" marL="908050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22262" lvl="1" marL="908050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270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71487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95" name="Google Shape;195;g31b1643a74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775" y="1062225"/>
            <a:ext cx="3217626" cy="507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ab9dfc06b_0_10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Demonstration - Top Level</a:t>
            </a:r>
            <a:endParaRPr/>
          </a:p>
        </p:txBody>
      </p:sp>
      <p:sp>
        <p:nvSpPr>
          <p:cNvPr id="202" name="Google Shape;202;g31ab9dfc06b_0_10"/>
          <p:cNvSpPr txBox="1"/>
          <p:nvPr>
            <p:ph idx="1" type="body"/>
          </p:nvPr>
        </p:nvSpPr>
        <p:spPr>
          <a:xfrm>
            <a:off x="381000" y="9906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Results/Summary:</a:t>
            </a:r>
            <a:endParaRPr/>
          </a:p>
          <a:p>
            <a:pPr indent="-127000" lvl="0" marL="469900" rtl="0" algn="l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-US"/>
              <a:t> </a:t>
            </a:r>
            <a:r>
              <a:rPr lang="en-US" sz="1600"/>
              <a:t>At the end of execution, a summary is displayed, showing the number of        tests run and errors encountered.</a:t>
            </a:r>
            <a:endParaRPr sz="1600"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71487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03" name="Google Shape;203;g31ab9dfc06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96" y="2104946"/>
            <a:ext cx="3997400" cy="38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31ab9dfc06b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200" y="2288250"/>
            <a:ext cx="4467199" cy="36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b7b520b98_1_4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Demonstration - Top Level</a:t>
            </a:r>
            <a:endParaRPr/>
          </a:p>
        </p:txBody>
      </p:sp>
      <p:sp>
        <p:nvSpPr>
          <p:cNvPr id="211" name="Google Shape;211;g31b7b520b98_1_4"/>
          <p:cNvSpPr txBox="1"/>
          <p:nvPr>
            <p:ph idx="1" type="body"/>
          </p:nvPr>
        </p:nvSpPr>
        <p:spPr>
          <a:xfrm>
            <a:off x="381000" y="9906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Results/Summary:</a:t>
            </a:r>
            <a:endParaRPr/>
          </a:p>
          <a:p>
            <a:pPr indent="-127000" lvl="0" marL="469900" rtl="0" algn="l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-US"/>
              <a:t> </a:t>
            </a:r>
            <a:r>
              <a:rPr lang="en-US" sz="1600"/>
              <a:t>At the end of execution, a summary is displayed, showing the number of        tests run and errors encountered.</a:t>
            </a:r>
            <a:endParaRPr sz="1600"/>
          </a:p>
          <a:p>
            <a:pPr indent="-114300" lvl="0" marL="4699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-US" sz="1600"/>
              <a:t> Simulation can be done from riscv-pipeline-core/ folder using make commands. Start with make compile and make simulate to see output.</a:t>
            </a:r>
            <a:endParaRPr sz="1600"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71487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12" name="Google Shape;212;g31b7b520b98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275" y="2744550"/>
            <a:ext cx="3692125" cy="30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31b7b520b98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961400"/>
            <a:ext cx="3371150" cy="25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220" name="Google Shape;220;p6"/>
          <p:cNvSpPr txBox="1"/>
          <p:nvPr>
            <p:ph idx="1" type="body"/>
          </p:nvPr>
        </p:nvSpPr>
        <p:spPr>
          <a:xfrm>
            <a:off x="304800" y="990600"/>
            <a:ext cx="8534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69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57200" lvl="0" marL="469900" rtl="0" algn="l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Managing complexity</a:t>
            </a:r>
            <a:endParaRPr sz="1800"/>
          </a:p>
          <a:p>
            <a:pPr indent="-423862" lvl="1" marL="90805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This was mitigated by doing isolated unit testing and designs</a:t>
            </a:r>
            <a:endParaRPr sz="1600"/>
          </a:p>
          <a:p>
            <a:pPr indent="0" lvl="0" marL="9080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080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457200" lvl="0" marL="469900" rtl="0" algn="l">
              <a:spcBef>
                <a:spcPts val="60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Module integration</a:t>
            </a:r>
            <a:endParaRPr sz="1800"/>
          </a:p>
          <a:p>
            <a:pPr indent="-423862" lvl="1" marL="90805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Matching port lists and handshaking signals</a:t>
            </a:r>
            <a:endParaRPr sz="1600"/>
          </a:p>
          <a:p>
            <a:pPr indent="-423862" lvl="1" marL="90805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We achieved integration through frequent meetings and the use of code reviews on github</a:t>
            </a:r>
            <a:endParaRPr sz="1600"/>
          </a:p>
          <a:p>
            <a:pPr indent="-423862" lvl="1" marL="90805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When combining different modules together for the top module, we had to debug each combined stage individually with specific testbenches every time we joined different stages to validate its functionality. </a:t>
            </a:r>
            <a:endParaRPr sz="1600"/>
          </a:p>
          <a:p>
            <a:pPr indent="-436562" lvl="1" marL="90805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1600"/>
              <a:t>Validating the functionality of each stage using testbenches to ensure accurate </a:t>
            </a:r>
            <a:r>
              <a:rPr lang="en-US" sz="1600"/>
              <a:t>behaviour and integration.</a:t>
            </a:r>
            <a:r>
              <a:rPr lang="en-US"/>
              <a:t> </a:t>
            </a:r>
            <a:endParaRPr/>
          </a:p>
          <a:p>
            <a:pPr indent="0" lvl="0" marL="9080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2263" lvl="1" marL="908050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22263" lvl="1" marL="908050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22263" lvl="1" marL="908050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71487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b1643a74b_0_56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 and Learnings</a:t>
            </a:r>
            <a:endParaRPr/>
          </a:p>
        </p:txBody>
      </p:sp>
      <p:sp>
        <p:nvSpPr>
          <p:cNvPr id="227" name="Google Shape;227;g31b1643a74b_0_56"/>
          <p:cNvSpPr txBox="1"/>
          <p:nvPr>
            <p:ph idx="1" type="body"/>
          </p:nvPr>
        </p:nvSpPr>
        <p:spPr>
          <a:xfrm>
            <a:off x="381000" y="9906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/>
              <a:t>Future Work</a:t>
            </a:r>
            <a:endParaRPr sz="1800" u="sng"/>
          </a:p>
          <a:p>
            <a:pPr indent="-444500" lvl="0" marL="469900" rtl="0" algn="l">
              <a:spcBef>
                <a:spcPts val="600"/>
              </a:spcBef>
              <a:spcAft>
                <a:spcPts val="0"/>
              </a:spcAft>
              <a:buSzPts val="1600"/>
              <a:buChar char="□"/>
            </a:pPr>
            <a:r>
              <a:rPr lang="en-US" sz="1600"/>
              <a:t>Pipelining Implementation</a:t>
            </a:r>
            <a:endParaRPr sz="1600"/>
          </a:p>
          <a:p>
            <a:pPr indent="-423862" lvl="1" marL="90805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Add pipeline registers</a:t>
            </a:r>
            <a:endParaRPr sz="1600"/>
          </a:p>
          <a:p>
            <a:pPr indent="-423862" lvl="1" marL="90805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Implement branch prediction</a:t>
            </a:r>
            <a:endParaRPr sz="1600"/>
          </a:p>
          <a:p>
            <a:pPr indent="-423862" lvl="1" marL="90805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Implement the more complex instructions</a:t>
            </a:r>
            <a:endParaRPr sz="1600"/>
          </a:p>
          <a:p>
            <a:pPr indent="-423862" lvl="1" marL="90805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Hazard detection and data forwarding</a:t>
            </a:r>
            <a:endParaRPr sz="1600"/>
          </a:p>
          <a:p>
            <a:pPr indent="-423862" lvl="1" marL="90805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t/>
            </a:r>
            <a:endParaRPr sz="1600"/>
          </a:p>
          <a:p>
            <a:pPr indent="-444500" lvl="0" marL="469900" rtl="0" algn="l">
              <a:spcBef>
                <a:spcPts val="600"/>
              </a:spcBef>
              <a:spcAft>
                <a:spcPts val="0"/>
              </a:spcAft>
              <a:buSzPts val="1600"/>
              <a:buChar char="□"/>
            </a:pPr>
            <a:r>
              <a:rPr lang="en-US" sz="1600"/>
              <a:t>Comprehensive Verification</a:t>
            </a:r>
            <a:endParaRPr sz="1600"/>
          </a:p>
          <a:p>
            <a:pPr indent="-423862" lvl="1" marL="90805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Expand test coverage and verify all data paths using randomization</a:t>
            </a:r>
            <a:endParaRPr sz="1600"/>
          </a:p>
          <a:p>
            <a:pPr indent="-423862" lvl="1" marL="90805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Identify corner cases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/>
              <a:t>Learnings</a:t>
            </a:r>
            <a:endParaRPr sz="1800"/>
          </a:p>
          <a:p>
            <a:pPr indent="-444500" lvl="0" marL="469900" rtl="0" algn="l">
              <a:spcBef>
                <a:spcPts val="600"/>
              </a:spcBef>
              <a:spcAft>
                <a:spcPts val="0"/>
              </a:spcAft>
              <a:buSzPts val="1600"/>
              <a:buChar char="□"/>
            </a:pPr>
            <a:r>
              <a:rPr lang="en-US" sz="1600"/>
              <a:t>Importance of modular </a:t>
            </a:r>
            <a:r>
              <a:rPr lang="en-US" sz="1600"/>
              <a:t>design and isolated testing</a:t>
            </a:r>
            <a:endParaRPr sz="1600"/>
          </a:p>
          <a:p>
            <a:pPr indent="-444500" lvl="0" marL="469900" rtl="0" algn="l">
              <a:spcBef>
                <a:spcPts val="600"/>
              </a:spcBef>
              <a:spcAft>
                <a:spcPts val="0"/>
              </a:spcAft>
              <a:buSzPts val="1600"/>
              <a:buChar char="□"/>
            </a:pPr>
            <a:r>
              <a:rPr lang="en-US" sz="1600"/>
              <a:t>Practical computer architecture experience</a:t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57200" lvl="0" marL="469900" rtl="0" algn="l">
              <a:spcBef>
                <a:spcPts val="60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Questions?</a:t>
            </a:r>
            <a:endParaRPr sz="1800"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1270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1270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Questions?</a:t>
            </a:r>
            <a:endParaRPr/>
          </a:p>
          <a:p>
            <a:pPr indent="-322262" lvl="1" marL="908050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22262" lvl="1" marL="908050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22262" lvl="1" marL="908050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71487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83" name="Google Shape;83;p2"/>
          <p:cNvSpPr txBox="1"/>
          <p:nvPr>
            <p:ph idx="4294967295" type="body"/>
          </p:nvPr>
        </p:nvSpPr>
        <p:spPr>
          <a:xfrm>
            <a:off x="381000" y="9906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Implementation of RISC-V processor core focusing on fundamental pipeline stages</a:t>
            </a:r>
            <a:endParaRPr/>
          </a:p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Modeled and simulated using SystemVerilog and QuestaSim</a:t>
            </a:r>
            <a:endParaRPr/>
          </a:p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Uses both structural and behavioral-level modeling</a:t>
            </a:r>
            <a:endParaRPr/>
          </a:p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Selected RISC-V for its open-source ISA and growing popularity</a:t>
            </a:r>
            <a:endParaRPr/>
          </a:p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Current implementation is unpipelined (4-5 cycles per instruction)</a:t>
            </a:r>
            <a:endParaRPr/>
          </a:p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Focused on thorough unit testing and verification</a:t>
            </a:r>
            <a:endParaRPr/>
          </a:p>
          <a:p>
            <a:pPr indent="-436562" lvl="1" marL="90805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Makefile build system allows for top level builds and also running unit tests</a:t>
            </a:r>
            <a:endParaRPr/>
          </a:p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Did not focus on synthesis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71487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b1643a74b_0_8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Sources</a:t>
            </a:r>
            <a:endParaRPr/>
          </a:p>
        </p:txBody>
      </p:sp>
      <p:sp>
        <p:nvSpPr>
          <p:cNvPr id="234" name="Google Shape;234;g31b1643a74b_0_8"/>
          <p:cNvSpPr txBox="1"/>
          <p:nvPr>
            <p:ph idx="1" type="body"/>
          </p:nvPr>
        </p:nvSpPr>
        <p:spPr>
          <a:xfrm>
            <a:off x="381000" y="9906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27050" lvl="0" marL="469900" rtl="0" algn="l">
              <a:spcBef>
                <a:spcPts val="0"/>
              </a:spcBef>
              <a:spcAft>
                <a:spcPts val="0"/>
              </a:spcAft>
              <a:buSzPts val="2700"/>
              <a:buChar char="□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[1] - Patterson, David &amp; Sequin, Carlo. (1998). RISC I: a reduced instruction set VLSI computer. Proceedings of the 8th Annual Symposium on Computer Architecture. 216-230. 10.1145/285930.285981.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7050" lvl="0" marL="469900" rtl="0" algn="l">
              <a:spcBef>
                <a:spcPts val="0"/>
              </a:spcBef>
              <a:spcAft>
                <a:spcPts val="0"/>
              </a:spcAft>
              <a:buSzPts val="2700"/>
              <a:buChar char="□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[2] -  J. L. Hennessy and D. A. Patterson,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Computer Architecture: A Quantitative Approach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. Cambridge, MA: Morgan Kaufmann Publishers, 2019.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7050" lvl="0" marL="469900" rtl="0" algn="l">
              <a:spcBef>
                <a:spcPts val="0"/>
              </a:spcBef>
              <a:spcAft>
                <a:spcPts val="0"/>
              </a:spcAft>
              <a:buSzPts val="2700"/>
              <a:buChar char="□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[3] - "The RISC-V Instruction Set Manual Volume I: Unprivileged ISA Version 20240411," RISC-V International, May 2024. [Online]. Available: </a:t>
            </a:r>
            <a:r>
              <a:rPr lang="en-US" sz="1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https://riscv.org/specifications/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7050" lvl="0" marL="469900" rtl="0" algn="l">
              <a:spcBef>
                <a:spcPts val="0"/>
              </a:spcBef>
              <a:spcAft>
                <a:spcPts val="0"/>
              </a:spcAft>
              <a:buSzPts val="2700"/>
              <a:buChar char="□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[4] - </a:t>
            </a:r>
            <a:r>
              <a:rPr lang="en-US" sz="1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https://github.com/VUnit/vunit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7050" lvl="0" marL="469900" rtl="0" algn="l">
              <a:spcBef>
                <a:spcPts val="0"/>
              </a:spcBef>
              <a:spcAft>
                <a:spcPts val="0"/>
              </a:spcAft>
              <a:buSzPts val="2700"/>
              <a:buChar char="□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[5] - Anthropic. (2024). Claude [Large language model]. Retrieved from anthropic.com</a:t>
            </a:r>
            <a:endParaRPr sz="2700"/>
          </a:p>
          <a:p>
            <a:pPr indent="-322262" lvl="1" marL="908050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22262" lvl="1" marL="908050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22262" lvl="1" marL="908050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71487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0" name="Google Shape;90;p3"/>
          <p:cNvSpPr txBox="1"/>
          <p:nvPr>
            <p:ph idx="1" type="body"/>
          </p:nvPr>
        </p:nvSpPr>
        <p:spPr>
          <a:xfrm>
            <a:off x="381000" y="9906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699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US" sz="1400"/>
              <a:t>RISC-V History</a:t>
            </a:r>
            <a:endParaRPr sz="1400"/>
          </a:p>
          <a:p>
            <a:pPr indent="-411162" lvl="1" marL="908050" rtl="0" algn="l">
              <a:spcBef>
                <a:spcPts val="54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Originally invented at UC Berkeley by Patterson &amp; Sequin in 1980s </a:t>
            </a:r>
            <a:endParaRPr sz="1400"/>
          </a:p>
          <a:p>
            <a:pPr indent="-411162" lvl="1" marL="908050" rtl="0" algn="l">
              <a:spcBef>
                <a:spcPts val="54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Designed to simplify complex instruction sets [1]</a:t>
            </a:r>
            <a:endParaRPr sz="1400"/>
          </a:p>
          <a:p>
            <a:pPr indent="-411162" lvl="1" marL="908050" rtl="0" algn="l">
              <a:spcBef>
                <a:spcPts val="54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Fixed-length 32-bit instructions supporting high-level languages</a:t>
            </a:r>
            <a:endParaRPr sz="1400"/>
          </a:p>
          <a:p>
            <a:pPr indent="-411162" lvl="1" marL="908050" rtl="0" algn="l">
              <a:spcBef>
                <a:spcPts val="54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Single cycle execution for instructions</a:t>
            </a:r>
            <a:endParaRPr sz="1400"/>
          </a:p>
          <a:p>
            <a:pPr indent="-411162" lvl="1" marL="908050" rtl="0" algn="l">
              <a:spcBef>
                <a:spcPts val="54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Load/store architecture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/>
          </a:p>
          <a:p>
            <a:pPr indent="-431800" lvl="0" marL="469900" rtl="0" algn="l"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-US" sz="1400"/>
              <a:t>RV32I Base Integer Instruction Set [3]</a:t>
            </a:r>
            <a:endParaRPr sz="1400"/>
          </a:p>
          <a:p>
            <a:pPr indent="-411162" lvl="1" marL="908050" rtl="0" algn="l">
              <a:spcBef>
                <a:spcPts val="54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40 Unique instructions </a:t>
            </a:r>
            <a:endParaRPr sz="1400"/>
          </a:p>
          <a:p>
            <a:pPr indent="-411162" lvl="1" marL="908050" rtl="0" algn="l">
              <a:spcBef>
                <a:spcPts val="54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32x registers (x0-x32), 32 bits wide</a:t>
            </a:r>
            <a:endParaRPr sz="1400"/>
          </a:p>
          <a:p>
            <a:pPr indent="-411162" lvl="1" marL="908050" rtl="0" algn="l">
              <a:spcBef>
                <a:spcPts val="54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x0 hardwired to zero</a:t>
            </a:r>
            <a:endParaRPr sz="1400"/>
          </a:p>
          <a:p>
            <a:pPr indent="-411162" lvl="1" marL="908050" rtl="0" algn="l">
              <a:spcBef>
                <a:spcPts val="54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x1/x2 are  return address/stack pointers</a:t>
            </a:r>
            <a:endParaRPr sz="1400"/>
          </a:p>
          <a:p>
            <a:pPr indent="-411162" lvl="1" marL="908050" rtl="0" algn="l">
              <a:spcBef>
                <a:spcPts val="54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6 instruction formats: R, I, S, U, B, J Types</a:t>
            </a:r>
            <a:endParaRPr sz="1400"/>
          </a:p>
          <a:p>
            <a:pPr indent="0" lvl="1" marL="471487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91" name="Google Shape;9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588" y="4825650"/>
            <a:ext cx="5692825" cy="12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Overview [2]</a:t>
            </a:r>
            <a:endParaRPr/>
          </a:p>
        </p:txBody>
      </p:sp>
      <p:sp>
        <p:nvSpPr>
          <p:cNvPr id="98" name="Google Shape;98;p4"/>
          <p:cNvSpPr txBox="1"/>
          <p:nvPr>
            <p:ph idx="1" type="body"/>
          </p:nvPr>
        </p:nvSpPr>
        <p:spPr>
          <a:xfrm>
            <a:off x="381000" y="9906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69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71487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99" name="Google Shape;9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42775"/>
            <a:ext cx="8534400" cy="4029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Fetch Stage - Maithreyi</a:t>
            </a:r>
            <a:endParaRPr/>
          </a:p>
        </p:txBody>
      </p:sp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335550" y="914400"/>
            <a:ext cx="8588400" cy="534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What does fetch do?</a:t>
            </a:r>
            <a:endParaRPr sz="1600"/>
          </a:p>
          <a:p>
            <a:pPr indent="-330200" lvl="0" marL="457200" rtl="0" algn="l">
              <a:spcBef>
                <a:spcPts val="540"/>
              </a:spcBef>
              <a:spcAft>
                <a:spcPts val="0"/>
              </a:spcAft>
              <a:buSzPts val="1600"/>
              <a:buFont typeface="Verdana"/>
              <a:buChar char="□"/>
            </a:pPr>
            <a:r>
              <a:rPr lang="en-US" sz="1600"/>
              <a:t>This is the first stage of instruction pipelining where the processor retrieves the next instruction to be executed from memory.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□"/>
            </a:pPr>
            <a:r>
              <a:rPr lang="en-US" sz="1600"/>
              <a:t>The Program Counter(PC) provides the address to fetch the next instruction from memory which is then stored in the Instruction Register(IR) for decoding in the next stage.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-US" sz="1600"/>
              <a:t>The </a:t>
            </a:r>
            <a:r>
              <a:rPr lang="en-US" sz="1600"/>
              <a:t>Program Counter(</a:t>
            </a:r>
            <a:r>
              <a:rPr lang="en-US" sz="1600"/>
              <a:t>PC) is updated to point to the next instruction by incrementing it (PC+4) for sequential execution or redirecting it to a branch/jump address based on the MUX output from the Memory Stage. The Add Unit calculates the next PC (NPC) by adding 4 or a branch offset.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1600"/>
            </a:b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15009" l="-5390" r="5390" t="-15009"/>
          <a:stretch/>
        </p:blipFill>
        <p:spPr>
          <a:xfrm>
            <a:off x="900725" y="3801700"/>
            <a:ext cx="4063000" cy="22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ab9dfc06b_1_6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Fetch Stage - Maithreyi</a:t>
            </a:r>
            <a:endParaRPr/>
          </a:p>
        </p:txBody>
      </p:sp>
      <p:sp>
        <p:nvSpPr>
          <p:cNvPr id="114" name="Google Shape;114;g31ab9dfc06b_1_6"/>
          <p:cNvSpPr txBox="1"/>
          <p:nvPr>
            <p:ph idx="1" type="body"/>
          </p:nvPr>
        </p:nvSpPr>
        <p:spPr>
          <a:xfrm>
            <a:off x="251675" y="1038150"/>
            <a:ext cx="8745600" cy="557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Fetch unit was tested with a set of five test cases each targeting a </a:t>
            </a:r>
            <a:r>
              <a:rPr lang="en-US" sz="1600"/>
              <a:t>specific</a:t>
            </a:r>
            <a:r>
              <a:rPr lang="en-US" sz="1600"/>
              <a:t> aspect of the Fetch stage.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Test 1</a:t>
            </a:r>
            <a:r>
              <a:rPr lang="en-US" sz="1600"/>
              <a:t>: During reset (rst_n = 0), the PC, NPC, and instruction are initialized to default values.</a:t>
            </a:r>
            <a:br>
              <a:rPr lang="en-US" sz="1600"/>
            </a:br>
            <a:r>
              <a:rPr b="1" lang="en-US" sz="1600"/>
              <a:t>Test 2</a:t>
            </a:r>
            <a:r>
              <a:rPr lang="en-US" sz="1600"/>
              <a:t>: When reset is disabled (rst_n = 1) and read_enable = 1, the unit fetches the first instruction and updates NPC to PC+4.</a:t>
            </a:r>
            <a:br>
              <a:rPr lang="en-US" sz="1600"/>
            </a:br>
            <a:r>
              <a:rPr b="1" lang="en-US" sz="1600"/>
              <a:t>Test 3</a:t>
            </a:r>
            <a:r>
              <a:rPr lang="en-US" sz="1600"/>
              <a:t>: Fetching continues with read_enable = 1, advancing the PC and fetching the next instruction.</a:t>
            </a:r>
            <a:br>
              <a:rPr lang="en-US" sz="1600"/>
            </a:br>
            <a:r>
              <a:rPr b="1" lang="en-US" sz="1600"/>
              <a:t>Test 4</a:t>
            </a:r>
            <a:r>
              <a:rPr lang="en-US" sz="1600"/>
              <a:t>: With read_enable = 0, fetching stops, and the PC, NPC, and instruction remain unchanged.</a:t>
            </a:r>
            <a:br>
              <a:rPr lang="en-US" sz="1600"/>
            </a:br>
            <a:r>
              <a:rPr b="1" lang="en-US" sz="1600"/>
              <a:t>Test 5</a:t>
            </a:r>
            <a:r>
              <a:rPr lang="en-US" sz="1600"/>
              <a:t>: Re-enabling read_enable = 1 resumes fetching, updating the PC and loading the next instruction.</a:t>
            </a:r>
            <a:br>
              <a:rPr lang="en-US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</a:t>
            </a:r>
            <a:endParaRPr sz="16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g31ab9dfc06b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00" y="4068650"/>
            <a:ext cx="6718351" cy="22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b1643a74b_0_21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Decode Stage - Reece</a:t>
            </a:r>
            <a:endParaRPr/>
          </a:p>
        </p:txBody>
      </p:sp>
      <p:sp>
        <p:nvSpPr>
          <p:cNvPr id="122" name="Google Shape;122;g31b1643a74b_0_21"/>
          <p:cNvSpPr txBox="1"/>
          <p:nvPr>
            <p:ph idx="1" type="body"/>
          </p:nvPr>
        </p:nvSpPr>
        <p:spPr>
          <a:xfrm>
            <a:off x="381000" y="9906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699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-US" sz="1600"/>
              <a:t>What does the decode stage do? </a:t>
            </a:r>
            <a:endParaRPr sz="1600"/>
          </a:p>
          <a:p>
            <a:pPr indent="-423862" lvl="1" marL="90805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Breaks the fetched instruction down into its </a:t>
            </a:r>
            <a:r>
              <a:rPr lang="en-US" sz="1600"/>
              <a:t>constituent</a:t>
            </a:r>
            <a:r>
              <a:rPr lang="en-US" sz="1600"/>
              <a:t> parts </a:t>
            </a:r>
            <a:endParaRPr sz="1600"/>
          </a:p>
          <a:p>
            <a:pPr indent="-382587" lvl="2" marL="1304925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-US"/>
              <a:t>Opcode</a:t>
            </a:r>
            <a:endParaRPr/>
          </a:p>
          <a:p>
            <a:pPr indent="-382587" lvl="2" marL="1304925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-US"/>
              <a:t>rs1/rs2 - accessed directly from register file</a:t>
            </a:r>
            <a:endParaRPr/>
          </a:p>
          <a:p>
            <a:pPr indent="-382587" lvl="2" marL="1304925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-US"/>
              <a:t>rd</a:t>
            </a:r>
            <a:endParaRPr/>
          </a:p>
          <a:p>
            <a:pPr indent="-382587" lvl="2" marL="1304925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-US"/>
              <a:t>immediate value if present</a:t>
            </a:r>
            <a:endParaRPr/>
          </a:p>
          <a:p>
            <a:pPr indent="-423862" lvl="1" marL="90805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These constituent parts are fed directly into the ALU unit</a:t>
            </a:r>
            <a:endParaRPr sz="1600"/>
          </a:p>
          <a:p>
            <a:pPr indent="-423862" lvl="1" marL="90805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We used a packed structure for passing these parts between each pipeline stage</a:t>
            </a:r>
            <a:endParaRPr sz="1600"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71487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23" name="Google Shape;123;g31b1643a74b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876" y="3246650"/>
            <a:ext cx="6654549" cy="29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b1643a74b_0_46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Decode Stage - Reece</a:t>
            </a:r>
            <a:endParaRPr/>
          </a:p>
        </p:txBody>
      </p:sp>
      <p:sp>
        <p:nvSpPr>
          <p:cNvPr id="130" name="Google Shape;130;g31b1643a74b_0_46"/>
          <p:cNvSpPr txBox="1"/>
          <p:nvPr>
            <p:ph idx="1" type="body"/>
          </p:nvPr>
        </p:nvSpPr>
        <p:spPr>
          <a:xfrm>
            <a:off x="381000" y="9906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/>
              <a:t>Unit Testing and Results</a:t>
            </a:r>
            <a:endParaRPr sz="1800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Class based testbench with vectored attributes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These vectors acted as drivers to my test bench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71487" rtl="0" algn="l"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31" name="Google Shape;131;g31b1643a74b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50" y="1859300"/>
            <a:ext cx="4101525" cy="35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31b1643a74b_0_46"/>
          <p:cNvSpPr txBox="1"/>
          <p:nvPr/>
        </p:nvSpPr>
        <p:spPr>
          <a:xfrm>
            <a:off x="4651838" y="1982250"/>
            <a:ext cx="3577800" cy="3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Running </a:t>
            </a:r>
            <a:r>
              <a:rPr lang="en-US" sz="2000">
                <a:solidFill>
                  <a:schemeClr val="dk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make decode</a:t>
            </a:r>
            <a:endParaRPr sz="2000">
              <a:solidFill>
                <a:schemeClr val="dk1"/>
              </a:solidFill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3" name="Google Shape;133;g31b1643a74b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963" y="2398363"/>
            <a:ext cx="3457575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1b1643a74b_0_46"/>
          <p:cNvSpPr txBox="1"/>
          <p:nvPr/>
        </p:nvSpPr>
        <p:spPr>
          <a:xfrm>
            <a:off x="381000" y="5655475"/>
            <a:ext cx="34575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Source: [5] Claude.AI</a:t>
            </a:r>
            <a:endParaRPr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b1643a74b_0_27"/>
          <p:cNvSpPr txBox="1"/>
          <p:nvPr>
            <p:ph type="title"/>
          </p:nvPr>
        </p:nvSpPr>
        <p:spPr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Execute Stage - Phil</a:t>
            </a:r>
            <a:endParaRPr/>
          </a:p>
        </p:txBody>
      </p:sp>
      <p:sp>
        <p:nvSpPr>
          <p:cNvPr id="141" name="Google Shape;141;g31b1643a74b_0_27"/>
          <p:cNvSpPr txBox="1"/>
          <p:nvPr>
            <p:ph idx="1" type="body"/>
          </p:nvPr>
        </p:nvSpPr>
        <p:spPr>
          <a:xfrm>
            <a:off x="381000" y="9906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8150" lvl="0" marL="469900" rtl="0" algn="l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en-US" sz="1500"/>
              <a:t>What does the execute stage do? </a:t>
            </a:r>
            <a:endParaRPr sz="1500"/>
          </a:p>
          <a:p>
            <a:pPr indent="-417512" lvl="1" marL="90805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It accepts decoded instructions and performs the appropriate alu operation</a:t>
            </a:r>
            <a:endParaRPr sz="1500"/>
          </a:p>
          <a:p>
            <a:pPr indent="-450850" lvl="0" marL="469900" rtl="0" algn="l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en-US" sz="1500"/>
              <a:t>We systematically built the ALU unit, starting with the “easier” instructions and worked our way through, with a majority of the instructions complete and verified. The indented instructions are the ones we could not implement due to time constraints and/or complexity.</a:t>
            </a:r>
            <a:endParaRPr sz="1500"/>
          </a:p>
          <a:p>
            <a:pPr indent="0" lvl="0" marL="469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RV32i Instruction Set</a:t>
            </a:r>
            <a:endParaRPr b="1" sz="10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1. R-type Arithmetic and Logical Operations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ADD: Addition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SUB: Subtraction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SLL: Shift Left Logical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SLT: Set Less Than (signed comparison)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SLTU: Set Less Than Unsigned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XOR: Bitwise XOR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SRL: Shift Right Logical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SRA: Shift Right Arithmetic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OR: Bitwise OR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/>
              <a:t>AND: Bitwise AND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2. I-type Arithmetic and Logical Operations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ADDI: Addition with immediate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SLTI: Set Less Than Immediate (signed comparison)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SLTIU: Set Less Than Immediate Unsigned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XORI: Bitwise XOR with immediate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ORI: Bitwise OR with immediate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ANDI: Bitwise AND with immediate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SLLI: Shift Left Logical Immediate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SRLI: Shift Right Logical Immediate</a:t>
            </a:r>
            <a:endParaRPr sz="8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2" name="Google Shape;142;g31b1643a74b_0_27"/>
          <p:cNvSpPr txBox="1"/>
          <p:nvPr/>
        </p:nvSpPr>
        <p:spPr>
          <a:xfrm>
            <a:off x="3200500" y="2879650"/>
            <a:ext cx="3016500" cy="4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Load Instructions (I-type)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LB: Load Byte (sign-extended)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LH: Load Halfword (sign-extended)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LW: Load Word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LBU: Load Byte Unsigned (zero)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LHU: Load Halfword Unsigned (zero)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4. Store Instructions (S-type)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SB: Store Byte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SH: Store Halfword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SW: Store Word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Branch Instructions (B-type)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BEQ: Branch if Equal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BNE: Branch if Not Equal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BLT: Branch if Less Than (signed comparison)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GE: Branch if Greater or Equal (signed)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BLTU: Branch if Less Than Unsigned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BGEU: Branch if Greater or Equal Unsigned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6. Jump Instructions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JAL (J-type): Jump and Link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JALR (I-type): Jump and Link Register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g31b1643a74b_0_27"/>
          <p:cNvSpPr txBox="1"/>
          <p:nvPr/>
        </p:nvSpPr>
        <p:spPr>
          <a:xfrm>
            <a:off x="6067300" y="2879650"/>
            <a:ext cx="6062700" cy="4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7. Upper Immediate Instructions (U-type)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LUI: Load Upper Immediate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AUIPC: Add Upper Immediate to PC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8. Environment and System Instructions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ECALL: Environment Call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EBREAK: Environment Break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4" name="Google Shape;144;g31b1643a74b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300" y="4068775"/>
            <a:ext cx="1427325" cy="7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31b1643a74b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300" y="4803625"/>
            <a:ext cx="1534725" cy="13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ek1_mon">
  <a:themeElements>
    <a:clrScheme name="week1_mon.ppt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2002-08-06T04:39:24Z</dcterms:created>
  <dc:creator>John Lynch</dc:creator>
</cp:coreProperties>
</file>