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g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08252162_2439x1626.jpg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9215462_1440x2158.jpg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yCloudApp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MyCloudApp</a:t>
            </a:r>
          </a:p>
        </p:txBody>
      </p:sp>
      <p:sp>
        <p:nvSpPr>
          <p:cNvPr id="152" name="David M. Fajardo Oubiña - 11/12/202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David M. Fajardo Oubiña - 11/12/2020</a:t>
            </a:r>
          </a:p>
        </p:txBody>
      </p:sp>
      <p:sp>
        <p:nvSpPr>
          <p:cNvPr id="153" name="Aplicación web de nube digital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Aplicación web de nube digital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vscode.png" descr="vscode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4939281" y="3814365"/>
            <a:ext cx="6710296" cy="6087150"/>
          </a:xfrm>
          <a:prstGeom prst="rect">
            <a:avLst/>
          </a:prstGeom>
        </p:spPr>
      </p:pic>
      <p:sp>
        <p:nvSpPr>
          <p:cNvPr id="181" name="3. Tecnologías"/>
          <p:cNvSpPr txBox="1"/>
          <p:nvPr>
            <p:ph type="title"/>
          </p:nvPr>
        </p:nvSpPr>
        <p:spPr>
          <a:xfrm>
            <a:off x="7366000" y="821134"/>
            <a:ext cx="9652000" cy="1549401"/>
          </a:xfrm>
          <a:prstGeom prst="rect">
            <a:avLst/>
          </a:prstGeom>
        </p:spPr>
        <p:txBody>
          <a:bodyPr/>
          <a:lstStyle/>
          <a:p>
            <a:pPr/>
            <a:r>
              <a:t>3. Tecnologías</a:t>
            </a:r>
          </a:p>
        </p:txBody>
      </p:sp>
      <p:sp>
        <p:nvSpPr>
          <p:cNvPr id="182" name="Editor multiplataforma de MS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Editor multiplataforma de MS.</a:t>
            </a:r>
          </a:p>
          <a:p>
            <a:pPr/>
            <a:r>
              <a:t>Extensible con plugins.</a:t>
            </a:r>
          </a:p>
          <a:p>
            <a:pPr/>
            <a:r>
              <a:t>NO es un IDE, a diferencia de Visual Studio.</a:t>
            </a:r>
          </a:p>
        </p:txBody>
      </p:sp>
      <p:sp>
        <p:nvSpPr>
          <p:cNvPr id="183" name="Visual Studio Code"/>
          <p:cNvSpPr txBox="1"/>
          <p:nvPr>
            <p:ph type="body" idx="22"/>
          </p:nvPr>
        </p:nvSpPr>
        <p:spPr>
          <a:xfrm>
            <a:off x="7366000" y="2123519"/>
            <a:ext cx="9652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Visual Studio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node.png" descr="node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5052" t="0" r="3750" b="12501"/>
          <a:stretch>
            <a:fillRect/>
          </a:stretch>
        </p:blipFill>
        <p:spPr>
          <a:xfrm>
            <a:off x="55727" y="4833540"/>
            <a:ext cx="12077108" cy="4048843"/>
          </a:xfrm>
          <a:prstGeom prst="rect">
            <a:avLst/>
          </a:prstGeom>
        </p:spPr>
      </p:pic>
      <p:sp>
        <p:nvSpPr>
          <p:cNvPr id="186" name="3. Tecnologías"/>
          <p:cNvSpPr txBox="1"/>
          <p:nvPr>
            <p:ph type="title"/>
          </p:nvPr>
        </p:nvSpPr>
        <p:spPr>
          <a:xfrm>
            <a:off x="7366000" y="821134"/>
            <a:ext cx="9652000" cy="1549401"/>
          </a:xfrm>
          <a:prstGeom prst="rect">
            <a:avLst/>
          </a:prstGeom>
        </p:spPr>
        <p:txBody>
          <a:bodyPr/>
          <a:lstStyle/>
          <a:p>
            <a:pPr/>
            <a:r>
              <a:t>3. Tecnologías</a:t>
            </a:r>
          </a:p>
        </p:txBody>
      </p:sp>
      <p:sp>
        <p:nvSpPr>
          <p:cNvPr id="187" name="Entorno de JavaScript.…"/>
          <p:cNvSpPr txBox="1"/>
          <p:nvPr>
            <p:ph type="body" sz="half" idx="1"/>
          </p:nvPr>
        </p:nvSpPr>
        <p:spPr>
          <a:xfrm>
            <a:off x="13468562" y="4264470"/>
            <a:ext cx="9652001" cy="8432801"/>
          </a:xfrm>
          <a:prstGeom prst="rect">
            <a:avLst/>
          </a:prstGeom>
        </p:spPr>
        <p:txBody>
          <a:bodyPr/>
          <a:lstStyle/>
          <a:p>
            <a:pPr/>
            <a:r>
              <a:t>Entorno de JavaScript.</a:t>
            </a:r>
          </a:p>
          <a:p>
            <a:pPr/>
            <a:r>
              <a:t>Código JS en el servidor.</a:t>
            </a:r>
          </a:p>
          <a:p>
            <a:pPr/>
            <a:r>
              <a:t>Basado en V8 engine de Chrome.</a:t>
            </a:r>
          </a:p>
          <a:p>
            <a:pPr/>
            <a:r>
              <a:t>Asíncrono.</a:t>
            </a:r>
          </a:p>
          <a:p>
            <a:pPr/>
            <a:r>
              <a:t>Orientado a eventos.</a:t>
            </a:r>
          </a:p>
        </p:txBody>
      </p:sp>
      <p:sp>
        <p:nvSpPr>
          <p:cNvPr id="188" name="Node JS"/>
          <p:cNvSpPr txBox="1"/>
          <p:nvPr>
            <p:ph type="body" idx="22"/>
          </p:nvPr>
        </p:nvSpPr>
        <p:spPr>
          <a:xfrm>
            <a:off x="7366000" y="2123519"/>
            <a:ext cx="9652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Node 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npm.png" descr="npm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3060" t="2708" r="5603" b="0"/>
          <a:stretch>
            <a:fillRect/>
          </a:stretch>
        </p:blipFill>
        <p:spPr>
          <a:xfrm>
            <a:off x="14320850" y="4863901"/>
            <a:ext cx="7947530" cy="3988076"/>
          </a:xfrm>
          <a:prstGeom prst="rect">
            <a:avLst/>
          </a:prstGeom>
        </p:spPr>
      </p:pic>
      <p:sp>
        <p:nvSpPr>
          <p:cNvPr id="191" name="3. Tecnologías"/>
          <p:cNvSpPr txBox="1"/>
          <p:nvPr>
            <p:ph type="title"/>
          </p:nvPr>
        </p:nvSpPr>
        <p:spPr>
          <a:xfrm>
            <a:off x="7366000" y="821134"/>
            <a:ext cx="9652000" cy="1549401"/>
          </a:xfrm>
          <a:prstGeom prst="rect">
            <a:avLst/>
          </a:prstGeom>
        </p:spPr>
        <p:txBody>
          <a:bodyPr/>
          <a:lstStyle/>
          <a:p>
            <a:pPr/>
            <a:r>
              <a:t>3. Tecnologías</a:t>
            </a:r>
          </a:p>
        </p:txBody>
      </p:sp>
      <p:sp>
        <p:nvSpPr>
          <p:cNvPr id="192" name="Gestor de paquetes de Node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Gestor de paquetes de Node.</a:t>
            </a:r>
          </a:p>
          <a:p>
            <a:pPr/>
            <a:r>
              <a:t>Provee de módulos a la instalación base de Node.</a:t>
            </a:r>
          </a:p>
          <a:p>
            <a:pPr/>
            <a:r>
              <a:t>Extiende sus funcionalidades.</a:t>
            </a:r>
          </a:p>
        </p:txBody>
      </p:sp>
      <p:sp>
        <p:nvSpPr>
          <p:cNvPr id="193" name="NPM"/>
          <p:cNvSpPr txBox="1"/>
          <p:nvPr>
            <p:ph type="body" idx="22"/>
          </p:nvPr>
        </p:nvSpPr>
        <p:spPr>
          <a:xfrm>
            <a:off x="7366000" y="2123519"/>
            <a:ext cx="9652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NPM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express.png" descr="express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4182" t="0" r="4182" b="0"/>
          <a:stretch>
            <a:fillRect/>
          </a:stretch>
        </p:blipFill>
        <p:spPr>
          <a:xfrm>
            <a:off x="595406" y="5216128"/>
            <a:ext cx="10997758" cy="3283679"/>
          </a:xfrm>
          <a:prstGeom prst="rect">
            <a:avLst/>
          </a:prstGeom>
        </p:spPr>
      </p:pic>
      <p:sp>
        <p:nvSpPr>
          <p:cNvPr id="196" name="3. Tecnologías"/>
          <p:cNvSpPr txBox="1"/>
          <p:nvPr>
            <p:ph type="title"/>
          </p:nvPr>
        </p:nvSpPr>
        <p:spPr>
          <a:xfrm>
            <a:off x="7366000" y="821134"/>
            <a:ext cx="9652000" cy="1549401"/>
          </a:xfrm>
          <a:prstGeom prst="rect">
            <a:avLst/>
          </a:prstGeom>
        </p:spPr>
        <p:txBody>
          <a:bodyPr/>
          <a:lstStyle/>
          <a:p>
            <a:pPr/>
            <a:r>
              <a:t>3. Tecnologías</a:t>
            </a:r>
          </a:p>
        </p:txBody>
      </p:sp>
      <p:sp>
        <p:nvSpPr>
          <p:cNvPr id="197" name="Framework para Node.…"/>
          <p:cNvSpPr txBox="1"/>
          <p:nvPr>
            <p:ph type="body" sz="half" idx="1"/>
          </p:nvPr>
        </p:nvSpPr>
        <p:spPr>
          <a:xfrm>
            <a:off x="13474700" y="4264470"/>
            <a:ext cx="9652000" cy="8432801"/>
          </a:xfrm>
          <a:prstGeom prst="rect">
            <a:avLst/>
          </a:prstGeom>
        </p:spPr>
        <p:txBody>
          <a:bodyPr/>
          <a:lstStyle/>
          <a:p>
            <a:pPr/>
            <a:r>
              <a:t>Framework para Node.</a:t>
            </a:r>
          </a:p>
          <a:p>
            <a:pPr/>
            <a:r>
              <a:t>Facilita la creación de APIs.</a:t>
            </a:r>
          </a:p>
          <a:p>
            <a:pPr/>
            <a:r>
              <a:t>Estándar actual.</a:t>
            </a:r>
          </a:p>
        </p:txBody>
      </p:sp>
      <p:sp>
        <p:nvSpPr>
          <p:cNvPr id="198" name="Express JS"/>
          <p:cNvSpPr txBox="1"/>
          <p:nvPr>
            <p:ph type="body" idx="22"/>
          </p:nvPr>
        </p:nvSpPr>
        <p:spPr>
          <a:xfrm>
            <a:off x="7366000" y="2123519"/>
            <a:ext cx="9652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Express 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ostman.png" descr="postman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047" t="0" r="1047" b="0"/>
          <a:stretch>
            <a:fillRect/>
          </a:stretch>
        </p:blipFill>
        <p:spPr>
          <a:xfrm>
            <a:off x="15484693" y="3987998"/>
            <a:ext cx="5619801" cy="5740076"/>
          </a:xfrm>
          <a:prstGeom prst="rect">
            <a:avLst/>
          </a:prstGeom>
        </p:spPr>
      </p:pic>
      <p:sp>
        <p:nvSpPr>
          <p:cNvPr id="201" name="3. Tecnologías"/>
          <p:cNvSpPr txBox="1"/>
          <p:nvPr>
            <p:ph type="title"/>
          </p:nvPr>
        </p:nvSpPr>
        <p:spPr>
          <a:xfrm>
            <a:off x="7366000" y="821134"/>
            <a:ext cx="9652000" cy="1549401"/>
          </a:xfrm>
          <a:prstGeom prst="rect">
            <a:avLst/>
          </a:prstGeom>
        </p:spPr>
        <p:txBody>
          <a:bodyPr/>
          <a:lstStyle/>
          <a:p>
            <a:pPr/>
            <a:r>
              <a:t>3. Tecnologías</a:t>
            </a:r>
          </a:p>
        </p:txBody>
      </p:sp>
      <p:sp>
        <p:nvSpPr>
          <p:cNvPr id="202" name="Herramienta de test de APIs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Herramienta de test de APIs.</a:t>
            </a:r>
          </a:p>
          <a:p>
            <a:pPr/>
            <a:r>
              <a:t>Permite realizar peticiones http para probar las diferentes rutas de un API y sus respuestas.</a:t>
            </a:r>
          </a:p>
        </p:txBody>
      </p:sp>
      <p:sp>
        <p:nvSpPr>
          <p:cNvPr id="203" name="Postman"/>
          <p:cNvSpPr txBox="1"/>
          <p:nvPr>
            <p:ph type="body" idx="22"/>
          </p:nvPr>
        </p:nvSpPr>
        <p:spPr>
          <a:xfrm>
            <a:off x="7366000" y="2123519"/>
            <a:ext cx="9652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Postman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react.png" descr="react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365762" y="3921125"/>
            <a:ext cx="5457061" cy="5873919"/>
          </a:xfrm>
          <a:prstGeom prst="rect">
            <a:avLst/>
          </a:prstGeom>
        </p:spPr>
      </p:pic>
      <p:sp>
        <p:nvSpPr>
          <p:cNvPr id="206" name="3. Tecnologías"/>
          <p:cNvSpPr txBox="1"/>
          <p:nvPr>
            <p:ph type="title"/>
          </p:nvPr>
        </p:nvSpPr>
        <p:spPr>
          <a:xfrm>
            <a:off x="7366000" y="821134"/>
            <a:ext cx="9652000" cy="1549401"/>
          </a:xfrm>
          <a:prstGeom prst="rect">
            <a:avLst/>
          </a:prstGeom>
        </p:spPr>
        <p:txBody>
          <a:bodyPr/>
          <a:lstStyle/>
          <a:p>
            <a:pPr/>
            <a:r>
              <a:t>3. Tecnologías</a:t>
            </a:r>
          </a:p>
        </p:txBody>
      </p:sp>
      <p:sp>
        <p:nvSpPr>
          <p:cNvPr id="207" name="Librería de JavaScript.…"/>
          <p:cNvSpPr txBox="1"/>
          <p:nvPr>
            <p:ph type="body" sz="half" idx="1"/>
          </p:nvPr>
        </p:nvSpPr>
        <p:spPr>
          <a:xfrm>
            <a:off x="13474700" y="4264470"/>
            <a:ext cx="9652000" cy="8432801"/>
          </a:xfrm>
          <a:prstGeom prst="rect">
            <a:avLst/>
          </a:prstGeom>
        </p:spPr>
        <p:txBody>
          <a:bodyPr/>
          <a:lstStyle/>
          <a:p>
            <a:pPr/>
            <a:r>
              <a:t>Librería de JavaScript. </a:t>
            </a:r>
          </a:p>
          <a:p>
            <a:pPr/>
            <a:r>
              <a:t>Enfocada en SPAs.</a:t>
            </a:r>
          </a:p>
          <a:p>
            <a:pPr/>
            <a:r>
              <a:t>Estructurada en componentes.</a:t>
            </a:r>
          </a:p>
          <a:p>
            <a:pPr/>
            <a:r>
              <a:t>Extremadamente eficiente en consumo de RAM y red.</a:t>
            </a:r>
          </a:p>
        </p:txBody>
      </p:sp>
      <p:sp>
        <p:nvSpPr>
          <p:cNvPr id="208" name="React JS"/>
          <p:cNvSpPr txBox="1"/>
          <p:nvPr>
            <p:ph type="body" idx="22"/>
          </p:nvPr>
        </p:nvSpPr>
        <p:spPr>
          <a:xfrm>
            <a:off x="7366000" y="2123519"/>
            <a:ext cx="9652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React 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bootstrap.png" descr="bootstrap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5634605" y="4340348"/>
            <a:ext cx="5319968" cy="5725416"/>
          </a:xfrm>
          <a:prstGeom prst="rect">
            <a:avLst/>
          </a:prstGeom>
        </p:spPr>
      </p:pic>
      <p:sp>
        <p:nvSpPr>
          <p:cNvPr id="211" name="3. Tecnologías"/>
          <p:cNvSpPr txBox="1"/>
          <p:nvPr>
            <p:ph type="title"/>
          </p:nvPr>
        </p:nvSpPr>
        <p:spPr>
          <a:xfrm>
            <a:off x="7366000" y="821134"/>
            <a:ext cx="9652000" cy="1549401"/>
          </a:xfrm>
          <a:prstGeom prst="rect">
            <a:avLst/>
          </a:prstGeom>
        </p:spPr>
        <p:txBody>
          <a:bodyPr/>
          <a:lstStyle/>
          <a:p>
            <a:pPr/>
            <a:r>
              <a:t>3. Tecnologías</a:t>
            </a:r>
          </a:p>
        </p:txBody>
      </p:sp>
      <p:sp>
        <p:nvSpPr>
          <p:cNvPr id="212" name="Biblioteca CSS / J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Biblioteca CSS / JS</a:t>
            </a:r>
          </a:p>
          <a:p>
            <a:pPr/>
            <a:r>
              <a:t>Enfocada en el diseño de interfaces frontend.</a:t>
            </a:r>
          </a:p>
          <a:p>
            <a:pPr/>
            <a:r>
              <a:t>Orientada a dispositivos móviles.</a:t>
            </a:r>
          </a:p>
          <a:p>
            <a:pPr/>
            <a:r>
              <a:t>Librería más usada de su tipo.</a:t>
            </a:r>
          </a:p>
        </p:txBody>
      </p:sp>
      <p:sp>
        <p:nvSpPr>
          <p:cNvPr id="213" name="Bootstrap 4"/>
          <p:cNvSpPr txBox="1"/>
          <p:nvPr>
            <p:ph type="body" idx="22"/>
          </p:nvPr>
        </p:nvSpPr>
        <p:spPr>
          <a:xfrm>
            <a:off x="7366000" y="2123519"/>
            <a:ext cx="9652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Bootstrap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mongo.png" descr="mongo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155125" y="4087812"/>
            <a:ext cx="5878316" cy="5540209"/>
          </a:xfrm>
          <a:prstGeom prst="rect">
            <a:avLst/>
          </a:prstGeom>
        </p:spPr>
      </p:pic>
      <p:sp>
        <p:nvSpPr>
          <p:cNvPr id="216" name="3. Tecnologías"/>
          <p:cNvSpPr txBox="1"/>
          <p:nvPr>
            <p:ph type="title"/>
          </p:nvPr>
        </p:nvSpPr>
        <p:spPr>
          <a:xfrm>
            <a:off x="7366000" y="821134"/>
            <a:ext cx="9652000" cy="1549401"/>
          </a:xfrm>
          <a:prstGeom prst="rect">
            <a:avLst/>
          </a:prstGeom>
        </p:spPr>
        <p:txBody>
          <a:bodyPr/>
          <a:lstStyle/>
          <a:p>
            <a:pPr/>
            <a:r>
              <a:t>3. Tecnologías</a:t>
            </a:r>
          </a:p>
        </p:txBody>
      </p:sp>
      <p:sp>
        <p:nvSpPr>
          <p:cNvPr id="217" name="Sistema de BD noSQL.…"/>
          <p:cNvSpPr txBox="1"/>
          <p:nvPr>
            <p:ph type="body" sz="half" idx="1"/>
          </p:nvPr>
        </p:nvSpPr>
        <p:spPr>
          <a:xfrm>
            <a:off x="13474700" y="4264470"/>
            <a:ext cx="9652000" cy="8432801"/>
          </a:xfrm>
          <a:prstGeom prst="rect">
            <a:avLst/>
          </a:prstGeom>
        </p:spPr>
        <p:txBody>
          <a:bodyPr/>
          <a:lstStyle/>
          <a:p>
            <a:pPr/>
            <a:r>
              <a:t>Sistema de BD noSQL.</a:t>
            </a:r>
          </a:p>
          <a:p>
            <a:pPr/>
            <a:r>
              <a:t>Orientado a documentos.</a:t>
            </a:r>
          </a:p>
          <a:p>
            <a:pPr/>
            <a:r>
              <a:t>Guarda los datos en archivos BSON (Binary JSON).</a:t>
            </a:r>
          </a:p>
          <a:p>
            <a:pPr/>
            <a:r>
              <a:t>Extremadamente rápido en bases de datos simples.</a:t>
            </a:r>
          </a:p>
        </p:txBody>
      </p:sp>
      <p:sp>
        <p:nvSpPr>
          <p:cNvPr id="218" name="MongoDB"/>
          <p:cNvSpPr txBox="1"/>
          <p:nvPr>
            <p:ph type="body" idx="22"/>
          </p:nvPr>
        </p:nvSpPr>
        <p:spPr>
          <a:xfrm>
            <a:off x="7366000" y="2123519"/>
            <a:ext cx="9652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MongoDB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zabbix.png" descr="zabbix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97" t="0" r="97" b="0"/>
          <a:stretch>
            <a:fillRect/>
          </a:stretch>
        </p:blipFill>
        <p:spPr>
          <a:xfrm>
            <a:off x="14331356" y="4776787"/>
            <a:ext cx="7926396" cy="4162557"/>
          </a:xfrm>
          <a:prstGeom prst="rect">
            <a:avLst/>
          </a:prstGeom>
        </p:spPr>
      </p:pic>
      <p:sp>
        <p:nvSpPr>
          <p:cNvPr id="221" name="3. Tecnologías"/>
          <p:cNvSpPr txBox="1"/>
          <p:nvPr>
            <p:ph type="title"/>
          </p:nvPr>
        </p:nvSpPr>
        <p:spPr>
          <a:xfrm>
            <a:off x="7366000" y="821134"/>
            <a:ext cx="9652000" cy="1549401"/>
          </a:xfrm>
          <a:prstGeom prst="rect">
            <a:avLst/>
          </a:prstGeom>
        </p:spPr>
        <p:txBody>
          <a:bodyPr/>
          <a:lstStyle/>
          <a:p>
            <a:pPr/>
            <a:r>
              <a:t>3. Tecnologías</a:t>
            </a:r>
          </a:p>
        </p:txBody>
      </p:sp>
      <p:sp>
        <p:nvSpPr>
          <p:cNvPr id="222" name="Software de monitorización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Software de monitorización.</a:t>
            </a:r>
          </a:p>
          <a:p>
            <a:pPr/>
            <a:r>
              <a:t>Recoge datos de los equipos.</a:t>
            </a:r>
          </a:p>
          <a:p>
            <a:pPr/>
            <a:r>
              <a:t>Alerta ante valores extremos.</a:t>
            </a:r>
          </a:p>
          <a:p>
            <a:pPr/>
            <a:r>
              <a:t>Configuración absoluta.</a:t>
            </a:r>
          </a:p>
          <a:p>
            <a:pPr/>
            <a:r>
              <a:t>Open source.</a:t>
            </a:r>
          </a:p>
          <a:p>
            <a:pPr/>
            <a:r>
              <a:t>Competencia directa de PRTG, software privativo.</a:t>
            </a:r>
          </a:p>
        </p:txBody>
      </p:sp>
      <p:sp>
        <p:nvSpPr>
          <p:cNvPr id="223" name="ZABBIX"/>
          <p:cNvSpPr txBox="1"/>
          <p:nvPr>
            <p:ph type="body" idx="22"/>
          </p:nvPr>
        </p:nvSpPr>
        <p:spPr>
          <a:xfrm>
            <a:off x="7366000" y="2123519"/>
            <a:ext cx="9652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ZABBIX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4. Planifica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Planificación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1. Ide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Idea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4. Planifica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Planificación</a:t>
            </a:r>
          </a:p>
        </p:txBody>
      </p:sp>
      <p:sp>
        <p:nvSpPr>
          <p:cNvPr id="228" name="4.1 - Servidor Node…"/>
          <p:cNvSpPr txBox="1"/>
          <p:nvPr>
            <p:ph type="body" sz="quarter" idx="1"/>
          </p:nvPr>
        </p:nvSpPr>
        <p:spPr>
          <a:xfrm>
            <a:off x="3253794" y="3634685"/>
            <a:ext cx="6548657" cy="3559566"/>
          </a:xfrm>
          <a:prstGeom prst="rect">
            <a:avLst/>
          </a:prstGeom>
        </p:spPr>
        <p:txBody>
          <a:bodyPr/>
          <a:lstStyle/>
          <a:p>
            <a:pPr/>
            <a:r>
              <a:t>4.1 - Servidor Node</a:t>
            </a:r>
          </a:p>
          <a:p>
            <a:pPr/>
            <a:r>
              <a:t>4.2 - API</a:t>
            </a:r>
          </a:p>
          <a:p>
            <a:pPr/>
            <a:r>
              <a:t>4.3 - Cliente React</a:t>
            </a:r>
          </a:p>
        </p:txBody>
      </p:sp>
      <p:sp>
        <p:nvSpPr>
          <p:cNvPr id="229" name="4.4 - MongoDB…"/>
          <p:cNvSpPr txBox="1"/>
          <p:nvPr/>
        </p:nvSpPr>
        <p:spPr>
          <a:xfrm>
            <a:off x="14064039" y="3634685"/>
            <a:ext cx="7655556" cy="3559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588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t>4.4 - MongoDB</a:t>
            </a:r>
          </a:p>
          <a:p>
            <a:pPr marL="5588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t>4.5 - Autenticación</a:t>
            </a:r>
          </a:p>
          <a:p>
            <a:pPr marL="5588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t>4-6 - Monitorización</a:t>
            </a:r>
          </a:p>
        </p:txBody>
      </p:sp>
      <p:grpSp>
        <p:nvGrpSpPr>
          <p:cNvPr id="232" name="Image Gallery"/>
          <p:cNvGrpSpPr/>
          <p:nvPr/>
        </p:nvGrpSpPr>
        <p:grpSpPr>
          <a:xfrm>
            <a:off x="1661339" y="8119786"/>
            <a:ext cx="21061322" cy="4642039"/>
            <a:chOff x="0" y="0"/>
            <a:chExt cx="21061320" cy="4642037"/>
          </a:xfrm>
        </p:grpSpPr>
        <p:pic>
          <p:nvPicPr>
            <p:cNvPr id="230" name="32.png" descr="3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28" t="0" r="128" b="0"/>
            <a:stretch>
              <a:fillRect/>
            </a:stretch>
          </p:blipFill>
          <p:spPr>
            <a:xfrm>
              <a:off x="0" y="0"/>
              <a:ext cx="21061321" cy="40227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1" name="Caption"/>
            <p:cNvSpPr/>
            <p:nvPr/>
          </p:nvSpPr>
          <p:spPr>
            <a:xfrm>
              <a:off x="0" y="4098985"/>
              <a:ext cx="21061321" cy="543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4. Planifica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Planificación</a:t>
            </a:r>
          </a:p>
        </p:txBody>
      </p:sp>
      <p:sp>
        <p:nvSpPr>
          <p:cNvPr id="235" name="4.1 - Servidor Nod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4.1 - Servidor Node</a:t>
            </a:r>
          </a:p>
        </p:txBody>
      </p:sp>
      <p:sp>
        <p:nvSpPr>
          <p:cNvPr id="236" name="Node + Express, se genera un servidor básico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+ Express, se genera un servidor básico.</a:t>
            </a:r>
          </a:p>
          <a:p>
            <a:pPr/>
            <a:r>
              <a:t>Módulo express-fileupload.</a:t>
            </a:r>
          </a:p>
          <a:p>
            <a:pPr/>
            <a:r>
              <a:t>Asignación de un directorio de trabajo.</a:t>
            </a:r>
          </a:p>
          <a:p>
            <a:pPr/>
            <a:r>
              <a:t>Variables de entorno ( .env 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4. Planifica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Planificación</a:t>
            </a:r>
          </a:p>
        </p:txBody>
      </p:sp>
      <p:sp>
        <p:nvSpPr>
          <p:cNvPr id="239" name="4.2 - AP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4.2 - API </a:t>
            </a:r>
          </a:p>
        </p:txBody>
      </p:sp>
      <p:sp>
        <p:nvSpPr>
          <p:cNvPr id="240" name="Métodos que tendrá la API: Subir, eliminar, descargar, listar..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Métodos que tendrá la API: Subir, eliminar, descargar, listar...</a:t>
            </a:r>
          </a:p>
          <a:p>
            <a:pPr/>
            <a:r>
              <a:t>Pruebas con Postman.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4. Planifica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Planificación</a:t>
            </a:r>
          </a:p>
        </p:txBody>
      </p:sp>
      <p:sp>
        <p:nvSpPr>
          <p:cNvPr id="243" name="4.3 - Cliente Reac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4.3 - Cliente React </a:t>
            </a:r>
          </a:p>
        </p:txBody>
      </p:sp>
      <p:sp>
        <p:nvSpPr>
          <p:cNvPr id="244" name="Estructura de componentes de Reac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Estructura de componentes de React.</a:t>
            </a:r>
          </a:p>
          <a:p>
            <a:pPr/>
            <a:r>
              <a:t>React-Router.</a:t>
            </a:r>
          </a:p>
          <a:p>
            <a:pPr/>
            <a:r>
              <a:t>Estilos: React-Bootrstrap + Bootwatch.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4. Planifica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Planificación</a:t>
            </a:r>
          </a:p>
        </p:txBody>
      </p:sp>
      <p:sp>
        <p:nvSpPr>
          <p:cNvPr id="247" name="4.4 - MongoDB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4.4 - MongoDB</a:t>
            </a:r>
          </a:p>
        </p:txBody>
      </p:sp>
      <p:sp>
        <p:nvSpPr>
          <p:cNvPr id="248" name="Base de datos MongoDB en un hosting onlin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Base de datos MongoDB en un hosting online.</a:t>
            </a:r>
          </a:p>
          <a:p>
            <a:pPr/>
            <a:r>
              <a:t>Configuración del ‘Schema’ de los datos que se enviarán a la BD.</a:t>
            </a:r>
          </a:p>
          <a:p>
            <a:pPr/>
            <a:r>
              <a:t>Mongoose: Modelado de objetos para MongoDB.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4. Planifica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Planificación</a:t>
            </a:r>
          </a:p>
        </p:txBody>
      </p:sp>
      <p:sp>
        <p:nvSpPr>
          <p:cNvPr id="251" name="4.5 - Autenticació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4.5 - Autenticación</a:t>
            </a:r>
          </a:p>
        </p:txBody>
      </p:sp>
      <p:sp>
        <p:nvSpPr>
          <p:cNvPr id="252" name="Módulos de manejo de credencia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Módulos de manejo de credenciales</a:t>
            </a:r>
          </a:p>
          <a:p>
            <a:pPr/>
            <a:r>
              <a:t>Módulos de validación de contraseñas y usuarios para MongoDB.</a:t>
            </a:r>
          </a:p>
          <a:p>
            <a:pPr/>
            <a:r>
              <a:t>Módulos de control de sesión en el navegador (mantener sesión iniciada).</a:t>
            </a:r>
          </a:p>
          <a:p>
            <a:pPr/>
            <a:r>
              <a:t>Reestructuración completa del código de la app.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4. Planifica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Planificación</a:t>
            </a:r>
          </a:p>
        </p:txBody>
      </p:sp>
      <p:sp>
        <p:nvSpPr>
          <p:cNvPr id="255" name="4.6 - Monitorizació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4.6 - Monitorización</a:t>
            </a:r>
          </a:p>
        </p:txBody>
      </p:sp>
      <p:sp>
        <p:nvSpPr>
          <p:cNvPr id="256" name="Instalación básica de Zabbix como ejempl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Instalación básica de Zabbix como ejemplo</a:t>
            </a:r>
          </a:p>
          <a:p>
            <a:pPr/>
            <a:r>
              <a:t>Testeo de prueba con las plantillas y sensores por defecto.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5. Desarrol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5. Desarrollo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5. Desarrol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5. Desarrollo</a:t>
            </a:r>
          </a:p>
        </p:txBody>
      </p:sp>
      <p:sp>
        <p:nvSpPr>
          <p:cNvPr id="261" name="5.1 - Servidor Nod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5.1 - Servidor Node.</a:t>
            </a:r>
          </a:p>
          <a:p>
            <a:pPr/>
            <a:r>
              <a:t>5.2 - Cliente React.</a:t>
            </a:r>
          </a:p>
          <a:p>
            <a:pPr/>
            <a:r>
              <a:t>5.3 - Autenticación.</a:t>
            </a:r>
          </a:p>
          <a:p>
            <a:pPr/>
            <a:r>
              <a:t>5.4 - Monitorización.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5. Desarrol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5. Desarrollo</a:t>
            </a:r>
          </a:p>
        </p:txBody>
      </p:sp>
      <p:sp>
        <p:nvSpPr>
          <p:cNvPr id="264" name="5.1 - Servidor Nod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5.1 - Servidor Node</a:t>
            </a:r>
          </a:p>
        </p:txBody>
      </p:sp>
      <p:sp>
        <p:nvSpPr>
          <p:cNvPr id="265" name="/ lib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/ lib:</a:t>
            </a:r>
          </a:p>
          <a:p>
            <a:pPr lvl="2"/>
            <a:r>
              <a:t>moveFile</a:t>
            </a:r>
          </a:p>
          <a:p>
            <a:pPr lvl="2"/>
            <a:r>
              <a:t>path</a:t>
            </a:r>
          </a:p>
          <a:p>
            <a:pPr/>
            <a:r>
              <a:t>/ middlewares: Errores</a:t>
            </a:r>
          </a:p>
          <a:p>
            <a:pPr/>
            <a:r>
              <a:t>/ routes: Rutas</a:t>
            </a:r>
          </a:p>
          <a:p>
            <a:pPr/>
            <a:r>
              <a:t>storage</a:t>
            </a:r>
          </a:p>
          <a:p>
            <a:pPr/>
            <a:r>
              <a:t>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1. Ide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1. Idea</a:t>
            </a:r>
          </a:p>
        </p:txBody>
      </p:sp>
      <p:sp>
        <p:nvSpPr>
          <p:cNvPr id="158" name="Uso personal de las nubes digitales desde el comienzo del ciclo.…"/>
          <p:cNvSpPr txBox="1"/>
          <p:nvPr>
            <p:ph type="body" idx="1"/>
          </p:nvPr>
        </p:nvSpPr>
        <p:spPr>
          <a:xfrm>
            <a:off x="1270000" y="3879066"/>
            <a:ext cx="21844000" cy="8907187"/>
          </a:xfrm>
          <a:prstGeom prst="rect">
            <a:avLst/>
          </a:prstGeom>
        </p:spPr>
        <p:txBody>
          <a:bodyPr/>
          <a:lstStyle/>
          <a:p>
            <a:pPr/>
            <a:r>
              <a:t>Uso personal de las nubes digitales desde el comienzo del ciclo.</a:t>
            </a:r>
          </a:p>
          <a:p>
            <a:pPr/>
            <a:r>
              <a:t>Curiosidad por los diferentes tipos que hay y cómo funcionan.</a:t>
            </a:r>
          </a:p>
          <a:p>
            <a:pPr/>
          </a:p>
          <a:p>
            <a:pPr/>
            <a:r>
              <a:t>MERN stack: JavaScript en servidor y cliente al mismo tiempo.</a:t>
            </a:r>
          </a:p>
          <a:p>
            <a:pPr/>
            <a:r>
              <a:t>SPA: Apps web que no recargan el navegador.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5. Desarrol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5. Desarrollo</a:t>
            </a:r>
          </a:p>
        </p:txBody>
      </p:sp>
      <p:sp>
        <p:nvSpPr>
          <p:cNvPr id="268" name="5.2 - Cliente Reac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5.2 - Cliente React</a:t>
            </a:r>
          </a:p>
        </p:txBody>
      </p:sp>
      <p:sp>
        <p:nvSpPr>
          <p:cNvPr id="269" name="Alert…"/>
          <p:cNvSpPr txBox="1"/>
          <p:nvPr>
            <p:ph type="body" sz="quarter" idx="1"/>
          </p:nvPr>
        </p:nvSpPr>
        <p:spPr>
          <a:xfrm>
            <a:off x="1270000" y="4267200"/>
            <a:ext cx="4679863" cy="8432800"/>
          </a:xfrm>
          <a:prstGeom prst="rect">
            <a:avLst/>
          </a:prstGeom>
        </p:spPr>
        <p:txBody>
          <a:bodyPr/>
          <a:lstStyle/>
          <a:p>
            <a:pPr/>
            <a:r>
              <a:t>Alert</a:t>
            </a:r>
          </a:p>
          <a:p>
            <a:pPr/>
            <a:r>
              <a:t>Loading</a:t>
            </a:r>
          </a:p>
          <a:p>
            <a:pPr/>
            <a:r>
              <a:t>FormModal</a:t>
            </a:r>
          </a:p>
        </p:txBody>
      </p:sp>
      <p:sp>
        <p:nvSpPr>
          <p:cNvPr id="270" name="MkDirForm…"/>
          <p:cNvSpPr txBox="1"/>
          <p:nvPr/>
        </p:nvSpPr>
        <p:spPr>
          <a:xfrm>
            <a:off x="9042947" y="4267200"/>
            <a:ext cx="4679864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588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t>MkDirForm</a:t>
            </a:r>
          </a:p>
          <a:p>
            <a:pPr marL="5588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t>FilesForm</a:t>
            </a:r>
          </a:p>
        </p:txBody>
      </p:sp>
      <p:sp>
        <p:nvSpPr>
          <p:cNvPr id="271" name="Dir…"/>
          <p:cNvSpPr txBox="1"/>
          <p:nvPr/>
        </p:nvSpPr>
        <p:spPr>
          <a:xfrm>
            <a:off x="17855021" y="4267200"/>
            <a:ext cx="4679864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588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t>Dir</a:t>
            </a:r>
          </a:p>
          <a:p>
            <a:pPr marL="5588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t>Dirent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5. Desarrol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5. Desarrollo</a:t>
            </a:r>
          </a:p>
        </p:txBody>
      </p:sp>
      <p:sp>
        <p:nvSpPr>
          <p:cNvPr id="274" name="5.3 - Autenticació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5.3 - Autenticación</a:t>
            </a:r>
          </a:p>
        </p:txBody>
      </p:sp>
      <p:sp>
        <p:nvSpPr>
          <p:cNvPr id="275" name="/ models /…"/>
          <p:cNvSpPr txBox="1"/>
          <p:nvPr>
            <p:ph type="body" sz="quarter" idx="1"/>
          </p:nvPr>
        </p:nvSpPr>
        <p:spPr>
          <a:xfrm>
            <a:off x="3713805" y="4267200"/>
            <a:ext cx="6390527" cy="8432800"/>
          </a:xfrm>
          <a:prstGeom prst="rect">
            <a:avLst/>
          </a:prstGeom>
        </p:spPr>
        <p:txBody>
          <a:bodyPr/>
          <a:lstStyle/>
          <a:p>
            <a:pPr/>
            <a:r>
              <a:t>/ models /</a:t>
            </a:r>
          </a:p>
          <a:p>
            <a:pPr lvl="3"/>
            <a:r>
              <a:t>User</a:t>
            </a:r>
          </a:p>
          <a:p>
            <a:pPr/>
          </a:p>
          <a:p>
            <a:pPr/>
            <a:r>
              <a:t>/ config /</a:t>
            </a:r>
          </a:p>
          <a:p>
            <a:pPr lvl="3"/>
            <a:r>
              <a:t>Passport</a:t>
            </a:r>
          </a:p>
          <a:p>
            <a:pPr lvl="3"/>
            <a:r>
              <a:t>KeysAlert</a:t>
            </a:r>
          </a:p>
        </p:txBody>
      </p:sp>
      <p:sp>
        <p:nvSpPr>
          <p:cNvPr id="276" name="/ validation /…"/>
          <p:cNvSpPr txBox="1"/>
          <p:nvPr/>
        </p:nvSpPr>
        <p:spPr>
          <a:xfrm>
            <a:off x="14829015" y="4267200"/>
            <a:ext cx="6390528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588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t>/ validation /</a:t>
            </a:r>
          </a:p>
          <a:p>
            <a:pPr lvl="3" marL="22352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t>Login</a:t>
            </a:r>
          </a:p>
          <a:p>
            <a:pPr lvl="3" marL="22352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t>Register</a:t>
            </a:r>
          </a:p>
          <a:p>
            <a:pPr lvl="3" marL="22352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</a:p>
          <a:p>
            <a:pPr marL="5588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t>/ client /</a:t>
            </a:r>
          </a:p>
          <a:p>
            <a:pPr algn="l" defTabSz="2438400">
              <a:spcBef>
                <a:spcPts val="2400"/>
              </a:spcBef>
              <a:defRPr sz="4800">
                <a:solidFill>
                  <a:srgbClr val="FFFFFF"/>
                </a:solidFill>
              </a:defRPr>
            </a:pPr>
            <a:r>
              <a:t>A continuación...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ubdirectorios de /client/">
            <a:hlinkClick r:id="" invalidUrl="" action="ppaction://hlinkshowjump?jump=nextslide" tgtFrame="" tooltip="" history="1" highlightClick="0" endSnd="0"/>
          </p:cNvPr>
          <p:cNvSpPr txBox="1"/>
          <p:nvPr>
            <p:ph type="body" idx="21"/>
          </p:nvPr>
        </p:nvSpPr>
        <p:spPr>
          <a:xfrm>
            <a:off x="1270000" y="1063492"/>
            <a:ext cx="21844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Subdirectorios de /client/</a:t>
            </a:r>
          </a:p>
        </p:txBody>
      </p:sp>
      <p:sp>
        <p:nvSpPr>
          <p:cNvPr id="279" name="/ reducers /…"/>
          <p:cNvSpPr txBox="1"/>
          <p:nvPr>
            <p:ph type="body" sz="half" idx="1"/>
          </p:nvPr>
        </p:nvSpPr>
        <p:spPr>
          <a:xfrm>
            <a:off x="3426298" y="2973420"/>
            <a:ext cx="7281798" cy="9726580"/>
          </a:xfrm>
          <a:prstGeom prst="rect">
            <a:avLst/>
          </a:prstGeom>
        </p:spPr>
        <p:txBody>
          <a:bodyPr/>
          <a:lstStyle/>
          <a:p>
            <a:pPr/>
            <a:r>
              <a:t>/ reducers /</a:t>
            </a:r>
          </a:p>
          <a:p>
            <a:pPr lvl="2"/>
            <a:r>
              <a:t>authReducer</a:t>
            </a:r>
          </a:p>
          <a:p>
            <a:pPr lvl="2"/>
            <a:r>
              <a:t>errorReducer</a:t>
            </a:r>
          </a:p>
          <a:p>
            <a:pPr lvl="2"/>
          </a:p>
          <a:p>
            <a:pPr/>
            <a:r>
              <a:t>/ actions /</a:t>
            </a:r>
          </a:p>
          <a:p>
            <a:pPr lvl="2"/>
            <a:r>
              <a:t>LoginUser</a:t>
            </a:r>
          </a:p>
          <a:p>
            <a:pPr lvl="2"/>
            <a:r>
              <a:t>LogoutUser</a:t>
            </a:r>
          </a:p>
        </p:txBody>
      </p:sp>
      <p:sp>
        <p:nvSpPr>
          <p:cNvPr id="280" name="/ api /…"/>
          <p:cNvSpPr txBox="1"/>
          <p:nvPr/>
        </p:nvSpPr>
        <p:spPr>
          <a:xfrm>
            <a:off x="14369005" y="2973420"/>
            <a:ext cx="7281797" cy="9726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588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t>/ api / </a:t>
            </a:r>
          </a:p>
          <a:p>
            <a:pPr lvl="2" marL="16764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t>( axios)</a:t>
            </a:r>
          </a:p>
          <a:p>
            <a:pPr lvl="2" marL="16764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</a:p>
          <a:p>
            <a:pPr marL="5588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t>/ utils /</a:t>
            </a:r>
          </a:p>
          <a:p>
            <a:pPr lvl="2" marL="16764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t>setAuthToken</a:t>
            </a:r>
          </a:p>
          <a:p>
            <a:pPr lvl="2" marL="16764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t>( Modifica axios )</a:t>
            </a:r>
          </a:p>
          <a:p>
            <a:pPr lvl="2" marL="16764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</a:p>
          <a:p>
            <a:pPr marL="5588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t>/ components 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ubdirectorios de /client/components/"/>
          <p:cNvSpPr txBox="1"/>
          <p:nvPr>
            <p:ph type="body" idx="21"/>
          </p:nvPr>
        </p:nvSpPr>
        <p:spPr>
          <a:xfrm>
            <a:off x="1586257" y="1063492"/>
            <a:ext cx="21844001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Subdirectorios de /client/components/</a:t>
            </a:r>
          </a:p>
        </p:txBody>
      </p:sp>
      <p:sp>
        <p:nvSpPr>
          <p:cNvPr id="283" name="/ layout /…"/>
          <p:cNvSpPr txBox="1"/>
          <p:nvPr>
            <p:ph type="body" sz="quarter" idx="1"/>
          </p:nvPr>
        </p:nvSpPr>
        <p:spPr>
          <a:xfrm>
            <a:off x="2966288" y="2757790"/>
            <a:ext cx="6706784" cy="9942210"/>
          </a:xfrm>
          <a:prstGeom prst="rect">
            <a:avLst/>
          </a:prstGeom>
        </p:spPr>
        <p:txBody>
          <a:bodyPr/>
          <a:lstStyle/>
          <a:p>
            <a:pPr/>
            <a:r>
              <a:t>/ layout /</a:t>
            </a:r>
          </a:p>
          <a:p>
            <a:pPr lvl="2"/>
            <a:r>
              <a:t>NavBar</a:t>
            </a:r>
          </a:p>
          <a:p>
            <a:pPr lvl="2"/>
            <a:r>
              <a:t>Landing</a:t>
            </a:r>
          </a:p>
          <a:p>
            <a:pPr lvl="2"/>
          </a:p>
          <a:p>
            <a:pPr/>
            <a:r>
              <a:t>/ auth /</a:t>
            </a:r>
          </a:p>
          <a:p>
            <a:pPr lvl="2"/>
            <a:r>
              <a:t>Register</a:t>
            </a:r>
          </a:p>
          <a:p>
            <a:pPr lvl="2"/>
            <a:r>
              <a:t>Login</a:t>
            </a:r>
          </a:p>
        </p:txBody>
      </p:sp>
      <p:sp>
        <p:nvSpPr>
          <p:cNvPr id="284" name="/ private-route /…"/>
          <p:cNvSpPr txBox="1"/>
          <p:nvPr/>
        </p:nvSpPr>
        <p:spPr>
          <a:xfrm>
            <a:off x="15102146" y="2757790"/>
            <a:ext cx="6706785" cy="994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588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t>/ private-route /</a:t>
            </a:r>
          </a:p>
          <a:p>
            <a:pPr lvl="2" marL="16764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t>PrivateRoute</a:t>
            </a:r>
          </a:p>
          <a:p>
            <a:pPr marL="5588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</a:p>
          <a:p>
            <a:pPr marL="5588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t>/ dashboard /</a:t>
            </a:r>
          </a:p>
          <a:p>
            <a:pPr lvl="2" marL="16764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t>Dashboard</a:t>
            </a:r>
          </a:p>
          <a:p>
            <a:pPr marL="5588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</a:p>
          <a:p>
            <a:pPr marL="5588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t>/ app /</a:t>
            </a:r>
          </a:p>
          <a:p>
            <a:pPr lvl="2" marL="16764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t>Componentes de la app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5. Desarrol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5. Desarrollo</a:t>
            </a:r>
          </a:p>
        </p:txBody>
      </p:sp>
      <p:sp>
        <p:nvSpPr>
          <p:cNvPr id="287" name="5.4 - Monitorizació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5.4 - Monitorización</a:t>
            </a:r>
          </a:p>
        </p:txBody>
      </p:sp>
      <p:sp>
        <p:nvSpPr>
          <p:cNvPr id="288" name="No es un programa hecho por m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 es un programa hecho por mi</a:t>
            </a:r>
          </a:p>
          <a:p>
            <a:pPr/>
            <a:r>
              <a:t>Luego se verá una demo de como funcionaría en un negocio real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6. Prototip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6. Prototipo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19.png" descr="19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4905" r="0" b="4905"/>
          <a:stretch>
            <a:fillRect/>
          </a:stretch>
        </p:blipFill>
        <p:spPr>
          <a:xfrm>
            <a:off x="104349" y="6133906"/>
            <a:ext cx="11816191" cy="7536292"/>
          </a:xfrm>
          <a:prstGeom prst="rect">
            <a:avLst/>
          </a:prstGeom>
        </p:spPr>
      </p:pic>
      <p:pic>
        <p:nvPicPr>
          <p:cNvPr id="293" name="18.png" descr="18.png"/>
          <p:cNvPicPr>
            <a:picLocks noChangeAspect="1"/>
          </p:cNvPicPr>
          <p:nvPr>
            <p:ph type="pic" idx="22"/>
          </p:nvPr>
        </p:nvPicPr>
        <p:blipFill>
          <a:blip r:embed="rId3">
            <a:extLst/>
          </a:blip>
          <a:srcRect l="4609" t="0" r="3478" b="0"/>
          <a:stretch>
            <a:fillRect/>
          </a:stretch>
        </p:blipFill>
        <p:spPr>
          <a:xfrm>
            <a:off x="237224" y="54057"/>
            <a:ext cx="11679625" cy="5703555"/>
          </a:xfrm>
          <a:prstGeom prst="rect">
            <a:avLst/>
          </a:prstGeom>
        </p:spPr>
      </p:pic>
      <p:pic>
        <p:nvPicPr>
          <p:cNvPr id="294" name="20.png" descr="20.png"/>
          <p:cNvPicPr>
            <a:picLocks noChangeAspect="1"/>
          </p:cNvPicPr>
          <p:nvPr>
            <p:ph type="pic" idx="23"/>
          </p:nvPr>
        </p:nvPicPr>
        <p:blipFill>
          <a:blip r:embed="rId4">
            <a:extLst/>
          </a:blip>
          <a:srcRect l="45" t="0" r="45" b="0"/>
          <a:stretch>
            <a:fillRect/>
          </a:stretch>
        </p:blipFill>
        <p:spPr>
          <a:xfrm>
            <a:off x="12268382" y="2558291"/>
            <a:ext cx="12026080" cy="1101436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24.png" descr="24.png"/>
          <p:cNvPicPr>
            <a:picLocks noChangeAspect="1"/>
          </p:cNvPicPr>
          <p:nvPr>
            <p:ph type="pic" idx="23"/>
          </p:nvPr>
        </p:nvPicPr>
        <p:blipFill>
          <a:blip r:embed="rId2">
            <a:extLst/>
          </a:blip>
          <a:srcRect l="406" t="0" r="406" b="0"/>
          <a:stretch>
            <a:fillRect/>
          </a:stretch>
        </p:blipFill>
        <p:spPr>
          <a:xfrm>
            <a:off x="689173" y="-1"/>
            <a:ext cx="23005595" cy="1371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27.png" descr="27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333" r="0" b="333"/>
          <a:stretch>
            <a:fillRect/>
          </a:stretch>
        </p:blipFill>
        <p:spPr>
          <a:xfrm>
            <a:off x="1003895" y="123031"/>
            <a:ext cx="22376379" cy="1346990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28.png" descr="28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4826" r="0" b="92"/>
          <a:stretch>
            <a:fillRect/>
          </a:stretch>
        </p:blipFill>
        <p:spPr>
          <a:xfrm>
            <a:off x="10120228" y="525859"/>
            <a:ext cx="9172288" cy="12664116"/>
          </a:xfrm>
          <a:prstGeom prst="rect">
            <a:avLst/>
          </a:prstGeom>
        </p:spPr>
      </p:pic>
      <p:sp>
        <p:nvSpPr>
          <p:cNvPr id="301" name="Versión para móviles:"/>
          <p:cNvSpPr txBox="1"/>
          <p:nvPr>
            <p:ph type="body" sz="quarter" idx="4294967295"/>
          </p:nvPr>
        </p:nvSpPr>
        <p:spPr>
          <a:xfrm>
            <a:off x="2563779" y="2901543"/>
            <a:ext cx="9653726" cy="2625171"/>
          </a:xfrm>
          <a:prstGeom prst="rect">
            <a:avLst/>
          </a:prstGeom>
        </p:spPr>
        <p:txBody>
          <a:bodyPr/>
          <a:lstStyle/>
          <a:p>
            <a:pPr/>
            <a:r>
              <a:t>Versión para móviles: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2. Mercad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Mercado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7. Dificultad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7. Dificultades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7. Dificultad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7. Dificultades</a:t>
            </a:r>
          </a:p>
        </p:txBody>
      </p:sp>
      <p:sp>
        <p:nvSpPr>
          <p:cNvPr id="306" name="Tecnologías nuevas y desconocidas para mi.…"/>
          <p:cNvSpPr txBox="1"/>
          <p:nvPr>
            <p:ph type="body" idx="1"/>
          </p:nvPr>
        </p:nvSpPr>
        <p:spPr>
          <a:xfrm>
            <a:off x="1270000" y="2858418"/>
            <a:ext cx="21844000" cy="9841582"/>
          </a:xfrm>
          <a:prstGeom prst="rect">
            <a:avLst/>
          </a:prstGeom>
        </p:spPr>
        <p:txBody>
          <a:bodyPr/>
          <a:lstStyle/>
          <a:p>
            <a:pPr/>
            <a:r>
              <a:t>Tecnologías nuevas y desconocidas para mi.</a:t>
            </a:r>
          </a:p>
          <a:p>
            <a:pPr/>
            <a:r>
              <a:t>Autenticación. MongoDB o MySQL? Gestión de contraseñas?</a:t>
            </a:r>
          </a:p>
          <a:p>
            <a:pPr/>
            <a:r>
              <a:t>Errores, miles de errores con los módulos y dependencias.</a:t>
            </a:r>
          </a:p>
          <a:p>
            <a:pPr/>
            <a:r>
              <a:t>Funcional Components. Redux.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8. Conclusio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8. Conclusiones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8. Conclusio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8. Conclusiones</a:t>
            </a:r>
          </a:p>
        </p:txBody>
      </p:sp>
      <p:sp>
        <p:nvSpPr>
          <p:cNvPr id="311" name="Aprendizaje de nuevas tecnologías: MERN, git, npm.…"/>
          <p:cNvSpPr txBox="1"/>
          <p:nvPr>
            <p:ph type="body" idx="1"/>
          </p:nvPr>
        </p:nvSpPr>
        <p:spPr>
          <a:xfrm>
            <a:off x="1270000" y="3965318"/>
            <a:ext cx="21844000" cy="8001541"/>
          </a:xfrm>
          <a:prstGeom prst="rect">
            <a:avLst/>
          </a:prstGeom>
        </p:spPr>
        <p:txBody>
          <a:bodyPr/>
          <a:lstStyle/>
          <a:p>
            <a:pPr/>
            <a:r>
              <a:t>Aprendizaje de nuevas tecnologías: MERN, git, npm.</a:t>
            </a:r>
          </a:p>
          <a:p>
            <a:pPr/>
          </a:p>
          <a:p>
            <a:pPr/>
            <a:r>
              <a:t>React y GitHub.</a:t>
            </a:r>
          </a:p>
          <a:p>
            <a:pPr/>
          </a:p>
          <a:p>
            <a:pPr/>
            <a:r>
              <a:t>Conocimientos sobre el funcionamiento de estos sistemas.</a:t>
            </a:r>
          </a:p>
          <a:p>
            <a:pPr/>
          </a:p>
          <a:p>
            <a:pPr/>
            <a:r>
              <a:t>Experiencia en las metodologías durante un desarrollo de programación.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8. Conclusio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8. Conclusiones</a:t>
            </a:r>
          </a:p>
        </p:txBody>
      </p:sp>
      <p:sp>
        <p:nvSpPr>
          <p:cNvPr id="314" name="Posibles mejora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Posibles mejoras</a:t>
            </a:r>
          </a:p>
        </p:txBody>
      </p:sp>
      <p:sp>
        <p:nvSpPr>
          <p:cNvPr id="315" name="Bugs:…"/>
          <p:cNvSpPr txBox="1"/>
          <p:nvPr>
            <p:ph type="body" sz="quarter" idx="1"/>
          </p:nvPr>
        </p:nvSpPr>
        <p:spPr>
          <a:xfrm>
            <a:off x="2103768" y="4267200"/>
            <a:ext cx="10544996" cy="3473314"/>
          </a:xfrm>
          <a:prstGeom prst="rect">
            <a:avLst/>
          </a:prstGeom>
        </p:spPr>
        <p:txBody>
          <a:bodyPr/>
          <a:lstStyle/>
          <a:p>
            <a:pPr/>
            <a:r>
              <a:rPr u="sng"/>
              <a:t>Bugs</a:t>
            </a:r>
            <a:r>
              <a:t>:</a:t>
            </a:r>
          </a:p>
          <a:p>
            <a:pPr lvl="2"/>
            <a:r>
              <a:t>Eliminación de archivos</a:t>
            </a:r>
          </a:p>
          <a:p>
            <a:pPr lvl="2"/>
            <a:r>
              <a:t>Subida de un único archivo</a:t>
            </a:r>
          </a:p>
        </p:txBody>
      </p:sp>
      <p:sp>
        <p:nvSpPr>
          <p:cNvPr id="316" name="Funcionalidades pendientes:…"/>
          <p:cNvSpPr txBox="1"/>
          <p:nvPr/>
        </p:nvSpPr>
        <p:spPr>
          <a:xfrm>
            <a:off x="1960015" y="8858113"/>
            <a:ext cx="10832503" cy="266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588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rPr u="sng"/>
              <a:t>Funcionalidades pendientes</a:t>
            </a:r>
            <a:r>
              <a:t>:</a:t>
            </a:r>
          </a:p>
          <a:p>
            <a:pPr lvl="2" marL="16764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t>Eliminación de directorios</a:t>
            </a:r>
          </a:p>
        </p:txBody>
      </p:sp>
      <p:sp>
        <p:nvSpPr>
          <p:cNvPr id="317" name="Futuras mejoras:…"/>
          <p:cNvSpPr txBox="1"/>
          <p:nvPr/>
        </p:nvSpPr>
        <p:spPr>
          <a:xfrm>
            <a:off x="13333981" y="4267200"/>
            <a:ext cx="8690579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588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rPr u="sng"/>
              <a:t>Futuras mejoras</a:t>
            </a:r>
            <a:r>
              <a:t>:</a:t>
            </a:r>
          </a:p>
          <a:p>
            <a:pPr lvl="2" marL="16764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t>Directorios personales para cada usuario</a:t>
            </a:r>
          </a:p>
          <a:p>
            <a:pPr lvl="2" marL="16764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t>Descargar carpetas</a:t>
            </a:r>
          </a:p>
          <a:p>
            <a:pPr lvl="2" marL="1676400" indent="-558800" algn="l" defTabSz="243840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800">
                <a:solidFill>
                  <a:srgbClr val="FFFFFF"/>
                </a:solidFill>
              </a:defRPr>
            </a:pPr>
            <a:r>
              <a:t>Mover carpetas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Fin. Muchas gracias por su tiempo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Fin. Muchas gracias por su tiempo.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2. Mercad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Mercado</a:t>
            </a:r>
          </a:p>
        </p:txBody>
      </p:sp>
      <p:sp>
        <p:nvSpPr>
          <p:cNvPr id="163" name="Sec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Sector</a:t>
            </a:r>
          </a:p>
        </p:txBody>
      </p:sp>
      <p:sp>
        <p:nvSpPr>
          <p:cNvPr id="164" name="Tecnología reciente, aún quedan mucho clientes potenciales.…"/>
          <p:cNvSpPr txBox="1"/>
          <p:nvPr>
            <p:ph type="body" idx="1"/>
          </p:nvPr>
        </p:nvSpPr>
        <p:spPr>
          <a:xfrm>
            <a:off x="1270000" y="5014717"/>
            <a:ext cx="21844000" cy="7685283"/>
          </a:xfrm>
          <a:prstGeom prst="rect">
            <a:avLst/>
          </a:prstGeom>
        </p:spPr>
        <p:txBody>
          <a:bodyPr/>
          <a:lstStyle/>
          <a:p>
            <a:pPr/>
            <a:r>
              <a:t>Tecnología reciente, aún quedan mucho clientes potenciales.</a:t>
            </a:r>
          </a:p>
          <a:p>
            <a:pPr/>
            <a:r>
              <a:t>Enfoque en las pequeñas y medianas empresas.</a:t>
            </a:r>
          </a:p>
          <a:p>
            <a:pPr/>
            <a:r>
              <a:t>Éstas, por falta de capital, concentran las empresas sin informatizar.</a:t>
            </a:r>
          </a:p>
          <a:p>
            <a:pPr/>
            <a:r>
              <a:t>Mercado en expansión, con vías de crecimiento a futuro.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2. Mercad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Mercado</a:t>
            </a:r>
          </a:p>
        </p:txBody>
      </p:sp>
      <p:sp>
        <p:nvSpPr>
          <p:cNvPr id="167" name="Product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Producto</a:t>
            </a:r>
          </a:p>
        </p:txBody>
      </p:sp>
      <p:sp>
        <p:nvSpPr>
          <p:cNvPr id="168" name="Una solución simple pero efectiva de nube digital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Una solución simple pero efectiva de nube digital,</a:t>
            </a:r>
          </a:p>
          <a:p>
            <a:pPr/>
            <a:r>
              <a:t>A bajo coste, especialmente pensado para nuestro cliente objetivo.</a:t>
            </a:r>
          </a:p>
          <a:p>
            <a:pPr/>
            <a:r>
              <a:t>Posibilidad de reutilización de equipos, promoviendo:</a:t>
            </a:r>
          </a:p>
          <a:p>
            <a:pPr lvl="2"/>
            <a:r>
              <a:t>Reducción de costes.</a:t>
            </a:r>
          </a:p>
          <a:p>
            <a:pPr lvl="2"/>
            <a:r>
              <a:t>Reducción de residuos tecnológicos.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2. Mercad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Mercado</a:t>
            </a:r>
          </a:p>
        </p:txBody>
      </p:sp>
      <p:sp>
        <p:nvSpPr>
          <p:cNvPr id="171" name="Financiación: 1 - Instalació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Financiación: 1 - Instalación</a:t>
            </a:r>
          </a:p>
        </p:txBody>
      </p:sp>
      <p:sp>
        <p:nvSpPr>
          <p:cNvPr id="172" name="Instalación básica: Configuración de MyCloudApp.…"/>
          <p:cNvSpPr txBox="1"/>
          <p:nvPr>
            <p:ph type="body" idx="1"/>
          </p:nvPr>
        </p:nvSpPr>
        <p:spPr>
          <a:xfrm>
            <a:off x="1270000" y="4271367"/>
            <a:ext cx="21844000" cy="8432801"/>
          </a:xfrm>
          <a:prstGeom prst="rect">
            <a:avLst/>
          </a:prstGeom>
        </p:spPr>
        <p:txBody>
          <a:bodyPr/>
          <a:lstStyle/>
          <a:p>
            <a:pPr/>
            <a:r>
              <a:rPr u="sng"/>
              <a:t>Instalación básica</a:t>
            </a:r>
            <a:r>
              <a:t>: Configuración de MyCloudApp.</a:t>
            </a:r>
          </a:p>
          <a:p>
            <a:pPr lvl="3"/>
            <a:r>
              <a:t>No incluye equipo, solo el software.</a:t>
            </a:r>
          </a:p>
          <a:p>
            <a:pPr lvl="3"/>
            <a:r>
              <a:t>3 meses de </a:t>
            </a:r>
            <a:r>
              <a:rPr u="sng"/>
              <a:t>soporte básico</a:t>
            </a:r>
            <a:r>
              <a:t> incluido.</a:t>
            </a:r>
          </a:p>
          <a:p>
            <a:pPr/>
          </a:p>
          <a:p>
            <a:pPr/>
            <a:r>
              <a:rPr u="sng"/>
              <a:t>Instalación completa</a:t>
            </a:r>
            <a:r>
              <a:t>: Configuración de MyCloudApp + equipo.</a:t>
            </a:r>
          </a:p>
          <a:p>
            <a:pPr lvl="3"/>
            <a:r>
              <a:t>Equipo valorado en 200€ incluido.</a:t>
            </a:r>
          </a:p>
          <a:p>
            <a:pPr lvl="3"/>
            <a:r>
              <a:t>6 meses de </a:t>
            </a:r>
            <a:r>
              <a:rPr u="sng"/>
              <a:t>soporte premium</a:t>
            </a:r>
            <a:r>
              <a:t> incluido.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2. Mercad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Mercado</a:t>
            </a:r>
          </a:p>
        </p:txBody>
      </p:sp>
      <p:sp>
        <p:nvSpPr>
          <p:cNvPr id="175" name="Financiación: 2 - Soport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Financiación: 2 - Soporte</a:t>
            </a:r>
          </a:p>
        </p:txBody>
      </p:sp>
      <p:sp>
        <p:nvSpPr>
          <p:cNvPr id="176" name="Soporte básico: Monitorización con Zabbix . Notificaciones ante incidencias con el servido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/>
              <a:t>Soporte básico</a:t>
            </a:r>
            <a:r>
              <a:t>: Monitorización con Zabbix . Notificaciones ante incidencias con el servidor.</a:t>
            </a:r>
          </a:p>
          <a:p>
            <a:pPr lvl="3"/>
            <a:r>
              <a:t>Contestación ante incidencia grave: 8h</a:t>
            </a:r>
          </a:p>
          <a:p>
            <a:pPr lvl="3"/>
            <a:r>
              <a:t>Resolución de una incidencia grave: 24h </a:t>
            </a:r>
          </a:p>
          <a:p>
            <a:pPr/>
            <a:r>
              <a:rPr u="sng"/>
              <a:t>Soporte premium</a:t>
            </a:r>
            <a:r>
              <a:t>: Soporte básico + informes semanales y acceso a un panel web donde consultar la información monitorizadla.</a:t>
            </a:r>
          </a:p>
          <a:p>
            <a:pPr lvl="3"/>
            <a:r>
              <a:t>Contestación ante incidencia grave: 1h</a:t>
            </a:r>
          </a:p>
          <a:p>
            <a:pPr lvl="3"/>
            <a:r>
              <a:t>Resolución de una incidencia grave: 2h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3. Tecnologí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Tecnologías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