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704499-CD7C-4240-83F8-559F22FCAD5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19680" y="454608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A96B90-7B07-44AC-AF21-C9601AECAE5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39372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A06641-C1B6-4B57-9C34-BEC862E0F4D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34756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37580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1968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34756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437580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256CA3-8316-4A1F-9071-039A0FF99E8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A1E12D-AA59-41A3-9365-DA82C5B54D4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2167A-8C4F-4CD3-9814-FFF5DBF62CA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7755A-986B-47FF-AEBC-78E974F6611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AAD35C-D80D-43D3-B766-6AE9626AAFF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A0D88-DBA9-4500-9B55-EC7D5F975BF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1B27F-F2F2-4E71-A746-8BA695DFE8A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0CEF0-943E-4900-81AB-2EC713F3C1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9EB26E-B8D9-46ED-BB39-FB39C7CA3A8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39372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D900E-7EA1-4E11-B868-254AD4BC506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EE41EF-4A41-44FA-A35E-6197FEACD5E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19680" y="454608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EC7A5-1435-4098-A1E7-87D60245581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39372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A2319C-F23B-4BED-A2A6-9493C4CC56D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34756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37580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1968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34756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37580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0674D-905B-473A-9A84-BA43A8A052D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B7340B-ED49-4A9B-94BD-F816BA45E73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0F5526-FE45-4E28-A27A-13039BBAA82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26F22-C1F7-4CD1-BD3A-B400D19AEBA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4332B-F157-419A-A940-8C517183050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3D41E-8418-4E98-B8E9-EC44AC3FB5D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DCDC30-0324-4648-B557-F363F2CF540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6FCF3D-C80E-4C21-A25F-F72078A3A0C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D789E-116E-4AD6-B21A-048810B8DAB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39372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384937-69D9-4255-9BF0-49919257163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070132-40E8-42A9-9267-26BE6D85012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19680" y="454608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AC75C5-61FF-4C1F-9EE9-3F3D3F5022A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339372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D9545-C24F-410C-946A-4839B56A829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34756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375800" y="423360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31968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234756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4375800" y="4546080"/>
            <a:ext cx="1931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B8B6A5-1900-47FE-A405-1B37C86360B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41DA8C-7BE9-4F66-A3F8-0CD4D8F8435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BA9657-CDFF-471E-AED2-F1B1353F009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A2906C-CC80-41E8-B6BD-3CA33BA6A3B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058B08-D70F-4DD6-951A-D17C6F68A66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393720" y="454608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0E0DFF-6F42-4BAE-A5FE-E029DDA622B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968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393720" y="4233600"/>
            <a:ext cx="29271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19680" y="4546080"/>
            <a:ext cx="599832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896EF7-1378-41A4-8A9F-17306DD897B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IE" sz="40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E" sz="4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C4305B2-BE83-40FB-8417-3CD20C8605F2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1;p4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E36F85-67C3-4E18-B28E-D15FF1E44C76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44E1C02-D898-4275-A705-C39EF17FEF64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PSLG</a:t>
            </a:r>
            <a:endParaRPr b="0" lang="en-I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Week 4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Example Solution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122;p22" descr=""/>
          <p:cNvPicPr/>
          <p:nvPr/>
        </p:nvPicPr>
        <p:blipFill>
          <a:blip r:embed="rId1"/>
          <a:stretch/>
        </p:blipFill>
        <p:spPr>
          <a:xfrm>
            <a:off x="692280" y="304920"/>
            <a:ext cx="7759080" cy="39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Plan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Quick overview of two dimensional arrays and (if ye want) a recap of one dimensional arrays. (Poll)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Since this session is in the afternoon and not all of ye might have access to a PC you can program on, 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Then we will go onto practical exercises where :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We split ye up into small groups of 3-4.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We then give each group a short programming problem which will help you practice and remember last weeks material.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Myself and Tomek then go between the groups and help ye out if you’re stuck with anything.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No pressure to finish the programming problems during the session.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One Dimensional Arrays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Arrays are used to store lists of data of the same type. E.g. A list of ten integers is written like this : </a:t>
            </a:r>
            <a:r>
              <a:rPr b="0" lang="en" sz="135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int</a:t>
            </a:r>
            <a:r>
              <a:rPr b="0" lang="en" sz="135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[]</a:t>
            </a:r>
            <a:r>
              <a:rPr b="0" lang="en" sz="135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350" spc="-1" strike="noStrike">
                <a:solidFill>
                  <a:srgbClr val="d65ba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A</a:t>
            </a:r>
            <a:r>
              <a:rPr b="0" lang="en" sz="135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35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=</a:t>
            </a:r>
            <a:r>
              <a:rPr b="0" lang="en" sz="135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35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new</a:t>
            </a:r>
            <a:r>
              <a:rPr b="0" lang="en" sz="135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35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int</a:t>
            </a:r>
            <a:r>
              <a:rPr b="0" lang="en" sz="135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</a:t>
            </a:r>
            <a:r>
              <a:rPr b="0" lang="en" sz="1350" spc="-1" strike="noStrike">
                <a:solidFill>
                  <a:srgbClr val="bd93f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10</a:t>
            </a:r>
            <a:r>
              <a:rPr b="0" lang="en" sz="135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];</a:t>
            </a:r>
            <a:endParaRPr b="0" lang="en-IE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77;p15" descr=""/>
          <p:cNvPicPr/>
          <p:nvPr/>
        </p:nvPicPr>
        <p:blipFill>
          <a:blip r:embed="rId1"/>
          <a:stretch/>
        </p:blipFill>
        <p:spPr>
          <a:xfrm>
            <a:off x="1076040" y="2571840"/>
            <a:ext cx="6991560" cy="163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388080" y="1489680"/>
            <a:ext cx="4060440" cy="348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One 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dimensional arrays resemble one, long row of data like this :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Two Dimensional Arrays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84;p16" descr=""/>
          <p:cNvPicPr/>
          <p:nvPr/>
        </p:nvPicPr>
        <p:blipFill>
          <a:blip r:embed="rId1"/>
          <a:stretch/>
        </p:blipFill>
        <p:spPr>
          <a:xfrm>
            <a:off x="633240" y="2852640"/>
            <a:ext cx="3569400" cy="83484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85;p16"/>
          <p:cNvSpPr/>
          <p:nvPr/>
        </p:nvSpPr>
        <p:spPr>
          <a:xfrm>
            <a:off x="4737600" y="1489680"/>
            <a:ext cx="419724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Two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 dimensional arrays resemble a grid of data :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</p:txBody>
      </p:sp>
      <p:pic>
        <p:nvPicPr>
          <p:cNvPr id="132" name="Google Shape;86;p16" descr=""/>
          <p:cNvPicPr/>
          <p:nvPr/>
        </p:nvPicPr>
        <p:blipFill>
          <a:blip r:embed="rId2"/>
          <a:stretch/>
        </p:blipFill>
        <p:spPr>
          <a:xfrm>
            <a:off x="5317920" y="2273760"/>
            <a:ext cx="3036600" cy="191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Two Dimensional Arrays cont.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45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Declaring a 2D Array: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data_type array_name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[][];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 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(</a:t>
            </a:r>
            <a:r>
              <a:rPr b="0" lang="en" sz="1400" spc="-1" strike="noStrike">
                <a:solidFill>
                  <a:srgbClr val="bd93f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OR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)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 data_type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[][]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array_name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;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afbfb"/>
                </a:solidFill>
                <a:latin typeface="Roboto"/>
                <a:ea typeface="Roboto"/>
              </a:rPr>
              <a:t>Example: </a:t>
            </a:r>
            <a:endParaRPr b="0" lang="en-IE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int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[][]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integer2DArray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;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400" spc="-1" strike="noStrike">
                <a:solidFill>
                  <a:srgbClr val="808080"/>
                </a:solidFill>
                <a:highlight>
                  <a:srgbClr val="241e30"/>
                </a:highlight>
                <a:latin typeface="Roboto Mono"/>
                <a:ea typeface="Roboto Mono"/>
              </a:rPr>
              <a:t>// 2D integer array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fafbfb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afbfb"/>
                </a:solidFill>
                <a:latin typeface="Roboto"/>
                <a:ea typeface="Roboto"/>
              </a:rPr>
              <a:t>Initialising a 2D Array:</a:t>
            </a:r>
            <a:endParaRPr b="0" lang="en-IE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fafbfb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data_type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[][]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array_Name 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=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40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new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data_type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no_of_rows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][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no_of_columns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];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fafbfb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afbfb"/>
                </a:solidFill>
                <a:latin typeface="Roboto"/>
                <a:ea typeface="Roboto"/>
              </a:rPr>
              <a:t>Example: </a:t>
            </a:r>
            <a:endParaRPr b="0" lang="en-IE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fafbfb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int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[][]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2dIntArray 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=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</a:t>
            </a:r>
            <a:r>
              <a:rPr b="0" lang="en" sz="140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new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int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4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][</a:t>
            </a:r>
            <a:r>
              <a:rPr b="0" lang="en" sz="14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4</a:t>
            </a:r>
            <a:r>
              <a:rPr b="0" lang="en" sz="14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];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Two Dimensional Arrays cont.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45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Accessing variables in a 2D Array:</a:t>
            </a:r>
            <a:endParaRPr b="0" lang="en-IE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Roboto"/>
                <a:ea typeface="Roboto"/>
              </a:rPr>
              <a:t>You can access any variable in a 2D array using a row number and a column number</a:t>
            </a: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Roboto"/>
                <a:ea typeface="Roboto"/>
              </a:rPr>
              <a:t>Example:</a:t>
            </a: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20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1cdec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int</a:t>
            </a:r>
            <a:r>
              <a:rPr b="0" lang="en" sz="15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x </a:t>
            </a:r>
            <a:r>
              <a:rPr b="0" lang="en" sz="15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=</a:t>
            </a:r>
            <a:r>
              <a:rPr b="0" lang="en" sz="1500" spc="-1" strike="noStrike">
                <a:solidFill>
                  <a:srgbClr val="fafbfb"/>
                </a:solidFill>
                <a:highlight>
                  <a:srgbClr val="241e30"/>
                </a:highlight>
                <a:latin typeface="Roboto Mono"/>
                <a:ea typeface="Roboto Mono"/>
              </a:rPr>
              <a:t> int2dArray</a:t>
            </a:r>
            <a:r>
              <a:rPr b="0" lang="en" sz="15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[</a:t>
            </a:r>
            <a:r>
              <a:rPr b="0" lang="en" sz="1500" spc="-1" strike="noStrike">
                <a:solidFill>
                  <a:srgbClr val="bd93f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2</a:t>
            </a:r>
            <a:r>
              <a:rPr b="0" lang="en" sz="15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][</a:t>
            </a:r>
            <a:r>
              <a:rPr b="0" lang="en" sz="1500" spc="-1" strike="noStrike">
                <a:solidFill>
                  <a:srgbClr val="bd93f9"/>
                </a:solidFill>
                <a:highlight>
                  <a:srgbClr val="241e30"/>
                </a:highlight>
                <a:latin typeface="Roboto Mono"/>
                <a:ea typeface="Roboto Mono"/>
              </a:rPr>
              <a:t>3</a:t>
            </a:r>
            <a:r>
              <a:rPr b="0" lang="en" sz="1500" spc="-1" strike="noStrike">
                <a:solidFill>
                  <a:srgbClr val="8be9fd"/>
                </a:solidFill>
                <a:highlight>
                  <a:srgbClr val="241e30"/>
                </a:highlight>
                <a:latin typeface="Roboto Mono"/>
                <a:ea typeface="Roboto Mono"/>
              </a:rPr>
              <a:t>]</a:t>
            </a:r>
            <a:endParaRPr b="0" lang="en-IE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Roboto"/>
                <a:ea typeface="Roboto"/>
              </a:rPr>
              <a:t>This gets you the integer which is in the 3rd row and 4th column of the 2d array because *the first index of an array is 0*</a:t>
            </a: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88080" y="4507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Problem #1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Given an array of N integers, sum up all the integers in the array and print the result.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E.g given int[] arr = { 1 , 5 , 7 }; 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The answer  is 1 + 5 + 7 = 13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Example Solution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10;p20" descr=""/>
          <p:cNvPicPr/>
          <p:nvPr/>
        </p:nvPicPr>
        <p:blipFill>
          <a:blip r:embed="rId1"/>
          <a:stretch/>
        </p:blipFill>
        <p:spPr>
          <a:xfrm>
            <a:off x="1526400" y="187560"/>
            <a:ext cx="6090840" cy="39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88080" y="4507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Problem #2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 Slab"/>
                <a:ea typeface="Roboto Slab"/>
              </a:rPr>
              <a:t>Find the largest number in a two dimensional array of integers.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en-IE</dc:language>
  <cp:lastModifiedBy/>
  <dcterms:modified xsi:type="dcterms:W3CDTF">2022-02-16T13:54:37Z</dcterms:modified>
  <cp:revision>2</cp:revision>
  <dc:subject/>
  <dc:title/>
</cp:coreProperties>
</file>