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2559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5819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1575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085141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540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7561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5393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6680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216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2560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5778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983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6192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1600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9293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0696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9520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7F45AC6-C491-4585-A584-9CE2AF7D5500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74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braz zawierający Grafika wektorowa, sztuk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143970A0-A0F0-0686-3788-3C38E0AAF8F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9091" r="1919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297C36AB-7EFC-7F86-A1B0-91846E962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114152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pl-PL" sz="6000" dirty="0"/>
              <a:t>Implementacja różnych metod rozwiązywania układów równań liniowych</a:t>
            </a:r>
            <a:endParaRPr lang="pl-PL" sz="56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B9D44AF-5D8F-D433-A90A-234CD754B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pl-PL" dirty="0"/>
              <a:t>Implementacja sekwencyjna, współbieżna oraz równoległa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6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77AFB7-723A-3A34-C247-A20D2C7C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CB675E-16B3-338B-3E17-3352BF937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364" y="2209801"/>
            <a:ext cx="10199272" cy="4195481"/>
          </a:xfrm>
        </p:spPr>
        <p:txBody>
          <a:bodyPr/>
          <a:lstStyle/>
          <a:p>
            <a:r>
              <a:rPr lang="pl-PL" dirty="0"/>
              <a:t>Celem projektu jest implementacja oraz analiza wydajności różnych metod rozwiązywania układów równań liniowych w wersji sekwencyjnej, współbieżnej i równoległej, w celu określenia najbardziej efektywnego podejścia pod kątem szybkości i skalowalności.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04979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9B59FC-A612-9BDF-9C5E-C10E13DE0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Wstęp teoretyczny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3A343B8-5AF7-6D06-674A-19175D839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89700"/>
            <a:ext cx="8946541" cy="5023743"/>
          </a:xfrm>
        </p:spPr>
        <p:txBody>
          <a:bodyPr>
            <a:normAutofit/>
          </a:bodyPr>
          <a:lstStyle/>
          <a:p>
            <a:r>
              <a:rPr lang="pl-PL" b="1" dirty="0"/>
              <a:t>Metoda eliminacji Gaussa-Jordana:</a:t>
            </a:r>
            <a:br>
              <a:rPr lang="pl-PL" dirty="0"/>
            </a:br>
            <a:r>
              <a:rPr lang="pl-PL" dirty="0"/>
              <a:t>Przekształca macierz do postaci jednostkowej (O(n³)) oraz umożliwia równoległość przy przetwarzaniu wierszy</a:t>
            </a:r>
          </a:p>
          <a:p>
            <a:r>
              <a:rPr lang="pl-PL" b="1" dirty="0"/>
              <a:t>Metoda Gaussa-</a:t>
            </a:r>
            <a:r>
              <a:rPr lang="pl-PL" b="1" dirty="0" err="1"/>
              <a:t>Seidela</a:t>
            </a:r>
            <a:r>
              <a:rPr lang="pl-PL" b="1" dirty="0"/>
              <a:t>:</a:t>
            </a:r>
            <a:br>
              <a:rPr lang="pl-PL" dirty="0"/>
            </a:br>
            <a:r>
              <a:rPr lang="pl-PL" dirty="0"/>
              <a:t>Jest to metoda iteracyjna, która szybciej </a:t>
            </a:r>
            <a:r>
              <a:rPr lang="pl-PL" dirty="0" err="1"/>
              <a:t>konwerguje</a:t>
            </a:r>
            <a:r>
              <a:rPr lang="pl-PL" dirty="0"/>
              <a:t> dla układów rzadkich (O(n²)). Metoda ta umożliwia zrównoleglenia dla różnych wierszy w iteracji</a:t>
            </a:r>
          </a:p>
          <a:p>
            <a:r>
              <a:rPr lang="pl-PL" b="1" dirty="0"/>
              <a:t>Metoda Jacobiego:</a:t>
            </a:r>
            <a:br>
              <a:rPr lang="pl-PL" dirty="0"/>
            </a:br>
            <a:r>
              <a:rPr lang="pl-PL" dirty="0"/>
              <a:t>Jest to również metoda iteracyjna z tą różnicą, że ma inny sposób aktualizacji wartości zmiennych w kolejnych iteracjach (na koniec iteracji, gdzie metoda Gaussa-</a:t>
            </a:r>
            <a:r>
              <a:rPr lang="pl-PL" dirty="0" err="1"/>
              <a:t>Seidela</a:t>
            </a:r>
            <a:r>
              <a:rPr lang="pl-PL" dirty="0"/>
              <a:t> robi to od razu)</a:t>
            </a:r>
          </a:p>
          <a:p>
            <a:pPr marL="0" indent="0">
              <a:buNone/>
            </a:pPr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9082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441F8F-9C4F-3A89-12B2-AC5FF4F4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Obszar stosowalności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97E8220-790A-F793-1C29-D44886223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04144"/>
            <a:ext cx="8946541" cy="4944255"/>
          </a:xfrm>
        </p:spPr>
        <p:txBody>
          <a:bodyPr>
            <a:normAutofit fontScale="85000" lnSpcReduction="20000"/>
          </a:bodyPr>
          <a:lstStyle/>
          <a:p>
            <a:r>
              <a:rPr lang="pl-PL" b="1" dirty="0"/>
              <a:t>Obliczenia inżynierskie i naukowe</a:t>
            </a:r>
          </a:p>
          <a:p>
            <a:pPr>
              <a:buNone/>
            </a:pPr>
            <a:r>
              <a:rPr lang="pl-PL" dirty="0"/>
              <a:t> 	</a:t>
            </a:r>
            <a:r>
              <a:rPr lang="pl-PL" b="1" dirty="0"/>
              <a:t>🔹</a:t>
            </a:r>
            <a:r>
              <a:rPr lang="pl-PL" dirty="0"/>
              <a:t> </a:t>
            </a:r>
            <a:r>
              <a:rPr lang="pl-PL" b="1" dirty="0"/>
              <a:t>Symulacje fizyczne</a:t>
            </a:r>
            <a:r>
              <a:rPr lang="pl-PL" dirty="0"/>
              <a:t> – np. w mechanice płynów, analizie strukturalnej, modelowaniu </a:t>
            </a:r>
            <a:r>
              <a:rPr lang="pl-PL" dirty="0" err="1"/>
              <a:t>zachowań</a:t>
            </a:r>
            <a:r>
              <a:rPr lang="pl-PL" dirty="0"/>
              <a:t> materiałów</a:t>
            </a:r>
            <a:br>
              <a:rPr lang="pl-PL" dirty="0"/>
            </a:br>
            <a:r>
              <a:rPr lang="pl-PL" b="1" dirty="0"/>
              <a:t>🔹</a:t>
            </a:r>
            <a:r>
              <a:rPr lang="pl-PL" dirty="0"/>
              <a:t> </a:t>
            </a:r>
            <a:r>
              <a:rPr lang="pl-PL" b="1" dirty="0"/>
              <a:t>Analiza obwodów elektrycznych</a:t>
            </a:r>
            <a:r>
              <a:rPr lang="pl-PL" dirty="0"/>
              <a:t> – układy równań występują w analizie sieci elektrycznych</a:t>
            </a:r>
            <a:br>
              <a:rPr lang="pl-PL" dirty="0"/>
            </a:br>
            <a:r>
              <a:rPr lang="pl-PL" b="1" dirty="0"/>
              <a:t>🔹</a:t>
            </a:r>
            <a:r>
              <a:rPr lang="pl-PL" dirty="0"/>
              <a:t> </a:t>
            </a:r>
            <a:r>
              <a:rPr lang="pl-PL" b="1" dirty="0"/>
              <a:t>Mechanika i inżynieria konstrukcyjna</a:t>
            </a:r>
            <a:r>
              <a:rPr lang="pl-PL" dirty="0"/>
              <a:t> – analiza </a:t>
            </a:r>
            <a:r>
              <a:rPr lang="pl-PL" dirty="0" err="1"/>
              <a:t>naprężeń</a:t>
            </a:r>
            <a:r>
              <a:rPr lang="pl-PL" dirty="0"/>
              <a:t> i odkształceń</a:t>
            </a:r>
          </a:p>
          <a:p>
            <a:r>
              <a:rPr lang="pl-PL" b="1" dirty="0"/>
              <a:t> Uczenie maszynowe i analiza danych</a:t>
            </a:r>
          </a:p>
          <a:p>
            <a:pPr>
              <a:buNone/>
            </a:pPr>
            <a:r>
              <a:rPr lang="pl-PL" b="1" dirty="0"/>
              <a:t>	🔹 Przetwarzanie danych wielowymiarowych</a:t>
            </a:r>
            <a:r>
              <a:rPr lang="pl-PL" dirty="0"/>
              <a:t> – metody numeryczne są wykorzystywane np. w analizie regresji i modelach predykcyjnych</a:t>
            </a:r>
            <a:br>
              <a:rPr lang="pl-PL" dirty="0"/>
            </a:br>
            <a:r>
              <a:rPr lang="pl-PL" b="1" dirty="0"/>
              <a:t>🔹 Sztuczna inteligencja (AI)</a:t>
            </a:r>
            <a:r>
              <a:rPr lang="pl-PL" dirty="0"/>
              <a:t> – np. w algorytmach związanych z optymalizacją i trenowaniem modeli</a:t>
            </a:r>
            <a:br>
              <a:rPr lang="pl-PL" dirty="0"/>
            </a:br>
            <a:r>
              <a:rPr lang="pl-PL" b="1" dirty="0"/>
              <a:t>🔹</a:t>
            </a:r>
            <a:r>
              <a:rPr lang="pl-PL" dirty="0"/>
              <a:t> </a:t>
            </a:r>
            <a:r>
              <a:rPr lang="pl-PL" b="1" dirty="0"/>
              <a:t>Wizja komputerowa i grafika 3D</a:t>
            </a:r>
            <a:r>
              <a:rPr lang="pl-PL" dirty="0"/>
              <a:t> – np. transformacje geometryczne, analiza obrazu</a:t>
            </a:r>
          </a:p>
          <a:p>
            <a:r>
              <a:rPr lang="pl-PL" b="1" dirty="0"/>
              <a:t>Grafika komputerowa i przetwarzanie obrazu</a:t>
            </a:r>
          </a:p>
          <a:p>
            <a:pPr>
              <a:buNone/>
            </a:pPr>
            <a:r>
              <a:rPr lang="pl-PL" b="1" dirty="0"/>
              <a:t>	🔹</a:t>
            </a:r>
            <a:r>
              <a:rPr lang="pl-PL" dirty="0"/>
              <a:t> </a:t>
            </a:r>
            <a:r>
              <a:rPr lang="pl-PL" b="1" dirty="0" err="1"/>
              <a:t>Renderowanie</a:t>
            </a:r>
            <a:r>
              <a:rPr lang="pl-PL" b="1" dirty="0"/>
              <a:t> scen 3D</a:t>
            </a:r>
            <a:r>
              <a:rPr lang="pl-PL" dirty="0"/>
              <a:t> – operacje macierzowe są wykorzystywane do transformacji obiektów</a:t>
            </a:r>
            <a:br>
              <a:rPr lang="pl-PL" dirty="0"/>
            </a:br>
            <a:r>
              <a:rPr lang="pl-PL" b="1" dirty="0"/>
              <a:t>🔹</a:t>
            </a:r>
            <a:r>
              <a:rPr lang="pl-PL" dirty="0"/>
              <a:t> </a:t>
            </a:r>
            <a:r>
              <a:rPr lang="pl-PL" b="1" dirty="0"/>
              <a:t>Efekty wizualne i filtrowanie obrazu</a:t>
            </a:r>
            <a:r>
              <a:rPr lang="pl-PL" dirty="0"/>
              <a:t> – np. filtry wideo i przekształcenia przestrzenne</a:t>
            </a:r>
          </a:p>
          <a:p>
            <a:r>
              <a:rPr lang="pl-PL" b="1" dirty="0"/>
              <a:t>Kryptografia i kompresja danych</a:t>
            </a:r>
          </a:p>
        </p:txBody>
      </p:sp>
    </p:spTree>
    <p:extLst>
      <p:ext uri="{BB962C8B-B14F-4D97-AF65-F5344CB8AC3E}">
        <p14:creationId xmlns:p14="http://schemas.microsoft.com/office/powerpoint/2010/main" val="137885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506C5E-0A4E-A842-16B2-AD93379F5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Koncepcja zrównoleglenia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9BDE33-9D1D-AC5E-151F-C56B0792A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395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Każda metoda będzie miała trzy wersje: </a:t>
            </a:r>
          </a:p>
          <a:p>
            <a:r>
              <a:rPr lang="pl-PL" dirty="0"/>
              <a:t>Sekwencyjna (C++) – podstawowa implementacja </a:t>
            </a:r>
          </a:p>
          <a:p>
            <a:r>
              <a:rPr lang="pl-PL" dirty="0"/>
              <a:t>Współbieżna (</a:t>
            </a:r>
            <a:r>
              <a:rPr lang="pl-PL" dirty="0" err="1"/>
              <a:t>std</a:t>
            </a:r>
            <a:r>
              <a:rPr lang="pl-PL" dirty="0"/>
              <a:t>::</a:t>
            </a:r>
            <a:r>
              <a:rPr lang="pl-PL" dirty="0" err="1"/>
              <a:t>thread</a:t>
            </a:r>
            <a:r>
              <a:rPr lang="pl-PL" dirty="0"/>
              <a:t>) – przydział obliczeń do kilku wątków </a:t>
            </a:r>
          </a:p>
          <a:p>
            <a:r>
              <a:rPr lang="pl-PL" dirty="0"/>
              <a:t>Równoległa (</a:t>
            </a:r>
            <a:r>
              <a:rPr lang="pl-PL" dirty="0" err="1"/>
              <a:t>OpenMP</a:t>
            </a:r>
            <a:r>
              <a:rPr lang="pl-PL" dirty="0"/>
              <a:t>) – podział operacji na wiele rdzeni </a:t>
            </a:r>
          </a:p>
          <a:p>
            <a:pPr marL="0" indent="0">
              <a:buNone/>
            </a:pPr>
            <a:r>
              <a:rPr lang="pl-PL" dirty="0"/>
              <a:t>Które metody lepiej nadają się do równoległości? </a:t>
            </a:r>
          </a:p>
          <a:p>
            <a:r>
              <a:rPr lang="pl-PL" dirty="0"/>
              <a:t>Gauss-Jordan średnio nadaje się do równoległości (zależności między wierszami) </a:t>
            </a:r>
          </a:p>
          <a:p>
            <a:r>
              <a:rPr lang="pl-PL" dirty="0"/>
              <a:t>Gauss-Seidel lepiej nadaje się do współbieżności (ale wymaga synchronizacji) </a:t>
            </a:r>
          </a:p>
          <a:p>
            <a:r>
              <a:rPr lang="pl-PL" dirty="0"/>
              <a:t>Jacobi idealnie nadaje się do równoległości, bo iteracje są niezależne</a:t>
            </a:r>
          </a:p>
        </p:txBody>
      </p:sp>
    </p:spTree>
    <p:extLst>
      <p:ext uri="{BB962C8B-B14F-4D97-AF65-F5344CB8AC3E}">
        <p14:creationId xmlns:p14="http://schemas.microsoft.com/office/powerpoint/2010/main" val="156394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3A109B-793C-D5E4-96B6-6E6A0B674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Wstępne pomiary dla implementacji sekwencyjnej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99A7CD-4E3D-DFD1-5F81-53BD70463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400531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Testy wydajnościowe (dla sekwencyjnej wersji w C++):</a:t>
            </a:r>
          </a:p>
        </p:txBody>
      </p:sp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A7FAA7C7-D8E5-9E19-6748-DF2AAC0A8A41}"/>
              </a:ext>
            </a:extLst>
          </p:cNvPr>
          <p:cNvSpPr txBox="1">
            <a:spLocks/>
          </p:cNvSpPr>
          <p:nvPr/>
        </p:nvSpPr>
        <p:spPr>
          <a:xfrm>
            <a:off x="1103311" y="4684591"/>
            <a:ext cx="8946541" cy="14005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None/>
            </a:pPr>
            <a:r>
              <a:rPr lang="pl-PL" b="1" dirty="0"/>
              <a:t>Obserwacje:</a:t>
            </a: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Gauss-Jordan rośnie najszybciej (O(n³)) → idealny do dużych macierzy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Gauss-Seidel i Jacobi lepsze dla dużych układów → mogą szybciej </a:t>
            </a:r>
            <a:r>
              <a:rPr lang="pl-PL" dirty="0" err="1"/>
              <a:t>konwergować</a:t>
            </a:r>
            <a:endParaRPr lang="pl-PL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7610F48-DE51-0563-873E-352E6C7C0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723517"/>
              </p:ext>
            </p:extLst>
          </p:nvPr>
        </p:nvGraphicFramePr>
        <p:xfrm>
          <a:off x="1567656" y="2624232"/>
          <a:ext cx="9056688" cy="1752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18896">
                  <a:extLst>
                    <a:ext uri="{9D8B030D-6E8A-4147-A177-3AD203B41FA5}">
                      <a16:colId xmlns:a16="http://schemas.microsoft.com/office/drawing/2014/main" val="2435999148"/>
                    </a:ext>
                  </a:extLst>
                </a:gridCol>
                <a:gridCol w="3018896">
                  <a:extLst>
                    <a:ext uri="{9D8B030D-6E8A-4147-A177-3AD203B41FA5}">
                      <a16:colId xmlns:a16="http://schemas.microsoft.com/office/drawing/2014/main" val="2291831841"/>
                    </a:ext>
                  </a:extLst>
                </a:gridCol>
                <a:gridCol w="3018896">
                  <a:extLst>
                    <a:ext uri="{9D8B030D-6E8A-4147-A177-3AD203B41FA5}">
                      <a16:colId xmlns:a16="http://schemas.microsoft.com/office/drawing/2014/main" val="590275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Metoda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Wymiar 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Czas obliczeń (sekundy)</a:t>
                      </a:r>
                    </a:p>
                    <a:p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466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Gauss-Jordan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1.5231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902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Gauss-Seidel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0.7320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90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Jacobi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0.6543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265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68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B7FC36-950F-70A1-A065-DEEF6DBF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Założenia projektowe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AB21A6-0F93-0AAC-5CC7-D9F7B1CEC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84026"/>
            <a:ext cx="8946541" cy="4764373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Zaimplementowanie trzech metod numerycznych do rozwiązywania układów równań liniowych.</a:t>
            </a:r>
          </a:p>
          <a:p>
            <a:r>
              <a:rPr lang="pl-PL" dirty="0"/>
              <a:t>Pomiary czasów wykonania dla różnych rozmiarów macierzy</a:t>
            </a:r>
          </a:p>
          <a:p>
            <a:r>
              <a:rPr lang="pl-PL" dirty="0"/>
              <a:t>Analiza skalowalności w zależności od liczby wątków</a:t>
            </a:r>
          </a:p>
          <a:p>
            <a:r>
              <a:rPr lang="pl-PL" dirty="0"/>
              <a:t>Wykresy i porównanie wydajności implementacji</a:t>
            </a:r>
            <a:br>
              <a:rPr lang="pl-PL" dirty="0"/>
            </a:br>
            <a:endParaRPr lang="pl-PL" dirty="0"/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Cel końcowy:</a:t>
            </a:r>
            <a:br>
              <a:rPr lang="pl-PL" dirty="0"/>
            </a:br>
            <a:r>
              <a:rPr lang="pl-PL" dirty="0"/>
              <a:t>Celem końcowym projektu jest znalezienie najbardziej efektywnej metody rozwiązywania układów równań liniowych pod względem wydajności i możliwości zrównoleglenia</a:t>
            </a:r>
          </a:p>
          <a:p>
            <a:pPr marL="457200" indent="-457200">
              <a:buAutoNum type="arabicPeriod"/>
            </a:pPr>
            <a:r>
              <a:rPr lang="pl-PL" dirty="0"/>
              <a:t>Odpowiedź na kluczowe pytania:</a:t>
            </a:r>
            <a:br>
              <a:rPr lang="pl-PL" dirty="0"/>
            </a:br>
            <a:r>
              <a:rPr lang="pl-PL" dirty="0"/>
              <a:t>- Która metoda jest najszybsza dla dużych układów równań?</a:t>
            </a:r>
            <a:br>
              <a:rPr lang="pl-PL" dirty="0"/>
            </a:br>
            <a:r>
              <a:rPr lang="pl-PL" dirty="0"/>
              <a:t>- Czy równoległość rzeczywiście przyspiesza każdą metodę?</a:t>
            </a:r>
            <a:br>
              <a:rPr lang="pl-PL" dirty="0"/>
            </a:br>
            <a:r>
              <a:rPr lang="pl-PL" dirty="0"/>
              <a:t>- Ile wątków daje największe przyspieszenie, a kiedy osiągamy limit skalowalności?.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0547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9E2C2E-89B1-F5FF-5497-32EC9547F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042" y="1738178"/>
            <a:ext cx="9856237" cy="3953630"/>
          </a:xfrm>
        </p:spPr>
        <p:txBody>
          <a:bodyPr/>
          <a:lstStyle/>
          <a:p>
            <a:r>
              <a:rPr lang="pl-PL" sz="8000" dirty="0"/>
              <a:t>Dziękuje za uwagę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A291616-6159-CA60-F725-0759A8A56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426765"/>
            <a:ext cx="8946541" cy="821634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Wykonał: Dawid Garncarek</a:t>
            </a:r>
          </a:p>
        </p:txBody>
      </p:sp>
    </p:spTree>
    <p:extLst>
      <p:ext uri="{BB962C8B-B14F-4D97-AF65-F5344CB8AC3E}">
        <p14:creationId xmlns:p14="http://schemas.microsoft.com/office/powerpoint/2010/main" val="181745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</TotalTime>
  <Words>517</Words>
  <Application>Microsoft Office PowerPoint</Application>
  <PresentationFormat>Panoramiczny</PresentationFormat>
  <Paragraphs>52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Jon</vt:lpstr>
      <vt:lpstr>Implementacja różnych metod rozwiązywania układów równań liniowych</vt:lpstr>
      <vt:lpstr>Cel projektu</vt:lpstr>
      <vt:lpstr>Wstęp teoretyczny</vt:lpstr>
      <vt:lpstr>Obszar stosowalności</vt:lpstr>
      <vt:lpstr>Koncepcja zrównoleglenia</vt:lpstr>
      <vt:lpstr>Wstępne pomiary dla implementacji sekwencyjnej</vt:lpstr>
      <vt:lpstr>Założenia projektowe</vt:lpstr>
      <vt:lpstr>Dziękuje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Dawid</dc:creator>
  <cp:lastModifiedBy>Dawid</cp:lastModifiedBy>
  <cp:revision>6</cp:revision>
  <dcterms:created xsi:type="dcterms:W3CDTF">2025-03-12T14:59:26Z</dcterms:created>
  <dcterms:modified xsi:type="dcterms:W3CDTF">2025-03-14T17:54:39Z</dcterms:modified>
</cp:coreProperties>
</file>