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6"/>
  </p:notesMasterIdLst>
  <p:sldIdLst>
    <p:sldId id="256" r:id="rId2"/>
    <p:sldId id="266" r:id="rId3"/>
    <p:sldId id="267" r:id="rId4"/>
    <p:sldId id="279" r:id="rId5"/>
    <p:sldId id="321" r:id="rId6"/>
    <p:sldId id="322" r:id="rId7"/>
    <p:sldId id="323" r:id="rId8"/>
    <p:sldId id="324" r:id="rId9"/>
    <p:sldId id="325" r:id="rId10"/>
    <p:sldId id="329" r:id="rId11"/>
    <p:sldId id="327" r:id="rId12"/>
    <p:sldId id="328" r:id="rId13"/>
    <p:sldId id="285" r:id="rId14"/>
    <p:sldId id="326" r:id="rId15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88B5E-FBED-45B7-93FB-D4DC5033D808}">
  <a:tblStyle styleId="{B1588B5E-FBED-45B7-93FB-D4DC5033D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9102EC15-1772-08D6-B910-5B57A6F8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0A0ED132-88A5-81B8-25E6-3C622D3BF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0DCAFE96-371D-F687-C046-621E8E7C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6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9102EC15-1772-08D6-B910-5B57A6F8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0A0ED132-88A5-81B8-25E6-3C622D3BF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0DCAFE96-371D-F687-C046-621E8E7C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9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9102EC15-1772-08D6-B910-5B57A6F8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0A0ED132-88A5-81B8-25E6-3C622D3BF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0DCAFE96-371D-F687-C046-621E8E7C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76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39e4857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39e4857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12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9102EC15-1772-08D6-B910-5B57A6F8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0A0ED132-88A5-81B8-25E6-3C622D3BF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0DCAFE96-371D-F687-C046-621E8E7C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4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6AD4429C-2254-7B1D-A979-F5E24D40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156FB7DC-B46A-7C6F-6B3B-848385C46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A0197A7A-85EC-228C-DB94-2D5E801B0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27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6CD5C5EF-357E-D984-3267-833B6620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45E62266-7EBB-2C34-8BB8-5B39C53CB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CA3D4E27-27AE-3814-2DC8-E68D17D61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2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B389D39C-FCBC-A5F4-A52E-1EF09019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79B07808-5E84-89C0-B315-CC06D3AB4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F5401E6D-9299-20C6-113A-BD8701A85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00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8E841EB1-8169-C706-CC65-6978E30F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>
            <a:extLst>
              <a:ext uri="{FF2B5EF4-FFF2-40B4-BE49-F238E27FC236}">
                <a16:creationId xmlns:a16="http://schemas.microsoft.com/office/drawing/2014/main" id="{123D945D-DF04-8C2B-CC22-73BEFE3CA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>
            <a:extLst>
              <a:ext uri="{FF2B5EF4-FFF2-40B4-BE49-F238E27FC236}">
                <a16:creationId xmlns:a16="http://schemas.microsoft.com/office/drawing/2014/main" id="{08A1056B-B011-9F23-3B3F-23A4DE8C7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0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5" r:id="rId4"/>
    <p:sldLayoutId id="2147483676" r:id="rId5"/>
    <p:sldLayoutId id="2147483680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0608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PORÓWNANIE ALGORYTMÓW SORTOWANIA</a:t>
            </a:r>
            <a:r>
              <a:rPr lang="pl-PL" dirty="0"/>
              <a:t> 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210813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Implementacja sekwencyjna oraz współbieżna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4AE0E883-6978-3D92-A872-ED344D9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9CA3331C-070C-05D8-EA75-C61BBC9599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-2" y="-162003"/>
            <a:ext cx="9143999" cy="1323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sz="3200" b="1" dirty="0">
                <a:latin typeface="Arial Black" panose="020B0A04020102020204" pitchFamily="34" charset="0"/>
              </a:rPr>
              <a:t>Sortowanie bąbelkowe (sekwencyjnie)</a:t>
            </a:r>
            <a:br>
              <a:rPr lang="pl-PL" sz="3200" b="1" dirty="0">
                <a:latin typeface="Arial Black" panose="020B0A04020102020204" pitchFamily="34" charset="0"/>
              </a:rPr>
            </a:br>
            <a:endParaRPr sz="3200" dirty="0">
              <a:latin typeface="Arial Black" panose="020B0A040201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BBDEE03-7BAC-C345-B27E-8329D3E0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55" y="706968"/>
            <a:ext cx="5965544" cy="283633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9588B39-BF54-9089-18CC-0F4A477C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25" y="3919819"/>
            <a:ext cx="4544149" cy="7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4AE0E883-6978-3D92-A872-ED344D9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1;p104">
            <a:extLst>
              <a:ext uri="{FF2B5EF4-FFF2-40B4-BE49-F238E27FC236}">
                <a16:creationId xmlns:a16="http://schemas.microsoft.com/office/drawing/2014/main" id="{79AD8E25-F413-F99B-E07A-9A7FB6E7B8C8}"/>
              </a:ext>
            </a:extLst>
          </p:cNvPr>
          <p:cNvSpPr txBox="1">
            <a:spLocks/>
          </p:cNvSpPr>
          <p:nvPr/>
        </p:nvSpPr>
        <p:spPr>
          <a:xfrm flipH="1">
            <a:off x="-2" y="-162003"/>
            <a:ext cx="9143999" cy="132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l-PL" sz="3200" b="1" dirty="0">
                <a:latin typeface="Arial Black" panose="020B0A04020102020204" pitchFamily="34" charset="0"/>
              </a:rPr>
              <a:t>Sortowanie bąbelkowe (równolegle)</a:t>
            </a:r>
            <a:br>
              <a:rPr lang="pl-PL" sz="3200" b="1" dirty="0">
                <a:latin typeface="Arial Black" panose="020B0A04020102020204" pitchFamily="34" charset="0"/>
              </a:rPr>
            </a:br>
            <a:endParaRPr lang="pl-PL" sz="3200" dirty="0">
              <a:latin typeface="Arial Black" panose="020B0A0402010202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504B391-2ABC-12BB-2C5C-4209C641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22" y="3872843"/>
            <a:ext cx="4015955" cy="8454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67098C6-2CF8-2126-7016-5B48F298D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414" y="587111"/>
            <a:ext cx="476316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4AE0E883-6978-3D92-A872-ED344D9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9CA3331C-070C-05D8-EA75-C61BBC9599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" y="300426"/>
            <a:ext cx="9143999" cy="1323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sz="3200" b="1" dirty="0">
                <a:latin typeface="Arial Black" panose="020B0A04020102020204" pitchFamily="34" charset="0"/>
              </a:rPr>
              <a:t>Sortowanie bąbelkowe (wynik)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3CCD60F-DB68-A448-9F89-81338230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56" y="3068282"/>
            <a:ext cx="6553079" cy="177479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36E336C-764C-7DF3-1A15-F619533AF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76" y="962134"/>
            <a:ext cx="583964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7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>
            <a:spLocks noGrp="1"/>
          </p:cNvSpPr>
          <p:nvPr>
            <p:ph type="ctrTitle"/>
          </p:nvPr>
        </p:nvSpPr>
        <p:spPr>
          <a:xfrm flipH="1">
            <a:off x="539996" y="670292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latin typeface="Arial Black" panose="020B0A04020102020204" pitchFamily="34" charset="0"/>
              </a:rPr>
              <a:t>ZAŁOŻENIA PROJEKTOWE</a:t>
            </a: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1175" name="Google Shape;1175;p123"/>
          <p:cNvSpPr txBox="1"/>
          <p:nvPr/>
        </p:nvSpPr>
        <p:spPr>
          <a:xfrm>
            <a:off x="1791855" y="3364970"/>
            <a:ext cx="1283854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6" name="Google Shape;1176;p123"/>
          <p:cNvSpPr txBox="1"/>
          <p:nvPr/>
        </p:nvSpPr>
        <p:spPr>
          <a:xfrm>
            <a:off x="4078195" y="3411971"/>
            <a:ext cx="9876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7" name="Google Shape;1177;p123"/>
          <p:cNvSpPr txBox="1"/>
          <p:nvPr/>
        </p:nvSpPr>
        <p:spPr>
          <a:xfrm>
            <a:off x="6261772" y="3424595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91" name="Google Shape;1191;p123"/>
          <p:cNvSpPr txBox="1">
            <a:spLocks noGrp="1"/>
          </p:cNvSpPr>
          <p:nvPr>
            <p:ph type="subTitle" idx="2"/>
          </p:nvPr>
        </p:nvSpPr>
        <p:spPr>
          <a:xfrm>
            <a:off x="3614125" y="2269200"/>
            <a:ext cx="1930004" cy="129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b="0" i="0" dirty="0">
                <a:solidFill>
                  <a:srgbClr val="ECECE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Pomiary czasów wykonania algorytmów sortowania w ich sekwencyjnych oraz współbieżnych implementacjach</a:t>
            </a:r>
            <a:endParaRPr lang="en-US"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192" name="Google Shape;1192;p123"/>
          <p:cNvSpPr txBox="1">
            <a:spLocks noGrp="1"/>
          </p:cNvSpPr>
          <p:nvPr>
            <p:ph type="subTitle" idx="3"/>
          </p:nvPr>
        </p:nvSpPr>
        <p:spPr>
          <a:xfrm>
            <a:off x="5809636" y="2269200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b="0" i="0" dirty="0">
                <a:solidFill>
                  <a:srgbClr val="ECECEC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Przedstawienie wykresów porównujących czasy wykonania poszczególnych algorytmów sortowania w obu implementacjach</a:t>
            </a:r>
            <a:endParaRPr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1193" name="Google Shape;1193;p123"/>
          <p:cNvSpPr txBox="1">
            <a:spLocks noGrp="1"/>
          </p:cNvSpPr>
          <p:nvPr>
            <p:ph type="subTitle" idx="4"/>
          </p:nvPr>
        </p:nvSpPr>
        <p:spPr>
          <a:xfrm>
            <a:off x="1526019" y="3292571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IMPLEMENTACJA</a:t>
            </a:r>
            <a:endParaRPr dirty="0"/>
          </a:p>
        </p:txBody>
      </p:sp>
      <p:sp>
        <p:nvSpPr>
          <p:cNvPr id="1194" name="Google Shape;1194;p123"/>
          <p:cNvSpPr txBox="1">
            <a:spLocks noGrp="1"/>
          </p:cNvSpPr>
          <p:nvPr>
            <p:ph type="subTitle" idx="5"/>
          </p:nvPr>
        </p:nvSpPr>
        <p:spPr>
          <a:xfrm>
            <a:off x="3646050" y="3351966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POMIARY</a:t>
            </a:r>
            <a:endParaRPr dirty="0"/>
          </a:p>
        </p:txBody>
      </p:sp>
      <p:sp>
        <p:nvSpPr>
          <p:cNvPr id="1195" name="Google Shape;1195;p123"/>
          <p:cNvSpPr txBox="1">
            <a:spLocks noGrp="1"/>
          </p:cNvSpPr>
          <p:nvPr>
            <p:ph type="subTitle" idx="6"/>
          </p:nvPr>
        </p:nvSpPr>
        <p:spPr>
          <a:xfrm>
            <a:off x="5841890" y="3353790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WYKRESY</a:t>
            </a:r>
            <a:endParaRPr dirty="0"/>
          </a:p>
        </p:txBody>
      </p:sp>
      <p:grpSp>
        <p:nvGrpSpPr>
          <p:cNvPr id="2" name="Google Shape;982;p114">
            <a:extLst>
              <a:ext uri="{FF2B5EF4-FFF2-40B4-BE49-F238E27FC236}">
                <a16:creationId xmlns:a16="http://schemas.microsoft.com/office/drawing/2014/main" id="{8A4E67E7-C1C8-CDC8-8010-7B388D38C603}"/>
              </a:ext>
            </a:extLst>
          </p:cNvPr>
          <p:cNvGrpSpPr/>
          <p:nvPr/>
        </p:nvGrpSpPr>
        <p:grpSpPr>
          <a:xfrm>
            <a:off x="2222071" y="1846907"/>
            <a:ext cx="420796" cy="371887"/>
            <a:chOff x="-3137650" y="2787000"/>
            <a:chExt cx="291450" cy="257575"/>
          </a:xfrm>
        </p:grpSpPr>
        <p:sp>
          <p:nvSpPr>
            <p:cNvPr id="3" name="Google Shape;983;p114">
              <a:extLst>
                <a:ext uri="{FF2B5EF4-FFF2-40B4-BE49-F238E27FC236}">
                  <a16:creationId xmlns:a16="http://schemas.microsoft.com/office/drawing/2014/main" id="{C295923F-85C4-EBA8-4CFE-8358A6A55925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4;p114">
              <a:extLst>
                <a:ext uri="{FF2B5EF4-FFF2-40B4-BE49-F238E27FC236}">
                  <a16:creationId xmlns:a16="http://schemas.microsoft.com/office/drawing/2014/main" id="{E5C96869-7951-7BE5-AEE0-A2D696ED31B0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5;p114">
              <a:extLst>
                <a:ext uri="{FF2B5EF4-FFF2-40B4-BE49-F238E27FC236}">
                  <a16:creationId xmlns:a16="http://schemas.microsoft.com/office/drawing/2014/main" id="{485ACDE4-756F-7AF3-912D-D20983D9E6EB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6;p114">
              <a:extLst>
                <a:ext uri="{FF2B5EF4-FFF2-40B4-BE49-F238E27FC236}">
                  <a16:creationId xmlns:a16="http://schemas.microsoft.com/office/drawing/2014/main" id="{D9B3522C-AF4D-D935-FA10-A2A467A55DAC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114">
              <a:extLst>
                <a:ext uri="{FF2B5EF4-FFF2-40B4-BE49-F238E27FC236}">
                  <a16:creationId xmlns:a16="http://schemas.microsoft.com/office/drawing/2014/main" id="{EAD87399-0E03-1C42-ADD1-73DC2E0AE081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114">
              <a:extLst>
                <a:ext uri="{FF2B5EF4-FFF2-40B4-BE49-F238E27FC236}">
                  <a16:creationId xmlns:a16="http://schemas.microsoft.com/office/drawing/2014/main" id="{CF954107-9675-7469-C59F-72E66840E37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114">
              <a:extLst>
                <a:ext uri="{FF2B5EF4-FFF2-40B4-BE49-F238E27FC236}">
                  <a16:creationId xmlns:a16="http://schemas.microsoft.com/office/drawing/2014/main" id="{300BB64E-FE68-71DB-9639-69124A511399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114">
              <a:extLst>
                <a:ext uri="{FF2B5EF4-FFF2-40B4-BE49-F238E27FC236}">
                  <a16:creationId xmlns:a16="http://schemas.microsoft.com/office/drawing/2014/main" id="{9AEBF730-4A97-2E6E-88B6-47B45E8D032E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3;p119">
            <a:extLst>
              <a:ext uri="{FF2B5EF4-FFF2-40B4-BE49-F238E27FC236}">
                <a16:creationId xmlns:a16="http://schemas.microsoft.com/office/drawing/2014/main" id="{C5B1B430-6F90-B36E-7111-1F5A7F6130D0}"/>
              </a:ext>
            </a:extLst>
          </p:cNvPr>
          <p:cNvGrpSpPr/>
          <p:nvPr/>
        </p:nvGrpSpPr>
        <p:grpSpPr>
          <a:xfrm>
            <a:off x="6524588" y="1821894"/>
            <a:ext cx="420796" cy="421914"/>
            <a:chOff x="-2060175" y="2768875"/>
            <a:chExt cx="291450" cy="292225"/>
          </a:xfrm>
        </p:grpSpPr>
        <p:sp>
          <p:nvSpPr>
            <p:cNvPr id="12" name="Google Shape;1084;p119">
              <a:extLst>
                <a:ext uri="{FF2B5EF4-FFF2-40B4-BE49-F238E27FC236}">
                  <a16:creationId xmlns:a16="http://schemas.microsoft.com/office/drawing/2014/main" id="{852D88BB-5448-A275-6B15-3186C7C26FBB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5;p119">
              <a:extLst>
                <a:ext uri="{FF2B5EF4-FFF2-40B4-BE49-F238E27FC236}">
                  <a16:creationId xmlns:a16="http://schemas.microsoft.com/office/drawing/2014/main" id="{B0851E24-B2AE-B8B8-3CF5-7902BD69DD4A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768;p147">
            <a:extLst>
              <a:ext uri="{FF2B5EF4-FFF2-40B4-BE49-F238E27FC236}">
                <a16:creationId xmlns:a16="http://schemas.microsoft.com/office/drawing/2014/main" id="{BC01CE71-F58A-5956-B907-1F88872BEA3B}"/>
              </a:ext>
            </a:extLst>
          </p:cNvPr>
          <p:cNvSpPr/>
          <p:nvPr/>
        </p:nvSpPr>
        <p:spPr>
          <a:xfrm>
            <a:off x="4406591" y="1810658"/>
            <a:ext cx="342486" cy="349421"/>
          </a:xfrm>
          <a:custGeom>
            <a:avLst/>
            <a:gdLst/>
            <a:ahLst/>
            <a:cxnLst/>
            <a:rect l="l" t="t" r="r" b="b"/>
            <a:pathLst>
              <a:path w="12445" h="12697" extrusionOk="0">
                <a:moveTo>
                  <a:pt x="6648" y="851"/>
                </a:moveTo>
                <a:lnTo>
                  <a:pt x="6648" y="1954"/>
                </a:lnTo>
                <a:lnTo>
                  <a:pt x="5860" y="1954"/>
                </a:lnTo>
                <a:lnTo>
                  <a:pt x="5860" y="851"/>
                </a:lnTo>
                <a:close/>
                <a:moveTo>
                  <a:pt x="1261" y="1954"/>
                </a:moveTo>
                <a:cubicBezTo>
                  <a:pt x="1355" y="1954"/>
                  <a:pt x="1450" y="1985"/>
                  <a:pt x="1544" y="2080"/>
                </a:cubicBezTo>
                <a:cubicBezTo>
                  <a:pt x="1733" y="2237"/>
                  <a:pt x="1733" y="2521"/>
                  <a:pt x="1576" y="2678"/>
                </a:cubicBezTo>
                <a:cubicBezTo>
                  <a:pt x="1497" y="2757"/>
                  <a:pt x="1387" y="2797"/>
                  <a:pt x="1276" y="2797"/>
                </a:cubicBezTo>
                <a:cubicBezTo>
                  <a:pt x="1166" y="2797"/>
                  <a:pt x="1056" y="2757"/>
                  <a:pt x="977" y="2678"/>
                </a:cubicBezTo>
                <a:cubicBezTo>
                  <a:pt x="819" y="2521"/>
                  <a:pt x="819" y="2237"/>
                  <a:pt x="977" y="2080"/>
                </a:cubicBezTo>
                <a:cubicBezTo>
                  <a:pt x="1072" y="1985"/>
                  <a:pt x="1198" y="1954"/>
                  <a:pt x="1261" y="1954"/>
                </a:cubicBezTo>
                <a:close/>
                <a:moveTo>
                  <a:pt x="11216" y="1954"/>
                </a:moveTo>
                <a:cubicBezTo>
                  <a:pt x="11468" y="1954"/>
                  <a:pt x="11626" y="2143"/>
                  <a:pt x="11626" y="2395"/>
                </a:cubicBezTo>
                <a:cubicBezTo>
                  <a:pt x="11626" y="2615"/>
                  <a:pt x="11437" y="2836"/>
                  <a:pt x="11216" y="2836"/>
                </a:cubicBezTo>
                <a:cubicBezTo>
                  <a:pt x="11027" y="2836"/>
                  <a:pt x="10807" y="2615"/>
                  <a:pt x="10807" y="2395"/>
                </a:cubicBezTo>
                <a:cubicBezTo>
                  <a:pt x="10807" y="2143"/>
                  <a:pt x="10996" y="1954"/>
                  <a:pt x="11216" y="1954"/>
                </a:cubicBezTo>
                <a:close/>
                <a:moveTo>
                  <a:pt x="6270" y="2773"/>
                </a:moveTo>
                <a:cubicBezTo>
                  <a:pt x="8759" y="2773"/>
                  <a:pt x="10807" y="4821"/>
                  <a:pt x="10807" y="7341"/>
                </a:cubicBezTo>
                <a:cubicBezTo>
                  <a:pt x="10807" y="9861"/>
                  <a:pt x="8759" y="11909"/>
                  <a:pt x="6270" y="11909"/>
                </a:cubicBezTo>
                <a:cubicBezTo>
                  <a:pt x="3781" y="11909"/>
                  <a:pt x="1733" y="9861"/>
                  <a:pt x="1733" y="7341"/>
                </a:cubicBezTo>
                <a:cubicBezTo>
                  <a:pt x="1733" y="4821"/>
                  <a:pt x="3781" y="2773"/>
                  <a:pt x="6270" y="2773"/>
                </a:cubicBezTo>
                <a:close/>
                <a:moveTo>
                  <a:pt x="4663" y="0"/>
                </a:moveTo>
                <a:cubicBezTo>
                  <a:pt x="4411" y="0"/>
                  <a:pt x="4254" y="189"/>
                  <a:pt x="4254" y="410"/>
                </a:cubicBezTo>
                <a:cubicBezTo>
                  <a:pt x="4254" y="662"/>
                  <a:pt x="4474" y="851"/>
                  <a:pt x="4663" y="851"/>
                </a:cubicBezTo>
                <a:lnTo>
                  <a:pt x="5104" y="851"/>
                </a:lnTo>
                <a:lnTo>
                  <a:pt x="5104" y="2111"/>
                </a:lnTo>
                <a:cubicBezTo>
                  <a:pt x="4254" y="2300"/>
                  <a:pt x="3466" y="2710"/>
                  <a:pt x="2836" y="3245"/>
                </a:cubicBezTo>
                <a:lnTo>
                  <a:pt x="2489" y="2899"/>
                </a:lnTo>
                <a:cubicBezTo>
                  <a:pt x="2741" y="2426"/>
                  <a:pt x="2647" y="1891"/>
                  <a:pt x="2269" y="1481"/>
                </a:cubicBezTo>
                <a:cubicBezTo>
                  <a:pt x="2032" y="1245"/>
                  <a:pt x="1717" y="1127"/>
                  <a:pt x="1394" y="1127"/>
                </a:cubicBezTo>
                <a:cubicBezTo>
                  <a:pt x="1072" y="1127"/>
                  <a:pt x="741" y="1245"/>
                  <a:pt x="473" y="1481"/>
                </a:cubicBezTo>
                <a:cubicBezTo>
                  <a:pt x="0" y="1954"/>
                  <a:pt x="0" y="2741"/>
                  <a:pt x="473" y="3245"/>
                </a:cubicBezTo>
                <a:cubicBezTo>
                  <a:pt x="725" y="3498"/>
                  <a:pt x="1040" y="3624"/>
                  <a:pt x="1355" y="3624"/>
                </a:cubicBezTo>
                <a:cubicBezTo>
                  <a:pt x="1544" y="3624"/>
                  <a:pt x="1702" y="3561"/>
                  <a:pt x="1891" y="3498"/>
                </a:cubicBezTo>
                <a:lnTo>
                  <a:pt x="2269" y="3844"/>
                </a:lnTo>
                <a:cubicBezTo>
                  <a:pt x="1481" y="4789"/>
                  <a:pt x="946" y="6018"/>
                  <a:pt x="946" y="7341"/>
                </a:cubicBezTo>
                <a:cubicBezTo>
                  <a:pt x="946" y="10303"/>
                  <a:pt x="3371" y="12697"/>
                  <a:pt x="6301" y="12697"/>
                </a:cubicBezTo>
                <a:cubicBezTo>
                  <a:pt x="9263" y="12697"/>
                  <a:pt x="11657" y="10303"/>
                  <a:pt x="11657" y="7341"/>
                </a:cubicBezTo>
                <a:cubicBezTo>
                  <a:pt x="11657" y="6018"/>
                  <a:pt x="11185" y="4789"/>
                  <a:pt x="10365" y="3844"/>
                </a:cubicBezTo>
                <a:lnTo>
                  <a:pt x="10712" y="3498"/>
                </a:lnTo>
                <a:cubicBezTo>
                  <a:pt x="10838" y="3561"/>
                  <a:pt x="11027" y="3624"/>
                  <a:pt x="11216" y="3624"/>
                </a:cubicBezTo>
                <a:cubicBezTo>
                  <a:pt x="11909" y="3624"/>
                  <a:pt x="12445" y="3056"/>
                  <a:pt x="12445" y="2363"/>
                </a:cubicBezTo>
                <a:cubicBezTo>
                  <a:pt x="12445" y="1670"/>
                  <a:pt x="11909" y="1135"/>
                  <a:pt x="11216" y="1135"/>
                </a:cubicBezTo>
                <a:cubicBezTo>
                  <a:pt x="10555" y="1135"/>
                  <a:pt x="10019" y="1670"/>
                  <a:pt x="10019" y="2363"/>
                </a:cubicBezTo>
                <a:cubicBezTo>
                  <a:pt x="10019" y="2552"/>
                  <a:pt x="10050" y="2710"/>
                  <a:pt x="10113" y="2899"/>
                </a:cubicBezTo>
                <a:lnTo>
                  <a:pt x="9767" y="3245"/>
                </a:lnTo>
                <a:cubicBezTo>
                  <a:pt x="9137" y="2710"/>
                  <a:pt x="8349" y="2300"/>
                  <a:pt x="7530" y="2111"/>
                </a:cubicBezTo>
                <a:lnTo>
                  <a:pt x="7530" y="851"/>
                </a:lnTo>
                <a:lnTo>
                  <a:pt x="7971" y="851"/>
                </a:lnTo>
                <a:cubicBezTo>
                  <a:pt x="8192" y="851"/>
                  <a:pt x="8349" y="662"/>
                  <a:pt x="8349" y="410"/>
                </a:cubicBezTo>
                <a:cubicBezTo>
                  <a:pt x="8349" y="189"/>
                  <a:pt x="8160" y="0"/>
                  <a:pt x="79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69;p147">
            <a:extLst>
              <a:ext uri="{FF2B5EF4-FFF2-40B4-BE49-F238E27FC236}">
                <a16:creationId xmlns:a16="http://schemas.microsoft.com/office/drawing/2014/main" id="{EC8B7824-B787-422A-787F-A55AD5AEC94C}"/>
              </a:ext>
            </a:extLst>
          </p:cNvPr>
          <p:cNvSpPr/>
          <p:nvPr/>
        </p:nvSpPr>
        <p:spPr>
          <a:xfrm>
            <a:off x="4475941" y="1911243"/>
            <a:ext cx="206372" cy="203758"/>
          </a:xfrm>
          <a:custGeom>
            <a:avLst/>
            <a:gdLst/>
            <a:ahLst/>
            <a:cxnLst/>
            <a:rect l="l" t="t" r="r" b="b"/>
            <a:pathLst>
              <a:path w="7499" h="7404" extrusionOk="0">
                <a:moveTo>
                  <a:pt x="3309" y="819"/>
                </a:moveTo>
                <a:lnTo>
                  <a:pt x="3309" y="3686"/>
                </a:lnTo>
                <a:cubicBezTo>
                  <a:pt x="3309" y="3938"/>
                  <a:pt x="3498" y="4127"/>
                  <a:pt x="3718" y="4127"/>
                </a:cubicBezTo>
                <a:lnTo>
                  <a:pt x="6612" y="4127"/>
                </a:lnTo>
                <a:cubicBezTo>
                  <a:pt x="6410" y="5529"/>
                  <a:pt x="5188" y="6585"/>
                  <a:pt x="3750" y="6585"/>
                </a:cubicBezTo>
                <a:cubicBezTo>
                  <a:pt x="2143" y="6585"/>
                  <a:pt x="820" y="5261"/>
                  <a:pt x="820" y="3686"/>
                </a:cubicBezTo>
                <a:cubicBezTo>
                  <a:pt x="820" y="2237"/>
                  <a:pt x="1891" y="1008"/>
                  <a:pt x="3309" y="819"/>
                </a:cubicBezTo>
                <a:close/>
                <a:moveTo>
                  <a:pt x="3750" y="0"/>
                </a:moveTo>
                <a:cubicBezTo>
                  <a:pt x="1702" y="0"/>
                  <a:pt x="1" y="1638"/>
                  <a:pt x="1" y="3686"/>
                </a:cubicBezTo>
                <a:cubicBezTo>
                  <a:pt x="1" y="5734"/>
                  <a:pt x="1671" y="7404"/>
                  <a:pt x="3750" y="7404"/>
                </a:cubicBezTo>
                <a:cubicBezTo>
                  <a:pt x="5798" y="7404"/>
                  <a:pt x="7499" y="5734"/>
                  <a:pt x="7499" y="3686"/>
                </a:cubicBezTo>
                <a:cubicBezTo>
                  <a:pt x="7499" y="3466"/>
                  <a:pt x="7278" y="3277"/>
                  <a:pt x="7058" y="3277"/>
                </a:cubicBezTo>
                <a:lnTo>
                  <a:pt x="4128" y="3277"/>
                </a:lnTo>
                <a:lnTo>
                  <a:pt x="4128" y="378"/>
                </a:lnTo>
                <a:cubicBezTo>
                  <a:pt x="4128" y="158"/>
                  <a:pt x="3939" y="0"/>
                  <a:pt x="37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92;p123">
            <a:extLst>
              <a:ext uri="{FF2B5EF4-FFF2-40B4-BE49-F238E27FC236}">
                <a16:creationId xmlns:a16="http://schemas.microsoft.com/office/drawing/2014/main" id="{8988C2A6-84B1-3A07-9BFF-762074B7147B}"/>
              </a:ext>
            </a:extLst>
          </p:cNvPr>
          <p:cNvSpPr txBox="1">
            <a:spLocks/>
          </p:cNvSpPr>
          <p:nvPr/>
        </p:nvSpPr>
        <p:spPr>
          <a:xfrm>
            <a:off x="1492320" y="2269200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 dirty="0">
                <a:solidFill>
                  <a:srgbClr val="ECECEC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Implementacje pięciu algorytmów sortowania sekwencyjnie oraz współbieżnie</a:t>
            </a:r>
            <a:endParaRPr lang="pl-PL"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70;p158">
            <a:extLst>
              <a:ext uri="{FF2B5EF4-FFF2-40B4-BE49-F238E27FC236}">
                <a16:creationId xmlns:a16="http://schemas.microsoft.com/office/drawing/2014/main" id="{07DAA8D0-B906-2928-A52E-43DDDC4395E8}"/>
              </a:ext>
            </a:extLst>
          </p:cNvPr>
          <p:cNvSpPr txBox="1">
            <a:spLocks/>
          </p:cNvSpPr>
          <p:nvPr/>
        </p:nvSpPr>
        <p:spPr>
          <a:xfrm flipH="1">
            <a:off x="1932767" y="750786"/>
            <a:ext cx="5278459" cy="98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l-PL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DZIĘKUJĘ ZA UWAGĘ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D5EEFEEC-21CB-C4C6-EBF7-6CFBC8ED1A38}"/>
              </a:ext>
            </a:extLst>
          </p:cNvPr>
          <p:cNvSpPr txBox="1">
            <a:spLocks/>
          </p:cNvSpPr>
          <p:nvPr/>
        </p:nvSpPr>
        <p:spPr>
          <a:xfrm>
            <a:off x="2870876" y="3866839"/>
            <a:ext cx="3402243" cy="729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Wykonał :</a:t>
            </a:r>
            <a:endParaRPr lang="pl-PL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inż. Bartosz Panek</a:t>
            </a:r>
          </a:p>
        </p:txBody>
      </p:sp>
    </p:spTree>
    <p:extLst>
      <p:ext uri="{BB962C8B-B14F-4D97-AF65-F5344CB8AC3E}">
        <p14:creationId xmlns:p14="http://schemas.microsoft.com/office/powerpoint/2010/main" val="37725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706581" y="2236500"/>
            <a:ext cx="4382655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sz="4400" b="1" dirty="0"/>
              <a:t>Czym jest</a:t>
            </a:r>
            <a:br>
              <a:rPr lang="pl-PL" sz="4400" b="1" dirty="0"/>
            </a:br>
            <a:r>
              <a:rPr lang="pl-PL" sz="4400" b="1" dirty="0"/>
              <a:t>sortowanie ?</a:t>
            </a:r>
            <a:br>
              <a:rPr lang="pl-PL" sz="4400" b="1" dirty="0"/>
            </a:br>
            <a:endParaRPr sz="4400"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825199" y="1728900"/>
            <a:ext cx="3487527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Sortowanie to proces uporządkowania elementów w zbiorze zgodnie z określonym porządkiem. Jest to jedna z podstawowych operacji w informatyce i matematyce, której używamy w wielu dziedzinach, od wyszukiwania w bazach danych po analizę danych.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9237" y="246104"/>
            <a:ext cx="91440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l-P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Segoe UI" panose="020B0502040204020203" pitchFamily="34" charset="0"/>
              </a:rPr>
              <a:t>DLACZEGO WSPÓŁBIEŻNOŚĆ W SORTOWANIU MA SENS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8" name="Google Shape;858;p105"/>
          <p:cNvSpPr txBox="1">
            <a:spLocks noGrp="1"/>
          </p:cNvSpPr>
          <p:nvPr>
            <p:ph type="subTitle" idx="1"/>
          </p:nvPr>
        </p:nvSpPr>
        <p:spPr>
          <a:xfrm>
            <a:off x="1265383" y="1184804"/>
            <a:ext cx="6631708" cy="3433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Przetwarzanie równoległe</a:t>
            </a:r>
            <a:r>
              <a:rPr lang="pl-PL" dirty="0"/>
              <a:t>: </a:t>
            </a:r>
            <a:r>
              <a:rPr lang="pl-PL" sz="1200" dirty="0"/>
              <a:t>Sortowanie dużych zbiorów danych może być bardzo czasochłonne. Wykorzystując współbieżność, możemy podzielić zbiór danych na mniejsze części i przetwarzać je równolegle na wielu procesorach lub rdzeniach procesora, co skraca czas wykonania operacji.</a:t>
            </a:r>
          </a:p>
          <a:p>
            <a:endParaRPr lang="pl-PL" sz="1200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Efektywne wykorzystanie zasobów: </a:t>
            </a:r>
            <a:r>
              <a:rPr lang="pl-PL" sz="1200" dirty="0"/>
              <a:t>Współczesne komputery często posiadają wielordzeniowe procesory lub nawet wiele procesorów. Wykorzystanie współbieżności pozwala efektywnie wykorzystać te zasoby, umożliwiając równoczesne przetwarzanie różnych części danych.</a:t>
            </a:r>
          </a:p>
          <a:p>
            <a:endParaRPr lang="pl-PL" sz="1200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Skalowalność: </a:t>
            </a:r>
            <a:r>
              <a:rPr lang="pl-PL" sz="1200" dirty="0"/>
              <a:t>Współbieżność umożliwia łatwe dostosowanie algorytmu sortowania do różnych zasobów sprzętowych. Możemy zwiększyć liczbę wątków lub procesów, aby zoptymalizować wydajność dla określonego sprzętu.</a:t>
            </a:r>
          </a:p>
          <a:p>
            <a:endParaRPr lang="pl-PL" sz="1200" dirty="0"/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Elastyczność: </a:t>
            </a:r>
            <a:r>
              <a:rPr lang="pl-PL" sz="1200" dirty="0"/>
              <a:t>Dzięki współbieżności możemy z łatwością modyfikować algorytmy sortowania, dodając lub usuwając wątki w zależności od bieżących potrzeb. Możemy również stosować różne strategie podziału danych, aby zoptymalizować wydajność dla konkretnego przypadku użycia.</a:t>
            </a:r>
          </a:p>
        </p:txBody>
      </p:sp>
      <p:cxnSp>
        <p:nvCxnSpPr>
          <p:cNvPr id="859" name="Google Shape;859;p105"/>
          <p:cNvCxnSpPr/>
          <p:nvPr/>
        </p:nvCxnSpPr>
        <p:spPr>
          <a:xfrm rot="10800000">
            <a:off x="2502237" y="1003811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"/>
          <p:cNvSpPr/>
          <p:nvPr/>
        </p:nvSpPr>
        <p:spPr>
          <a:xfrm>
            <a:off x="2369756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17"/>
          <p:cNvSpPr/>
          <p:nvPr/>
        </p:nvSpPr>
        <p:spPr>
          <a:xfrm>
            <a:off x="247150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17"/>
          <p:cNvSpPr/>
          <p:nvPr/>
        </p:nvSpPr>
        <p:spPr>
          <a:xfrm>
            <a:off x="247150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7"/>
          <p:cNvSpPr/>
          <p:nvPr/>
        </p:nvSpPr>
        <p:spPr>
          <a:xfrm>
            <a:off x="2471503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17"/>
          <p:cNvSpPr/>
          <p:nvPr/>
        </p:nvSpPr>
        <p:spPr>
          <a:xfrm>
            <a:off x="3836181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17"/>
          <p:cNvSpPr/>
          <p:nvPr/>
        </p:nvSpPr>
        <p:spPr>
          <a:xfrm>
            <a:off x="3937928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7"/>
          <p:cNvSpPr/>
          <p:nvPr/>
        </p:nvSpPr>
        <p:spPr>
          <a:xfrm>
            <a:off x="3937928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17"/>
          <p:cNvSpPr/>
          <p:nvPr/>
        </p:nvSpPr>
        <p:spPr>
          <a:xfrm>
            <a:off x="3937928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17"/>
          <p:cNvSpPr/>
          <p:nvPr/>
        </p:nvSpPr>
        <p:spPr>
          <a:xfrm>
            <a:off x="5302606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7"/>
          <p:cNvSpPr/>
          <p:nvPr/>
        </p:nvSpPr>
        <p:spPr>
          <a:xfrm>
            <a:off x="540435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7"/>
          <p:cNvSpPr/>
          <p:nvPr/>
        </p:nvSpPr>
        <p:spPr>
          <a:xfrm>
            <a:off x="5404353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17"/>
          <p:cNvSpPr/>
          <p:nvPr/>
        </p:nvSpPr>
        <p:spPr>
          <a:xfrm>
            <a:off x="5404353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17"/>
          <p:cNvSpPr/>
          <p:nvPr/>
        </p:nvSpPr>
        <p:spPr>
          <a:xfrm>
            <a:off x="903331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7"/>
          <p:cNvSpPr/>
          <p:nvPr/>
        </p:nvSpPr>
        <p:spPr>
          <a:xfrm>
            <a:off x="1005078" y="210081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7"/>
          <p:cNvSpPr/>
          <p:nvPr/>
        </p:nvSpPr>
        <p:spPr>
          <a:xfrm>
            <a:off x="1005078" y="210081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7"/>
          <p:cNvSpPr/>
          <p:nvPr/>
        </p:nvSpPr>
        <p:spPr>
          <a:xfrm>
            <a:off x="1005078" y="209882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811028" y="116286"/>
            <a:ext cx="7145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PORÓWNYWANE ALGORYTMY SORTOWANIA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642438" y="3318153"/>
            <a:ext cx="1617275" cy="62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BĄBELKOWE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(BUBBLE)</a:t>
            </a:r>
            <a:endParaRPr sz="1300" b="1" dirty="0">
              <a:latin typeface="Arial Black" panose="020B0A040201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37" name="Google Shape;1037;p117"/>
          <p:cNvSpPr txBox="1"/>
          <p:nvPr/>
        </p:nvSpPr>
        <p:spPr>
          <a:xfrm>
            <a:off x="1058676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B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8" name="Google Shape;1038;p117"/>
          <p:cNvSpPr txBox="1"/>
          <p:nvPr/>
        </p:nvSpPr>
        <p:spPr>
          <a:xfrm>
            <a:off x="2525076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Q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39" name="Google Shape;1039;p117"/>
          <p:cNvSpPr txBox="1"/>
          <p:nvPr/>
        </p:nvSpPr>
        <p:spPr>
          <a:xfrm>
            <a:off x="3991501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M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40" name="Google Shape;1040;p117"/>
          <p:cNvSpPr txBox="1"/>
          <p:nvPr/>
        </p:nvSpPr>
        <p:spPr>
          <a:xfrm>
            <a:off x="5457914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I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1041" name="Google Shape;1041;p117"/>
          <p:cNvCxnSpPr>
            <a:cxnSpLocks/>
            <a:endCxn id="24" idx="0"/>
          </p:cNvCxnSpPr>
          <p:nvPr/>
        </p:nvCxnSpPr>
        <p:spPr>
          <a:xfrm flipH="1">
            <a:off x="2932644" y="3181759"/>
            <a:ext cx="472" cy="88171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2" name="Google Shape;1042;p117"/>
          <p:cNvCxnSpPr/>
          <p:nvPr/>
        </p:nvCxnSpPr>
        <p:spPr>
          <a:xfrm>
            <a:off x="4384776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3" name="Google Shape;1043;p117"/>
          <p:cNvCxnSpPr>
            <a:cxnSpLocks/>
            <a:endCxn id="26" idx="0"/>
          </p:cNvCxnSpPr>
          <p:nvPr/>
        </p:nvCxnSpPr>
        <p:spPr>
          <a:xfrm flipH="1">
            <a:off x="5847259" y="3181759"/>
            <a:ext cx="1725" cy="88171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4" name="Google Shape;1044;p117"/>
          <p:cNvCxnSpPr/>
          <p:nvPr/>
        </p:nvCxnSpPr>
        <p:spPr>
          <a:xfrm>
            <a:off x="1451076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Google Shape;1020;p117">
            <a:extLst>
              <a:ext uri="{FF2B5EF4-FFF2-40B4-BE49-F238E27FC236}">
                <a16:creationId xmlns:a16="http://schemas.microsoft.com/office/drawing/2014/main" id="{2A87BF3F-5E10-0EFE-503B-B5E3B9BC2280}"/>
              </a:ext>
            </a:extLst>
          </p:cNvPr>
          <p:cNvSpPr/>
          <p:nvPr/>
        </p:nvSpPr>
        <p:spPr>
          <a:xfrm>
            <a:off x="6699274" y="201155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21;p117">
            <a:extLst>
              <a:ext uri="{FF2B5EF4-FFF2-40B4-BE49-F238E27FC236}">
                <a16:creationId xmlns:a16="http://schemas.microsoft.com/office/drawing/2014/main" id="{5B304DB2-7525-ED32-32FB-C0425823E25D}"/>
              </a:ext>
            </a:extLst>
          </p:cNvPr>
          <p:cNvSpPr/>
          <p:nvPr/>
        </p:nvSpPr>
        <p:spPr>
          <a:xfrm>
            <a:off x="6801021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22;p117">
            <a:extLst>
              <a:ext uri="{FF2B5EF4-FFF2-40B4-BE49-F238E27FC236}">
                <a16:creationId xmlns:a16="http://schemas.microsoft.com/office/drawing/2014/main" id="{DE9B5347-3028-56DD-E837-07407B065136}"/>
              </a:ext>
            </a:extLst>
          </p:cNvPr>
          <p:cNvSpPr/>
          <p:nvPr/>
        </p:nvSpPr>
        <p:spPr>
          <a:xfrm>
            <a:off x="6801021" y="210081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23;p117">
            <a:extLst>
              <a:ext uri="{FF2B5EF4-FFF2-40B4-BE49-F238E27FC236}">
                <a16:creationId xmlns:a16="http://schemas.microsoft.com/office/drawing/2014/main" id="{28788035-07DC-6E97-521E-B8452BBFB618}"/>
              </a:ext>
            </a:extLst>
          </p:cNvPr>
          <p:cNvSpPr/>
          <p:nvPr/>
        </p:nvSpPr>
        <p:spPr>
          <a:xfrm>
            <a:off x="6801021" y="209882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0;p117">
            <a:extLst>
              <a:ext uri="{FF2B5EF4-FFF2-40B4-BE49-F238E27FC236}">
                <a16:creationId xmlns:a16="http://schemas.microsoft.com/office/drawing/2014/main" id="{7B9301DF-C3D3-34FB-03AC-710603DBAAE1}"/>
              </a:ext>
            </a:extLst>
          </p:cNvPr>
          <p:cNvSpPr txBox="1"/>
          <p:nvPr/>
        </p:nvSpPr>
        <p:spPr>
          <a:xfrm>
            <a:off x="6854582" y="219735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9" name="Google Shape;1043;p117">
            <a:extLst>
              <a:ext uri="{FF2B5EF4-FFF2-40B4-BE49-F238E27FC236}">
                <a16:creationId xmlns:a16="http://schemas.microsoft.com/office/drawing/2014/main" id="{FCFADC80-212A-12EF-50E1-E7E3F07BBA3D}"/>
              </a:ext>
            </a:extLst>
          </p:cNvPr>
          <p:cNvCxnSpPr/>
          <p:nvPr/>
        </p:nvCxnSpPr>
        <p:spPr>
          <a:xfrm>
            <a:off x="7246869" y="295414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4" name="Google Shape;1033;p117">
            <a:extLst>
              <a:ext uri="{FF2B5EF4-FFF2-40B4-BE49-F238E27FC236}">
                <a16:creationId xmlns:a16="http://schemas.microsoft.com/office/drawing/2014/main" id="{2937EE21-9195-2292-C050-833A20BA25B6}"/>
              </a:ext>
            </a:extLst>
          </p:cNvPr>
          <p:cNvSpPr txBox="1">
            <a:spLocks/>
          </p:cNvSpPr>
          <p:nvPr/>
        </p:nvSpPr>
        <p:spPr>
          <a:xfrm>
            <a:off x="2124006" y="4063478"/>
            <a:ext cx="1617275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SZYBKIE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(QUICK)</a:t>
            </a:r>
          </a:p>
        </p:txBody>
      </p:sp>
      <p:sp>
        <p:nvSpPr>
          <p:cNvPr id="25" name="Google Shape;1033;p117">
            <a:extLst>
              <a:ext uri="{FF2B5EF4-FFF2-40B4-BE49-F238E27FC236}">
                <a16:creationId xmlns:a16="http://schemas.microsoft.com/office/drawing/2014/main" id="{13F571C0-6E91-101F-2107-F009769707C8}"/>
              </a:ext>
            </a:extLst>
          </p:cNvPr>
          <p:cNvSpPr txBox="1">
            <a:spLocks/>
          </p:cNvSpPr>
          <p:nvPr/>
        </p:nvSpPr>
        <p:spPr>
          <a:xfrm>
            <a:off x="3363406" y="3318153"/>
            <a:ext cx="2040475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SCALANIE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(MERGE)</a:t>
            </a:r>
          </a:p>
        </p:txBody>
      </p:sp>
      <p:sp>
        <p:nvSpPr>
          <p:cNvPr id="26" name="Google Shape;1033;p117">
            <a:extLst>
              <a:ext uri="{FF2B5EF4-FFF2-40B4-BE49-F238E27FC236}">
                <a16:creationId xmlns:a16="http://schemas.microsoft.com/office/drawing/2014/main" id="{44A70A74-E1D6-C4A4-6766-3C2ECF07EFCF}"/>
              </a:ext>
            </a:extLst>
          </p:cNvPr>
          <p:cNvSpPr txBox="1">
            <a:spLocks/>
          </p:cNvSpPr>
          <p:nvPr/>
        </p:nvSpPr>
        <p:spPr>
          <a:xfrm>
            <a:off x="4759225" y="4063478"/>
            <a:ext cx="2176068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WSTAWIANIE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(INSERTION)</a:t>
            </a:r>
          </a:p>
        </p:txBody>
      </p:sp>
      <p:sp>
        <p:nvSpPr>
          <p:cNvPr id="27" name="Google Shape;1033;p117">
            <a:extLst>
              <a:ext uri="{FF2B5EF4-FFF2-40B4-BE49-F238E27FC236}">
                <a16:creationId xmlns:a16="http://schemas.microsoft.com/office/drawing/2014/main" id="{1C3EB7E1-CCC3-CB1E-5E0E-421A402E5E1A}"/>
              </a:ext>
            </a:extLst>
          </p:cNvPr>
          <p:cNvSpPr txBox="1">
            <a:spLocks/>
          </p:cNvSpPr>
          <p:nvPr/>
        </p:nvSpPr>
        <p:spPr>
          <a:xfrm>
            <a:off x="6242714" y="3318153"/>
            <a:ext cx="2091717" cy="62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SORTOWANIE PRZEZ WYBIERANIE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 b="1" dirty="0"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(SELECTION)</a:t>
            </a:r>
          </a:p>
        </p:txBody>
      </p:sp>
      <p:sp>
        <p:nvSpPr>
          <p:cNvPr id="34" name="Google Shape;766;p94">
            <a:extLst>
              <a:ext uri="{FF2B5EF4-FFF2-40B4-BE49-F238E27FC236}">
                <a16:creationId xmlns:a16="http://schemas.microsoft.com/office/drawing/2014/main" id="{6D242300-CFBD-6B90-FD44-0DBBA3D227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3331" y="823166"/>
            <a:ext cx="6789593" cy="910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Istnieje wiele algorytmów sortowania, z których każdy ma swoje własne cechy i złożoność obliczeniową. Wybrane algorytmy to: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4AE0E883-6978-3D92-A872-ED344D9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9CA3331C-070C-05D8-EA75-C61BBC9599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3285" y="1352549"/>
            <a:ext cx="4762131" cy="24384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b="1" dirty="0">
                <a:latin typeface="Arial Black" panose="020B0A04020102020204" pitchFamily="34" charset="0"/>
              </a:rPr>
              <a:t>Sortowanie</a:t>
            </a:r>
            <a:br>
              <a:rPr lang="pl-PL" b="1" dirty="0">
                <a:latin typeface="Arial Black" panose="020B0A04020102020204" pitchFamily="34" charset="0"/>
              </a:rPr>
            </a:br>
            <a:r>
              <a:rPr lang="pl-PL" b="1" dirty="0">
                <a:latin typeface="Arial Black" panose="020B0A04020102020204" pitchFamily="34" charset="0"/>
              </a:rPr>
              <a:t>Bąbelkowe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C09994E3-F5B1-7AEA-2BE1-67F3F760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27" y="2094548"/>
            <a:ext cx="3861872" cy="723389"/>
          </a:xfrm>
          <a:prstGeom prst="rect">
            <a:avLst/>
          </a:prstGeom>
        </p:spPr>
      </p:pic>
      <p:sp>
        <p:nvSpPr>
          <p:cNvPr id="9" name="Google Shape;766;p94">
            <a:extLst>
              <a:ext uri="{FF2B5EF4-FFF2-40B4-BE49-F238E27FC236}">
                <a16:creationId xmlns:a16="http://schemas.microsoft.com/office/drawing/2014/main" id="{C0E482CD-A58B-2550-B04B-E3F54C318A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5363" y="3043758"/>
            <a:ext cx="3817976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czasowa: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pamięciowa: O(1)</a:t>
            </a:r>
          </a:p>
          <a:p>
            <a:pPr marL="0" lvl="0" indent="0" algn="ctr">
              <a:buClr>
                <a:schemeClr val="dk1"/>
              </a:buClr>
              <a:buSzPts val="1100"/>
            </a:pP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8EFCC461-6E5B-BE51-F1E0-797A9504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C8642145-29FA-F5F2-0D69-DE2AA38E12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1684" y="1532221"/>
            <a:ext cx="4382655" cy="2193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b="1" dirty="0">
                <a:latin typeface="Arial Black" panose="020B0A04020102020204" pitchFamily="34" charset="0"/>
              </a:rPr>
              <a:t>Sortowanie</a:t>
            </a:r>
            <a:br>
              <a:rPr lang="pl-PL" b="1" dirty="0">
                <a:latin typeface="Arial Black" panose="020B0A04020102020204" pitchFamily="34" charset="0"/>
              </a:rPr>
            </a:br>
            <a:r>
              <a:rPr lang="pl-PL" b="1" dirty="0">
                <a:latin typeface="Arial Black" panose="020B0A04020102020204" pitchFamily="34" charset="0"/>
              </a:rPr>
              <a:t>Szybkie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4E3EA52-7AC0-3561-D4CF-FF68E8E8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92" y="1670102"/>
            <a:ext cx="3994400" cy="1917312"/>
          </a:xfrm>
          <a:prstGeom prst="rect">
            <a:avLst/>
          </a:prstGeom>
        </p:spPr>
      </p:pic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7A5F7B4C-E24D-82E0-BEE9-EF72C949D4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1684" y="3043757"/>
            <a:ext cx="4100316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czasowa: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log(n)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Clr>
                <a:schemeClr val="dk1"/>
              </a:buClr>
              <a:buSzPts val="1100"/>
            </a:pP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5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1A5C199C-9CDD-8B90-EDF2-5631D0D99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8DD21504-1C28-129D-413B-AB556DA4C0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28489" y="1337899"/>
            <a:ext cx="4382655" cy="2193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b="1" dirty="0">
                <a:latin typeface="Arial Black" panose="020B0A04020102020204" pitchFamily="34" charset="0"/>
              </a:rPr>
              <a:t>Sortowanie</a:t>
            </a:r>
            <a:br>
              <a:rPr lang="pl-PL" b="1" dirty="0">
                <a:latin typeface="Arial Black" panose="020B0A04020102020204" pitchFamily="34" charset="0"/>
              </a:rPr>
            </a:br>
            <a:r>
              <a:rPr lang="pl-PL" b="1" dirty="0">
                <a:latin typeface="Arial Black" panose="020B0A04020102020204" pitchFamily="34" charset="0"/>
              </a:rPr>
              <a:t>przez scalanie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A black and white crossword puzzle&#10;&#10;Description automatically generated">
            <a:extLst>
              <a:ext uri="{FF2B5EF4-FFF2-40B4-BE49-F238E27FC236}">
                <a16:creationId xmlns:a16="http://schemas.microsoft.com/office/drawing/2014/main" id="{315113AA-3B7E-CA48-19BB-C652BCDA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34" y="1430481"/>
            <a:ext cx="2853171" cy="2282537"/>
          </a:xfrm>
          <a:prstGeom prst="rect">
            <a:avLst/>
          </a:prstGeom>
        </p:spPr>
      </p:pic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2D70F4FA-8C5E-EB5E-88C6-2EC303142D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6839" y="2887641"/>
            <a:ext cx="4171965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czasowa: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log(n)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pamięciowa: O(n)</a:t>
            </a:r>
          </a:p>
          <a:p>
            <a:pPr marL="0" lvl="0" indent="0" algn="ctr">
              <a:buClr>
                <a:schemeClr val="dk1"/>
              </a:buClr>
              <a:buSzPts val="1100"/>
            </a:pP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5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B8FDBBED-4C49-BD9E-FE71-169D4B52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64EF6B3D-4504-2BD7-0D2E-A5CAAB33E5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70984" y="1605774"/>
            <a:ext cx="4382655" cy="2193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b="1" dirty="0">
                <a:latin typeface="Arial Black" panose="020B0A04020102020204" pitchFamily="34" charset="0"/>
              </a:rPr>
              <a:t>Sortowanie</a:t>
            </a:r>
            <a:br>
              <a:rPr lang="pl-PL" b="1" dirty="0">
                <a:latin typeface="Arial Black" panose="020B0A04020102020204" pitchFamily="34" charset="0"/>
              </a:rPr>
            </a:br>
            <a:r>
              <a:rPr lang="pl-PL" b="1" dirty="0">
                <a:latin typeface="Arial Black" panose="020B0A04020102020204" pitchFamily="34" charset="0"/>
              </a:rPr>
              <a:t>przez wstawianie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D31EE7AC-59CC-9492-F31E-10848E9E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39" y="1850637"/>
            <a:ext cx="3605565" cy="1442226"/>
          </a:xfrm>
          <a:prstGeom prst="rect">
            <a:avLst/>
          </a:prstGeom>
        </p:spPr>
      </p:pic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D28FF502-C4D4-40F1-4671-147BD2F225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4024" y="3292863"/>
            <a:ext cx="3817976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czasowa: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pamięciowa: O(1)</a:t>
            </a:r>
          </a:p>
          <a:p>
            <a:pPr marL="0" lvl="0" indent="0" algn="ctr">
              <a:buClr>
                <a:schemeClr val="dk1"/>
              </a:buClr>
              <a:buSzPts val="1100"/>
            </a:pP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0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909AA96E-1102-20FB-AA3A-741351F8E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104">
            <a:extLst>
              <a:ext uri="{FF2B5EF4-FFF2-40B4-BE49-F238E27FC236}">
                <a16:creationId xmlns:a16="http://schemas.microsoft.com/office/drawing/2014/main" id="{8954CCA7-472D-CCB4-5C98-4F31233A2A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428489" y="1628445"/>
            <a:ext cx="4382655" cy="2193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l-PL" b="1" dirty="0">
                <a:latin typeface="Arial Black" panose="020B0A04020102020204" pitchFamily="34" charset="0"/>
              </a:rPr>
              <a:t>Sortowanie</a:t>
            </a:r>
            <a:br>
              <a:rPr lang="pl-PL" b="1" dirty="0">
                <a:latin typeface="Arial Black" panose="020B0A04020102020204" pitchFamily="34" charset="0"/>
              </a:rPr>
            </a:br>
            <a:r>
              <a:rPr lang="pl-PL" b="1" dirty="0">
                <a:latin typeface="Arial Black" panose="020B0A04020102020204" pitchFamily="34" charset="0"/>
              </a:rPr>
              <a:t>przez wybieranie</a:t>
            </a:r>
            <a:br>
              <a:rPr lang="pl-PL" b="1" dirty="0">
                <a:latin typeface="Arial Black" panose="020B0A04020102020204" pitchFamily="34" charset="0"/>
              </a:rPr>
            </a:b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93239AE-FCAB-D30B-5865-34559B7E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03" y="1763148"/>
            <a:ext cx="4043008" cy="1617203"/>
          </a:xfrm>
          <a:prstGeom prst="rect">
            <a:avLst/>
          </a:prstGeom>
        </p:spPr>
      </p:pic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718F8B7F-E943-0158-9769-E5E21EA45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0828" y="3303953"/>
            <a:ext cx="3817976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Złożoność czasowa: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l-P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Clr>
                <a:schemeClr val="dk1"/>
              </a:buClr>
              <a:buSzPts val="1100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8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394</Words>
  <Application>Microsoft Office PowerPoint</Application>
  <PresentationFormat>Pokaz na ekranie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Segoe UI</vt:lpstr>
      <vt:lpstr>Arial Black</vt:lpstr>
      <vt:lpstr>Roboto Condensed Light</vt:lpstr>
      <vt:lpstr>Arial</vt:lpstr>
      <vt:lpstr>Squada One</vt:lpstr>
      <vt:lpstr>Tech Startup XL by Slidesgo</vt:lpstr>
      <vt:lpstr>PORÓWNANIE ALGORYTMÓW SORTOWANIA </vt:lpstr>
      <vt:lpstr>Czym jest sortowanie ? </vt:lpstr>
      <vt:lpstr>DLACZEGO WSPÓŁBIEŻNOŚĆ W SORTOWANIU MA SENS</vt:lpstr>
      <vt:lpstr>PORÓWNYWANE ALGORYTMY SORTOWANIA</vt:lpstr>
      <vt:lpstr>Sortowanie Bąbelkowe </vt:lpstr>
      <vt:lpstr>Sortowanie Szybkie </vt:lpstr>
      <vt:lpstr>Sortowanie przez scalanie </vt:lpstr>
      <vt:lpstr>Sortowanie przez wstawianie </vt:lpstr>
      <vt:lpstr>Sortowanie przez wybieranie </vt:lpstr>
      <vt:lpstr>Sortowanie bąbelkowe (sekwencyjnie) </vt:lpstr>
      <vt:lpstr>Prezentacja programu PowerPoint</vt:lpstr>
      <vt:lpstr>Sortowanie bąbelkowe (wynik) </vt:lpstr>
      <vt:lpstr>ZAŁOŻENIA PROJEKTOWE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BART-PC</dc:creator>
  <cp:lastModifiedBy>b.panek</cp:lastModifiedBy>
  <cp:revision>17</cp:revision>
  <dcterms:modified xsi:type="dcterms:W3CDTF">2024-03-20T13:20:40Z</dcterms:modified>
</cp:coreProperties>
</file>