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9"/>
  </p:notesMasterIdLst>
  <p:sldIdLst>
    <p:sldId id="256" r:id="rId2"/>
    <p:sldId id="266" r:id="rId3"/>
    <p:sldId id="267" r:id="rId4"/>
    <p:sldId id="279" r:id="rId5"/>
    <p:sldId id="327" r:id="rId6"/>
    <p:sldId id="332" r:id="rId7"/>
    <p:sldId id="333" r:id="rId8"/>
    <p:sldId id="334" r:id="rId9"/>
    <p:sldId id="335" r:id="rId10"/>
    <p:sldId id="336" r:id="rId11"/>
    <p:sldId id="328" r:id="rId12"/>
    <p:sldId id="337" r:id="rId13"/>
    <p:sldId id="330" r:id="rId14"/>
    <p:sldId id="329" r:id="rId15"/>
    <p:sldId id="285" r:id="rId16"/>
    <p:sldId id="331" r:id="rId17"/>
    <p:sldId id="326" r:id="rId1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0"/>
    </p:embeddedFont>
    <p:embeddedFont>
      <p:font typeface="Roboto Condensed Light" panose="02000000000000000000" pitchFamily="2" charset="0"/>
      <p:regular r:id="rId21"/>
      <p:bold r:id="rId22"/>
      <p:italic r:id="rId23"/>
      <p:boldItalic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  <p:embeddedFont>
      <p:font typeface="Squad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588B5E-FBED-45B7-93FB-D4DC5033D808}">
  <a:tblStyle styleId="{B1588B5E-FBED-45B7-93FB-D4DC5033D8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727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63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375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006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791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a39e48574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a39e48574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685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12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39e4857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39e4857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61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23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698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176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77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4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>
            <a:spLocks noGrp="1"/>
          </p:cNvSpPr>
          <p:nvPr>
            <p:ph type="subTitle" idx="1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subTitle" idx="2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3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4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5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6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7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8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48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>
            <a:spLocks noGrp="1"/>
          </p:cNvSpPr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>
            <a:spLocks noGrp="1"/>
          </p:cNvSpPr>
          <p:nvPr>
            <p:ph type="subTitle" idx="1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2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3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4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subTitle" idx="5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6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5" r:id="rId4"/>
    <p:sldLayoutId id="2147483676" r:id="rId5"/>
    <p:sldLayoutId id="2147483680" r:id="rId6"/>
    <p:sldLayoutId id="2147483696" r:id="rId7"/>
    <p:sldLayoutId id="2147483709" r:id="rId8"/>
    <p:sldLayoutId id="214748371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0608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PORÓWNANIE ALGORYTMÓW SORTOWANIA</a:t>
            </a:r>
            <a:r>
              <a:rPr lang="pl-PL" dirty="0"/>
              <a:t> 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00" y="3210813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Implementacja sekwencyjna oraz współbieżna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17"/>
          <p:cNvSpPr txBox="1">
            <a:spLocks noGrp="1"/>
          </p:cNvSpPr>
          <p:nvPr>
            <p:ph type="title"/>
          </p:nvPr>
        </p:nvSpPr>
        <p:spPr>
          <a:xfrm>
            <a:off x="811027" y="25482"/>
            <a:ext cx="71452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WYNIKÓW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777835-3DDE-971C-B0B4-724008F4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79" y="662612"/>
            <a:ext cx="6563641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2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17"/>
          <p:cNvSpPr txBox="1">
            <a:spLocks noGrp="1"/>
          </p:cNvSpPr>
          <p:nvPr>
            <p:ph type="title"/>
          </p:nvPr>
        </p:nvSpPr>
        <p:spPr>
          <a:xfrm>
            <a:off x="1286107" y="0"/>
            <a:ext cx="65717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PROCENTOWY UDZIAŁ CZĘŚCI SZEREGOWEJ I RÓWNOLEGŁEJ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Google Shape;766;p94">
            <a:extLst>
              <a:ext uri="{FF2B5EF4-FFF2-40B4-BE49-F238E27FC236}">
                <a16:creationId xmlns:a16="http://schemas.microsoft.com/office/drawing/2014/main" id="{6D242300-CFBD-6B90-FD44-0DBBA3D227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8601" y="1425332"/>
            <a:ext cx="7966798" cy="507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l-PL" dirty="0"/>
              <a:t>Procentowy udział części szeregowej i równoległej został oszacowany i przedstawiony dla każdego algorytmu 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9A2686-6CF2-8261-B1A4-9641F9A88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39" y="2210418"/>
            <a:ext cx="6791120" cy="183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1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17"/>
          <p:cNvSpPr txBox="1">
            <a:spLocks noGrp="1"/>
          </p:cNvSpPr>
          <p:nvPr>
            <p:ph type="title"/>
          </p:nvPr>
        </p:nvSpPr>
        <p:spPr>
          <a:xfrm>
            <a:off x="1286107" y="0"/>
            <a:ext cx="65717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ZIARNISTOŚĆ PROBLEMU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Google Shape;766;p94">
            <a:extLst>
              <a:ext uri="{FF2B5EF4-FFF2-40B4-BE49-F238E27FC236}">
                <a16:creationId xmlns:a16="http://schemas.microsoft.com/office/drawing/2014/main" id="{6D242300-CFBD-6B90-FD44-0DBBA3D227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8600" y="838034"/>
            <a:ext cx="7966798" cy="507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l-PL" dirty="0"/>
              <a:t>Ziarnistość problemu odnosi się do stosunku pracy równoległej do pracy szeregowej w algorytmie. Mówi o tym, jak duże są kawałki pracy, które można wykonywać równolegle w porównaniu do kawałków pracy, które muszą być wykonywane szeregowo. 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25FA4-4328-01B2-D676-5CCC5370C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6" y="1772047"/>
            <a:ext cx="4390178" cy="1126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F4B49-89D7-25F6-83BF-15A790F0C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26" y="2898430"/>
            <a:ext cx="4390178" cy="1506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371C9B-DB2F-77AA-87A0-9B13B5B99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079" y="2031544"/>
            <a:ext cx="4390178" cy="22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17"/>
          <p:cNvSpPr txBox="1">
            <a:spLocks noGrp="1"/>
          </p:cNvSpPr>
          <p:nvPr>
            <p:ph type="title"/>
          </p:nvPr>
        </p:nvSpPr>
        <p:spPr>
          <a:xfrm>
            <a:off x="1286107" y="0"/>
            <a:ext cx="65717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PROGU OPŁACALNOŚCI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Google Shape;766;p94">
            <a:extLst>
              <a:ext uri="{FF2B5EF4-FFF2-40B4-BE49-F238E27FC236}">
                <a16:creationId xmlns:a16="http://schemas.microsoft.com/office/drawing/2014/main" id="{6D242300-CFBD-6B90-FD44-0DBBA3D227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8599" y="868918"/>
            <a:ext cx="7966798" cy="775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dirty="0"/>
              <a:t>Prognozowany próg opłacalności zrównoleglenia problemu dla każdego z algorytmów jest inny, najmniejsza próg oszacowano dla algorytmu bąbelkowego z wykorzystaniem technologii </a:t>
            </a:r>
            <a:r>
              <a:rPr lang="pl-PL" dirty="0" err="1"/>
              <a:t>Thread</a:t>
            </a:r>
            <a:r>
              <a:rPr lang="pl-PL" dirty="0"/>
              <a:t> C++ i wynosi on 500, natomiast największy próg oszacowano dla algorytmu szybkiego również w technologii </a:t>
            </a:r>
            <a:r>
              <a:rPr lang="pl-PL" dirty="0" err="1"/>
              <a:t>Thread</a:t>
            </a:r>
            <a:r>
              <a:rPr lang="pl-PL" dirty="0"/>
              <a:t> C++, wynosi on 65000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24402-09E1-4DE9-FED3-46AE640FC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34" y="1940312"/>
            <a:ext cx="7178929" cy="277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17"/>
          <p:cNvSpPr txBox="1">
            <a:spLocks noGrp="1"/>
          </p:cNvSpPr>
          <p:nvPr>
            <p:ph type="title"/>
          </p:nvPr>
        </p:nvSpPr>
        <p:spPr>
          <a:xfrm>
            <a:off x="1286107" y="0"/>
            <a:ext cx="65717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PRZYŚPIESZENIA ALGORYTMÓW – PRAWO AMDAHLA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Google Shape;766;p94">
            <a:extLst>
              <a:ext uri="{FF2B5EF4-FFF2-40B4-BE49-F238E27FC236}">
                <a16:creationId xmlns:a16="http://schemas.microsoft.com/office/drawing/2014/main" id="{6D242300-CFBD-6B90-FD44-0DBBA3D227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8600" y="1167960"/>
            <a:ext cx="7966798" cy="775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dirty="0"/>
              <a:t>Maksymalne przyspieszenie, obliczone na podstawie prawa </a:t>
            </a:r>
            <a:r>
              <a:rPr lang="pl-PL" dirty="0" err="1"/>
              <a:t>Amdahla</a:t>
            </a:r>
            <a:r>
              <a:rPr lang="pl-PL" dirty="0"/>
              <a:t>, wyniosło około 55,9 dla 18 wątków. Jest to wartość teoretyczna, która wskazuje na istnienie ograniczeń związanych z częścią sekwencyjną algorytmu. Dane empiryczne pokazały, że przyspieszenie (S) osiągnęło około 55,9 dla 18 wątków i wielkości problemu 50000, mieszcząc się tym samym w przewidywanych maksymalnych wartościach według prawa </a:t>
            </a:r>
            <a:r>
              <a:rPr lang="pl-PL" dirty="0" err="1"/>
              <a:t>Amdahla</a:t>
            </a:r>
            <a:r>
              <a:rPr lang="pl-PL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95684-B68B-ACA9-EB76-F80946DA9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82" y="2470690"/>
            <a:ext cx="5751434" cy="22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0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23"/>
          <p:cNvSpPr txBox="1">
            <a:spLocks noGrp="1"/>
          </p:cNvSpPr>
          <p:nvPr>
            <p:ph type="ctrTitle"/>
          </p:nvPr>
        </p:nvSpPr>
        <p:spPr>
          <a:xfrm flipH="1">
            <a:off x="539996" y="670292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800" dirty="0">
                <a:latin typeface="Arial Black" panose="020B0A04020102020204" pitchFamily="34" charset="0"/>
              </a:rPr>
              <a:t>ZAŁOŻENIA PROJEKTOWE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1175" name="Google Shape;1175;p123"/>
          <p:cNvSpPr txBox="1"/>
          <p:nvPr/>
        </p:nvSpPr>
        <p:spPr>
          <a:xfrm>
            <a:off x="1791855" y="3364970"/>
            <a:ext cx="1283854" cy="345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176" name="Google Shape;1176;p123"/>
          <p:cNvSpPr txBox="1"/>
          <p:nvPr/>
        </p:nvSpPr>
        <p:spPr>
          <a:xfrm>
            <a:off x="4078195" y="3411971"/>
            <a:ext cx="987600" cy="3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23864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177" name="Google Shape;1177;p123"/>
          <p:cNvSpPr txBox="1"/>
          <p:nvPr/>
        </p:nvSpPr>
        <p:spPr>
          <a:xfrm>
            <a:off x="6261772" y="3424595"/>
            <a:ext cx="987600" cy="345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191" name="Google Shape;1191;p123"/>
          <p:cNvSpPr txBox="1">
            <a:spLocks noGrp="1"/>
          </p:cNvSpPr>
          <p:nvPr>
            <p:ph type="subTitle" idx="2"/>
          </p:nvPr>
        </p:nvSpPr>
        <p:spPr>
          <a:xfrm>
            <a:off x="3614125" y="2269200"/>
            <a:ext cx="1930004" cy="1296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 b="0" i="0" dirty="0">
                <a:solidFill>
                  <a:srgbClr val="ECECEC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Pomiary czasów wykonania algorytmów sortowania w ich sekwencyjnych oraz współbieżnych implementacjach</a:t>
            </a:r>
            <a:endParaRPr lang="en-US" sz="1200" dirty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192" name="Google Shape;1192;p123"/>
          <p:cNvSpPr txBox="1">
            <a:spLocks noGrp="1"/>
          </p:cNvSpPr>
          <p:nvPr>
            <p:ph type="subTitle" idx="3"/>
          </p:nvPr>
        </p:nvSpPr>
        <p:spPr>
          <a:xfrm>
            <a:off x="5809636" y="2269200"/>
            <a:ext cx="1850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 b="0" i="0" dirty="0">
                <a:solidFill>
                  <a:srgbClr val="ECECEC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Przedstawienie wykresów porównujących czasy wykonania poszczególnych algorytmów sortowania w obu implementacjach</a:t>
            </a:r>
            <a:endParaRPr sz="1200" dirty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193" name="Google Shape;1193;p123"/>
          <p:cNvSpPr txBox="1">
            <a:spLocks noGrp="1"/>
          </p:cNvSpPr>
          <p:nvPr>
            <p:ph type="subTitle" idx="4"/>
          </p:nvPr>
        </p:nvSpPr>
        <p:spPr>
          <a:xfrm>
            <a:off x="1526019" y="3292571"/>
            <a:ext cx="1812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IMPLEMENTACJA</a:t>
            </a:r>
            <a:endParaRPr dirty="0"/>
          </a:p>
        </p:txBody>
      </p:sp>
      <p:sp>
        <p:nvSpPr>
          <p:cNvPr id="1194" name="Google Shape;1194;p123"/>
          <p:cNvSpPr txBox="1">
            <a:spLocks noGrp="1"/>
          </p:cNvSpPr>
          <p:nvPr>
            <p:ph type="subTitle" idx="5"/>
          </p:nvPr>
        </p:nvSpPr>
        <p:spPr>
          <a:xfrm>
            <a:off x="3646050" y="3351966"/>
            <a:ext cx="1851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POMIARY</a:t>
            </a:r>
            <a:endParaRPr dirty="0"/>
          </a:p>
        </p:txBody>
      </p:sp>
      <p:sp>
        <p:nvSpPr>
          <p:cNvPr id="1195" name="Google Shape;1195;p123"/>
          <p:cNvSpPr txBox="1">
            <a:spLocks noGrp="1"/>
          </p:cNvSpPr>
          <p:nvPr>
            <p:ph type="subTitle" idx="6"/>
          </p:nvPr>
        </p:nvSpPr>
        <p:spPr>
          <a:xfrm>
            <a:off x="5841890" y="3353790"/>
            <a:ext cx="18507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WYKRESY</a:t>
            </a:r>
            <a:endParaRPr dirty="0"/>
          </a:p>
        </p:txBody>
      </p:sp>
      <p:grpSp>
        <p:nvGrpSpPr>
          <p:cNvPr id="2" name="Google Shape;982;p114">
            <a:extLst>
              <a:ext uri="{FF2B5EF4-FFF2-40B4-BE49-F238E27FC236}">
                <a16:creationId xmlns:a16="http://schemas.microsoft.com/office/drawing/2014/main" id="{8A4E67E7-C1C8-CDC8-8010-7B388D38C603}"/>
              </a:ext>
            </a:extLst>
          </p:cNvPr>
          <p:cNvGrpSpPr/>
          <p:nvPr/>
        </p:nvGrpSpPr>
        <p:grpSpPr>
          <a:xfrm>
            <a:off x="2222071" y="1846907"/>
            <a:ext cx="420796" cy="371887"/>
            <a:chOff x="-3137650" y="2787000"/>
            <a:chExt cx="291450" cy="257575"/>
          </a:xfrm>
        </p:grpSpPr>
        <p:sp>
          <p:nvSpPr>
            <p:cNvPr id="3" name="Google Shape;983;p114">
              <a:extLst>
                <a:ext uri="{FF2B5EF4-FFF2-40B4-BE49-F238E27FC236}">
                  <a16:creationId xmlns:a16="http://schemas.microsoft.com/office/drawing/2014/main" id="{C295923F-85C4-EBA8-4CFE-8358A6A55925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84;p114">
              <a:extLst>
                <a:ext uri="{FF2B5EF4-FFF2-40B4-BE49-F238E27FC236}">
                  <a16:creationId xmlns:a16="http://schemas.microsoft.com/office/drawing/2014/main" id="{E5C96869-7951-7BE5-AEE0-A2D696ED31B0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85;p114">
              <a:extLst>
                <a:ext uri="{FF2B5EF4-FFF2-40B4-BE49-F238E27FC236}">
                  <a16:creationId xmlns:a16="http://schemas.microsoft.com/office/drawing/2014/main" id="{485ACDE4-756F-7AF3-912D-D20983D9E6EB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6;p114">
              <a:extLst>
                <a:ext uri="{FF2B5EF4-FFF2-40B4-BE49-F238E27FC236}">
                  <a16:creationId xmlns:a16="http://schemas.microsoft.com/office/drawing/2014/main" id="{D9B3522C-AF4D-D935-FA10-A2A467A55DAC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7;p114">
              <a:extLst>
                <a:ext uri="{FF2B5EF4-FFF2-40B4-BE49-F238E27FC236}">
                  <a16:creationId xmlns:a16="http://schemas.microsoft.com/office/drawing/2014/main" id="{EAD87399-0E03-1C42-ADD1-73DC2E0AE081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8;p114">
              <a:extLst>
                <a:ext uri="{FF2B5EF4-FFF2-40B4-BE49-F238E27FC236}">
                  <a16:creationId xmlns:a16="http://schemas.microsoft.com/office/drawing/2014/main" id="{CF954107-9675-7469-C59F-72E66840E377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9;p114">
              <a:extLst>
                <a:ext uri="{FF2B5EF4-FFF2-40B4-BE49-F238E27FC236}">
                  <a16:creationId xmlns:a16="http://schemas.microsoft.com/office/drawing/2014/main" id="{300BB64E-FE68-71DB-9639-69124A511399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0;p114">
              <a:extLst>
                <a:ext uri="{FF2B5EF4-FFF2-40B4-BE49-F238E27FC236}">
                  <a16:creationId xmlns:a16="http://schemas.microsoft.com/office/drawing/2014/main" id="{9AEBF730-4A97-2E6E-88B6-47B45E8D032E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083;p119">
            <a:extLst>
              <a:ext uri="{FF2B5EF4-FFF2-40B4-BE49-F238E27FC236}">
                <a16:creationId xmlns:a16="http://schemas.microsoft.com/office/drawing/2014/main" id="{C5B1B430-6F90-B36E-7111-1F5A7F6130D0}"/>
              </a:ext>
            </a:extLst>
          </p:cNvPr>
          <p:cNvGrpSpPr/>
          <p:nvPr/>
        </p:nvGrpSpPr>
        <p:grpSpPr>
          <a:xfrm>
            <a:off x="6524588" y="1821894"/>
            <a:ext cx="420796" cy="421914"/>
            <a:chOff x="-2060175" y="2768875"/>
            <a:chExt cx="291450" cy="292225"/>
          </a:xfrm>
        </p:grpSpPr>
        <p:sp>
          <p:nvSpPr>
            <p:cNvPr id="12" name="Google Shape;1084;p119">
              <a:extLst>
                <a:ext uri="{FF2B5EF4-FFF2-40B4-BE49-F238E27FC236}">
                  <a16:creationId xmlns:a16="http://schemas.microsoft.com/office/drawing/2014/main" id="{852D88BB-5448-A275-6B15-3186C7C26FBB}"/>
                </a:ext>
              </a:extLst>
            </p:cNvPr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5;p119">
              <a:extLst>
                <a:ext uri="{FF2B5EF4-FFF2-40B4-BE49-F238E27FC236}">
                  <a16:creationId xmlns:a16="http://schemas.microsoft.com/office/drawing/2014/main" id="{B0851E24-B2AE-B8B8-3CF5-7902BD69DD4A}"/>
                </a:ext>
              </a:extLst>
            </p:cNvPr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768;p147">
            <a:extLst>
              <a:ext uri="{FF2B5EF4-FFF2-40B4-BE49-F238E27FC236}">
                <a16:creationId xmlns:a16="http://schemas.microsoft.com/office/drawing/2014/main" id="{BC01CE71-F58A-5956-B907-1F88872BEA3B}"/>
              </a:ext>
            </a:extLst>
          </p:cNvPr>
          <p:cNvSpPr/>
          <p:nvPr/>
        </p:nvSpPr>
        <p:spPr>
          <a:xfrm>
            <a:off x="4406591" y="1810658"/>
            <a:ext cx="342486" cy="349421"/>
          </a:xfrm>
          <a:custGeom>
            <a:avLst/>
            <a:gdLst/>
            <a:ahLst/>
            <a:cxnLst/>
            <a:rect l="l" t="t" r="r" b="b"/>
            <a:pathLst>
              <a:path w="12445" h="12697" extrusionOk="0">
                <a:moveTo>
                  <a:pt x="6648" y="851"/>
                </a:moveTo>
                <a:lnTo>
                  <a:pt x="6648" y="1954"/>
                </a:lnTo>
                <a:lnTo>
                  <a:pt x="5860" y="1954"/>
                </a:lnTo>
                <a:lnTo>
                  <a:pt x="5860" y="851"/>
                </a:lnTo>
                <a:close/>
                <a:moveTo>
                  <a:pt x="1261" y="1954"/>
                </a:moveTo>
                <a:cubicBezTo>
                  <a:pt x="1355" y="1954"/>
                  <a:pt x="1450" y="1985"/>
                  <a:pt x="1544" y="2080"/>
                </a:cubicBezTo>
                <a:cubicBezTo>
                  <a:pt x="1733" y="2237"/>
                  <a:pt x="1733" y="2521"/>
                  <a:pt x="1576" y="2678"/>
                </a:cubicBezTo>
                <a:cubicBezTo>
                  <a:pt x="1497" y="2757"/>
                  <a:pt x="1387" y="2797"/>
                  <a:pt x="1276" y="2797"/>
                </a:cubicBezTo>
                <a:cubicBezTo>
                  <a:pt x="1166" y="2797"/>
                  <a:pt x="1056" y="2757"/>
                  <a:pt x="977" y="2678"/>
                </a:cubicBezTo>
                <a:cubicBezTo>
                  <a:pt x="819" y="2521"/>
                  <a:pt x="819" y="2237"/>
                  <a:pt x="977" y="2080"/>
                </a:cubicBezTo>
                <a:cubicBezTo>
                  <a:pt x="1072" y="1985"/>
                  <a:pt x="1198" y="1954"/>
                  <a:pt x="1261" y="1954"/>
                </a:cubicBezTo>
                <a:close/>
                <a:moveTo>
                  <a:pt x="11216" y="1954"/>
                </a:moveTo>
                <a:cubicBezTo>
                  <a:pt x="11468" y="1954"/>
                  <a:pt x="11626" y="2143"/>
                  <a:pt x="11626" y="2395"/>
                </a:cubicBezTo>
                <a:cubicBezTo>
                  <a:pt x="11626" y="2615"/>
                  <a:pt x="11437" y="2836"/>
                  <a:pt x="11216" y="2836"/>
                </a:cubicBezTo>
                <a:cubicBezTo>
                  <a:pt x="11027" y="2836"/>
                  <a:pt x="10807" y="2615"/>
                  <a:pt x="10807" y="2395"/>
                </a:cubicBezTo>
                <a:cubicBezTo>
                  <a:pt x="10807" y="2143"/>
                  <a:pt x="10996" y="1954"/>
                  <a:pt x="11216" y="1954"/>
                </a:cubicBezTo>
                <a:close/>
                <a:moveTo>
                  <a:pt x="6270" y="2773"/>
                </a:moveTo>
                <a:cubicBezTo>
                  <a:pt x="8759" y="2773"/>
                  <a:pt x="10807" y="4821"/>
                  <a:pt x="10807" y="7341"/>
                </a:cubicBezTo>
                <a:cubicBezTo>
                  <a:pt x="10807" y="9861"/>
                  <a:pt x="8759" y="11909"/>
                  <a:pt x="6270" y="11909"/>
                </a:cubicBezTo>
                <a:cubicBezTo>
                  <a:pt x="3781" y="11909"/>
                  <a:pt x="1733" y="9861"/>
                  <a:pt x="1733" y="7341"/>
                </a:cubicBezTo>
                <a:cubicBezTo>
                  <a:pt x="1733" y="4821"/>
                  <a:pt x="3781" y="2773"/>
                  <a:pt x="6270" y="2773"/>
                </a:cubicBezTo>
                <a:close/>
                <a:moveTo>
                  <a:pt x="4663" y="0"/>
                </a:moveTo>
                <a:cubicBezTo>
                  <a:pt x="4411" y="0"/>
                  <a:pt x="4254" y="189"/>
                  <a:pt x="4254" y="410"/>
                </a:cubicBezTo>
                <a:cubicBezTo>
                  <a:pt x="4254" y="662"/>
                  <a:pt x="4474" y="851"/>
                  <a:pt x="4663" y="851"/>
                </a:cubicBezTo>
                <a:lnTo>
                  <a:pt x="5104" y="851"/>
                </a:lnTo>
                <a:lnTo>
                  <a:pt x="5104" y="2111"/>
                </a:lnTo>
                <a:cubicBezTo>
                  <a:pt x="4254" y="2300"/>
                  <a:pt x="3466" y="2710"/>
                  <a:pt x="2836" y="3245"/>
                </a:cubicBezTo>
                <a:lnTo>
                  <a:pt x="2489" y="2899"/>
                </a:lnTo>
                <a:cubicBezTo>
                  <a:pt x="2741" y="2426"/>
                  <a:pt x="2647" y="1891"/>
                  <a:pt x="2269" y="1481"/>
                </a:cubicBezTo>
                <a:cubicBezTo>
                  <a:pt x="2032" y="1245"/>
                  <a:pt x="1717" y="1127"/>
                  <a:pt x="1394" y="1127"/>
                </a:cubicBezTo>
                <a:cubicBezTo>
                  <a:pt x="1072" y="1127"/>
                  <a:pt x="741" y="1245"/>
                  <a:pt x="473" y="1481"/>
                </a:cubicBezTo>
                <a:cubicBezTo>
                  <a:pt x="0" y="1954"/>
                  <a:pt x="0" y="2741"/>
                  <a:pt x="473" y="3245"/>
                </a:cubicBezTo>
                <a:cubicBezTo>
                  <a:pt x="725" y="3498"/>
                  <a:pt x="1040" y="3624"/>
                  <a:pt x="1355" y="3624"/>
                </a:cubicBezTo>
                <a:cubicBezTo>
                  <a:pt x="1544" y="3624"/>
                  <a:pt x="1702" y="3561"/>
                  <a:pt x="1891" y="3498"/>
                </a:cubicBezTo>
                <a:lnTo>
                  <a:pt x="2269" y="3844"/>
                </a:lnTo>
                <a:cubicBezTo>
                  <a:pt x="1481" y="4789"/>
                  <a:pt x="946" y="6018"/>
                  <a:pt x="946" y="7341"/>
                </a:cubicBezTo>
                <a:cubicBezTo>
                  <a:pt x="946" y="10303"/>
                  <a:pt x="3371" y="12697"/>
                  <a:pt x="6301" y="12697"/>
                </a:cubicBezTo>
                <a:cubicBezTo>
                  <a:pt x="9263" y="12697"/>
                  <a:pt x="11657" y="10303"/>
                  <a:pt x="11657" y="7341"/>
                </a:cubicBezTo>
                <a:cubicBezTo>
                  <a:pt x="11657" y="6018"/>
                  <a:pt x="11185" y="4789"/>
                  <a:pt x="10365" y="3844"/>
                </a:cubicBezTo>
                <a:lnTo>
                  <a:pt x="10712" y="3498"/>
                </a:lnTo>
                <a:cubicBezTo>
                  <a:pt x="10838" y="3561"/>
                  <a:pt x="11027" y="3624"/>
                  <a:pt x="11216" y="3624"/>
                </a:cubicBezTo>
                <a:cubicBezTo>
                  <a:pt x="11909" y="3624"/>
                  <a:pt x="12445" y="3056"/>
                  <a:pt x="12445" y="2363"/>
                </a:cubicBezTo>
                <a:cubicBezTo>
                  <a:pt x="12445" y="1670"/>
                  <a:pt x="11909" y="1135"/>
                  <a:pt x="11216" y="1135"/>
                </a:cubicBezTo>
                <a:cubicBezTo>
                  <a:pt x="10555" y="1135"/>
                  <a:pt x="10019" y="1670"/>
                  <a:pt x="10019" y="2363"/>
                </a:cubicBezTo>
                <a:cubicBezTo>
                  <a:pt x="10019" y="2552"/>
                  <a:pt x="10050" y="2710"/>
                  <a:pt x="10113" y="2899"/>
                </a:cubicBezTo>
                <a:lnTo>
                  <a:pt x="9767" y="3245"/>
                </a:lnTo>
                <a:cubicBezTo>
                  <a:pt x="9137" y="2710"/>
                  <a:pt x="8349" y="2300"/>
                  <a:pt x="7530" y="2111"/>
                </a:cubicBezTo>
                <a:lnTo>
                  <a:pt x="7530" y="851"/>
                </a:lnTo>
                <a:lnTo>
                  <a:pt x="7971" y="851"/>
                </a:lnTo>
                <a:cubicBezTo>
                  <a:pt x="8192" y="851"/>
                  <a:pt x="8349" y="662"/>
                  <a:pt x="8349" y="410"/>
                </a:cubicBezTo>
                <a:cubicBezTo>
                  <a:pt x="8349" y="189"/>
                  <a:pt x="8160" y="0"/>
                  <a:pt x="79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69;p147">
            <a:extLst>
              <a:ext uri="{FF2B5EF4-FFF2-40B4-BE49-F238E27FC236}">
                <a16:creationId xmlns:a16="http://schemas.microsoft.com/office/drawing/2014/main" id="{EC8B7824-B787-422A-787F-A55AD5AEC94C}"/>
              </a:ext>
            </a:extLst>
          </p:cNvPr>
          <p:cNvSpPr/>
          <p:nvPr/>
        </p:nvSpPr>
        <p:spPr>
          <a:xfrm>
            <a:off x="4475941" y="1911243"/>
            <a:ext cx="206372" cy="203758"/>
          </a:xfrm>
          <a:custGeom>
            <a:avLst/>
            <a:gdLst/>
            <a:ahLst/>
            <a:cxnLst/>
            <a:rect l="l" t="t" r="r" b="b"/>
            <a:pathLst>
              <a:path w="7499" h="7404" extrusionOk="0">
                <a:moveTo>
                  <a:pt x="3309" y="819"/>
                </a:moveTo>
                <a:lnTo>
                  <a:pt x="3309" y="3686"/>
                </a:lnTo>
                <a:cubicBezTo>
                  <a:pt x="3309" y="3938"/>
                  <a:pt x="3498" y="4127"/>
                  <a:pt x="3718" y="4127"/>
                </a:cubicBezTo>
                <a:lnTo>
                  <a:pt x="6612" y="4127"/>
                </a:lnTo>
                <a:cubicBezTo>
                  <a:pt x="6410" y="5529"/>
                  <a:pt x="5188" y="6585"/>
                  <a:pt x="3750" y="6585"/>
                </a:cubicBezTo>
                <a:cubicBezTo>
                  <a:pt x="2143" y="6585"/>
                  <a:pt x="820" y="5261"/>
                  <a:pt x="820" y="3686"/>
                </a:cubicBezTo>
                <a:cubicBezTo>
                  <a:pt x="820" y="2237"/>
                  <a:pt x="1891" y="1008"/>
                  <a:pt x="3309" y="819"/>
                </a:cubicBezTo>
                <a:close/>
                <a:moveTo>
                  <a:pt x="3750" y="0"/>
                </a:moveTo>
                <a:cubicBezTo>
                  <a:pt x="1702" y="0"/>
                  <a:pt x="1" y="1638"/>
                  <a:pt x="1" y="3686"/>
                </a:cubicBezTo>
                <a:cubicBezTo>
                  <a:pt x="1" y="5734"/>
                  <a:pt x="1671" y="7404"/>
                  <a:pt x="3750" y="7404"/>
                </a:cubicBezTo>
                <a:cubicBezTo>
                  <a:pt x="5798" y="7404"/>
                  <a:pt x="7499" y="5734"/>
                  <a:pt x="7499" y="3686"/>
                </a:cubicBezTo>
                <a:cubicBezTo>
                  <a:pt x="7499" y="3466"/>
                  <a:pt x="7278" y="3277"/>
                  <a:pt x="7058" y="3277"/>
                </a:cubicBezTo>
                <a:lnTo>
                  <a:pt x="4128" y="3277"/>
                </a:lnTo>
                <a:lnTo>
                  <a:pt x="4128" y="378"/>
                </a:lnTo>
                <a:cubicBezTo>
                  <a:pt x="4128" y="158"/>
                  <a:pt x="3939" y="0"/>
                  <a:pt x="37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92;p123">
            <a:extLst>
              <a:ext uri="{FF2B5EF4-FFF2-40B4-BE49-F238E27FC236}">
                <a16:creationId xmlns:a16="http://schemas.microsoft.com/office/drawing/2014/main" id="{8988C2A6-84B1-3A07-9BFF-762074B7147B}"/>
              </a:ext>
            </a:extLst>
          </p:cNvPr>
          <p:cNvSpPr txBox="1">
            <a:spLocks/>
          </p:cNvSpPr>
          <p:nvPr/>
        </p:nvSpPr>
        <p:spPr>
          <a:xfrm>
            <a:off x="1492320" y="2269200"/>
            <a:ext cx="18507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 dirty="0">
                <a:solidFill>
                  <a:srgbClr val="ECECEC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Implementacje pięciu algorytmów sortowania sekwencyjnie oraz współbieżnie</a:t>
            </a:r>
            <a:endParaRPr lang="pl-PL" sz="1200" dirty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17"/>
          <p:cNvSpPr txBox="1">
            <a:spLocks noGrp="1"/>
          </p:cNvSpPr>
          <p:nvPr>
            <p:ph type="title"/>
          </p:nvPr>
        </p:nvSpPr>
        <p:spPr>
          <a:xfrm>
            <a:off x="999384" y="146023"/>
            <a:ext cx="71452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WNIOSKI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Google Shape;766;p94">
            <a:extLst>
              <a:ext uri="{FF2B5EF4-FFF2-40B4-BE49-F238E27FC236}">
                <a16:creationId xmlns:a16="http://schemas.microsoft.com/office/drawing/2014/main" id="{6D242300-CFBD-6B90-FD44-0DBBA3D227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77203" y="1217723"/>
            <a:ext cx="6789593" cy="2708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</a:pPr>
            <a:r>
              <a:rPr lang="pl-PL" sz="1600" dirty="0"/>
              <a:t>Najlepsze rezultaty czasowe uzyskano przy wykorzystaniu biblioteki </a:t>
            </a:r>
            <a:r>
              <a:rPr lang="pl-PL" sz="1600" b="1" dirty="0"/>
              <a:t>C++ </a:t>
            </a:r>
            <a:r>
              <a:rPr lang="pl-PL" sz="1600" b="1" dirty="0" err="1"/>
              <a:t>Thread</a:t>
            </a:r>
            <a:r>
              <a:rPr lang="pl-PL" sz="1600" b="1" dirty="0"/>
              <a:t> Library</a:t>
            </a:r>
            <a:r>
              <a:rPr lang="pl-PL" sz="1600" dirty="0"/>
              <a:t>, szczególnie dla dużych wartości problemu. Natomiast wydajność sekwencyjna okazała się słabsza w porównaniu do </a:t>
            </a:r>
            <a:r>
              <a:rPr lang="pl-PL" sz="1600" b="1" dirty="0" err="1"/>
              <a:t>OpenMP</a:t>
            </a:r>
            <a:r>
              <a:rPr lang="pl-PL" sz="1600" b="1" dirty="0"/>
              <a:t> </a:t>
            </a:r>
            <a:r>
              <a:rPr lang="pl-PL" sz="1600" dirty="0"/>
              <a:t>i </a:t>
            </a:r>
            <a:r>
              <a:rPr lang="pl-PL" sz="1600" b="1" dirty="0"/>
              <a:t>C++ </a:t>
            </a:r>
            <a:r>
              <a:rPr lang="pl-PL" sz="1600" b="1" dirty="0" err="1"/>
              <a:t>Thread</a:t>
            </a:r>
            <a:r>
              <a:rPr lang="pl-PL" sz="1600" b="1" dirty="0"/>
              <a:t> Library</a:t>
            </a:r>
            <a:r>
              <a:rPr lang="pl-PL" sz="1600" dirty="0"/>
              <a:t>. Większość testowanych wielkości problemu powyżej 100 potwierdziły wolniejsze tempo działania algorytmu sekwencyjnego, co podkreśla korzyści płynące z równoległego przetwarzania. </a:t>
            </a:r>
          </a:p>
          <a:p>
            <a:pPr marL="0" lvl="0" indent="0" algn="just">
              <a:buClr>
                <a:schemeClr val="dk1"/>
              </a:buClr>
              <a:buSzPts val="1100"/>
            </a:pPr>
            <a:endParaRPr lang="pl-PL" sz="1600" dirty="0"/>
          </a:p>
          <a:p>
            <a:pPr marL="0" lvl="0" indent="0" algn="just">
              <a:buClr>
                <a:schemeClr val="dk1"/>
              </a:buClr>
              <a:buSzPts val="1100"/>
            </a:pPr>
            <a:r>
              <a:rPr lang="pl-PL" sz="1600" dirty="0"/>
              <a:t>Podsumowując, przeprowadzone badania potwierdziły skuteczność zrównoleglania problemu sortowania przy użyciu różnych technologii równoległego przetwarzania. Wartości przyspieszenia zbliżają się do teoretycznych maksymalnych wartości, co podkreśla efektywność zastosowanych technik równoległego przetwarzania. 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793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0;p158">
            <a:extLst>
              <a:ext uri="{FF2B5EF4-FFF2-40B4-BE49-F238E27FC236}">
                <a16:creationId xmlns:a16="http://schemas.microsoft.com/office/drawing/2014/main" id="{07DAA8D0-B906-2928-A52E-43DDDC4395E8}"/>
              </a:ext>
            </a:extLst>
          </p:cNvPr>
          <p:cNvSpPr txBox="1">
            <a:spLocks/>
          </p:cNvSpPr>
          <p:nvPr/>
        </p:nvSpPr>
        <p:spPr>
          <a:xfrm flipH="1">
            <a:off x="1932767" y="750786"/>
            <a:ext cx="5278459" cy="982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quada One"/>
              <a:buNone/>
              <a:defRPr sz="6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l-PL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DZIĘKUJĘ ZA UWAGĘ</a:t>
            </a:r>
          </a:p>
        </p:txBody>
      </p:sp>
      <p:sp>
        <p:nvSpPr>
          <p:cNvPr id="9" name="Podtytuł 2">
            <a:extLst>
              <a:ext uri="{FF2B5EF4-FFF2-40B4-BE49-F238E27FC236}">
                <a16:creationId xmlns:a16="http://schemas.microsoft.com/office/drawing/2014/main" id="{D5EEFEEC-21CB-C4C6-EBF7-6CFBC8ED1A38}"/>
              </a:ext>
            </a:extLst>
          </p:cNvPr>
          <p:cNvSpPr txBox="1">
            <a:spLocks/>
          </p:cNvSpPr>
          <p:nvPr/>
        </p:nvSpPr>
        <p:spPr>
          <a:xfrm>
            <a:off x="2870876" y="3866839"/>
            <a:ext cx="3402243" cy="7296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Wykonał :</a:t>
            </a:r>
            <a:endParaRPr lang="pl-PL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inż. Bartosz Panek</a:t>
            </a:r>
          </a:p>
        </p:txBody>
      </p:sp>
    </p:spTree>
    <p:extLst>
      <p:ext uri="{BB962C8B-B14F-4D97-AF65-F5344CB8AC3E}">
        <p14:creationId xmlns:p14="http://schemas.microsoft.com/office/powerpoint/2010/main" val="377251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4"/>
          <p:cNvSpPr txBox="1">
            <a:spLocks noGrp="1"/>
          </p:cNvSpPr>
          <p:nvPr>
            <p:ph type="ctrTitle"/>
          </p:nvPr>
        </p:nvSpPr>
        <p:spPr>
          <a:xfrm flipH="1">
            <a:off x="706581" y="2236500"/>
            <a:ext cx="4382655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pl-PL" sz="4400" b="1" dirty="0"/>
              <a:t>Czym jest</a:t>
            </a:r>
            <a:br>
              <a:rPr lang="pl-PL" sz="4400" b="1" dirty="0"/>
            </a:br>
            <a:r>
              <a:rPr lang="pl-PL" sz="4400" b="1" dirty="0"/>
              <a:t>sortowanie ?</a:t>
            </a:r>
            <a:br>
              <a:rPr lang="pl-PL" sz="4400" b="1" dirty="0"/>
            </a:br>
            <a:endParaRPr sz="4400" dirty="0"/>
          </a:p>
        </p:txBody>
      </p:sp>
      <p:sp>
        <p:nvSpPr>
          <p:cNvPr id="852" name="Google Shape;852;p104"/>
          <p:cNvSpPr txBox="1">
            <a:spLocks noGrp="1"/>
          </p:cNvSpPr>
          <p:nvPr>
            <p:ph type="subTitle" idx="1"/>
          </p:nvPr>
        </p:nvSpPr>
        <p:spPr>
          <a:xfrm>
            <a:off x="4825199" y="1728900"/>
            <a:ext cx="3487527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</a:pP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Sortowanie to proces uporządkowania elementów w zbiorze zgodnie z określonym porządkiem. Jest to jedna z podstawowych operacji w informatyce i matematyce, której używamy w wielu dziedzinach, od wyszukiwania w bazach danych po analizę danych.</a:t>
            </a:r>
            <a:endParaRPr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05"/>
          <p:cNvSpPr txBox="1">
            <a:spLocks noGrp="1"/>
          </p:cNvSpPr>
          <p:nvPr>
            <p:ph type="ctrTitle"/>
          </p:nvPr>
        </p:nvSpPr>
        <p:spPr>
          <a:xfrm flipH="1">
            <a:off x="9237" y="246104"/>
            <a:ext cx="91440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l-PL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Segoe UI" panose="020B0502040204020203" pitchFamily="34" charset="0"/>
              </a:rPr>
              <a:t>OPIS ŚRODOWISKA</a:t>
            </a:r>
            <a:endParaRPr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59" name="Google Shape;859;p105"/>
          <p:cNvCxnSpPr/>
          <p:nvPr/>
        </p:nvCxnSpPr>
        <p:spPr>
          <a:xfrm rot="10800000">
            <a:off x="2502237" y="1003811"/>
            <a:ext cx="4158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3C0BBB-72CB-DDCB-A595-1BF8DB950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03" y="1353014"/>
            <a:ext cx="2969521" cy="3239581"/>
          </a:xfrm>
        </p:spPr>
        <p:txBody>
          <a:bodyPr/>
          <a:lstStyle/>
          <a:p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SPRZĘT</a:t>
            </a:r>
          </a:p>
          <a:p>
            <a:r>
              <a:rPr lang="pl-PL" sz="1600" i="0" u="sng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Parametry procesora </a:t>
            </a:r>
            <a:endParaRPr lang="pl-PL" sz="1600" u="sng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algn="l"/>
            <a:r>
              <a:rPr lang="pl-PL" sz="1600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Rodzina procesorów: </a:t>
            </a:r>
            <a:r>
              <a:rPr lang="pl-PL" sz="1600" b="1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Intel </a:t>
            </a:r>
            <a:r>
              <a:rPr lang="pl-PL" sz="1600" b="1" i="0" u="none" strike="noStrike" baseline="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Core</a:t>
            </a:r>
            <a:r>
              <a:rPr lang="pl-PL" sz="1600" b="1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  <a:p>
            <a:pPr algn="l"/>
            <a:r>
              <a:rPr lang="en-US" sz="1600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Seria </a:t>
            </a:r>
            <a:r>
              <a:rPr lang="en-US" sz="1600" i="0" u="none" strike="noStrike" baseline="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procesora</a:t>
            </a:r>
            <a:r>
              <a:rPr lang="en-US" sz="1600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</a:t>
            </a:r>
            <a:r>
              <a:rPr lang="en-US" sz="1600" b="1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i7-1165G7 </a:t>
            </a:r>
          </a:p>
          <a:p>
            <a:pPr algn="l"/>
            <a:r>
              <a:rPr lang="en-US" sz="1600" i="0" u="none" strike="noStrike" baseline="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Taktowanie</a:t>
            </a:r>
            <a:r>
              <a:rPr lang="en-US" sz="1600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600" i="0" u="none" strike="noStrike" baseline="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rdzenia</a:t>
            </a:r>
            <a:r>
              <a:rPr lang="en-US" sz="1600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 </a:t>
            </a:r>
            <a:r>
              <a:rPr lang="en-US" sz="1600" b="1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2.80 GHz </a:t>
            </a:r>
          </a:p>
          <a:p>
            <a:pPr algn="l"/>
            <a:r>
              <a:rPr lang="pl-PL" sz="1600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Liczba rdzeni fizycznych: </a:t>
            </a:r>
            <a:r>
              <a:rPr lang="pl-PL" sz="1600" b="1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4 rdzeni </a:t>
            </a:r>
          </a:p>
          <a:p>
            <a:pPr algn="l"/>
            <a:r>
              <a:rPr lang="en-US" sz="1600" i="0" u="none" strike="noStrike" baseline="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Liczba</a:t>
            </a:r>
            <a:r>
              <a:rPr lang="en-US" sz="1600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600" i="0" u="none" strike="noStrike" baseline="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wątków</a:t>
            </a:r>
            <a:r>
              <a:rPr lang="en-US" sz="1600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 </a:t>
            </a:r>
            <a:r>
              <a:rPr lang="en-US" sz="1600" b="1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8 </a:t>
            </a:r>
            <a:r>
              <a:rPr lang="en-US" sz="1600" i="0" u="none" strike="noStrike" baseline="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wątków</a:t>
            </a:r>
            <a:r>
              <a:rPr lang="en-US" sz="1600" b="1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endParaRPr lang="pl-PL" sz="1600" b="1" i="0" u="none" strike="noStrike" baseline="0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algn="l"/>
            <a:r>
              <a:rPr lang="en-US" sz="16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pl-PL" sz="1400" i="0" u="sng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Parametry RAM </a:t>
            </a:r>
            <a:endParaRPr lang="pl-PL" sz="1400" u="sng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algn="l"/>
            <a:r>
              <a:rPr lang="pl-PL" sz="1400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Pamięć RAM: </a:t>
            </a:r>
            <a:r>
              <a:rPr lang="pl-PL" sz="1400" b="1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16GB</a:t>
            </a:r>
          </a:p>
          <a:p>
            <a:pPr algn="l"/>
            <a:r>
              <a:rPr lang="pl-PL" sz="1400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Szybkość</a:t>
            </a:r>
            <a:r>
              <a:rPr lang="en-US" sz="1400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</a:t>
            </a:r>
            <a:r>
              <a:rPr lang="en-US" sz="1400" b="1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pl-PL" sz="1400" b="1" i="0" u="none" strike="noStrike" baseline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3200 MHz</a:t>
            </a:r>
            <a:endParaRPr lang="en-US" sz="1400" b="1" i="0" u="none" strike="noStrike" baseline="0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3BA035-2DC0-278D-F7F5-CAED6E893A06}"/>
              </a:ext>
            </a:extLst>
          </p:cNvPr>
          <p:cNvSpPr txBox="1">
            <a:spLocks/>
          </p:cNvSpPr>
          <p:nvPr/>
        </p:nvSpPr>
        <p:spPr>
          <a:xfrm>
            <a:off x="3096476" y="1172022"/>
            <a:ext cx="2969521" cy="323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OPERACYJNY</a:t>
            </a:r>
          </a:p>
          <a:p>
            <a:r>
              <a:rPr lang="pl-PL" sz="1600" u="sng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WINDOWS</a:t>
            </a:r>
          </a:p>
          <a:p>
            <a:r>
              <a:rPr lang="pl-PL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64-bitowy system operacyjny, procesor x64</a:t>
            </a:r>
            <a:endParaRPr lang="en-US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4CB8ED9-0A27-50BB-32B2-0B05B11A7A1D}"/>
              </a:ext>
            </a:extLst>
          </p:cNvPr>
          <p:cNvSpPr txBox="1">
            <a:spLocks/>
          </p:cNvSpPr>
          <p:nvPr/>
        </p:nvSpPr>
        <p:spPr>
          <a:xfrm>
            <a:off x="5667811" y="2103787"/>
            <a:ext cx="2969521" cy="323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ŚRODOWISKO PROGRAMISTYCZNE</a:t>
            </a:r>
          </a:p>
          <a:p>
            <a:r>
              <a:rPr lang="pl-PL" sz="1600" u="sng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Visual Studio 2022</a:t>
            </a:r>
          </a:p>
          <a:p>
            <a:r>
              <a:rPr lang="pl-PL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Język C++, biblioteki </a:t>
            </a:r>
            <a:r>
              <a:rPr lang="pl-PL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OpenMP</a:t>
            </a:r>
            <a:r>
              <a:rPr lang="pl-PL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pl-PL" sz="16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Thread</a:t>
            </a:r>
            <a:r>
              <a:rPr lang="pl-PL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C++</a:t>
            </a:r>
            <a:endParaRPr lang="pl-PL" sz="1600" b="1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17"/>
          <p:cNvSpPr/>
          <p:nvPr/>
        </p:nvSpPr>
        <p:spPr>
          <a:xfrm>
            <a:off x="2369756" y="201155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117"/>
          <p:cNvSpPr/>
          <p:nvPr/>
        </p:nvSpPr>
        <p:spPr>
          <a:xfrm>
            <a:off x="2471503" y="210081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117"/>
          <p:cNvSpPr/>
          <p:nvPr/>
        </p:nvSpPr>
        <p:spPr>
          <a:xfrm>
            <a:off x="2471503" y="210081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117"/>
          <p:cNvSpPr/>
          <p:nvPr/>
        </p:nvSpPr>
        <p:spPr>
          <a:xfrm>
            <a:off x="2471503" y="209882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117"/>
          <p:cNvSpPr/>
          <p:nvPr/>
        </p:nvSpPr>
        <p:spPr>
          <a:xfrm>
            <a:off x="3836181" y="201155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117"/>
          <p:cNvSpPr/>
          <p:nvPr/>
        </p:nvSpPr>
        <p:spPr>
          <a:xfrm>
            <a:off x="3937928" y="210081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117"/>
          <p:cNvSpPr/>
          <p:nvPr/>
        </p:nvSpPr>
        <p:spPr>
          <a:xfrm>
            <a:off x="3937928" y="210081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117"/>
          <p:cNvSpPr/>
          <p:nvPr/>
        </p:nvSpPr>
        <p:spPr>
          <a:xfrm>
            <a:off x="3937928" y="209882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117"/>
          <p:cNvSpPr/>
          <p:nvPr/>
        </p:nvSpPr>
        <p:spPr>
          <a:xfrm>
            <a:off x="5302606" y="201155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117"/>
          <p:cNvSpPr/>
          <p:nvPr/>
        </p:nvSpPr>
        <p:spPr>
          <a:xfrm>
            <a:off x="5404353" y="210081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117"/>
          <p:cNvSpPr/>
          <p:nvPr/>
        </p:nvSpPr>
        <p:spPr>
          <a:xfrm>
            <a:off x="5404353" y="210081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117"/>
          <p:cNvSpPr/>
          <p:nvPr/>
        </p:nvSpPr>
        <p:spPr>
          <a:xfrm>
            <a:off x="5404353" y="209882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117"/>
          <p:cNvSpPr/>
          <p:nvPr/>
        </p:nvSpPr>
        <p:spPr>
          <a:xfrm>
            <a:off x="903331" y="201155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7"/>
          <p:cNvSpPr/>
          <p:nvPr/>
        </p:nvSpPr>
        <p:spPr>
          <a:xfrm>
            <a:off x="1005078" y="2100813"/>
            <a:ext cx="891904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7"/>
          <p:cNvSpPr/>
          <p:nvPr/>
        </p:nvSpPr>
        <p:spPr>
          <a:xfrm>
            <a:off x="1005078" y="2100813"/>
            <a:ext cx="891904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7"/>
          <p:cNvSpPr/>
          <p:nvPr/>
        </p:nvSpPr>
        <p:spPr>
          <a:xfrm>
            <a:off x="1005078" y="2098828"/>
            <a:ext cx="891904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117"/>
          <p:cNvSpPr txBox="1">
            <a:spLocks noGrp="1"/>
          </p:cNvSpPr>
          <p:nvPr>
            <p:ph type="title"/>
          </p:nvPr>
        </p:nvSpPr>
        <p:spPr>
          <a:xfrm>
            <a:off x="811028" y="116286"/>
            <a:ext cx="71452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PORÓWNYWANE ALGORYTMY SORTOWANIA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3" name="Google Shape;1033;p117"/>
          <p:cNvSpPr txBox="1">
            <a:spLocks noGrp="1"/>
          </p:cNvSpPr>
          <p:nvPr>
            <p:ph type="subTitle" idx="5"/>
          </p:nvPr>
        </p:nvSpPr>
        <p:spPr>
          <a:xfrm>
            <a:off x="642438" y="3318153"/>
            <a:ext cx="1617275" cy="626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SORTOWANIE BĄBELKOWE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(BUBBLE)</a:t>
            </a:r>
            <a:endParaRPr sz="1300" b="1" dirty="0">
              <a:latin typeface="Arial Black" panose="020B0A040201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037" name="Google Shape;1037;p117"/>
          <p:cNvSpPr txBox="1"/>
          <p:nvPr/>
        </p:nvSpPr>
        <p:spPr>
          <a:xfrm>
            <a:off x="1058676" y="219735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B</a:t>
            </a:r>
            <a:endParaRPr sz="24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038" name="Google Shape;1038;p117"/>
          <p:cNvSpPr txBox="1"/>
          <p:nvPr/>
        </p:nvSpPr>
        <p:spPr>
          <a:xfrm>
            <a:off x="2525076" y="219735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Q</a:t>
            </a:r>
            <a:endParaRPr sz="24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039" name="Google Shape;1039;p117"/>
          <p:cNvSpPr txBox="1"/>
          <p:nvPr/>
        </p:nvSpPr>
        <p:spPr>
          <a:xfrm>
            <a:off x="3991501" y="219735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</a:t>
            </a:r>
            <a:endParaRPr sz="24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040" name="Google Shape;1040;p117"/>
          <p:cNvSpPr txBox="1"/>
          <p:nvPr/>
        </p:nvSpPr>
        <p:spPr>
          <a:xfrm>
            <a:off x="5457914" y="219735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I</a:t>
            </a:r>
            <a:endParaRPr sz="24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cxnSp>
        <p:nvCxnSpPr>
          <p:cNvPr id="1041" name="Google Shape;1041;p117"/>
          <p:cNvCxnSpPr>
            <a:cxnSpLocks/>
            <a:endCxn id="24" idx="0"/>
          </p:cNvCxnSpPr>
          <p:nvPr/>
        </p:nvCxnSpPr>
        <p:spPr>
          <a:xfrm flipH="1">
            <a:off x="2932644" y="3181759"/>
            <a:ext cx="472" cy="881719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42" name="Google Shape;1042;p117"/>
          <p:cNvCxnSpPr/>
          <p:nvPr/>
        </p:nvCxnSpPr>
        <p:spPr>
          <a:xfrm>
            <a:off x="4384776" y="295414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43" name="Google Shape;1043;p117"/>
          <p:cNvCxnSpPr>
            <a:cxnSpLocks/>
            <a:endCxn id="26" idx="0"/>
          </p:cNvCxnSpPr>
          <p:nvPr/>
        </p:nvCxnSpPr>
        <p:spPr>
          <a:xfrm flipH="1">
            <a:off x="5847259" y="3181759"/>
            <a:ext cx="1725" cy="881719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44" name="Google Shape;1044;p117"/>
          <p:cNvCxnSpPr/>
          <p:nvPr/>
        </p:nvCxnSpPr>
        <p:spPr>
          <a:xfrm>
            <a:off x="1451076" y="295414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" name="Google Shape;1020;p117">
            <a:extLst>
              <a:ext uri="{FF2B5EF4-FFF2-40B4-BE49-F238E27FC236}">
                <a16:creationId xmlns:a16="http://schemas.microsoft.com/office/drawing/2014/main" id="{2A87BF3F-5E10-0EFE-503B-B5E3B9BC2280}"/>
              </a:ext>
            </a:extLst>
          </p:cNvPr>
          <p:cNvSpPr/>
          <p:nvPr/>
        </p:nvSpPr>
        <p:spPr>
          <a:xfrm>
            <a:off x="6699274" y="201155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21;p117">
            <a:extLst>
              <a:ext uri="{FF2B5EF4-FFF2-40B4-BE49-F238E27FC236}">
                <a16:creationId xmlns:a16="http://schemas.microsoft.com/office/drawing/2014/main" id="{5B304DB2-7525-ED32-32FB-C0425823E25D}"/>
              </a:ext>
            </a:extLst>
          </p:cNvPr>
          <p:cNvSpPr/>
          <p:nvPr/>
        </p:nvSpPr>
        <p:spPr>
          <a:xfrm>
            <a:off x="6801021" y="210081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22;p117">
            <a:extLst>
              <a:ext uri="{FF2B5EF4-FFF2-40B4-BE49-F238E27FC236}">
                <a16:creationId xmlns:a16="http://schemas.microsoft.com/office/drawing/2014/main" id="{DE9B5347-3028-56DD-E837-07407B065136}"/>
              </a:ext>
            </a:extLst>
          </p:cNvPr>
          <p:cNvSpPr/>
          <p:nvPr/>
        </p:nvSpPr>
        <p:spPr>
          <a:xfrm>
            <a:off x="6801021" y="210081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23;p117">
            <a:extLst>
              <a:ext uri="{FF2B5EF4-FFF2-40B4-BE49-F238E27FC236}">
                <a16:creationId xmlns:a16="http://schemas.microsoft.com/office/drawing/2014/main" id="{28788035-07DC-6E97-521E-B8452BBFB618}"/>
              </a:ext>
            </a:extLst>
          </p:cNvPr>
          <p:cNvSpPr/>
          <p:nvPr/>
        </p:nvSpPr>
        <p:spPr>
          <a:xfrm>
            <a:off x="6801021" y="209882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40;p117">
            <a:extLst>
              <a:ext uri="{FF2B5EF4-FFF2-40B4-BE49-F238E27FC236}">
                <a16:creationId xmlns:a16="http://schemas.microsoft.com/office/drawing/2014/main" id="{7B9301DF-C3D3-34FB-03AC-710603DBAAE1}"/>
              </a:ext>
            </a:extLst>
          </p:cNvPr>
          <p:cNvSpPr txBox="1"/>
          <p:nvPr/>
        </p:nvSpPr>
        <p:spPr>
          <a:xfrm>
            <a:off x="6854582" y="219735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S</a:t>
            </a:r>
            <a:endParaRPr sz="24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cxnSp>
        <p:nvCxnSpPr>
          <p:cNvPr id="9" name="Google Shape;1043;p117">
            <a:extLst>
              <a:ext uri="{FF2B5EF4-FFF2-40B4-BE49-F238E27FC236}">
                <a16:creationId xmlns:a16="http://schemas.microsoft.com/office/drawing/2014/main" id="{FCFADC80-212A-12EF-50E1-E7E3F07BBA3D}"/>
              </a:ext>
            </a:extLst>
          </p:cNvPr>
          <p:cNvCxnSpPr/>
          <p:nvPr/>
        </p:nvCxnSpPr>
        <p:spPr>
          <a:xfrm>
            <a:off x="7246869" y="295414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4" name="Google Shape;1033;p117">
            <a:extLst>
              <a:ext uri="{FF2B5EF4-FFF2-40B4-BE49-F238E27FC236}">
                <a16:creationId xmlns:a16="http://schemas.microsoft.com/office/drawing/2014/main" id="{2937EE21-9195-2292-C050-833A20BA25B6}"/>
              </a:ext>
            </a:extLst>
          </p:cNvPr>
          <p:cNvSpPr txBox="1">
            <a:spLocks/>
          </p:cNvSpPr>
          <p:nvPr/>
        </p:nvSpPr>
        <p:spPr>
          <a:xfrm>
            <a:off x="2124006" y="4063478"/>
            <a:ext cx="1617275" cy="62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SORTOWANIE SZYBKIE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(QUICK)</a:t>
            </a:r>
          </a:p>
        </p:txBody>
      </p:sp>
      <p:sp>
        <p:nvSpPr>
          <p:cNvPr id="25" name="Google Shape;1033;p117">
            <a:extLst>
              <a:ext uri="{FF2B5EF4-FFF2-40B4-BE49-F238E27FC236}">
                <a16:creationId xmlns:a16="http://schemas.microsoft.com/office/drawing/2014/main" id="{13F571C0-6E91-101F-2107-F009769707C8}"/>
              </a:ext>
            </a:extLst>
          </p:cNvPr>
          <p:cNvSpPr txBox="1">
            <a:spLocks/>
          </p:cNvSpPr>
          <p:nvPr/>
        </p:nvSpPr>
        <p:spPr>
          <a:xfrm>
            <a:off x="3363406" y="3318153"/>
            <a:ext cx="2040475" cy="62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SORTOWANIE PRZEZ SCALANIE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(MERGE)</a:t>
            </a:r>
          </a:p>
        </p:txBody>
      </p:sp>
      <p:sp>
        <p:nvSpPr>
          <p:cNvPr id="26" name="Google Shape;1033;p117">
            <a:extLst>
              <a:ext uri="{FF2B5EF4-FFF2-40B4-BE49-F238E27FC236}">
                <a16:creationId xmlns:a16="http://schemas.microsoft.com/office/drawing/2014/main" id="{44A70A74-E1D6-C4A4-6766-3C2ECF07EFCF}"/>
              </a:ext>
            </a:extLst>
          </p:cNvPr>
          <p:cNvSpPr txBox="1">
            <a:spLocks/>
          </p:cNvSpPr>
          <p:nvPr/>
        </p:nvSpPr>
        <p:spPr>
          <a:xfrm>
            <a:off x="4759225" y="4063478"/>
            <a:ext cx="2176068" cy="62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SORTOWANIE PRZEZ WSTAWIANIE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(INSERTION)</a:t>
            </a:r>
          </a:p>
        </p:txBody>
      </p:sp>
      <p:sp>
        <p:nvSpPr>
          <p:cNvPr id="27" name="Google Shape;1033;p117">
            <a:extLst>
              <a:ext uri="{FF2B5EF4-FFF2-40B4-BE49-F238E27FC236}">
                <a16:creationId xmlns:a16="http://schemas.microsoft.com/office/drawing/2014/main" id="{1C3EB7E1-CCC3-CB1E-5E0E-421A402E5E1A}"/>
              </a:ext>
            </a:extLst>
          </p:cNvPr>
          <p:cNvSpPr txBox="1">
            <a:spLocks/>
          </p:cNvSpPr>
          <p:nvPr/>
        </p:nvSpPr>
        <p:spPr>
          <a:xfrm>
            <a:off x="6242714" y="3318153"/>
            <a:ext cx="2091717" cy="62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SORTOWANIE PRZEZ WYBIERANIE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(SELECTION)</a:t>
            </a:r>
          </a:p>
        </p:txBody>
      </p:sp>
      <p:sp>
        <p:nvSpPr>
          <p:cNvPr id="34" name="Google Shape;766;p94">
            <a:extLst>
              <a:ext uri="{FF2B5EF4-FFF2-40B4-BE49-F238E27FC236}">
                <a16:creationId xmlns:a16="http://schemas.microsoft.com/office/drawing/2014/main" id="{6D242300-CFBD-6B90-FD44-0DBBA3D227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3331" y="823166"/>
            <a:ext cx="6789593" cy="910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Istnieje wiele algorytmów sortowania, z których każdy ma swoje własne cechy i złożoność obliczeniową. Wybrane algorytmy to: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17"/>
          <p:cNvSpPr txBox="1">
            <a:spLocks noGrp="1"/>
          </p:cNvSpPr>
          <p:nvPr>
            <p:ph type="title"/>
          </p:nvPr>
        </p:nvSpPr>
        <p:spPr>
          <a:xfrm>
            <a:off x="811027" y="25482"/>
            <a:ext cx="71452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WYNIKÓW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50633E-240B-C82C-9712-06A4CED3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15" y="688986"/>
            <a:ext cx="4134427" cy="43249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88E69B-91D0-117D-1F92-DEB448209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832" y="1241513"/>
            <a:ext cx="414395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17"/>
          <p:cNvSpPr txBox="1">
            <a:spLocks noGrp="1"/>
          </p:cNvSpPr>
          <p:nvPr>
            <p:ph type="title"/>
          </p:nvPr>
        </p:nvSpPr>
        <p:spPr>
          <a:xfrm>
            <a:off x="811027" y="25482"/>
            <a:ext cx="71452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WYNIKÓW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42739-1E7E-62DA-E71D-A93A79F03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47" y="807600"/>
            <a:ext cx="7020905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17"/>
          <p:cNvSpPr txBox="1">
            <a:spLocks noGrp="1"/>
          </p:cNvSpPr>
          <p:nvPr>
            <p:ph type="title"/>
          </p:nvPr>
        </p:nvSpPr>
        <p:spPr>
          <a:xfrm>
            <a:off x="811027" y="25482"/>
            <a:ext cx="71452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WYNIKÓW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E378A-207E-9731-2373-300420DA3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11" y="910653"/>
            <a:ext cx="7011378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6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17"/>
          <p:cNvSpPr txBox="1">
            <a:spLocks noGrp="1"/>
          </p:cNvSpPr>
          <p:nvPr>
            <p:ph type="title"/>
          </p:nvPr>
        </p:nvSpPr>
        <p:spPr>
          <a:xfrm>
            <a:off x="811027" y="25482"/>
            <a:ext cx="71452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WYNIKÓW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B60F4-DB03-B7CB-F516-B5AAD39B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64" y="670135"/>
            <a:ext cx="6127272" cy="44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17"/>
          <p:cNvSpPr txBox="1">
            <a:spLocks noGrp="1"/>
          </p:cNvSpPr>
          <p:nvPr>
            <p:ph type="title"/>
          </p:nvPr>
        </p:nvSpPr>
        <p:spPr>
          <a:xfrm>
            <a:off x="811027" y="25482"/>
            <a:ext cx="71452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WYNIKÓW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6AA8B-0D5E-6ED4-BCFB-BF9A6456F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06" y="782850"/>
            <a:ext cx="6544588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493</Words>
  <Application>Microsoft Office PowerPoint</Application>
  <PresentationFormat>On-screen Show (16:9)</PresentationFormat>
  <Paragraphs>67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Segoe UI</vt:lpstr>
      <vt:lpstr>Squada One</vt:lpstr>
      <vt:lpstr>Arial Black</vt:lpstr>
      <vt:lpstr>Roboto Condensed Light</vt:lpstr>
      <vt:lpstr>Times New Roman</vt:lpstr>
      <vt:lpstr>Tech Startup XL by Slidesgo</vt:lpstr>
      <vt:lpstr>PORÓWNANIE ALGORYTMÓW SORTOWANIA </vt:lpstr>
      <vt:lpstr>Czym jest sortowanie ? </vt:lpstr>
      <vt:lpstr>OPIS ŚRODOWISKA</vt:lpstr>
      <vt:lpstr>PORÓWNYWANE ALGORYTMY SORTOWANIA</vt:lpstr>
      <vt:lpstr>ANALIZA WYNIKÓW</vt:lpstr>
      <vt:lpstr>ANALIZA WYNIKÓW</vt:lpstr>
      <vt:lpstr>ANALIZA WYNIKÓW</vt:lpstr>
      <vt:lpstr>ANALIZA WYNIKÓW</vt:lpstr>
      <vt:lpstr>ANALIZA WYNIKÓW</vt:lpstr>
      <vt:lpstr>ANALIZA WYNIKÓW</vt:lpstr>
      <vt:lpstr>PROCENTOWY UDZIAŁ CZĘŚCI SZEREGOWEJ I RÓWNOLEGŁEJ</vt:lpstr>
      <vt:lpstr>ZIARNISTOŚĆ PROBLEMU</vt:lpstr>
      <vt:lpstr>ANALIZA PROGU OPŁACALNOŚCI</vt:lpstr>
      <vt:lpstr>ANALIZA PRZYŚPIESZENIA ALGORYTMÓW – PRAWO AMDAHLA</vt:lpstr>
      <vt:lpstr>ZAŁOŻENIA PROJEKTOWE</vt:lpstr>
      <vt:lpstr>WNIOSKI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STARTUP</dc:title>
  <dc:creator>BART-PC</dc:creator>
  <cp:lastModifiedBy>b.panek</cp:lastModifiedBy>
  <cp:revision>26</cp:revision>
  <dcterms:modified xsi:type="dcterms:W3CDTF">2024-06-05T13:46:44Z</dcterms:modified>
</cp:coreProperties>
</file>