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57" r:id="rId3"/>
    <p:sldId id="265" r:id="rId4"/>
    <p:sldId id="266" r:id="rId5"/>
    <p:sldId id="264"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52" autoAdjust="0"/>
  </p:normalViewPr>
  <p:slideViewPr>
    <p:cSldViewPr snapToGrid="0">
      <p:cViewPr varScale="1">
        <p:scale>
          <a:sx n="94" d="100"/>
          <a:sy n="94" d="100"/>
        </p:scale>
        <p:origin x="1541" y="86"/>
      </p:cViewPr>
      <p:guideLst/>
    </p:cSldViewPr>
  </p:slideViewPr>
  <p:notesTextViewPr>
    <p:cViewPr>
      <p:scale>
        <a:sx n="1" d="1"/>
        <a:sy n="1" d="1"/>
      </p:scale>
      <p:origin x="0" y="-65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248FC-380B-4D24-A51A-6BD12B97FC7F}" type="datetimeFigureOut">
              <a:rPr lang="pl-PL" smtClean="0"/>
              <a:t>12.06.2025</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961F09-330A-4271-8E0D-43C1D3D9B635}" type="slidenum">
              <a:rPr lang="pl-PL" smtClean="0"/>
              <a:t>‹#›</a:t>
            </a:fld>
            <a:endParaRPr lang="pl-PL"/>
          </a:p>
        </p:txBody>
      </p:sp>
    </p:spTree>
    <p:extLst>
      <p:ext uri="{BB962C8B-B14F-4D97-AF65-F5344CB8AC3E}">
        <p14:creationId xmlns:p14="http://schemas.microsoft.com/office/powerpoint/2010/main" val="197600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40961F09-330A-4271-8E0D-43C1D3D9B635}" type="slidenum">
              <a:rPr lang="pl-PL" smtClean="0"/>
              <a:t>2</a:t>
            </a:fld>
            <a:endParaRPr lang="pl-PL"/>
          </a:p>
        </p:txBody>
      </p:sp>
    </p:spTree>
    <p:extLst>
      <p:ext uri="{BB962C8B-B14F-4D97-AF65-F5344CB8AC3E}">
        <p14:creationId xmlns:p14="http://schemas.microsoft.com/office/powerpoint/2010/main" val="308885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 </a:t>
            </a:r>
            <a:r>
              <a:rPr lang="pl-PL" b="1" dirty="0"/>
              <a:t>Bąbelkowy</a:t>
            </a:r>
            <a:r>
              <a:rPr lang="pl-PL" dirty="0"/>
              <a:t>:</a:t>
            </a:r>
          </a:p>
          <a:p>
            <a:r>
              <a:rPr lang="pl-PL" dirty="0" err="1"/>
              <a:t>OpenMP</a:t>
            </a:r>
            <a:r>
              <a:rPr lang="pl-PL" dirty="0"/>
              <a:t>: </a:t>
            </a:r>
            <a:r>
              <a:rPr lang="pl-PL" b="1" dirty="0"/>
              <a:t>10.05</a:t>
            </a:r>
            <a:r>
              <a:rPr lang="pl-PL" dirty="0"/>
              <a:t>, CUDA: </a:t>
            </a:r>
            <a:r>
              <a:rPr lang="pl-PL" b="1" dirty="0"/>
              <a:t>10.00</a:t>
            </a:r>
            <a:endParaRPr lang="pl-PL" dirty="0"/>
          </a:p>
          <a:p>
            <a:r>
              <a:rPr lang="pl-PL" b="1" dirty="0"/>
              <a:t>Wysoka wartość</a:t>
            </a:r>
            <a:r>
              <a:rPr lang="pl-PL" dirty="0"/>
              <a:t> → oznacza, że ten algorytm, mimo że prosty, miał dość dużą część równoległą (ok. 60%).</a:t>
            </a:r>
          </a:p>
          <a:p>
            <a:r>
              <a:rPr lang="pl-PL" b="1" dirty="0"/>
              <a:t>Dobrze się skaluje</a:t>
            </a:r>
            <a:r>
              <a:rPr lang="pl-PL" dirty="0"/>
              <a:t>, ale tylko przy dużych rozmiarach danych.</a:t>
            </a:r>
          </a:p>
          <a:p>
            <a:r>
              <a:rPr lang="pl-PL" dirty="0"/>
              <a:t>✅ </a:t>
            </a:r>
            <a:r>
              <a:rPr lang="pl-PL" b="1" dirty="0"/>
              <a:t>Szybki (</a:t>
            </a:r>
            <a:r>
              <a:rPr lang="pl-PL" b="1" dirty="0" err="1"/>
              <a:t>QuickSort</a:t>
            </a:r>
            <a:r>
              <a:rPr lang="pl-PL" b="1" dirty="0"/>
              <a:t>)</a:t>
            </a:r>
            <a:r>
              <a:rPr lang="pl-PL" dirty="0"/>
              <a:t>:</a:t>
            </a:r>
          </a:p>
          <a:p>
            <a:r>
              <a:rPr lang="pl-PL" dirty="0" err="1"/>
              <a:t>OpenMP</a:t>
            </a:r>
            <a:r>
              <a:rPr lang="pl-PL" dirty="0"/>
              <a:t>: </a:t>
            </a:r>
            <a:r>
              <a:rPr lang="pl-PL" b="1" dirty="0"/>
              <a:t>1.18</a:t>
            </a:r>
            <a:r>
              <a:rPr lang="pl-PL" dirty="0"/>
              <a:t>, CUDA: </a:t>
            </a:r>
            <a:r>
              <a:rPr lang="pl-PL" b="1" dirty="0"/>
              <a:t>1.17</a:t>
            </a:r>
            <a:endParaRPr lang="pl-PL" dirty="0"/>
          </a:p>
          <a:p>
            <a:r>
              <a:rPr lang="pl-PL" b="1" dirty="0"/>
              <a:t>Bardzo niska wartość</a:t>
            </a:r>
            <a:r>
              <a:rPr lang="pl-PL" dirty="0"/>
              <a:t> → oznacza, że dominowała część sekwencyjna (ok. 75% była zrównoleglona, ale 25% nie).</a:t>
            </a:r>
          </a:p>
          <a:p>
            <a:r>
              <a:rPr lang="pl-PL" dirty="0"/>
              <a:t>W praktyce, </a:t>
            </a:r>
            <a:r>
              <a:rPr lang="pl-PL" b="1" dirty="0"/>
              <a:t>mimo że szybki</a:t>
            </a:r>
            <a:r>
              <a:rPr lang="pl-PL" dirty="0"/>
              <a:t>, nie skaluje się dobrze przy większej liczbie wątków.</a:t>
            </a:r>
          </a:p>
          <a:p>
            <a:r>
              <a:rPr lang="pl-PL" dirty="0"/>
              <a:t>✅ </a:t>
            </a:r>
            <a:r>
              <a:rPr lang="pl-PL" b="1" dirty="0"/>
              <a:t>Przez scalanie (</a:t>
            </a:r>
            <a:r>
              <a:rPr lang="pl-PL" b="1" dirty="0" err="1"/>
              <a:t>MergeSort</a:t>
            </a:r>
            <a:r>
              <a:rPr lang="pl-PL" b="1" dirty="0"/>
              <a:t>)</a:t>
            </a:r>
            <a:r>
              <a:rPr lang="pl-PL" dirty="0"/>
              <a:t>:</a:t>
            </a:r>
          </a:p>
          <a:p>
            <a:r>
              <a:rPr lang="pl-PL" dirty="0" err="1"/>
              <a:t>OpenMP</a:t>
            </a:r>
            <a:r>
              <a:rPr lang="pl-PL" dirty="0"/>
              <a:t>: </a:t>
            </a:r>
            <a:r>
              <a:rPr lang="pl-PL" b="1" dirty="0"/>
              <a:t>1.55</a:t>
            </a:r>
            <a:r>
              <a:rPr lang="pl-PL" dirty="0"/>
              <a:t>, CUDA: </a:t>
            </a:r>
            <a:r>
              <a:rPr lang="pl-PL" b="1" dirty="0"/>
              <a:t>1.53</a:t>
            </a:r>
            <a:endParaRPr lang="pl-PL" dirty="0"/>
          </a:p>
          <a:p>
            <a:r>
              <a:rPr lang="pl-PL" dirty="0"/>
              <a:t>Średnia wartość → coś da się zyskać, ale </a:t>
            </a:r>
            <a:r>
              <a:rPr lang="pl-PL" b="1" dirty="0"/>
              <a:t>skalowanie ograniczone</a:t>
            </a:r>
            <a:r>
              <a:rPr lang="pl-PL" dirty="0"/>
              <a:t> przez trudność w synchronizacji.</a:t>
            </a:r>
          </a:p>
          <a:p>
            <a:r>
              <a:rPr lang="pl-PL" dirty="0"/>
              <a:t>✅ </a:t>
            </a:r>
            <a:r>
              <a:rPr lang="pl-PL" b="1" dirty="0"/>
              <a:t>Przez wstawianie (</a:t>
            </a:r>
            <a:r>
              <a:rPr lang="pl-PL" b="1" dirty="0" err="1"/>
              <a:t>InsertionSort</a:t>
            </a:r>
            <a:r>
              <a:rPr lang="pl-PL" b="1" dirty="0"/>
              <a:t>)</a:t>
            </a:r>
            <a:r>
              <a:rPr lang="pl-PL" dirty="0"/>
              <a:t>:</a:t>
            </a:r>
          </a:p>
          <a:p>
            <a:r>
              <a:rPr lang="pl-PL" dirty="0" err="1"/>
              <a:t>OpenMP</a:t>
            </a:r>
            <a:r>
              <a:rPr lang="pl-PL" dirty="0"/>
              <a:t> i CUDA: </a:t>
            </a:r>
            <a:r>
              <a:rPr lang="pl-PL" b="1" dirty="0"/>
              <a:t>1.00</a:t>
            </a:r>
            <a:endParaRPr lang="pl-PL" dirty="0"/>
          </a:p>
          <a:p>
            <a:r>
              <a:rPr lang="pl-PL" dirty="0"/>
              <a:t>Brak możliwości zrównoleglenia – </a:t>
            </a:r>
            <a:r>
              <a:rPr lang="pl-PL" b="1" dirty="0"/>
              <a:t>działa szybciej tylko dla małych danych, ale wątkowość nie pomaga</a:t>
            </a:r>
            <a:r>
              <a:rPr lang="pl-PL" dirty="0"/>
              <a:t>.</a:t>
            </a:r>
          </a:p>
          <a:p>
            <a:r>
              <a:rPr lang="pl-PL" dirty="0"/>
              <a:t>✅ </a:t>
            </a:r>
            <a:r>
              <a:rPr lang="pl-PL" b="1" dirty="0"/>
              <a:t>Przez wybieranie (</a:t>
            </a:r>
            <a:r>
              <a:rPr lang="pl-PL" b="1" dirty="0" err="1"/>
              <a:t>SelectionSort</a:t>
            </a:r>
            <a:r>
              <a:rPr lang="pl-PL" b="1" dirty="0"/>
              <a:t>)</a:t>
            </a:r>
            <a:r>
              <a:rPr lang="pl-PL" dirty="0"/>
              <a:t>:</a:t>
            </a:r>
          </a:p>
          <a:p>
            <a:r>
              <a:rPr lang="pl-PL" dirty="0" err="1"/>
              <a:t>OpenMP</a:t>
            </a:r>
            <a:r>
              <a:rPr lang="pl-PL" dirty="0"/>
              <a:t>: </a:t>
            </a:r>
            <a:r>
              <a:rPr lang="pl-PL" b="1" dirty="0"/>
              <a:t>6.71</a:t>
            </a:r>
            <a:r>
              <a:rPr lang="pl-PL" dirty="0"/>
              <a:t>, CUDA: </a:t>
            </a:r>
            <a:r>
              <a:rPr lang="pl-PL" b="1" dirty="0"/>
              <a:t>6.66</a:t>
            </a:r>
            <a:endParaRPr lang="pl-PL" dirty="0"/>
          </a:p>
          <a:p>
            <a:r>
              <a:rPr lang="pl-PL" dirty="0"/>
              <a:t>Duży potencjał do zrównoleglenia, bo większość operacji można rozdzielić między wątki (np. szukanie minimum).</a:t>
            </a:r>
          </a:p>
          <a:p>
            <a:endParaRPr lang="pl-PL" dirty="0"/>
          </a:p>
        </p:txBody>
      </p:sp>
      <p:sp>
        <p:nvSpPr>
          <p:cNvPr id="4" name="Symbol zastępczy numeru slajdu 3"/>
          <p:cNvSpPr>
            <a:spLocks noGrp="1"/>
          </p:cNvSpPr>
          <p:nvPr>
            <p:ph type="sldNum" sz="quarter" idx="5"/>
          </p:nvPr>
        </p:nvSpPr>
        <p:spPr/>
        <p:txBody>
          <a:bodyPr/>
          <a:lstStyle/>
          <a:p>
            <a:fld id="{40961F09-330A-4271-8E0D-43C1D3D9B635}" type="slidenum">
              <a:rPr lang="pl-PL" smtClean="0"/>
              <a:t>15</a:t>
            </a:fld>
            <a:endParaRPr lang="pl-PL"/>
          </a:p>
        </p:txBody>
      </p:sp>
    </p:spTree>
    <p:extLst>
      <p:ext uri="{BB962C8B-B14F-4D97-AF65-F5344CB8AC3E}">
        <p14:creationId xmlns:p14="http://schemas.microsoft.com/office/powerpoint/2010/main" val="1243655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1" kern="1200" dirty="0">
                <a:solidFill>
                  <a:schemeClr val="tx1"/>
                </a:solidFill>
                <a:effectLst/>
                <a:latin typeface="+mn-lt"/>
                <a:ea typeface="+mn-ea"/>
                <a:cs typeface="+mn-cs"/>
              </a:rPr>
              <a:t>Ziarnistość dla poszczególnych algorytmów:</a:t>
            </a:r>
            <a:endParaRPr lang="pl-PL" sz="1200" kern="1200" dirty="0">
              <a:solidFill>
                <a:schemeClr val="tx1"/>
              </a:solidFill>
              <a:effectLst/>
              <a:latin typeface="+mn-lt"/>
              <a:ea typeface="+mn-ea"/>
              <a:cs typeface="+mn-cs"/>
            </a:endParaRPr>
          </a:p>
          <a:p>
            <a:pPr lvl="0"/>
            <a:r>
              <a:rPr lang="pl-PL" sz="1200" b="1" kern="1200" dirty="0">
                <a:solidFill>
                  <a:schemeClr val="tx1"/>
                </a:solidFill>
                <a:effectLst/>
                <a:latin typeface="+mn-lt"/>
                <a:ea typeface="+mn-ea"/>
                <a:cs typeface="+mn-cs"/>
              </a:rPr>
              <a:t>Sortowanie bąbelkowe (</a:t>
            </a:r>
            <a:r>
              <a:rPr lang="pl-PL" sz="1200" b="1" kern="1200" dirty="0" err="1">
                <a:solidFill>
                  <a:schemeClr val="tx1"/>
                </a:solidFill>
                <a:effectLst/>
                <a:latin typeface="+mn-lt"/>
                <a:ea typeface="+mn-ea"/>
                <a:cs typeface="+mn-cs"/>
              </a:rPr>
              <a:t>Bubble</a:t>
            </a:r>
            <a:r>
              <a:rPr lang="pl-PL" sz="1200" b="1" kern="1200" dirty="0">
                <a:solidFill>
                  <a:schemeClr val="tx1"/>
                </a:solidFill>
                <a:effectLst/>
                <a:latin typeface="+mn-lt"/>
                <a:ea typeface="+mn-ea"/>
                <a:cs typeface="+mn-cs"/>
              </a:rPr>
              <a:t> Sort)</a:t>
            </a:r>
            <a:endParaRPr lang="pl-PL" sz="1200" kern="1200" dirty="0">
              <a:solidFill>
                <a:schemeClr val="tx1"/>
              </a:solidFill>
              <a:effectLst/>
              <a:latin typeface="+mn-lt"/>
              <a:ea typeface="+mn-ea"/>
              <a:cs typeface="+mn-cs"/>
            </a:endParaRPr>
          </a:p>
          <a:p>
            <a:pPr lvl="1"/>
            <a:r>
              <a:rPr lang="pl-PL" sz="1200" b="1" kern="1200" dirty="0">
                <a:solidFill>
                  <a:schemeClr val="tx1"/>
                </a:solidFill>
                <a:effectLst/>
                <a:latin typeface="+mn-lt"/>
                <a:ea typeface="+mn-ea"/>
                <a:cs typeface="+mn-cs"/>
              </a:rPr>
              <a:t>Ziarnistość: Drobnoziarnisty</a:t>
            </a:r>
            <a:endParaRPr lang="pl-PL" sz="1200" kern="1200" dirty="0">
              <a:solidFill>
                <a:schemeClr val="tx1"/>
              </a:solidFill>
              <a:effectLst/>
              <a:latin typeface="+mn-lt"/>
              <a:ea typeface="+mn-ea"/>
              <a:cs typeface="+mn-cs"/>
            </a:endParaRPr>
          </a:p>
          <a:p>
            <a:pPr lvl="1"/>
            <a:r>
              <a:rPr lang="pl-PL" sz="1200" kern="1200" dirty="0">
                <a:solidFill>
                  <a:schemeClr val="tx1"/>
                </a:solidFill>
                <a:effectLst/>
                <a:latin typeface="+mn-lt"/>
                <a:ea typeface="+mn-ea"/>
                <a:cs typeface="+mn-cs"/>
              </a:rPr>
              <a:t>Sekcje krytyczne sprawiają, że efektywne zrównoleglenie jest trudne, a znacząca część czasu jest spędzana w sekcjach, które muszą być wykonywane szeregowo.</a:t>
            </a:r>
          </a:p>
          <a:p>
            <a:pPr lvl="0"/>
            <a:r>
              <a:rPr lang="pl-PL" sz="1200" b="1" kern="1200" dirty="0">
                <a:solidFill>
                  <a:schemeClr val="tx1"/>
                </a:solidFill>
                <a:effectLst/>
                <a:latin typeface="+mn-lt"/>
                <a:ea typeface="+mn-ea"/>
                <a:cs typeface="+mn-cs"/>
              </a:rPr>
              <a:t>Sortowanie szybkie (</a:t>
            </a:r>
            <a:r>
              <a:rPr lang="pl-PL" sz="1200" b="1" kern="1200" dirty="0" err="1">
                <a:solidFill>
                  <a:schemeClr val="tx1"/>
                </a:solidFill>
                <a:effectLst/>
                <a:latin typeface="+mn-lt"/>
                <a:ea typeface="+mn-ea"/>
                <a:cs typeface="+mn-cs"/>
              </a:rPr>
              <a:t>Quick</a:t>
            </a:r>
            <a:r>
              <a:rPr lang="pl-PL" sz="1200" b="1" kern="1200" dirty="0">
                <a:solidFill>
                  <a:schemeClr val="tx1"/>
                </a:solidFill>
                <a:effectLst/>
                <a:latin typeface="+mn-lt"/>
                <a:ea typeface="+mn-ea"/>
                <a:cs typeface="+mn-cs"/>
              </a:rPr>
              <a:t> Sort)</a:t>
            </a:r>
            <a:endParaRPr lang="pl-PL" sz="1200" kern="1200" dirty="0">
              <a:solidFill>
                <a:schemeClr val="tx1"/>
              </a:solidFill>
              <a:effectLst/>
              <a:latin typeface="+mn-lt"/>
              <a:ea typeface="+mn-ea"/>
              <a:cs typeface="+mn-cs"/>
            </a:endParaRPr>
          </a:p>
          <a:p>
            <a:pPr lvl="1"/>
            <a:r>
              <a:rPr lang="pl-PL" sz="1200" b="1" kern="1200" dirty="0">
                <a:solidFill>
                  <a:schemeClr val="tx1"/>
                </a:solidFill>
                <a:effectLst/>
                <a:latin typeface="+mn-lt"/>
                <a:ea typeface="+mn-ea"/>
                <a:cs typeface="+mn-cs"/>
              </a:rPr>
              <a:t>Ziarnistość: Gruboziarnisty</a:t>
            </a:r>
            <a:endParaRPr lang="pl-PL" sz="1200" kern="1200" dirty="0">
              <a:solidFill>
                <a:schemeClr val="tx1"/>
              </a:solidFill>
              <a:effectLst/>
              <a:latin typeface="+mn-lt"/>
              <a:ea typeface="+mn-ea"/>
              <a:cs typeface="+mn-cs"/>
            </a:endParaRPr>
          </a:p>
          <a:p>
            <a:pPr lvl="1"/>
            <a:r>
              <a:rPr lang="pl-PL" sz="1200" kern="1200" dirty="0">
                <a:solidFill>
                  <a:schemeClr val="tx1"/>
                </a:solidFill>
                <a:effectLst/>
                <a:latin typeface="+mn-lt"/>
                <a:ea typeface="+mn-ea"/>
                <a:cs typeface="+mn-cs"/>
              </a:rPr>
              <a:t>Znaczna część pracy może być równoległa dzięki rekursywnemu podziałowi problemu, ale funkcja ‘</a:t>
            </a:r>
            <a:r>
              <a:rPr lang="pl-PL" sz="1200" kern="1200" dirty="0" err="1">
                <a:solidFill>
                  <a:schemeClr val="tx1"/>
                </a:solidFill>
                <a:effectLst/>
                <a:latin typeface="+mn-lt"/>
                <a:ea typeface="+mn-ea"/>
                <a:cs typeface="+mn-cs"/>
              </a:rPr>
              <a:t>partition</a:t>
            </a:r>
            <a:r>
              <a:rPr lang="pl-PL" sz="1200" kern="1200" dirty="0">
                <a:solidFill>
                  <a:schemeClr val="tx1"/>
                </a:solidFill>
                <a:effectLst/>
                <a:latin typeface="+mn-lt"/>
                <a:ea typeface="+mn-ea"/>
                <a:cs typeface="+mn-cs"/>
              </a:rPr>
              <a:t>’ pozostaje </a:t>
            </a:r>
            <a:r>
              <a:rPr lang="pl-PL" sz="1200" kern="1200">
                <a:solidFill>
                  <a:schemeClr val="tx1"/>
                </a:solidFill>
                <a:effectLst/>
                <a:latin typeface="+mn-lt"/>
                <a:ea typeface="+mn-ea"/>
                <a:cs typeface="+mn-cs"/>
              </a:rPr>
              <a:t>szeregowa.</a:t>
            </a:r>
            <a:endParaRPr lang="pl-PL" sz="1200" kern="1200" dirty="0">
              <a:solidFill>
                <a:schemeClr val="tx1"/>
              </a:solidFill>
              <a:effectLst/>
              <a:latin typeface="+mn-lt"/>
              <a:ea typeface="+mn-ea"/>
              <a:cs typeface="+mn-cs"/>
            </a:endParaRPr>
          </a:p>
          <a:p>
            <a:pPr lvl="0"/>
            <a:r>
              <a:rPr lang="pl-PL" sz="1200" b="1" kern="1200" dirty="0">
                <a:solidFill>
                  <a:schemeClr val="tx1"/>
                </a:solidFill>
                <a:effectLst/>
                <a:latin typeface="+mn-lt"/>
                <a:ea typeface="+mn-ea"/>
                <a:cs typeface="+mn-cs"/>
              </a:rPr>
              <a:t>Sortowanie przez scalanie (</a:t>
            </a:r>
            <a:r>
              <a:rPr lang="pl-PL" sz="1200" b="1" kern="1200" dirty="0" err="1">
                <a:solidFill>
                  <a:schemeClr val="tx1"/>
                </a:solidFill>
                <a:effectLst/>
                <a:latin typeface="+mn-lt"/>
                <a:ea typeface="+mn-ea"/>
                <a:cs typeface="+mn-cs"/>
              </a:rPr>
              <a:t>Merge</a:t>
            </a:r>
            <a:r>
              <a:rPr lang="pl-PL" sz="1200" b="1" kern="1200" dirty="0">
                <a:solidFill>
                  <a:schemeClr val="tx1"/>
                </a:solidFill>
                <a:effectLst/>
                <a:latin typeface="+mn-lt"/>
                <a:ea typeface="+mn-ea"/>
                <a:cs typeface="+mn-cs"/>
              </a:rPr>
              <a:t> Sort)</a:t>
            </a:r>
            <a:endParaRPr lang="pl-PL" sz="1200" kern="1200" dirty="0">
              <a:solidFill>
                <a:schemeClr val="tx1"/>
              </a:solidFill>
              <a:effectLst/>
              <a:latin typeface="+mn-lt"/>
              <a:ea typeface="+mn-ea"/>
              <a:cs typeface="+mn-cs"/>
            </a:endParaRPr>
          </a:p>
          <a:p>
            <a:pPr lvl="1"/>
            <a:r>
              <a:rPr lang="pl-PL" sz="1200" b="1" kern="1200" dirty="0">
                <a:solidFill>
                  <a:schemeClr val="tx1"/>
                </a:solidFill>
                <a:effectLst/>
                <a:latin typeface="+mn-lt"/>
                <a:ea typeface="+mn-ea"/>
                <a:cs typeface="+mn-cs"/>
              </a:rPr>
              <a:t>Ziarnistość: Gruboziarnisty</a:t>
            </a:r>
            <a:endParaRPr lang="pl-PL" sz="1200" kern="1200" dirty="0">
              <a:solidFill>
                <a:schemeClr val="tx1"/>
              </a:solidFill>
              <a:effectLst/>
              <a:latin typeface="+mn-lt"/>
              <a:ea typeface="+mn-ea"/>
              <a:cs typeface="+mn-cs"/>
            </a:endParaRPr>
          </a:p>
          <a:p>
            <a:pPr lvl="1"/>
            <a:r>
              <a:rPr lang="pl-PL" sz="1200" kern="1200" dirty="0">
                <a:solidFill>
                  <a:schemeClr val="tx1"/>
                </a:solidFill>
                <a:effectLst/>
                <a:latin typeface="+mn-lt"/>
                <a:ea typeface="+mn-ea"/>
                <a:cs typeface="+mn-cs"/>
              </a:rPr>
              <a:t>Większość pracy może być równoległa dzięki rekursywnemu podziałowi problemu, ale funkcja Przez wstawianie ‘</a:t>
            </a:r>
            <a:r>
              <a:rPr lang="pl-PL" sz="1200" kern="1200" dirty="0" err="1">
                <a:solidFill>
                  <a:schemeClr val="tx1"/>
                </a:solidFill>
                <a:effectLst/>
                <a:latin typeface="+mn-lt"/>
                <a:ea typeface="+mn-ea"/>
                <a:cs typeface="+mn-cs"/>
              </a:rPr>
              <a:t>merge</a:t>
            </a:r>
            <a:r>
              <a:rPr lang="pl-PL" sz="1200" kern="1200" dirty="0">
                <a:solidFill>
                  <a:schemeClr val="tx1"/>
                </a:solidFill>
                <a:effectLst/>
                <a:latin typeface="+mn-lt"/>
                <a:ea typeface="+mn-ea"/>
                <a:cs typeface="+mn-cs"/>
              </a:rPr>
              <a:t>’ pozostaje szeregowa.</a:t>
            </a:r>
          </a:p>
          <a:p>
            <a:pPr lvl="0"/>
            <a:r>
              <a:rPr lang="pl-PL" sz="1200" b="1" kern="1200" dirty="0">
                <a:solidFill>
                  <a:schemeClr val="tx1"/>
                </a:solidFill>
                <a:effectLst/>
                <a:latin typeface="+mn-lt"/>
                <a:ea typeface="+mn-ea"/>
                <a:cs typeface="+mn-cs"/>
              </a:rPr>
              <a:t>Sortowanie przez wstawianie (</a:t>
            </a:r>
            <a:r>
              <a:rPr lang="pl-PL" sz="1200" b="1" kern="1200" dirty="0" err="1">
                <a:solidFill>
                  <a:schemeClr val="tx1"/>
                </a:solidFill>
                <a:effectLst/>
                <a:latin typeface="+mn-lt"/>
                <a:ea typeface="+mn-ea"/>
                <a:cs typeface="+mn-cs"/>
              </a:rPr>
              <a:t>Insertion</a:t>
            </a:r>
            <a:r>
              <a:rPr lang="pl-PL" sz="1200" b="1" kern="1200" dirty="0">
                <a:solidFill>
                  <a:schemeClr val="tx1"/>
                </a:solidFill>
                <a:effectLst/>
                <a:latin typeface="+mn-lt"/>
                <a:ea typeface="+mn-ea"/>
                <a:cs typeface="+mn-cs"/>
              </a:rPr>
              <a:t> Sort)</a:t>
            </a:r>
            <a:endParaRPr lang="pl-PL" sz="1200" kern="1200" dirty="0">
              <a:solidFill>
                <a:schemeClr val="tx1"/>
              </a:solidFill>
              <a:effectLst/>
              <a:latin typeface="+mn-lt"/>
              <a:ea typeface="+mn-ea"/>
              <a:cs typeface="+mn-cs"/>
            </a:endParaRPr>
          </a:p>
          <a:p>
            <a:pPr lvl="1"/>
            <a:r>
              <a:rPr lang="pl-PL" sz="1200" b="1" kern="1200" dirty="0">
                <a:solidFill>
                  <a:schemeClr val="tx1"/>
                </a:solidFill>
                <a:effectLst/>
                <a:latin typeface="+mn-lt"/>
                <a:ea typeface="+mn-ea"/>
                <a:cs typeface="+mn-cs"/>
              </a:rPr>
              <a:t>Ziarnistość: Drobnoziarnisty</a:t>
            </a:r>
            <a:endParaRPr lang="pl-PL" sz="1200" kern="1200" dirty="0">
              <a:solidFill>
                <a:schemeClr val="tx1"/>
              </a:solidFill>
              <a:effectLst/>
              <a:latin typeface="+mn-lt"/>
              <a:ea typeface="+mn-ea"/>
              <a:cs typeface="+mn-cs"/>
            </a:endParaRPr>
          </a:p>
          <a:p>
            <a:pPr lvl="1"/>
            <a:r>
              <a:rPr lang="pl-PL" sz="1200" kern="1200" dirty="0">
                <a:solidFill>
                  <a:schemeClr val="tx1"/>
                </a:solidFill>
                <a:effectLst/>
                <a:latin typeface="+mn-lt"/>
                <a:ea typeface="+mn-ea"/>
                <a:cs typeface="+mn-cs"/>
              </a:rPr>
              <a:t>Sekcje krytyczne w pętli wewnętrznej znacznie ograniczają efektywność zrównoleglenia. Większość pracy jest wykonywana w sekcji równoległej, ale konieczność synchronizacji zmniejsza korzyści.</a:t>
            </a:r>
          </a:p>
          <a:p>
            <a:pPr lvl="0"/>
            <a:r>
              <a:rPr lang="pl-PL" sz="1200" b="1" kern="1200" dirty="0">
                <a:solidFill>
                  <a:schemeClr val="tx1"/>
                </a:solidFill>
                <a:effectLst/>
                <a:latin typeface="+mn-lt"/>
                <a:ea typeface="+mn-ea"/>
                <a:cs typeface="+mn-cs"/>
              </a:rPr>
              <a:t>Sortowanie przez wybieranie (</a:t>
            </a:r>
            <a:r>
              <a:rPr lang="pl-PL" sz="1200" b="1" kern="1200" dirty="0" err="1">
                <a:solidFill>
                  <a:schemeClr val="tx1"/>
                </a:solidFill>
                <a:effectLst/>
                <a:latin typeface="+mn-lt"/>
                <a:ea typeface="+mn-ea"/>
                <a:cs typeface="+mn-cs"/>
              </a:rPr>
              <a:t>Selection</a:t>
            </a:r>
            <a:r>
              <a:rPr lang="pl-PL" sz="1200" b="1" kern="1200" dirty="0">
                <a:solidFill>
                  <a:schemeClr val="tx1"/>
                </a:solidFill>
                <a:effectLst/>
                <a:latin typeface="+mn-lt"/>
                <a:ea typeface="+mn-ea"/>
                <a:cs typeface="+mn-cs"/>
              </a:rPr>
              <a:t> Sort)</a:t>
            </a:r>
            <a:endParaRPr lang="pl-PL" sz="1200" kern="1200" dirty="0">
              <a:solidFill>
                <a:schemeClr val="tx1"/>
              </a:solidFill>
              <a:effectLst/>
              <a:latin typeface="+mn-lt"/>
              <a:ea typeface="+mn-ea"/>
              <a:cs typeface="+mn-cs"/>
            </a:endParaRPr>
          </a:p>
          <a:p>
            <a:pPr lvl="1"/>
            <a:r>
              <a:rPr lang="pl-PL" sz="1200" b="1" kern="1200" dirty="0">
                <a:solidFill>
                  <a:schemeClr val="tx1"/>
                </a:solidFill>
                <a:effectLst/>
                <a:latin typeface="+mn-lt"/>
                <a:ea typeface="+mn-ea"/>
                <a:cs typeface="+mn-cs"/>
              </a:rPr>
              <a:t>Ziarnistość: Drobnoziarnisty</a:t>
            </a:r>
            <a:endParaRPr lang="pl-PL" sz="1200" kern="1200" dirty="0">
              <a:solidFill>
                <a:schemeClr val="tx1"/>
              </a:solidFill>
              <a:effectLst/>
              <a:latin typeface="+mn-lt"/>
              <a:ea typeface="+mn-ea"/>
              <a:cs typeface="+mn-cs"/>
            </a:endParaRPr>
          </a:p>
          <a:p>
            <a:pPr lvl="1"/>
            <a:r>
              <a:rPr lang="pl-PL" sz="1200" kern="1200" dirty="0">
                <a:solidFill>
                  <a:schemeClr val="tx1"/>
                </a:solidFill>
                <a:effectLst/>
                <a:latin typeface="+mn-lt"/>
                <a:ea typeface="+mn-ea"/>
                <a:cs typeface="+mn-cs"/>
              </a:rPr>
              <a:t>Sekcje krytyczne w pętli wewnętrznej znacznie ograniczają efektywność zrównoleglenia. Większość pracy jest wykonywana w sekcji równoległej, ale konieczność synchronizacji zmniejsza korzyści.</a:t>
            </a:r>
          </a:p>
          <a:p>
            <a:endParaRPr lang="pl-PL" dirty="0"/>
          </a:p>
        </p:txBody>
      </p:sp>
      <p:sp>
        <p:nvSpPr>
          <p:cNvPr id="4" name="Symbol zastępczy numeru slajdu 3"/>
          <p:cNvSpPr>
            <a:spLocks noGrp="1"/>
          </p:cNvSpPr>
          <p:nvPr>
            <p:ph type="sldNum" sz="quarter" idx="5"/>
          </p:nvPr>
        </p:nvSpPr>
        <p:spPr/>
        <p:txBody>
          <a:bodyPr/>
          <a:lstStyle/>
          <a:p>
            <a:fld id="{40961F09-330A-4271-8E0D-43C1D3D9B635}" type="slidenum">
              <a:rPr lang="pl-PL" smtClean="0"/>
              <a:t>17</a:t>
            </a:fld>
            <a:endParaRPr lang="pl-PL"/>
          </a:p>
        </p:txBody>
      </p:sp>
    </p:spTree>
    <p:extLst>
      <p:ext uri="{BB962C8B-B14F-4D97-AF65-F5344CB8AC3E}">
        <p14:creationId xmlns:p14="http://schemas.microsoft.com/office/powerpoint/2010/main" val="297576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Nie każdy algorytm nadaje się do zrównoleglenia</a:t>
            </a:r>
            <a:r>
              <a:rPr lang="pl-PL" dirty="0"/>
              <a:t> – np. sortowanie przez wstawianie osiąga zerowy zysk.</a:t>
            </a:r>
          </a:p>
          <a:p>
            <a:r>
              <a:rPr lang="pl-PL" b="1" dirty="0"/>
              <a:t>Najlepsze przyspieszenie</a:t>
            </a:r>
            <a:r>
              <a:rPr lang="pl-PL" dirty="0"/>
              <a:t> (wg Prawa </a:t>
            </a:r>
            <a:r>
              <a:rPr lang="pl-PL" dirty="0" err="1"/>
              <a:t>Amdahla</a:t>
            </a:r>
            <a:r>
              <a:rPr lang="pl-PL" dirty="0"/>
              <a:t> i danych empirycznych) uzyskano dla algorytmu </a:t>
            </a:r>
            <a:r>
              <a:rPr lang="pl-PL" b="1" dirty="0"/>
              <a:t>bąbelkowego</a:t>
            </a:r>
            <a:r>
              <a:rPr lang="pl-PL" dirty="0"/>
              <a:t> oraz </a:t>
            </a:r>
            <a:r>
              <a:rPr lang="pl-PL" b="1" dirty="0"/>
              <a:t>przez wybieranie</a:t>
            </a:r>
            <a:r>
              <a:rPr lang="pl-PL" dirty="0"/>
              <a:t>, szczególnie przy dużym rozmiarze danych.</a:t>
            </a:r>
          </a:p>
          <a:p>
            <a:r>
              <a:rPr lang="pl-PL" b="1" dirty="0"/>
              <a:t>CUDA</a:t>
            </a:r>
            <a:r>
              <a:rPr lang="pl-PL" dirty="0"/>
              <a:t> oferuje wysoką moc obliczeniową, ale </a:t>
            </a:r>
            <a:r>
              <a:rPr lang="pl-PL" b="1" dirty="0"/>
              <a:t>nie każdy algorytm efektywnie ją wykorzystuje</a:t>
            </a:r>
            <a:r>
              <a:rPr lang="pl-PL" dirty="0"/>
              <a:t> (np. szybki sort lub wstawianie).</a:t>
            </a:r>
          </a:p>
          <a:p>
            <a:r>
              <a:rPr lang="pl-PL" b="1" dirty="0" err="1"/>
              <a:t>OpenMP</a:t>
            </a:r>
            <a:r>
              <a:rPr lang="pl-PL" dirty="0"/>
              <a:t> jest prostsze w implementacji i sprawdza się przy mniejszej liczbie wątków.</a:t>
            </a:r>
          </a:p>
          <a:p>
            <a:r>
              <a:rPr lang="pl-PL" b="1" dirty="0" err="1"/>
              <a:t>Threads</a:t>
            </a:r>
            <a:r>
              <a:rPr lang="pl-PL" b="1" dirty="0"/>
              <a:t> C++</a:t>
            </a:r>
            <a:r>
              <a:rPr lang="pl-PL" dirty="0"/>
              <a:t> daje dobre rezultaty przy większych danych, ale wymaga więcej kontroli nad synchronizacją.</a:t>
            </a:r>
          </a:p>
          <a:p>
            <a:r>
              <a:rPr lang="pl-PL" b="1" dirty="0"/>
              <a:t>Prawo </a:t>
            </a:r>
            <a:r>
              <a:rPr lang="pl-PL" b="1" dirty="0" err="1"/>
              <a:t>Amdahla</a:t>
            </a:r>
            <a:r>
              <a:rPr lang="pl-PL" dirty="0"/>
              <a:t> dobrze przewiduje, gdzie warto inwestować w optymalizację.</a:t>
            </a:r>
          </a:p>
          <a:p>
            <a:endParaRPr lang="pl-PL" dirty="0"/>
          </a:p>
        </p:txBody>
      </p:sp>
      <p:sp>
        <p:nvSpPr>
          <p:cNvPr id="4" name="Symbol zastępczy numeru slajdu 3"/>
          <p:cNvSpPr>
            <a:spLocks noGrp="1"/>
          </p:cNvSpPr>
          <p:nvPr>
            <p:ph type="sldNum" sz="quarter" idx="5"/>
          </p:nvPr>
        </p:nvSpPr>
        <p:spPr/>
        <p:txBody>
          <a:bodyPr/>
          <a:lstStyle/>
          <a:p>
            <a:fld id="{40961F09-330A-4271-8E0D-43C1D3D9B635}" type="slidenum">
              <a:rPr lang="pl-PL" smtClean="0"/>
              <a:t>18</a:t>
            </a:fld>
            <a:endParaRPr lang="pl-PL"/>
          </a:p>
        </p:txBody>
      </p:sp>
    </p:spTree>
    <p:extLst>
      <p:ext uri="{BB962C8B-B14F-4D97-AF65-F5344CB8AC3E}">
        <p14:creationId xmlns:p14="http://schemas.microsoft.com/office/powerpoint/2010/main" val="273545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l-PL"/>
              <a:t>Kliknij, aby edytować styl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6/12/2025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088255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67F45AC6-C491-4585-A584-9CE2AF7D5500}" type="datetime1">
              <a:rPr lang="en-US" smtClean="0"/>
              <a:t>6/12/2025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834581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l-PL"/>
              <a:t>Kliknij, aby edytować styl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67F45AC6-C491-4585-A584-9CE2AF7D5500}" type="datetime1">
              <a:rPr lang="en-US" smtClean="0"/>
              <a:t>6/12/2025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985157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l-PL"/>
              <a:t>Kliknij, aby edytować styl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l-PL"/>
              <a:t>Kliknij, aby edytować style wzorca tekstu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67F45AC6-C491-4585-A584-9CE2AF7D5500}" type="datetime1">
              <a:rPr lang="en-US" smtClean="0"/>
              <a:t>6/12/2025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08514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67F45AC6-C491-4585-A584-9CE2AF7D5500}" type="datetime1">
              <a:rPr lang="en-US" smtClean="0"/>
              <a:t>6/12/2025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202540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a:t>Kliknij, aby edytować styl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F45AC6-C491-4585-A584-9CE2AF7D5500}" type="datetime1">
              <a:rPr lang="en-US" smtClean="0"/>
              <a:t>6/12/2025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932756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a:t>Kliknij, aby edytować styl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F45AC6-C491-4585-A584-9CE2AF7D5500}" type="datetime1">
              <a:rPr lang="en-US" smtClean="0"/>
              <a:t>6/12/2025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314539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nchorCtr="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6/12/2025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1626680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l-PL"/>
              <a:t>Kliknij, aby edytować styl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6/12/2025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495216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3"/>
          <p:cNvSpPr>
            <a:spLocks noGrp="1"/>
          </p:cNvSpPr>
          <p:nvPr>
            <p:ph type="dt" sz="half" idx="10"/>
          </p:nvPr>
        </p:nvSpPr>
        <p:spPr/>
        <p:txBody>
          <a:bodyPr/>
          <a:lstStyle/>
          <a:p>
            <a:fld id="{67F45AC6-C491-4585-A584-9CE2AF7D5500}" type="datetime1">
              <a:rPr lang="en-US" smtClean="0"/>
              <a:t>6/12/2025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35256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67F45AC6-C491-4585-A584-9CE2AF7D5500}" type="datetime1">
              <a:rPr lang="en-US" smtClean="0"/>
              <a:t>6/12/2025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311577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6/12/2025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721983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6/12/2025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391619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7" name="Date Placeholder 2"/>
          <p:cNvSpPr>
            <a:spLocks noGrp="1"/>
          </p:cNvSpPr>
          <p:nvPr>
            <p:ph type="dt" sz="half" idx="10"/>
          </p:nvPr>
        </p:nvSpPr>
        <p:spPr/>
        <p:txBody>
          <a:bodyPr/>
          <a:lstStyle/>
          <a:p>
            <a:fld id="{67F45AC6-C491-4585-A584-9CE2AF7D5500}" type="datetime1">
              <a:rPr lang="en-US" smtClean="0"/>
              <a:t>6/12/2025</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185160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F45AC6-C491-4585-A584-9CE2AF7D5500}" type="datetime1">
              <a:rPr lang="en-US" smtClean="0"/>
              <a:t>6/12/2025</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0749293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7" name="Date Placeholder 4"/>
          <p:cNvSpPr>
            <a:spLocks noGrp="1"/>
          </p:cNvSpPr>
          <p:nvPr>
            <p:ph type="dt" sz="half" idx="10"/>
          </p:nvPr>
        </p:nvSpPr>
        <p:spPr/>
        <p:txBody>
          <a:bodyPr/>
          <a:lstStyle/>
          <a:p>
            <a:fld id="{67F45AC6-C491-4585-A584-9CE2AF7D5500}" type="datetime1">
              <a:rPr lang="en-US" smtClean="0"/>
              <a:t>6/12/2025</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06069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l-PL"/>
              <a:t>Kliknij, aby edytować styl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67F45AC6-C491-4585-A584-9CE2AF7D5500}" type="datetime1">
              <a:rPr lang="en-US" smtClean="0"/>
              <a:t>6/12/2025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566952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l-PL"/>
              <a:t>Kliknij, aby edytować styl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F45AC6-C491-4585-A584-9CE2AF7D5500}" type="datetime1">
              <a:rPr lang="en-US" smtClean="0"/>
              <a:t>6/12/2025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19487483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Obraz zawierający Grafika wektorowa, sztuka&#10;&#10;Zawartość wygenerowana przez sztuczną inteligencję może być niepoprawna.">
            <a:extLst>
              <a:ext uri="{FF2B5EF4-FFF2-40B4-BE49-F238E27FC236}">
                <a16:creationId xmlns:a16="http://schemas.microsoft.com/office/drawing/2014/main" id="{143970A0-A0F0-0686-3788-3C38E0AAF8F1}"/>
              </a:ext>
            </a:extLst>
          </p:cNvPr>
          <p:cNvPicPr>
            <a:picLocks noChangeAspect="1"/>
          </p:cNvPicPr>
          <p:nvPr/>
        </p:nvPicPr>
        <p:blipFill>
          <a:blip r:embed="rId3">
            <a:duotone>
              <a:prstClr val="black"/>
              <a:schemeClr val="accent5">
                <a:tint val="45000"/>
                <a:satMod val="400000"/>
              </a:schemeClr>
            </a:duotone>
            <a:alphaModFix amt="25000"/>
          </a:blip>
          <a:srcRect t="9091" r="19192"/>
          <a:stretch/>
        </p:blipFill>
        <p:spPr>
          <a:xfrm>
            <a:off x="20" y="10"/>
            <a:ext cx="12191980" cy="6857990"/>
          </a:xfrm>
          <a:prstGeom prst="rect">
            <a:avLst/>
          </a:prstGeom>
        </p:spPr>
      </p:pic>
      <p:sp>
        <p:nvSpPr>
          <p:cNvPr id="2" name="Tytuł 1">
            <a:extLst>
              <a:ext uri="{FF2B5EF4-FFF2-40B4-BE49-F238E27FC236}">
                <a16:creationId xmlns:a16="http://schemas.microsoft.com/office/drawing/2014/main" id="{297C36AB-7EFC-7F86-A1B0-91846E962297}"/>
              </a:ext>
            </a:extLst>
          </p:cNvPr>
          <p:cNvSpPr>
            <a:spLocks noGrp="1"/>
          </p:cNvSpPr>
          <p:nvPr>
            <p:ph type="ctrTitle"/>
          </p:nvPr>
        </p:nvSpPr>
        <p:spPr>
          <a:xfrm>
            <a:off x="1154955" y="1447800"/>
            <a:ext cx="8825658" cy="3114152"/>
          </a:xfrm>
        </p:spPr>
        <p:txBody>
          <a:bodyPr>
            <a:normAutofit/>
          </a:bodyPr>
          <a:lstStyle/>
          <a:p>
            <a:pPr>
              <a:lnSpc>
                <a:spcPct val="90000"/>
              </a:lnSpc>
            </a:pPr>
            <a:r>
              <a:rPr lang="pl-PL" sz="6000" dirty="0"/>
              <a:t>Porównanie</a:t>
            </a:r>
            <a:br>
              <a:rPr lang="pl-PL" sz="6000" dirty="0"/>
            </a:br>
            <a:r>
              <a:rPr lang="pl-PL" sz="6000" dirty="0"/>
              <a:t>algorytmów sortowania</a:t>
            </a:r>
            <a:endParaRPr lang="pl-PL" sz="5600" dirty="0"/>
          </a:p>
        </p:txBody>
      </p:sp>
      <p:sp>
        <p:nvSpPr>
          <p:cNvPr id="3" name="Podtytuł 2">
            <a:extLst>
              <a:ext uri="{FF2B5EF4-FFF2-40B4-BE49-F238E27FC236}">
                <a16:creationId xmlns:a16="http://schemas.microsoft.com/office/drawing/2014/main" id="{BB9D44AF-5D8F-D433-A90A-234CD754B19C}"/>
              </a:ext>
            </a:extLst>
          </p:cNvPr>
          <p:cNvSpPr>
            <a:spLocks noGrp="1"/>
          </p:cNvSpPr>
          <p:nvPr>
            <p:ph type="subTitle" idx="1"/>
          </p:nvPr>
        </p:nvSpPr>
        <p:spPr>
          <a:xfrm>
            <a:off x="1154955" y="4777380"/>
            <a:ext cx="8825658" cy="861420"/>
          </a:xfrm>
        </p:spPr>
        <p:txBody>
          <a:bodyPr>
            <a:normAutofit/>
          </a:bodyPr>
          <a:lstStyle/>
          <a:p>
            <a:r>
              <a:rPr lang="pl-PL" dirty="0"/>
              <a:t>Implementacja sekwencyjna, współbieżna, równoległa ORAZ CUDA</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l-PL"/>
          </a:p>
        </p:txBody>
      </p:sp>
    </p:spTree>
    <p:extLst>
      <p:ext uri="{BB962C8B-B14F-4D97-AF65-F5344CB8AC3E}">
        <p14:creationId xmlns:p14="http://schemas.microsoft.com/office/powerpoint/2010/main" val="1516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FDEC9-2995-1676-271B-45B927FA73E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D6AFFFD-3DB8-8161-EEB0-5AD3BA1C08AF}"/>
              </a:ext>
            </a:extLst>
          </p:cNvPr>
          <p:cNvSpPr>
            <a:spLocks noGrp="1"/>
          </p:cNvSpPr>
          <p:nvPr>
            <p:ph type="title"/>
          </p:nvPr>
        </p:nvSpPr>
        <p:spPr/>
        <p:txBody>
          <a:bodyPr/>
          <a:lstStyle/>
          <a:p>
            <a:r>
              <a:rPr lang="pl-PL" dirty="0"/>
              <a:t>Analiza wyników</a:t>
            </a:r>
          </a:p>
        </p:txBody>
      </p:sp>
      <p:pic>
        <p:nvPicPr>
          <p:cNvPr id="5" name="Symbol zastępczy zawartości 4" descr="Obraz zawierający tekst, zrzut ekranu, Wykres, diagram&#10;&#10;Zawartość wygenerowana przez AI może być niepoprawna.">
            <a:extLst>
              <a:ext uri="{FF2B5EF4-FFF2-40B4-BE49-F238E27FC236}">
                <a16:creationId xmlns:a16="http://schemas.microsoft.com/office/drawing/2014/main" id="{D2B66388-D511-62A8-2ED2-6CBCD5E36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418" y="1491426"/>
            <a:ext cx="7249164" cy="5047919"/>
          </a:xfrm>
        </p:spPr>
      </p:pic>
    </p:spTree>
    <p:extLst>
      <p:ext uri="{BB962C8B-B14F-4D97-AF65-F5344CB8AC3E}">
        <p14:creationId xmlns:p14="http://schemas.microsoft.com/office/powerpoint/2010/main" val="409302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9B65-4B40-42ED-66D3-A9ED2D16EAE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4565CE8-0FD5-6A51-73A1-F8E1B1279458}"/>
              </a:ext>
            </a:extLst>
          </p:cNvPr>
          <p:cNvSpPr>
            <a:spLocks noGrp="1"/>
          </p:cNvSpPr>
          <p:nvPr>
            <p:ph type="title"/>
          </p:nvPr>
        </p:nvSpPr>
        <p:spPr/>
        <p:txBody>
          <a:bodyPr/>
          <a:lstStyle/>
          <a:p>
            <a:r>
              <a:rPr lang="pl-PL" dirty="0"/>
              <a:t>Analiza wyników</a:t>
            </a:r>
          </a:p>
        </p:txBody>
      </p:sp>
      <p:pic>
        <p:nvPicPr>
          <p:cNvPr id="5" name="Symbol zastępczy zawartości 4" descr="Obraz zawierający tekst, zrzut ekranu, numer, Czcionka&#10;&#10;Zawartość wygenerowana przez AI może być niepoprawna.">
            <a:extLst>
              <a:ext uri="{FF2B5EF4-FFF2-40B4-BE49-F238E27FC236}">
                <a16:creationId xmlns:a16="http://schemas.microsoft.com/office/drawing/2014/main" id="{63BEC0DC-245D-986D-0C31-FB1A6EFE5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5647" y="1434531"/>
            <a:ext cx="7820706" cy="5094423"/>
          </a:xfrm>
        </p:spPr>
      </p:pic>
    </p:spTree>
    <p:extLst>
      <p:ext uri="{BB962C8B-B14F-4D97-AF65-F5344CB8AC3E}">
        <p14:creationId xmlns:p14="http://schemas.microsoft.com/office/powerpoint/2010/main" val="381799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38036-D67D-9D4D-8E68-399A2944234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D06734D-35DC-4AC5-0978-15E5E3C2BEE5}"/>
              </a:ext>
            </a:extLst>
          </p:cNvPr>
          <p:cNvSpPr>
            <a:spLocks noGrp="1"/>
          </p:cNvSpPr>
          <p:nvPr>
            <p:ph type="title"/>
          </p:nvPr>
        </p:nvSpPr>
        <p:spPr/>
        <p:txBody>
          <a:bodyPr/>
          <a:lstStyle/>
          <a:p>
            <a:r>
              <a:rPr lang="pl-PL" dirty="0"/>
              <a:t>Analiza wyników</a:t>
            </a:r>
          </a:p>
        </p:txBody>
      </p:sp>
      <p:pic>
        <p:nvPicPr>
          <p:cNvPr id="5" name="Symbol zastępczy zawartości 4" descr="Obraz zawierający tekst, zrzut ekranu, numer, Czcionka&#10;&#10;Zawartość wygenerowana przez AI może być niepoprawna.">
            <a:extLst>
              <a:ext uri="{FF2B5EF4-FFF2-40B4-BE49-F238E27FC236}">
                <a16:creationId xmlns:a16="http://schemas.microsoft.com/office/drawing/2014/main" id="{3FFD1FC9-C681-24C3-9F98-0AF4D277B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5982" y="1548880"/>
            <a:ext cx="7440035" cy="4856402"/>
          </a:xfrm>
        </p:spPr>
      </p:pic>
    </p:spTree>
    <p:extLst>
      <p:ext uri="{BB962C8B-B14F-4D97-AF65-F5344CB8AC3E}">
        <p14:creationId xmlns:p14="http://schemas.microsoft.com/office/powerpoint/2010/main" val="40417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0C010-7A28-EA43-217D-6CF11AA4C6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9929B62-8811-9B69-EC04-342139A40FBC}"/>
              </a:ext>
            </a:extLst>
          </p:cNvPr>
          <p:cNvSpPr>
            <a:spLocks noGrp="1"/>
          </p:cNvSpPr>
          <p:nvPr>
            <p:ph type="title"/>
          </p:nvPr>
        </p:nvSpPr>
        <p:spPr/>
        <p:txBody>
          <a:bodyPr/>
          <a:lstStyle/>
          <a:p>
            <a:r>
              <a:rPr lang="pl-PL" dirty="0"/>
              <a:t>Analiza wyników</a:t>
            </a:r>
          </a:p>
        </p:txBody>
      </p:sp>
      <p:pic>
        <p:nvPicPr>
          <p:cNvPr id="5" name="Symbol zastępczy zawartości 4" descr="Obraz zawierający tekst, zrzut ekranu, numer, Czcionka&#10;&#10;Zawartość wygenerowana przez AI może być niepoprawna.">
            <a:extLst>
              <a:ext uri="{FF2B5EF4-FFF2-40B4-BE49-F238E27FC236}">
                <a16:creationId xmlns:a16="http://schemas.microsoft.com/office/drawing/2014/main" id="{0E78211E-2B93-B1B4-BFD9-3591EDD7A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9288" y="1535657"/>
            <a:ext cx="7333423" cy="4869625"/>
          </a:xfrm>
        </p:spPr>
      </p:pic>
    </p:spTree>
    <p:extLst>
      <p:ext uri="{BB962C8B-B14F-4D97-AF65-F5344CB8AC3E}">
        <p14:creationId xmlns:p14="http://schemas.microsoft.com/office/powerpoint/2010/main" val="323413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ytuł 1">
            <a:extLst>
              <a:ext uri="{FF2B5EF4-FFF2-40B4-BE49-F238E27FC236}">
                <a16:creationId xmlns:a16="http://schemas.microsoft.com/office/drawing/2014/main" id="{9BA7E641-3293-8008-3A26-C418FA5A4358}"/>
              </a:ext>
            </a:extLst>
          </p:cNvPr>
          <p:cNvSpPr>
            <a:spLocks noGrp="1"/>
          </p:cNvSpPr>
          <p:nvPr>
            <p:ph type="title"/>
          </p:nvPr>
        </p:nvSpPr>
        <p:spPr>
          <a:xfrm>
            <a:off x="648930" y="629267"/>
            <a:ext cx="9252154" cy="1016654"/>
          </a:xfrm>
        </p:spPr>
        <p:txBody>
          <a:bodyPr>
            <a:normAutofit/>
          </a:bodyPr>
          <a:lstStyle/>
          <a:p>
            <a:pPr>
              <a:lnSpc>
                <a:spcPct val="90000"/>
              </a:lnSpc>
            </a:pPr>
            <a:r>
              <a:rPr lang="pl-PL" sz="3300">
                <a:solidFill>
                  <a:srgbClr val="EBEBEB"/>
                </a:solidFill>
              </a:rPr>
              <a:t>Procentowy udział części szeregowej i równoległej</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pl-PL"/>
          </a:p>
        </p:txBody>
      </p:sp>
      <p:graphicFrame>
        <p:nvGraphicFramePr>
          <p:cNvPr id="4" name="Symbol zastępczy zawartości 3">
            <a:extLst>
              <a:ext uri="{FF2B5EF4-FFF2-40B4-BE49-F238E27FC236}">
                <a16:creationId xmlns:a16="http://schemas.microsoft.com/office/drawing/2014/main" id="{19DD8531-A9C1-91D3-F1B1-BC4EE954D95F}"/>
              </a:ext>
            </a:extLst>
          </p:cNvPr>
          <p:cNvGraphicFramePr>
            <a:graphicFrameLocks noGrp="1"/>
          </p:cNvGraphicFramePr>
          <p:nvPr>
            <p:ph idx="1"/>
            <p:extLst>
              <p:ext uri="{D42A27DB-BD31-4B8C-83A1-F6EECF244321}">
                <p14:modId xmlns:p14="http://schemas.microsoft.com/office/powerpoint/2010/main" val="1130101407"/>
              </p:ext>
            </p:extLst>
          </p:nvPr>
        </p:nvGraphicFramePr>
        <p:xfrm>
          <a:off x="648930" y="3080212"/>
          <a:ext cx="10895372" cy="2864370"/>
        </p:xfrm>
        <a:graphic>
          <a:graphicData uri="http://schemas.openxmlformats.org/drawingml/2006/table">
            <a:tbl>
              <a:tblPr firstRow="1" bandRow="1">
                <a:tableStyleId>{5C22544A-7EE6-4342-B048-85BDC9FD1C3A}</a:tableStyleId>
              </a:tblPr>
              <a:tblGrid>
                <a:gridCol w="3000654">
                  <a:extLst>
                    <a:ext uri="{9D8B030D-6E8A-4147-A177-3AD203B41FA5}">
                      <a16:colId xmlns:a16="http://schemas.microsoft.com/office/drawing/2014/main" val="1103483148"/>
                    </a:ext>
                  </a:extLst>
                </a:gridCol>
                <a:gridCol w="3876870">
                  <a:extLst>
                    <a:ext uri="{9D8B030D-6E8A-4147-A177-3AD203B41FA5}">
                      <a16:colId xmlns:a16="http://schemas.microsoft.com/office/drawing/2014/main" val="1171281531"/>
                    </a:ext>
                  </a:extLst>
                </a:gridCol>
                <a:gridCol w="4017848">
                  <a:extLst>
                    <a:ext uri="{9D8B030D-6E8A-4147-A177-3AD203B41FA5}">
                      <a16:colId xmlns:a16="http://schemas.microsoft.com/office/drawing/2014/main" val="2234815388"/>
                    </a:ext>
                  </a:extLst>
                </a:gridCol>
              </a:tblGrid>
              <a:tr h="477395">
                <a:tc>
                  <a:txBody>
                    <a:bodyPr/>
                    <a:lstStyle/>
                    <a:p>
                      <a:pPr algn="l" fontAlgn="b"/>
                      <a:r>
                        <a:rPr lang="pl-PL" sz="2700" u="none" strike="noStrike">
                          <a:effectLst/>
                        </a:rPr>
                        <a:t>Algorytm</a:t>
                      </a:r>
                      <a:endParaRPr lang="pl-PL" sz="2700" b="1" i="0" u="none" strike="noStrike">
                        <a:solidFill>
                          <a:srgbClr val="FFFFFF"/>
                        </a:solidFill>
                        <a:effectLst/>
                        <a:latin typeface="Calibri" panose="020F0502020204030204" pitchFamily="34" charset="0"/>
                      </a:endParaRPr>
                    </a:p>
                  </a:txBody>
                  <a:tcPr marL="10423" marR="10423" marT="10423" marB="0" anchor="b"/>
                </a:tc>
                <a:tc>
                  <a:txBody>
                    <a:bodyPr/>
                    <a:lstStyle/>
                    <a:p>
                      <a:pPr algn="l" fontAlgn="b"/>
                      <a:r>
                        <a:rPr lang="pl-PL" sz="2700" u="none" strike="noStrike">
                          <a:effectLst/>
                        </a:rPr>
                        <a:t>Część szeregowa (%)</a:t>
                      </a:r>
                      <a:endParaRPr lang="pl-PL" sz="2700" b="1" i="0" u="none" strike="noStrike">
                        <a:solidFill>
                          <a:srgbClr val="FFFFFF"/>
                        </a:solidFill>
                        <a:effectLst/>
                        <a:latin typeface="Calibri" panose="020F0502020204030204" pitchFamily="34" charset="0"/>
                      </a:endParaRPr>
                    </a:p>
                  </a:txBody>
                  <a:tcPr marL="10423" marR="10423" marT="10423" marB="0" anchor="b"/>
                </a:tc>
                <a:tc>
                  <a:txBody>
                    <a:bodyPr/>
                    <a:lstStyle/>
                    <a:p>
                      <a:pPr algn="l" fontAlgn="b"/>
                      <a:r>
                        <a:rPr lang="pl-PL" sz="2700" u="none" strike="noStrike">
                          <a:effectLst/>
                        </a:rPr>
                        <a:t>Część równoległa (%)</a:t>
                      </a:r>
                      <a:endParaRPr lang="pl-PL" sz="2700" b="1" i="0" u="none" strike="noStrike">
                        <a:solidFill>
                          <a:srgbClr val="FFFFFF"/>
                        </a:solidFill>
                        <a:effectLst/>
                        <a:latin typeface="Calibri" panose="020F0502020204030204" pitchFamily="34" charset="0"/>
                      </a:endParaRPr>
                    </a:p>
                  </a:txBody>
                  <a:tcPr marL="10423" marR="10423" marT="10423" marB="0" anchor="b"/>
                </a:tc>
                <a:extLst>
                  <a:ext uri="{0D108BD9-81ED-4DB2-BD59-A6C34878D82A}">
                    <a16:rowId xmlns:a16="http://schemas.microsoft.com/office/drawing/2014/main" val="3178723731"/>
                  </a:ext>
                </a:extLst>
              </a:tr>
              <a:tr h="477395">
                <a:tc>
                  <a:txBody>
                    <a:bodyPr/>
                    <a:lstStyle/>
                    <a:p>
                      <a:pPr algn="l" fontAlgn="b"/>
                      <a:r>
                        <a:rPr lang="pl-PL" sz="2700" u="none" strike="noStrike">
                          <a:effectLst/>
                        </a:rPr>
                        <a:t>Bąbelkowy</a:t>
                      </a:r>
                      <a:endParaRPr lang="pl-PL" sz="2700" b="0" i="0" u="none" strike="noStrike">
                        <a:solidFill>
                          <a:srgbClr val="000000"/>
                        </a:solidFill>
                        <a:effectLst/>
                        <a:latin typeface="Calibri" panose="020F0502020204030204" pitchFamily="34" charset="0"/>
                      </a:endParaRPr>
                    </a:p>
                  </a:txBody>
                  <a:tcPr marL="10423" marR="10423" marT="10423" marB="0" anchor="b"/>
                </a:tc>
                <a:tc>
                  <a:txBody>
                    <a:bodyPr/>
                    <a:lstStyle/>
                    <a:p>
                      <a:pPr algn="ctr" fontAlgn="ctr"/>
                      <a:r>
                        <a:rPr lang="pl-PL" sz="2700" u="none" strike="noStrike">
                          <a:effectLst/>
                        </a:rPr>
                        <a:t>10%</a:t>
                      </a:r>
                      <a:endParaRPr lang="pl-PL" sz="2700" b="0" i="0" u="none" strike="noStrike">
                        <a:solidFill>
                          <a:srgbClr val="000000"/>
                        </a:solidFill>
                        <a:effectLst/>
                        <a:latin typeface="Calibri" panose="020F0502020204030204" pitchFamily="34" charset="0"/>
                      </a:endParaRPr>
                    </a:p>
                  </a:txBody>
                  <a:tcPr marL="10423" marR="10423" marT="10423" marB="0" anchor="ctr"/>
                </a:tc>
                <a:tc>
                  <a:txBody>
                    <a:bodyPr/>
                    <a:lstStyle/>
                    <a:p>
                      <a:pPr algn="ctr" fontAlgn="ctr"/>
                      <a:r>
                        <a:rPr lang="pl-PL" sz="2700" u="none" strike="noStrike">
                          <a:effectLst/>
                        </a:rPr>
                        <a:t>90%</a:t>
                      </a:r>
                      <a:endParaRPr lang="pl-PL" sz="2700" b="0" i="0" u="none" strike="noStrike">
                        <a:solidFill>
                          <a:srgbClr val="000000"/>
                        </a:solidFill>
                        <a:effectLst/>
                        <a:latin typeface="Calibri" panose="020F0502020204030204" pitchFamily="34" charset="0"/>
                      </a:endParaRPr>
                    </a:p>
                  </a:txBody>
                  <a:tcPr marL="10423" marR="10423" marT="10423" marB="0" anchor="ctr"/>
                </a:tc>
                <a:extLst>
                  <a:ext uri="{0D108BD9-81ED-4DB2-BD59-A6C34878D82A}">
                    <a16:rowId xmlns:a16="http://schemas.microsoft.com/office/drawing/2014/main" val="2699286683"/>
                  </a:ext>
                </a:extLst>
              </a:tr>
              <a:tr h="477395">
                <a:tc>
                  <a:txBody>
                    <a:bodyPr/>
                    <a:lstStyle/>
                    <a:p>
                      <a:pPr algn="l" fontAlgn="b"/>
                      <a:r>
                        <a:rPr lang="pl-PL" sz="2700" u="none" strike="noStrike">
                          <a:effectLst/>
                        </a:rPr>
                        <a:t>Szybki</a:t>
                      </a:r>
                      <a:endParaRPr lang="pl-PL" sz="2700" b="0" i="0" u="none" strike="noStrike">
                        <a:solidFill>
                          <a:srgbClr val="000000"/>
                        </a:solidFill>
                        <a:effectLst/>
                        <a:latin typeface="Calibri" panose="020F0502020204030204" pitchFamily="34" charset="0"/>
                      </a:endParaRPr>
                    </a:p>
                  </a:txBody>
                  <a:tcPr marL="10423" marR="10423" marT="10423" marB="0" anchor="b"/>
                </a:tc>
                <a:tc>
                  <a:txBody>
                    <a:bodyPr/>
                    <a:lstStyle/>
                    <a:p>
                      <a:pPr algn="ctr" fontAlgn="ctr"/>
                      <a:r>
                        <a:rPr lang="pl-PL" sz="2700" u="none" strike="noStrike">
                          <a:effectLst/>
                        </a:rPr>
                        <a:t>85%</a:t>
                      </a:r>
                      <a:endParaRPr lang="pl-PL" sz="2700" b="0" i="0" u="none" strike="noStrike">
                        <a:solidFill>
                          <a:srgbClr val="000000"/>
                        </a:solidFill>
                        <a:effectLst/>
                        <a:latin typeface="Calibri" panose="020F0502020204030204" pitchFamily="34" charset="0"/>
                      </a:endParaRPr>
                    </a:p>
                  </a:txBody>
                  <a:tcPr marL="10423" marR="10423" marT="10423" marB="0" anchor="ctr"/>
                </a:tc>
                <a:tc>
                  <a:txBody>
                    <a:bodyPr/>
                    <a:lstStyle/>
                    <a:p>
                      <a:pPr algn="ctr" fontAlgn="ctr"/>
                      <a:r>
                        <a:rPr lang="pl-PL" sz="2700" u="none" strike="noStrike">
                          <a:effectLst/>
                        </a:rPr>
                        <a:t>15%</a:t>
                      </a:r>
                      <a:endParaRPr lang="pl-PL" sz="2700" b="0" i="0" u="none" strike="noStrike">
                        <a:solidFill>
                          <a:srgbClr val="000000"/>
                        </a:solidFill>
                        <a:effectLst/>
                        <a:latin typeface="Calibri" panose="020F0502020204030204" pitchFamily="34" charset="0"/>
                      </a:endParaRPr>
                    </a:p>
                  </a:txBody>
                  <a:tcPr marL="10423" marR="10423" marT="10423" marB="0" anchor="ctr"/>
                </a:tc>
                <a:extLst>
                  <a:ext uri="{0D108BD9-81ED-4DB2-BD59-A6C34878D82A}">
                    <a16:rowId xmlns:a16="http://schemas.microsoft.com/office/drawing/2014/main" val="873673049"/>
                  </a:ext>
                </a:extLst>
              </a:tr>
              <a:tr h="477395">
                <a:tc>
                  <a:txBody>
                    <a:bodyPr/>
                    <a:lstStyle/>
                    <a:p>
                      <a:pPr algn="l" fontAlgn="b"/>
                      <a:r>
                        <a:rPr lang="pl-PL" sz="2700" u="none" strike="noStrike">
                          <a:effectLst/>
                        </a:rPr>
                        <a:t>Przez scalanie</a:t>
                      </a:r>
                      <a:endParaRPr lang="pl-PL" sz="2700" b="0" i="0" u="none" strike="noStrike">
                        <a:solidFill>
                          <a:srgbClr val="000000"/>
                        </a:solidFill>
                        <a:effectLst/>
                        <a:latin typeface="Calibri" panose="020F0502020204030204" pitchFamily="34" charset="0"/>
                      </a:endParaRPr>
                    </a:p>
                  </a:txBody>
                  <a:tcPr marL="10423" marR="10423" marT="10423" marB="0" anchor="b"/>
                </a:tc>
                <a:tc>
                  <a:txBody>
                    <a:bodyPr/>
                    <a:lstStyle/>
                    <a:p>
                      <a:pPr algn="ctr" fontAlgn="ctr"/>
                      <a:r>
                        <a:rPr lang="pl-PL" sz="2700" u="none" strike="noStrike">
                          <a:effectLst/>
                        </a:rPr>
                        <a:t>65%</a:t>
                      </a:r>
                      <a:endParaRPr lang="pl-PL" sz="2700" b="0" i="0" u="none" strike="noStrike">
                        <a:solidFill>
                          <a:srgbClr val="000000"/>
                        </a:solidFill>
                        <a:effectLst/>
                        <a:latin typeface="Calibri" panose="020F0502020204030204" pitchFamily="34" charset="0"/>
                      </a:endParaRPr>
                    </a:p>
                  </a:txBody>
                  <a:tcPr marL="10423" marR="10423" marT="10423" marB="0" anchor="ctr"/>
                </a:tc>
                <a:tc>
                  <a:txBody>
                    <a:bodyPr/>
                    <a:lstStyle/>
                    <a:p>
                      <a:pPr algn="ctr" fontAlgn="ctr"/>
                      <a:r>
                        <a:rPr lang="pl-PL" sz="2700" u="none" strike="noStrike">
                          <a:effectLst/>
                        </a:rPr>
                        <a:t>25%</a:t>
                      </a:r>
                      <a:endParaRPr lang="pl-PL" sz="2700" b="0" i="0" u="none" strike="noStrike">
                        <a:solidFill>
                          <a:srgbClr val="000000"/>
                        </a:solidFill>
                        <a:effectLst/>
                        <a:latin typeface="Calibri" panose="020F0502020204030204" pitchFamily="34" charset="0"/>
                      </a:endParaRPr>
                    </a:p>
                  </a:txBody>
                  <a:tcPr marL="10423" marR="10423" marT="10423" marB="0" anchor="ctr"/>
                </a:tc>
                <a:extLst>
                  <a:ext uri="{0D108BD9-81ED-4DB2-BD59-A6C34878D82A}">
                    <a16:rowId xmlns:a16="http://schemas.microsoft.com/office/drawing/2014/main" val="9968600"/>
                  </a:ext>
                </a:extLst>
              </a:tr>
              <a:tr h="477395">
                <a:tc>
                  <a:txBody>
                    <a:bodyPr/>
                    <a:lstStyle/>
                    <a:p>
                      <a:pPr algn="l" fontAlgn="b"/>
                      <a:r>
                        <a:rPr lang="pl-PL" sz="2700" u="none" strike="noStrike">
                          <a:effectLst/>
                        </a:rPr>
                        <a:t>Przez wstawianie</a:t>
                      </a:r>
                      <a:endParaRPr lang="pl-PL" sz="2700" b="0" i="0" u="none" strike="noStrike">
                        <a:solidFill>
                          <a:srgbClr val="000000"/>
                        </a:solidFill>
                        <a:effectLst/>
                        <a:latin typeface="Calibri" panose="020F0502020204030204" pitchFamily="34" charset="0"/>
                      </a:endParaRPr>
                    </a:p>
                  </a:txBody>
                  <a:tcPr marL="10423" marR="10423" marT="10423" marB="0" anchor="b"/>
                </a:tc>
                <a:tc>
                  <a:txBody>
                    <a:bodyPr/>
                    <a:lstStyle/>
                    <a:p>
                      <a:pPr algn="ctr" fontAlgn="ctr"/>
                      <a:r>
                        <a:rPr lang="pl-PL" sz="2700" u="none" strike="noStrike">
                          <a:effectLst/>
                        </a:rPr>
                        <a:t>100%</a:t>
                      </a:r>
                      <a:endParaRPr lang="pl-PL" sz="2700" b="0" i="0" u="none" strike="noStrike">
                        <a:solidFill>
                          <a:srgbClr val="000000"/>
                        </a:solidFill>
                        <a:effectLst/>
                        <a:latin typeface="Calibri" panose="020F0502020204030204" pitchFamily="34" charset="0"/>
                      </a:endParaRPr>
                    </a:p>
                  </a:txBody>
                  <a:tcPr marL="10423" marR="10423" marT="10423" marB="0" anchor="ctr"/>
                </a:tc>
                <a:tc>
                  <a:txBody>
                    <a:bodyPr/>
                    <a:lstStyle/>
                    <a:p>
                      <a:pPr algn="ctr" fontAlgn="ctr"/>
                      <a:r>
                        <a:rPr lang="pl-PL" sz="2700" u="none" strike="noStrike">
                          <a:effectLst/>
                        </a:rPr>
                        <a:t>0%</a:t>
                      </a:r>
                      <a:endParaRPr lang="pl-PL" sz="2700" b="0" i="0" u="none" strike="noStrike">
                        <a:solidFill>
                          <a:srgbClr val="000000"/>
                        </a:solidFill>
                        <a:effectLst/>
                        <a:latin typeface="Calibri" panose="020F0502020204030204" pitchFamily="34" charset="0"/>
                      </a:endParaRPr>
                    </a:p>
                  </a:txBody>
                  <a:tcPr marL="10423" marR="10423" marT="10423" marB="0" anchor="ctr"/>
                </a:tc>
                <a:extLst>
                  <a:ext uri="{0D108BD9-81ED-4DB2-BD59-A6C34878D82A}">
                    <a16:rowId xmlns:a16="http://schemas.microsoft.com/office/drawing/2014/main" val="3314895801"/>
                  </a:ext>
                </a:extLst>
              </a:tr>
              <a:tr h="477395">
                <a:tc>
                  <a:txBody>
                    <a:bodyPr/>
                    <a:lstStyle/>
                    <a:p>
                      <a:pPr algn="l" fontAlgn="b"/>
                      <a:r>
                        <a:rPr lang="pl-PL" sz="2700" u="none" strike="noStrike">
                          <a:effectLst/>
                        </a:rPr>
                        <a:t>Przez wybieranie</a:t>
                      </a:r>
                      <a:endParaRPr lang="pl-PL" sz="2700" b="0" i="0" u="none" strike="noStrike">
                        <a:solidFill>
                          <a:srgbClr val="000000"/>
                        </a:solidFill>
                        <a:effectLst/>
                        <a:latin typeface="Calibri" panose="020F0502020204030204" pitchFamily="34" charset="0"/>
                      </a:endParaRPr>
                    </a:p>
                  </a:txBody>
                  <a:tcPr marL="10423" marR="10423" marT="10423" marB="0" anchor="b"/>
                </a:tc>
                <a:tc>
                  <a:txBody>
                    <a:bodyPr/>
                    <a:lstStyle/>
                    <a:p>
                      <a:pPr algn="ctr" fontAlgn="ctr"/>
                      <a:r>
                        <a:rPr lang="pl-PL" sz="2700" u="none" strike="noStrike">
                          <a:effectLst/>
                        </a:rPr>
                        <a:t>15%</a:t>
                      </a:r>
                      <a:endParaRPr lang="pl-PL" sz="2700" b="0" i="0" u="none" strike="noStrike">
                        <a:solidFill>
                          <a:srgbClr val="000000"/>
                        </a:solidFill>
                        <a:effectLst/>
                        <a:latin typeface="Calibri" panose="020F0502020204030204" pitchFamily="34" charset="0"/>
                      </a:endParaRPr>
                    </a:p>
                  </a:txBody>
                  <a:tcPr marL="10423" marR="10423" marT="10423" marB="0" anchor="ctr"/>
                </a:tc>
                <a:tc>
                  <a:txBody>
                    <a:bodyPr/>
                    <a:lstStyle/>
                    <a:p>
                      <a:pPr algn="ctr" fontAlgn="ctr"/>
                      <a:r>
                        <a:rPr lang="pl-PL" sz="2700" u="none" strike="noStrike">
                          <a:effectLst/>
                        </a:rPr>
                        <a:t>85%</a:t>
                      </a:r>
                      <a:endParaRPr lang="pl-PL" sz="2700" b="0" i="0" u="none" strike="noStrike">
                        <a:solidFill>
                          <a:srgbClr val="000000"/>
                        </a:solidFill>
                        <a:effectLst/>
                        <a:latin typeface="Calibri" panose="020F0502020204030204" pitchFamily="34" charset="0"/>
                      </a:endParaRPr>
                    </a:p>
                  </a:txBody>
                  <a:tcPr marL="10423" marR="10423" marT="10423" marB="0" anchor="ctr"/>
                </a:tc>
                <a:extLst>
                  <a:ext uri="{0D108BD9-81ED-4DB2-BD59-A6C34878D82A}">
                    <a16:rowId xmlns:a16="http://schemas.microsoft.com/office/drawing/2014/main" val="4206980377"/>
                  </a:ext>
                </a:extLst>
              </a:tr>
            </a:tbl>
          </a:graphicData>
        </a:graphic>
      </p:graphicFrame>
    </p:spTree>
    <p:extLst>
      <p:ext uri="{BB962C8B-B14F-4D97-AF65-F5344CB8AC3E}">
        <p14:creationId xmlns:p14="http://schemas.microsoft.com/office/powerpoint/2010/main" val="426519685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EB408D-8F32-B64B-7AF2-2BA1CB30ED3E}"/>
              </a:ext>
            </a:extLst>
          </p:cNvPr>
          <p:cNvSpPr>
            <a:spLocks noGrp="1"/>
          </p:cNvSpPr>
          <p:nvPr>
            <p:ph type="title"/>
          </p:nvPr>
        </p:nvSpPr>
        <p:spPr>
          <a:xfrm>
            <a:off x="648930" y="629266"/>
            <a:ext cx="9252154" cy="1223983"/>
          </a:xfrm>
        </p:spPr>
        <p:txBody>
          <a:bodyPr>
            <a:normAutofit/>
          </a:bodyPr>
          <a:lstStyle/>
          <a:p>
            <a:r>
              <a:rPr lang="pl-PL" dirty="0"/>
              <a:t>Prawo </a:t>
            </a:r>
            <a:r>
              <a:rPr lang="pl-PL" dirty="0" err="1"/>
              <a:t>Amdala</a:t>
            </a:r>
            <a:endParaRPr lang="pl-PL" dirty="0"/>
          </a:p>
        </p:txBody>
      </p:sp>
      <p:sp>
        <p:nvSpPr>
          <p:cNvPr id="3" name="Symbol zastępczy zawartości 2">
            <a:extLst>
              <a:ext uri="{FF2B5EF4-FFF2-40B4-BE49-F238E27FC236}">
                <a16:creationId xmlns:a16="http://schemas.microsoft.com/office/drawing/2014/main" id="{1C2F1191-1A35-5D7E-B83B-027E434B1BBE}"/>
              </a:ext>
            </a:extLst>
          </p:cNvPr>
          <p:cNvSpPr>
            <a:spLocks noGrp="1"/>
          </p:cNvSpPr>
          <p:nvPr>
            <p:ph idx="1"/>
          </p:nvPr>
        </p:nvSpPr>
        <p:spPr>
          <a:xfrm>
            <a:off x="1103311" y="2052214"/>
            <a:ext cx="5965394" cy="4196185"/>
          </a:xfrm>
        </p:spPr>
        <p:txBody>
          <a:bodyPr>
            <a:normAutofit/>
          </a:bodyPr>
          <a:lstStyle/>
          <a:p>
            <a:pPr marL="0" indent="0">
              <a:buNone/>
            </a:pPr>
            <a:r>
              <a:rPr lang="pl-PL" dirty="0"/>
              <a:t>Prawo </a:t>
            </a:r>
            <a:r>
              <a:rPr lang="pl-PL" dirty="0" err="1"/>
              <a:t>Amdahla</a:t>
            </a:r>
            <a:r>
              <a:rPr lang="pl-PL" dirty="0"/>
              <a:t> pokazuje, że nie każdy algorytm warto </a:t>
            </a:r>
            <a:r>
              <a:rPr lang="pl-PL" dirty="0" err="1"/>
              <a:t>zrównolegliać</a:t>
            </a:r>
            <a:r>
              <a:rPr lang="pl-PL" dirty="0"/>
              <a:t>.</a:t>
            </a:r>
            <a:br>
              <a:rPr lang="pl-PL" dirty="0"/>
            </a:br>
            <a:r>
              <a:rPr lang="pl-PL" dirty="0"/>
              <a:t>Największe przyspieszenia uzyskano dla algorytmów, w których dominowała część równoległa – np. </a:t>
            </a:r>
            <a:r>
              <a:rPr lang="pl-PL" b="1" dirty="0"/>
              <a:t>bąbelkowy</a:t>
            </a:r>
            <a:r>
              <a:rPr lang="pl-PL" dirty="0"/>
              <a:t> i </a:t>
            </a:r>
            <a:r>
              <a:rPr lang="pl-PL" b="1" dirty="0"/>
              <a:t>wybieranie</a:t>
            </a:r>
            <a:r>
              <a:rPr lang="pl-PL" dirty="0"/>
              <a:t>.</a:t>
            </a:r>
            <a:br>
              <a:rPr lang="pl-PL" dirty="0"/>
            </a:br>
            <a:r>
              <a:rPr lang="pl-PL" dirty="0"/>
              <a:t>W algorytmach takich jak </a:t>
            </a:r>
            <a:r>
              <a:rPr lang="pl-PL" b="1" dirty="0"/>
              <a:t>szybki</a:t>
            </a:r>
            <a:r>
              <a:rPr lang="pl-PL" dirty="0"/>
              <a:t> i </a:t>
            </a:r>
            <a:r>
              <a:rPr lang="pl-PL" b="1" dirty="0"/>
              <a:t>wstawianie</a:t>
            </a:r>
            <a:r>
              <a:rPr lang="pl-PL" dirty="0"/>
              <a:t>, udział części sekwencyjnej był zbyt wysoki, co ograniczyło potencjał.</a:t>
            </a:r>
          </a:p>
        </p:txBody>
      </p:sp>
      <p:graphicFrame>
        <p:nvGraphicFramePr>
          <p:cNvPr id="6" name="Tabela 5">
            <a:extLst>
              <a:ext uri="{FF2B5EF4-FFF2-40B4-BE49-F238E27FC236}">
                <a16:creationId xmlns:a16="http://schemas.microsoft.com/office/drawing/2014/main" id="{88673928-0EDB-CA3F-395D-E956F6AD60D9}"/>
              </a:ext>
            </a:extLst>
          </p:cNvPr>
          <p:cNvGraphicFramePr>
            <a:graphicFrameLocks noGrp="1"/>
          </p:cNvGraphicFramePr>
          <p:nvPr>
            <p:extLst>
              <p:ext uri="{D42A27DB-BD31-4B8C-83A1-F6EECF244321}">
                <p14:modId xmlns:p14="http://schemas.microsoft.com/office/powerpoint/2010/main" val="3006318886"/>
              </p:ext>
            </p:extLst>
          </p:nvPr>
        </p:nvGraphicFramePr>
        <p:xfrm>
          <a:off x="7768778" y="2052213"/>
          <a:ext cx="3540644" cy="4196195"/>
        </p:xfrm>
        <a:graphic>
          <a:graphicData uri="http://schemas.openxmlformats.org/drawingml/2006/table">
            <a:tbl>
              <a:tblPr firstRow="1" bandRow="1">
                <a:tableStyleId>{5C22544A-7EE6-4342-B048-85BDC9FD1C3A}</a:tableStyleId>
              </a:tblPr>
              <a:tblGrid>
                <a:gridCol w="1128901">
                  <a:extLst>
                    <a:ext uri="{9D8B030D-6E8A-4147-A177-3AD203B41FA5}">
                      <a16:colId xmlns:a16="http://schemas.microsoft.com/office/drawing/2014/main" val="567972269"/>
                    </a:ext>
                  </a:extLst>
                </a:gridCol>
                <a:gridCol w="1243139">
                  <a:extLst>
                    <a:ext uri="{9D8B030D-6E8A-4147-A177-3AD203B41FA5}">
                      <a16:colId xmlns:a16="http://schemas.microsoft.com/office/drawing/2014/main" val="2542299656"/>
                    </a:ext>
                  </a:extLst>
                </a:gridCol>
                <a:gridCol w="1168604">
                  <a:extLst>
                    <a:ext uri="{9D8B030D-6E8A-4147-A177-3AD203B41FA5}">
                      <a16:colId xmlns:a16="http://schemas.microsoft.com/office/drawing/2014/main" val="2777024530"/>
                    </a:ext>
                  </a:extLst>
                </a:gridCol>
              </a:tblGrid>
              <a:tr h="447665">
                <a:tc>
                  <a:txBody>
                    <a:bodyPr/>
                    <a:lstStyle/>
                    <a:p>
                      <a:pPr algn="l" fontAlgn="b"/>
                      <a:r>
                        <a:rPr lang="pl-PL" sz="1300" u="none" strike="noStrike">
                          <a:effectLst/>
                        </a:rPr>
                        <a:t>Technologia</a:t>
                      </a:r>
                      <a:endParaRPr lang="pl-PL" sz="1300" b="1" i="0" u="none" strike="noStrike">
                        <a:solidFill>
                          <a:srgbClr val="000000"/>
                        </a:solidFill>
                        <a:effectLst/>
                        <a:latin typeface="Calibri" panose="020F0502020204030204" pitchFamily="34" charset="0"/>
                      </a:endParaRPr>
                    </a:p>
                  </a:txBody>
                  <a:tcPr marL="8989" marR="8989" marT="8989" marB="0" anchor="b"/>
                </a:tc>
                <a:tc>
                  <a:txBody>
                    <a:bodyPr/>
                    <a:lstStyle/>
                    <a:p>
                      <a:pPr algn="l" fontAlgn="b"/>
                      <a:r>
                        <a:rPr lang="pl-PL" sz="1300" u="none" strike="noStrike">
                          <a:effectLst/>
                        </a:rPr>
                        <a:t>Algorytm</a:t>
                      </a:r>
                      <a:endParaRPr lang="pl-PL" sz="1300" b="1" i="0" u="none" strike="noStrike">
                        <a:solidFill>
                          <a:srgbClr val="000000"/>
                        </a:solidFill>
                        <a:effectLst/>
                        <a:latin typeface="Calibri" panose="020F0502020204030204" pitchFamily="34" charset="0"/>
                      </a:endParaRPr>
                    </a:p>
                  </a:txBody>
                  <a:tcPr marL="8989" marR="8989" marT="8989" marB="0" anchor="b"/>
                </a:tc>
                <a:tc>
                  <a:txBody>
                    <a:bodyPr/>
                    <a:lstStyle/>
                    <a:p>
                      <a:pPr algn="l" fontAlgn="b"/>
                      <a:r>
                        <a:rPr lang="pl-PL" sz="1300" u="none" strike="noStrike">
                          <a:effectLst/>
                        </a:rPr>
                        <a:t>Prawo Amdahla</a:t>
                      </a:r>
                      <a:endParaRPr lang="pl-PL" sz="1300" b="1" i="0" u="none" strike="noStrike">
                        <a:solidFill>
                          <a:srgbClr val="000000"/>
                        </a:solidFill>
                        <a:effectLst/>
                        <a:latin typeface="Calibri" panose="020F0502020204030204" pitchFamily="34" charset="0"/>
                      </a:endParaRPr>
                    </a:p>
                  </a:txBody>
                  <a:tcPr marL="8989" marR="8989" marT="8989" marB="0" anchor="b"/>
                </a:tc>
                <a:extLst>
                  <a:ext uri="{0D108BD9-81ED-4DB2-BD59-A6C34878D82A}">
                    <a16:rowId xmlns:a16="http://schemas.microsoft.com/office/drawing/2014/main" val="920232594"/>
                  </a:ext>
                </a:extLst>
              </a:tr>
              <a:tr h="249902">
                <a:tc>
                  <a:txBody>
                    <a:bodyPr/>
                    <a:lstStyle/>
                    <a:p>
                      <a:pPr algn="l" fontAlgn="b"/>
                      <a:r>
                        <a:rPr lang="pl-PL" sz="1300" u="none" strike="noStrike">
                          <a:effectLst/>
                        </a:rPr>
                        <a:t>OpenMP</a:t>
                      </a:r>
                      <a:endParaRPr lang="pl-PL" sz="1300" b="0" i="0" u="none" strike="noStrike">
                        <a:solidFill>
                          <a:srgbClr val="000000"/>
                        </a:solidFill>
                        <a:effectLst/>
                        <a:latin typeface="Calibri" panose="020F0502020204030204" pitchFamily="34" charset="0"/>
                      </a:endParaRPr>
                    </a:p>
                  </a:txBody>
                  <a:tcPr marL="8989" marR="8989" marT="8989" marB="0" anchor="b"/>
                </a:tc>
                <a:tc rowSpan="3">
                  <a:txBody>
                    <a:bodyPr/>
                    <a:lstStyle/>
                    <a:p>
                      <a:pPr algn="ctr" fontAlgn="ctr"/>
                      <a:r>
                        <a:rPr lang="pl-PL" sz="1300" u="none" strike="noStrike">
                          <a:effectLst/>
                        </a:rPr>
                        <a:t>Bąbelkowy</a:t>
                      </a:r>
                      <a:endParaRPr lang="pl-PL" sz="1300" b="0" i="0" u="none" strike="noStrike">
                        <a:solidFill>
                          <a:srgbClr val="000000"/>
                        </a:solidFill>
                        <a:effectLst/>
                        <a:latin typeface="Calibri" panose="020F0502020204030204" pitchFamily="34" charset="0"/>
                      </a:endParaRPr>
                    </a:p>
                  </a:txBody>
                  <a:tcPr marL="8989" marR="8989" marT="8989" marB="0" anchor="ctr"/>
                </a:tc>
                <a:tc rowSpan="2">
                  <a:txBody>
                    <a:bodyPr/>
                    <a:lstStyle/>
                    <a:p>
                      <a:pPr algn="ctr" fontAlgn="ctr"/>
                      <a:r>
                        <a:rPr lang="pl-PL" sz="1300" u="none" strike="noStrike">
                          <a:effectLst/>
                        </a:rPr>
                        <a:t>10.04500</a:t>
                      </a:r>
                      <a:endParaRPr lang="pl-PL" sz="1300" b="0" i="0" u="none" strike="noStrike">
                        <a:solidFill>
                          <a:srgbClr val="000000"/>
                        </a:solidFill>
                        <a:effectLst/>
                        <a:latin typeface="Calibri" panose="020F0502020204030204" pitchFamily="34" charset="0"/>
                      </a:endParaRPr>
                    </a:p>
                  </a:txBody>
                  <a:tcPr marL="8989" marR="8989" marT="8989" marB="0" anchor="ctr"/>
                </a:tc>
                <a:extLst>
                  <a:ext uri="{0D108BD9-81ED-4DB2-BD59-A6C34878D82A}">
                    <a16:rowId xmlns:a16="http://schemas.microsoft.com/office/drawing/2014/main" val="1808413418"/>
                  </a:ext>
                </a:extLst>
              </a:tr>
              <a:tr h="249902">
                <a:tc>
                  <a:txBody>
                    <a:bodyPr/>
                    <a:lstStyle/>
                    <a:p>
                      <a:pPr algn="l" fontAlgn="b"/>
                      <a:r>
                        <a:rPr lang="pl-PL" sz="1300" u="none" strike="noStrike">
                          <a:effectLst/>
                        </a:rPr>
                        <a:t>Thread C++</a:t>
                      </a:r>
                      <a:endParaRPr lang="pl-PL" sz="1300" b="0" i="0" u="none" strike="noStrike">
                        <a:solidFill>
                          <a:srgbClr val="000000"/>
                        </a:solidFill>
                        <a:effectLst/>
                        <a:latin typeface="Calibri" panose="020F0502020204030204" pitchFamily="34" charset="0"/>
                      </a:endParaRPr>
                    </a:p>
                  </a:txBody>
                  <a:tcPr marL="8989" marR="8989" marT="8989" marB="0" anchor="b"/>
                </a:tc>
                <a:tc vMerge="1">
                  <a:txBody>
                    <a:bodyPr/>
                    <a:lstStyle/>
                    <a:p>
                      <a:endParaRPr lang="pl-PL"/>
                    </a:p>
                  </a:txBody>
                  <a:tcPr/>
                </a:tc>
                <a:tc vMerge="1">
                  <a:txBody>
                    <a:bodyPr/>
                    <a:lstStyle/>
                    <a:p>
                      <a:endParaRPr lang="pl-PL"/>
                    </a:p>
                  </a:txBody>
                  <a:tcPr/>
                </a:tc>
                <a:extLst>
                  <a:ext uri="{0D108BD9-81ED-4DB2-BD59-A6C34878D82A}">
                    <a16:rowId xmlns:a16="http://schemas.microsoft.com/office/drawing/2014/main" val="444353488"/>
                  </a:ext>
                </a:extLst>
              </a:tr>
              <a:tr h="249902">
                <a:tc>
                  <a:txBody>
                    <a:bodyPr/>
                    <a:lstStyle/>
                    <a:p>
                      <a:pPr algn="l" fontAlgn="b"/>
                      <a:r>
                        <a:rPr lang="pl-PL" sz="1300" u="none" strike="noStrike">
                          <a:effectLst/>
                        </a:rPr>
                        <a:t>CUDA</a:t>
                      </a:r>
                      <a:endParaRPr lang="pl-PL" sz="1300" b="0" i="0" u="none" strike="noStrike">
                        <a:solidFill>
                          <a:srgbClr val="000000"/>
                        </a:solidFill>
                        <a:effectLst/>
                        <a:latin typeface="Calibri" panose="020F0502020204030204" pitchFamily="34" charset="0"/>
                      </a:endParaRPr>
                    </a:p>
                  </a:txBody>
                  <a:tcPr marL="8989" marR="8989" marT="8989" marB="0" anchor="b"/>
                </a:tc>
                <a:tc vMerge="1">
                  <a:txBody>
                    <a:bodyPr/>
                    <a:lstStyle/>
                    <a:p>
                      <a:endParaRPr lang="pl-PL"/>
                    </a:p>
                  </a:txBody>
                  <a:tcPr/>
                </a:tc>
                <a:tc>
                  <a:txBody>
                    <a:bodyPr/>
                    <a:lstStyle/>
                    <a:p>
                      <a:pPr algn="ctr" fontAlgn="ctr"/>
                      <a:r>
                        <a:rPr lang="pl-PL" sz="1300" u="none" strike="noStrike">
                          <a:effectLst/>
                        </a:rPr>
                        <a:t>10.00064</a:t>
                      </a:r>
                      <a:endParaRPr lang="pl-PL" sz="1300" b="0" i="0" u="none" strike="noStrike">
                        <a:solidFill>
                          <a:srgbClr val="000000"/>
                        </a:solidFill>
                        <a:effectLst/>
                        <a:latin typeface="Calibri" panose="020F0502020204030204" pitchFamily="34" charset="0"/>
                      </a:endParaRPr>
                    </a:p>
                  </a:txBody>
                  <a:tcPr marL="8989" marR="8989" marT="8989" marB="0" anchor="ctr"/>
                </a:tc>
                <a:extLst>
                  <a:ext uri="{0D108BD9-81ED-4DB2-BD59-A6C34878D82A}">
                    <a16:rowId xmlns:a16="http://schemas.microsoft.com/office/drawing/2014/main" val="865211220"/>
                  </a:ext>
                </a:extLst>
              </a:tr>
              <a:tr h="249902">
                <a:tc>
                  <a:txBody>
                    <a:bodyPr/>
                    <a:lstStyle/>
                    <a:p>
                      <a:pPr algn="l" fontAlgn="b"/>
                      <a:r>
                        <a:rPr lang="pl-PL" sz="1300" u="none" strike="noStrike">
                          <a:effectLst/>
                        </a:rPr>
                        <a:t>OpenMP</a:t>
                      </a:r>
                      <a:endParaRPr lang="pl-PL" sz="1300" b="0" i="0" u="none" strike="noStrike">
                        <a:solidFill>
                          <a:srgbClr val="000000"/>
                        </a:solidFill>
                        <a:effectLst/>
                        <a:latin typeface="Calibri" panose="020F0502020204030204" pitchFamily="34" charset="0"/>
                      </a:endParaRPr>
                    </a:p>
                  </a:txBody>
                  <a:tcPr marL="8989" marR="8989" marT="8989" marB="0" anchor="b"/>
                </a:tc>
                <a:tc rowSpan="3">
                  <a:txBody>
                    <a:bodyPr/>
                    <a:lstStyle/>
                    <a:p>
                      <a:pPr algn="ctr" fontAlgn="ctr"/>
                      <a:r>
                        <a:rPr lang="pl-PL" sz="1300" u="none" strike="noStrike">
                          <a:effectLst/>
                        </a:rPr>
                        <a:t>Szybki</a:t>
                      </a:r>
                      <a:endParaRPr lang="pl-PL" sz="1300" b="0" i="0" u="none" strike="noStrike">
                        <a:solidFill>
                          <a:srgbClr val="000000"/>
                        </a:solidFill>
                        <a:effectLst/>
                        <a:latin typeface="Calibri" panose="020F0502020204030204" pitchFamily="34" charset="0"/>
                      </a:endParaRPr>
                    </a:p>
                  </a:txBody>
                  <a:tcPr marL="8989" marR="8989" marT="8989" marB="0" anchor="ctr"/>
                </a:tc>
                <a:tc rowSpan="2">
                  <a:txBody>
                    <a:bodyPr/>
                    <a:lstStyle/>
                    <a:p>
                      <a:pPr algn="ctr" fontAlgn="ctr"/>
                      <a:r>
                        <a:rPr lang="pl-PL" sz="1300" u="none" strike="noStrike">
                          <a:effectLst/>
                        </a:rPr>
                        <a:t>1.18397</a:t>
                      </a:r>
                      <a:endParaRPr lang="pl-PL" sz="1300" b="0" i="0" u="none" strike="noStrike">
                        <a:solidFill>
                          <a:srgbClr val="000000"/>
                        </a:solidFill>
                        <a:effectLst/>
                        <a:latin typeface="Calibri" panose="020F0502020204030204" pitchFamily="34" charset="0"/>
                      </a:endParaRPr>
                    </a:p>
                  </a:txBody>
                  <a:tcPr marL="8989" marR="8989" marT="8989" marB="0" anchor="ctr"/>
                </a:tc>
                <a:extLst>
                  <a:ext uri="{0D108BD9-81ED-4DB2-BD59-A6C34878D82A}">
                    <a16:rowId xmlns:a16="http://schemas.microsoft.com/office/drawing/2014/main" val="625109819"/>
                  </a:ext>
                </a:extLst>
              </a:tr>
              <a:tr h="249902">
                <a:tc>
                  <a:txBody>
                    <a:bodyPr/>
                    <a:lstStyle/>
                    <a:p>
                      <a:pPr algn="l" fontAlgn="b"/>
                      <a:r>
                        <a:rPr lang="pl-PL" sz="1300" u="none" strike="noStrike">
                          <a:effectLst/>
                        </a:rPr>
                        <a:t>Thread C++</a:t>
                      </a:r>
                      <a:endParaRPr lang="pl-PL" sz="1300" b="0" i="0" u="none" strike="noStrike">
                        <a:solidFill>
                          <a:srgbClr val="000000"/>
                        </a:solidFill>
                        <a:effectLst/>
                        <a:latin typeface="Calibri" panose="020F0502020204030204" pitchFamily="34" charset="0"/>
                      </a:endParaRPr>
                    </a:p>
                  </a:txBody>
                  <a:tcPr marL="8989" marR="8989" marT="8989" marB="0" anchor="b"/>
                </a:tc>
                <a:tc vMerge="1">
                  <a:txBody>
                    <a:bodyPr/>
                    <a:lstStyle/>
                    <a:p>
                      <a:endParaRPr lang="pl-PL"/>
                    </a:p>
                  </a:txBody>
                  <a:tcPr/>
                </a:tc>
                <a:tc vMerge="1">
                  <a:txBody>
                    <a:bodyPr/>
                    <a:lstStyle/>
                    <a:p>
                      <a:endParaRPr lang="pl-PL"/>
                    </a:p>
                  </a:txBody>
                  <a:tcPr/>
                </a:tc>
                <a:extLst>
                  <a:ext uri="{0D108BD9-81ED-4DB2-BD59-A6C34878D82A}">
                    <a16:rowId xmlns:a16="http://schemas.microsoft.com/office/drawing/2014/main" val="3749257536"/>
                  </a:ext>
                </a:extLst>
              </a:tr>
              <a:tr h="249902">
                <a:tc>
                  <a:txBody>
                    <a:bodyPr/>
                    <a:lstStyle/>
                    <a:p>
                      <a:pPr algn="l" fontAlgn="b"/>
                      <a:r>
                        <a:rPr lang="pl-PL" sz="1300" u="none" strike="noStrike">
                          <a:effectLst/>
                        </a:rPr>
                        <a:t>CUDA</a:t>
                      </a:r>
                      <a:endParaRPr lang="pl-PL" sz="1300" b="0" i="0" u="none" strike="noStrike">
                        <a:solidFill>
                          <a:srgbClr val="000000"/>
                        </a:solidFill>
                        <a:effectLst/>
                        <a:latin typeface="Calibri" panose="020F0502020204030204" pitchFamily="34" charset="0"/>
                      </a:endParaRPr>
                    </a:p>
                  </a:txBody>
                  <a:tcPr marL="8989" marR="8989" marT="8989" marB="0" anchor="b"/>
                </a:tc>
                <a:tc vMerge="1">
                  <a:txBody>
                    <a:bodyPr/>
                    <a:lstStyle/>
                    <a:p>
                      <a:endParaRPr lang="pl-PL"/>
                    </a:p>
                  </a:txBody>
                  <a:tcPr/>
                </a:tc>
                <a:tc>
                  <a:txBody>
                    <a:bodyPr/>
                    <a:lstStyle/>
                    <a:p>
                      <a:pPr algn="ctr" fontAlgn="ctr"/>
                      <a:r>
                        <a:rPr lang="pl-PL" sz="1300" u="none" strike="noStrike">
                          <a:effectLst/>
                        </a:rPr>
                        <a:t>1.17658</a:t>
                      </a:r>
                      <a:endParaRPr lang="pl-PL" sz="1300" b="0" i="0" u="none" strike="noStrike">
                        <a:solidFill>
                          <a:srgbClr val="000000"/>
                        </a:solidFill>
                        <a:effectLst/>
                        <a:latin typeface="Calibri" panose="020F0502020204030204" pitchFamily="34" charset="0"/>
                      </a:endParaRPr>
                    </a:p>
                  </a:txBody>
                  <a:tcPr marL="8989" marR="8989" marT="8989" marB="0" anchor="ctr"/>
                </a:tc>
                <a:extLst>
                  <a:ext uri="{0D108BD9-81ED-4DB2-BD59-A6C34878D82A}">
                    <a16:rowId xmlns:a16="http://schemas.microsoft.com/office/drawing/2014/main" val="1258099514"/>
                  </a:ext>
                </a:extLst>
              </a:tr>
              <a:tr h="249902">
                <a:tc>
                  <a:txBody>
                    <a:bodyPr/>
                    <a:lstStyle/>
                    <a:p>
                      <a:pPr algn="l" fontAlgn="b"/>
                      <a:r>
                        <a:rPr lang="pl-PL" sz="1300" u="none" strike="noStrike">
                          <a:effectLst/>
                        </a:rPr>
                        <a:t>OpenMP</a:t>
                      </a:r>
                      <a:endParaRPr lang="pl-PL" sz="1300" b="0" i="0" u="none" strike="noStrike">
                        <a:solidFill>
                          <a:srgbClr val="000000"/>
                        </a:solidFill>
                        <a:effectLst/>
                        <a:latin typeface="Calibri" panose="020F0502020204030204" pitchFamily="34" charset="0"/>
                      </a:endParaRPr>
                    </a:p>
                  </a:txBody>
                  <a:tcPr marL="8989" marR="8989" marT="8989" marB="0" anchor="b"/>
                </a:tc>
                <a:tc rowSpan="3">
                  <a:txBody>
                    <a:bodyPr/>
                    <a:lstStyle/>
                    <a:p>
                      <a:pPr algn="ctr" fontAlgn="ctr"/>
                      <a:r>
                        <a:rPr lang="pl-PL" sz="1300" u="none" strike="noStrike">
                          <a:effectLst/>
                        </a:rPr>
                        <a:t>Przez scalanie</a:t>
                      </a:r>
                      <a:endParaRPr lang="pl-PL" sz="1300" b="0" i="0" u="none" strike="noStrike">
                        <a:solidFill>
                          <a:srgbClr val="000000"/>
                        </a:solidFill>
                        <a:effectLst/>
                        <a:latin typeface="Calibri" panose="020F0502020204030204" pitchFamily="34" charset="0"/>
                      </a:endParaRPr>
                    </a:p>
                  </a:txBody>
                  <a:tcPr marL="8989" marR="8989" marT="8989" marB="0" anchor="ctr"/>
                </a:tc>
                <a:tc rowSpan="2">
                  <a:txBody>
                    <a:bodyPr/>
                    <a:lstStyle/>
                    <a:p>
                      <a:pPr algn="ctr" fontAlgn="ctr"/>
                      <a:r>
                        <a:rPr lang="pl-PL" sz="1300" u="none" strike="noStrike">
                          <a:effectLst/>
                        </a:rPr>
                        <a:t>1.55096</a:t>
                      </a:r>
                      <a:endParaRPr lang="pl-PL" sz="1300" b="0" i="0" u="none" strike="noStrike">
                        <a:solidFill>
                          <a:srgbClr val="000000"/>
                        </a:solidFill>
                        <a:effectLst/>
                        <a:latin typeface="Calibri" panose="020F0502020204030204" pitchFamily="34" charset="0"/>
                      </a:endParaRPr>
                    </a:p>
                  </a:txBody>
                  <a:tcPr marL="8989" marR="8989" marT="8989" marB="0" anchor="ctr"/>
                </a:tc>
                <a:extLst>
                  <a:ext uri="{0D108BD9-81ED-4DB2-BD59-A6C34878D82A}">
                    <a16:rowId xmlns:a16="http://schemas.microsoft.com/office/drawing/2014/main" val="4121605508"/>
                  </a:ext>
                </a:extLst>
              </a:tr>
              <a:tr h="249902">
                <a:tc>
                  <a:txBody>
                    <a:bodyPr/>
                    <a:lstStyle/>
                    <a:p>
                      <a:pPr algn="l" fontAlgn="b"/>
                      <a:r>
                        <a:rPr lang="pl-PL" sz="1300" u="none" strike="noStrike">
                          <a:effectLst/>
                        </a:rPr>
                        <a:t>Thread C++</a:t>
                      </a:r>
                      <a:endParaRPr lang="pl-PL" sz="1300" b="0" i="0" u="none" strike="noStrike">
                        <a:solidFill>
                          <a:srgbClr val="000000"/>
                        </a:solidFill>
                        <a:effectLst/>
                        <a:latin typeface="Calibri" panose="020F0502020204030204" pitchFamily="34" charset="0"/>
                      </a:endParaRPr>
                    </a:p>
                  </a:txBody>
                  <a:tcPr marL="8989" marR="8989" marT="8989" marB="0" anchor="b"/>
                </a:tc>
                <a:tc vMerge="1">
                  <a:txBody>
                    <a:bodyPr/>
                    <a:lstStyle/>
                    <a:p>
                      <a:endParaRPr lang="pl-PL"/>
                    </a:p>
                  </a:txBody>
                  <a:tcPr/>
                </a:tc>
                <a:tc vMerge="1">
                  <a:txBody>
                    <a:bodyPr/>
                    <a:lstStyle/>
                    <a:p>
                      <a:endParaRPr lang="pl-PL"/>
                    </a:p>
                  </a:txBody>
                  <a:tcPr/>
                </a:tc>
                <a:extLst>
                  <a:ext uri="{0D108BD9-81ED-4DB2-BD59-A6C34878D82A}">
                    <a16:rowId xmlns:a16="http://schemas.microsoft.com/office/drawing/2014/main" val="2486291391"/>
                  </a:ext>
                </a:extLst>
              </a:tr>
              <a:tr h="249902">
                <a:tc>
                  <a:txBody>
                    <a:bodyPr/>
                    <a:lstStyle/>
                    <a:p>
                      <a:pPr algn="l" fontAlgn="b"/>
                      <a:r>
                        <a:rPr lang="pl-PL" sz="1300" u="none" strike="noStrike">
                          <a:effectLst/>
                        </a:rPr>
                        <a:t>CUDA</a:t>
                      </a:r>
                      <a:endParaRPr lang="pl-PL" sz="1300" b="0" i="0" u="none" strike="noStrike">
                        <a:solidFill>
                          <a:srgbClr val="000000"/>
                        </a:solidFill>
                        <a:effectLst/>
                        <a:latin typeface="Calibri" panose="020F0502020204030204" pitchFamily="34" charset="0"/>
                      </a:endParaRPr>
                    </a:p>
                  </a:txBody>
                  <a:tcPr marL="8989" marR="8989" marT="8989" marB="0" anchor="b"/>
                </a:tc>
                <a:tc vMerge="1">
                  <a:txBody>
                    <a:bodyPr/>
                    <a:lstStyle/>
                    <a:p>
                      <a:endParaRPr lang="pl-PL"/>
                    </a:p>
                  </a:txBody>
                  <a:tcPr/>
                </a:tc>
                <a:tc>
                  <a:txBody>
                    <a:bodyPr/>
                    <a:lstStyle/>
                    <a:p>
                      <a:pPr algn="ctr" fontAlgn="ctr"/>
                      <a:r>
                        <a:rPr lang="pl-PL" sz="1300" u="none" strike="noStrike">
                          <a:effectLst/>
                        </a:rPr>
                        <a:t>1.53864</a:t>
                      </a:r>
                      <a:endParaRPr lang="pl-PL" sz="1300" b="0" i="0" u="none" strike="noStrike">
                        <a:solidFill>
                          <a:srgbClr val="000000"/>
                        </a:solidFill>
                        <a:effectLst/>
                        <a:latin typeface="Calibri" panose="020F0502020204030204" pitchFamily="34" charset="0"/>
                      </a:endParaRPr>
                    </a:p>
                  </a:txBody>
                  <a:tcPr marL="8989" marR="8989" marT="8989" marB="0" anchor="ctr"/>
                </a:tc>
                <a:extLst>
                  <a:ext uri="{0D108BD9-81ED-4DB2-BD59-A6C34878D82A}">
                    <a16:rowId xmlns:a16="http://schemas.microsoft.com/office/drawing/2014/main" val="1329392036"/>
                  </a:ext>
                </a:extLst>
              </a:tr>
              <a:tr h="249902">
                <a:tc>
                  <a:txBody>
                    <a:bodyPr/>
                    <a:lstStyle/>
                    <a:p>
                      <a:pPr algn="l" fontAlgn="b"/>
                      <a:r>
                        <a:rPr lang="pl-PL" sz="1300" u="none" strike="noStrike">
                          <a:effectLst/>
                        </a:rPr>
                        <a:t>OpenMP</a:t>
                      </a:r>
                      <a:endParaRPr lang="pl-PL" sz="1300" b="0" i="0" u="none" strike="noStrike">
                        <a:solidFill>
                          <a:srgbClr val="000000"/>
                        </a:solidFill>
                        <a:effectLst/>
                        <a:latin typeface="Calibri" panose="020F0502020204030204" pitchFamily="34" charset="0"/>
                      </a:endParaRPr>
                    </a:p>
                  </a:txBody>
                  <a:tcPr marL="8989" marR="8989" marT="8989" marB="0" anchor="b"/>
                </a:tc>
                <a:tc rowSpan="3">
                  <a:txBody>
                    <a:bodyPr/>
                    <a:lstStyle/>
                    <a:p>
                      <a:pPr algn="ctr" fontAlgn="ctr"/>
                      <a:r>
                        <a:rPr lang="pl-PL" sz="1300" u="none" strike="noStrike">
                          <a:effectLst/>
                        </a:rPr>
                        <a:t>Przez wstawianie</a:t>
                      </a:r>
                      <a:endParaRPr lang="pl-PL" sz="1300" b="0" i="0" u="none" strike="noStrike">
                        <a:solidFill>
                          <a:srgbClr val="000000"/>
                        </a:solidFill>
                        <a:effectLst/>
                        <a:latin typeface="Calibri" panose="020F0502020204030204" pitchFamily="34" charset="0"/>
                      </a:endParaRPr>
                    </a:p>
                  </a:txBody>
                  <a:tcPr marL="8989" marR="8989" marT="8989" marB="0" anchor="ctr"/>
                </a:tc>
                <a:tc rowSpan="2">
                  <a:txBody>
                    <a:bodyPr/>
                    <a:lstStyle/>
                    <a:p>
                      <a:pPr algn="ctr" fontAlgn="ctr"/>
                      <a:r>
                        <a:rPr lang="pl-PL" sz="1300" u="none" strike="noStrike">
                          <a:effectLst/>
                        </a:rPr>
                        <a:t>1.00000</a:t>
                      </a:r>
                      <a:endParaRPr lang="pl-PL" sz="1300" b="0" i="0" u="none" strike="noStrike">
                        <a:solidFill>
                          <a:srgbClr val="000000"/>
                        </a:solidFill>
                        <a:effectLst/>
                        <a:latin typeface="Calibri" panose="020F0502020204030204" pitchFamily="34" charset="0"/>
                      </a:endParaRPr>
                    </a:p>
                  </a:txBody>
                  <a:tcPr marL="8989" marR="8989" marT="8989" marB="0" anchor="ctr"/>
                </a:tc>
                <a:extLst>
                  <a:ext uri="{0D108BD9-81ED-4DB2-BD59-A6C34878D82A}">
                    <a16:rowId xmlns:a16="http://schemas.microsoft.com/office/drawing/2014/main" val="3714037316"/>
                  </a:ext>
                </a:extLst>
              </a:tr>
              <a:tr h="249902">
                <a:tc>
                  <a:txBody>
                    <a:bodyPr/>
                    <a:lstStyle/>
                    <a:p>
                      <a:pPr algn="l" fontAlgn="b"/>
                      <a:r>
                        <a:rPr lang="pl-PL" sz="1300" u="none" strike="noStrike">
                          <a:effectLst/>
                        </a:rPr>
                        <a:t>Thread C++</a:t>
                      </a:r>
                      <a:endParaRPr lang="pl-PL" sz="1300" b="0" i="0" u="none" strike="noStrike">
                        <a:solidFill>
                          <a:srgbClr val="000000"/>
                        </a:solidFill>
                        <a:effectLst/>
                        <a:latin typeface="Calibri" panose="020F0502020204030204" pitchFamily="34" charset="0"/>
                      </a:endParaRPr>
                    </a:p>
                  </a:txBody>
                  <a:tcPr marL="8989" marR="8989" marT="8989" marB="0" anchor="b"/>
                </a:tc>
                <a:tc vMerge="1">
                  <a:txBody>
                    <a:bodyPr/>
                    <a:lstStyle/>
                    <a:p>
                      <a:endParaRPr lang="pl-PL"/>
                    </a:p>
                  </a:txBody>
                  <a:tcPr/>
                </a:tc>
                <a:tc vMerge="1">
                  <a:txBody>
                    <a:bodyPr/>
                    <a:lstStyle/>
                    <a:p>
                      <a:endParaRPr lang="pl-PL"/>
                    </a:p>
                  </a:txBody>
                  <a:tcPr/>
                </a:tc>
                <a:extLst>
                  <a:ext uri="{0D108BD9-81ED-4DB2-BD59-A6C34878D82A}">
                    <a16:rowId xmlns:a16="http://schemas.microsoft.com/office/drawing/2014/main" val="3658632522"/>
                  </a:ext>
                </a:extLst>
              </a:tr>
              <a:tr h="249902">
                <a:tc>
                  <a:txBody>
                    <a:bodyPr/>
                    <a:lstStyle/>
                    <a:p>
                      <a:pPr algn="l" fontAlgn="b"/>
                      <a:r>
                        <a:rPr lang="pl-PL" sz="1300" u="none" strike="noStrike">
                          <a:effectLst/>
                        </a:rPr>
                        <a:t>CUDA</a:t>
                      </a:r>
                      <a:endParaRPr lang="pl-PL" sz="1300" b="0" i="0" u="none" strike="noStrike">
                        <a:solidFill>
                          <a:srgbClr val="000000"/>
                        </a:solidFill>
                        <a:effectLst/>
                        <a:latin typeface="Calibri" panose="020F0502020204030204" pitchFamily="34" charset="0"/>
                      </a:endParaRPr>
                    </a:p>
                  </a:txBody>
                  <a:tcPr marL="8989" marR="8989" marT="8989" marB="0" anchor="b"/>
                </a:tc>
                <a:tc vMerge="1">
                  <a:txBody>
                    <a:bodyPr/>
                    <a:lstStyle/>
                    <a:p>
                      <a:endParaRPr lang="pl-PL"/>
                    </a:p>
                  </a:txBody>
                  <a:tcPr/>
                </a:tc>
                <a:tc>
                  <a:txBody>
                    <a:bodyPr/>
                    <a:lstStyle/>
                    <a:p>
                      <a:pPr algn="ctr" fontAlgn="ctr"/>
                      <a:r>
                        <a:rPr lang="pl-PL" sz="1300" u="none" strike="noStrike">
                          <a:effectLst/>
                        </a:rPr>
                        <a:t>1.00000</a:t>
                      </a:r>
                      <a:endParaRPr lang="pl-PL" sz="1300" b="0" i="0" u="none" strike="noStrike">
                        <a:solidFill>
                          <a:srgbClr val="000000"/>
                        </a:solidFill>
                        <a:effectLst/>
                        <a:latin typeface="Calibri" panose="020F0502020204030204" pitchFamily="34" charset="0"/>
                      </a:endParaRPr>
                    </a:p>
                  </a:txBody>
                  <a:tcPr marL="8989" marR="8989" marT="8989" marB="0" anchor="ctr"/>
                </a:tc>
                <a:extLst>
                  <a:ext uri="{0D108BD9-81ED-4DB2-BD59-A6C34878D82A}">
                    <a16:rowId xmlns:a16="http://schemas.microsoft.com/office/drawing/2014/main" val="2373147213"/>
                  </a:ext>
                </a:extLst>
              </a:tr>
              <a:tr h="249902">
                <a:tc>
                  <a:txBody>
                    <a:bodyPr/>
                    <a:lstStyle/>
                    <a:p>
                      <a:pPr algn="l" fontAlgn="b"/>
                      <a:r>
                        <a:rPr lang="pl-PL" sz="1300" u="none" strike="noStrike">
                          <a:effectLst/>
                        </a:rPr>
                        <a:t>OpenMP</a:t>
                      </a:r>
                      <a:endParaRPr lang="pl-PL" sz="1300" b="0" i="0" u="none" strike="noStrike">
                        <a:solidFill>
                          <a:srgbClr val="000000"/>
                        </a:solidFill>
                        <a:effectLst/>
                        <a:latin typeface="Calibri" panose="020F0502020204030204" pitchFamily="34" charset="0"/>
                      </a:endParaRPr>
                    </a:p>
                  </a:txBody>
                  <a:tcPr marL="8989" marR="8989" marT="8989" marB="0" anchor="b"/>
                </a:tc>
                <a:tc rowSpan="3">
                  <a:txBody>
                    <a:bodyPr/>
                    <a:lstStyle/>
                    <a:p>
                      <a:pPr algn="ctr" fontAlgn="ctr"/>
                      <a:r>
                        <a:rPr lang="pl-PL" sz="1300" u="none" strike="noStrike">
                          <a:effectLst/>
                        </a:rPr>
                        <a:t>Przez wybieranie</a:t>
                      </a:r>
                      <a:endParaRPr lang="pl-PL" sz="1300" b="0" i="0" u="none" strike="noStrike">
                        <a:solidFill>
                          <a:srgbClr val="000000"/>
                        </a:solidFill>
                        <a:effectLst/>
                        <a:latin typeface="Calibri" panose="020F0502020204030204" pitchFamily="34" charset="0"/>
                      </a:endParaRPr>
                    </a:p>
                  </a:txBody>
                  <a:tcPr marL="8989" marR="8989" marT="8989" marB="0" anchor="ctr"/>
                </a:tc>
                <a:tc rowSpan="2">
                  <a:txBody>
                    <a:bodyPr/>
                    <a:lstStyle/>
                    <a:p>
                      <a:pPr algn="ctr" fontAlgn="ctr"/>
                      <a:r>
                        <a:rPr lang="pl-PL" sz="1300" u="none" strike="noStrike">
                          <a:effectLst/>
                        </a:rPr>
                        <a:t>6.70917</a:t>
                      </a:r>
                      <a:endParaRPr lang="pl-PL" sz="1300" b="0" i="0" u="none" strike="noStrike">
                        <a:solidFill>
                          <a:srgbClr val="000000"/>
                        </a:solidFill>
                        <a:effectLst/>
                        <a:latin typeface="Calibri" panose="020F0502020204030204" pitchFamily="34" charset="0"/>
                      </a:endParaRPr>
                    </a:p>
                  </a:txBody>
                  <a:tcPr marL="8989" marR="8989" marT="8989" marB="0" anchor="ctr"/>
                </a:tc>
                <a:extLst>
                  <a:ext uri="{0D108BD9-81ED-4DB2-BD59-A6C34878D82A}">
                    <a16:rowId xmlns:a16="http://schemas.microsoft.com/office/drawing/2014/main" val="3872730134"/>
                  </a:ext>
                </a:extLst>
              </a:tr>
              <a:tr h="249902">
                <a:tc>
                  <a:txBody>
                    <a:bodyPr/>
                    <a:lstStyle/>
                    <a:p>
                      <a:pPr algn="l" fontAlgn="b"/>
                      <a:r>
                        <a:rPr lang="pl-PL" sz="1300" u="none" strike="noStrike">
                          <a:effectLst/>
                        </a:rPr>
                        <a:t>Thread C++</a:t>
                      </a:r>
                      <a:endParaRPr lang="pl-PL" sz="1300" b="0" i="0" u="none" strike="noStrike">
                        <a:solidFill>
                          <a:srgbClr val="000000"/>
                        </a:solidFill>
                        <a:effectLst/>
                        <a:latin typeface="Calibri" panose="020F0502020204030204" pitchFamily="34" charset="0"/>
                      </a:endParaRPr>
                    </a:p>
                  </a:txBody>
                  <a:tcPr marL="8989" marR="8989" marT="8989" marB="0" anchor="b"/>
                </a:tc>
                <a:tc vMerge="1">
                  <a:txBody>
                    <a:bodyPr/>
                    <a:lstStyle/>
                    <a:p>
                      <a:endParaRPr lang="pl-PL"/>
                    </a:p>
                  </a:txBody>
                  <a:tcPr/>
                </a:tc>
                <a:tc vMerge="1">
                  <a:txBody>
                    <a:bodyPr/>
                    <a:lstStyle/>
                    <a:p>
                      <a:endParaRPr lang="pl-PL"/>
                    </a:p>
                  </a:txBody>
                  <a:tcPr/>
                </a:tc>
                <a:extLst>
                  <a:ext uri="{0D108BD9-81ED-4DB2-BD59-A6C34878D82A}">
                    <a16:rowId xmlns:a16="http://schemas.microsoft.com/office/drawing/2014/main" val="4283533532"/>
                  </a:ext>
                </a:extLst>
              </a:tr>
              <a:tr h="249902">
                <a:tc>
                  <a:txBody>
                    <a:bodyPr/>
                    <a:lstStyle/>
                    <a:p>
                      <a:pPr algn="l" fontAlgn="b"/>
                      <a:r>
                        <a:rPr lang="pl-PL" sz="1300" u="none" strike="noStrike">
                          <a:effectLst/>
                        </a:rPr>
                        <a:t>CUDA</a:t>
                      </a:r>
                      <a:endParaRPr lang="pl-PL" sz="1300" b="0" i="0" u="none" strike="noStrike">
                        <a:solidFill>
                          <a:srgbClr val="000000"/>
                        </a:solidFill>
                        <a:effectLst/>
                        <a:latin typeface="Calibri" panose="020F0502020204030204" pitchFamily="34" charset="0"/>
                      </a:endParaRPr>
                    </a:p>
                  </a:txBody>
                  <a:tcPr marL="8989" marR="8989" marT="8989" marB="0" anchor="b"/>
                </a:tc>
                <a:tc vMerge="1">
                  <a:txBody>
                    <a:bodyPr/>
                    <a:lstStyle/>
                    <a:p>
                      <a:endParaRPr lang="pl-PL"/>
                    </a:p>
                  </a:txBody>
                  <a:tcPr/>
                </a:tc>
                <a:tc>
                  <a:txBody>
                    <a:bodyPr/>
                    <a:lstStyle/>
                    <a:p>
                      <a:pPr algn="ctr" fontAlgn="ctr"/>
                      <a:r>
                        <a:rPr lang="pl-PL" sz="1300" u="none" strike="noStrike">
                          <a:effectLst/>
                        </a:rPr>
                        <a:t>6.66727</a:t>
                      </a:r>
                      <a:endParaRPr lang="pl-PL" sz="1300" b="0" i="0" u="none" strike="noStrike">
                        <a:solidFill>
                          <a:srgbClr val="000000"/>
                        </a:solidFill>
                        <a:effectLst/>
                        <a:latin typeface="Calibri" panose="020F0502020204030204" pitchFamily="34" charset="0"/>
                      </a:endParaRPr>
                    </a:p>
                  </a:txBody>
                  <a:tcPr marL="8989" marR="8989" marT="8989" marB="0" anchor="ctr"/>
                </a:tc>
                <a:extLst>
                  <a:ext uri="{0D108BD9-81ED-4DB2-BD59-A6C34878D82A}">
                    <a16:rowId xmlns:a16="http://schemas.microsoft.com/office/drawing/2014/main" val="644629603"/>
                  </a:ext>
                </a:extLst>
              </a:tr>
            </a:tbl>
          </a:graphicData>
        </a:graphic>
      </p:graphicFrame>
    </p:spTree>
    <p:extLst>
      <p:ext uri="{BB962C8B-B14F-4D97-AF65-F5344CB8AC3E}">
        <p14:creationId xmlns:p14="http://schemas.microsoft.com/office/powerpoint/2010/main" val="3771548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ytuł 1">
            <a:extLst>
              <a:ext uri="{FF2B5EF4-FFF2-40B4-BE49-F238E27FC236}">
                <a16:creationId xmlns:a16="http://schemas.microsoft.com/office/drawing/2014/main" id="{970001CE-0A12-2A15-372D-840212EFD061}"/>
              </a:ext>
            </a:extLst>
          </p:cNvPr>
          <p:cNvSpPr>
            <a:spLocks noGrp="1"/>
          </p:cNvSpPr>
          <p:nvPr>
            <p:ph type="title"/>
          </p:nvPr>
        </p:nvSpPr>
        <p:spPr>
          <a:xfrm>
            <a:off x="648930" y="629267"/>
            <a:ext cx="9252154" cy="1016654"/>
          </a:xfrm>
        </p:spPr>
        <p:txBody>
          <a:bodyPr>
            <a:normAutofit/>
          </a:bodyPr>
          <a:lstStyle/>
          <a:p>
            <a:r>
              <a:rPr lang="pl-PL">
                <a:solidFill>
                  <a:srgbClr val="EBEBEB"/>
                </a:solidFill>
              </a:rPr>
              <a:t>Próg opłacalności</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pl-PL"/>
          </a:p>
        </p:txBody>
      </p:sp>
      <p:sp>
        <p:nvSpPr>
          <p:cNvPr id="3" name="Symbol zastępczy zawartości 2">
            <a:extLst>
              <a:ext uri="{FF2B5EF4-FFF2-40B4-BE49-F238E27FC236}">
                <a16:creationId xmlns:a16="http://schemas.microsoft.com/office/drawing/2014/main" id="{9AB3C414-F4A5-03AE-8930-ACA5B0E5B4B5}"/>
              </a:ext>
            </a:extLst>
          </p:cNvPr>
          <p:cNvSpPr>
            <a:spLocks noGrp="1"/>
          </p:cNvSpPr>
          <p:nvPr>
            <p:ph idx="1"/>
          </p:nvPr>
        </p:nvSpPr>
        <p:spPr>
          <a:xfrm>
            <a:off x="648931" y="2548281"/>
            <a:ext cx="5122606" cy="3658689"/>
          </a:xfrm>
        </p:spPr>
        <p:txBody>
          <a:bodyPr>
            <a:normAutofit/>
          </a:bodyPr>
          <a:lstStyle/>
          <a:p>
            <a:pPr lvl="0"/>
            <a:r>
              <a:rPr lang="pl-PL" dirty="0"/>
              <a:t>Dla większości algorytmów </a:t>
            </a:r>
            <a:r>
              <a:rPr lang="pl-PL" b="1" dirty="0"/>
              <a:t>opłaca się zrównoleglanie dopiero od rozmiarów &gt; 5000 elementów</a:t>
            </a:r>
            <a:r>
              <a:rPr lang="pl-PL" dirty="0"/>
              <a:t>.</a:t>
            </a:r>
          </a:p>
          <a:p>
            <a:pPr lvl="0"/>
            <a:r>
              <a:rPr lang="pl-PL" dirty="0"/>
              <a:t>Dla niektórych prostszych algorytmów (np. przez scalanie z </a:t>
            </a:r>
            <a:r>
              <a:rPr lang="pl-PL" dirty="0" err="1"/>
              <a:t>OpenMP</a:t>
            </a:r>
            <a:r>
              <a:rPr lang="pl-PL" dirty="0"/>
              <a:t>) opłacalność jest widoczna już od </a:t>
            </a:r>
            <a:r>
              <a:rPr lang="pl-PL" b="1" dirty="0"/>
              <a:t>500–1000</a:t>
            </a:r>
            <a:r>
              <a:rPr lang="pl-PL" dirty="0"/>
              <a:t> elementów.</a:t>
            </a:r>
          </a:p>
          <a:p>
            <a:endParaRPr lang="pl-PL" dirty="0"/>
          </a:p>
        </p:txBody>
      </p:sp>
      <p:graphicFrame>
        <p:nvGraphicFramePr>
          <p:cNvPr id="4" name="Tabela 3">
            <a:extLst>
              <a:ext uri="{FF2B5EF4-FFF2-40B4-BE49-F238E27FC236}">
                <a16:creationId xmlns:a16="http://schemas.microsoft.com/office/drawing/2014/main" id="{798AC37D-ABDB-972A-4592-92C966C8F6A6}"/>
              </a:ext>
            </a:extLst>
          </p:cNvPr>
          <p:cNvGraphicFramePr>
            <a:graphicFrameLocks noGrp="1"/>
          </p:cNvGraphicFramePr>
          <p:nvPr>
            <p:extLst>
              <p:ext uri="{D42A27DB-BD31-4B8C-83A1-F6EECF244321}">
                <p14:modId xmlns:p14="http://schemas.microsoft.com/office/powerpoint/2010/main" val="2186432267"/>
              </p:ext>
            </p:extLst>
          </p:nvPr>
        </p:nvGraphicFramePr>
        <p:xfrm>
          <a:off x="6091916" y="2649772"/>
          <a:ext cx="5451629" cy="3612547"/>
        </p:xfrm>
        <a:graphic>
          <a:graphicData uri="http://schemas.openxmlformats.org/drawingml/2006/table">
            <a:tbl>
              <a:tblPr firstRow="1" firstCol="1" bandRow="1">
                <a:tableStyleId>{5C22544A-7EE6-4342-B048-85BDC9FD1C3A}</a:tableStyleId>
              </a:tblPr>
              <a:tblGrid>
                <a:gridCol w="1353051">
                  <a:extLst>
                    <a:ext uri="{9D8B030D-6E8A-4147-A177-3AD203B41FA5}">
                      <a16:colId xmlns:a16="http://schemas.microsoft.com/office/drawing/2014/main" val="3668449617"/>
                    </a:ext>
                  </a:extLst>
                </a:gridCol>
                <a:gridCol w="1391282">
                  <a:extLst>
                    <a:ext uri="{9D8B030D-6E8A-4147-A177-3AD203B41FA5}">
                      <a16:colId xmlns:a16="http://schemas.microsoft.com/office/drawing/2014/main" val="2877390305"/>
                    </a:ext>
                  </a:extLst>
                </a:gridCol>
                <a:gridCol w="1353648">
                  <a:extLst>
                    <a:ext uri="{9D8B030D-6E8A-4147-A177-3AD203B41FA5}">
                      <a16:colId xmlns:a16="http://schemas.microsoft.com/office/drawing/2014/main" val="3586156735"/>
                    </a:ext>
                  </a:extLst>
                </a:gridCol>
                <a:gridCol w="1353648">
                  <a:extLst>
                    <a:ext uri="{9D8B030D-6E8A-4147-A177-3AD203B41FA5}">
                      <a16:colId xmlns:a16="http://schemas.microsoft.com/office/drawing/2014/main" val="2283624465"/>
                    </a:ext>
                  </a:extLst>
                </a:gridCol>
              </a:tblGrid>
              <a:tr h="216190">
                <a:tc>
                  <a:txBody>
                    <a:bodyPr/>
                    <a:lstStyle/>
                    <a:p>
                      <a:pPr algn="ctr">
                        <a:lnSpc>
                          <a:spcPct val="115000"/>
                        </a:lnSpc>
                        <a:buNone/>
                      </a:pPr>
                      <a:r>
                        <a:rPr lang="pl-PL" sz="1100" kern="100">
                          <a:effectLst/>
                        </a:rPr>
                        <a:t>Technologia</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Algorytm</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Liczba wątków</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Próg opłacalności </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628469888"/>
                  </a:ext>
                </a:extLst>
              </a:tr>
              <a:tr h="216190">
                <a:tc>
                  <a:txBody>
                    <a:bodyPr/>
                    <a:lstStyle/>
                    <a:p>
                      <a:pPr>
                        <a:lnSpc>
                          <a:spcPct val="115000"/>
                        </a:lnSpc>
                        <a:buNone/>
                      </a:pPr>
                      <a:r>
                        <a:rPr lang="pl-PL" sz="1100" kern="100">
                          <a:effectLst/>
                        </a:rPr>
                        <a:t>OpenMP</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rowSpan="3">
                  <a:txBody>
                    <a:bodyPr/>
                    <a:lstStyle/>
                    <a:p>
                      <a:pPr algn="ctr">
                        <a:lnSpc>
                          <a:spcPct val="115000"/>
                        </a:lnSpc>
                        <a:buNone/>
                      </a:pPr>
                      <a:r>
                        <a:rPr lang="pl-PL" sz="1100" kern="100">
                          <a:effectLst/>
                        </a:rPr>
                        <a:t>Bąbelkowy</a:t>
                      </a:r>
                      <a:endParaRPr lang="pl-PL" sz="1100" kern="100">
                        <a:effectLst/>
                        <a:latin typeface="Times New Roman" panose="02020603050405020304" pitchFamily="18" charset="0"/>
                        <a:ea typeface="Times New Roman" panose="02020603050405020304" pitchFamily="18" charset="0"/>
                      </a:endParaRPr>
                    </a:p>
                  </a:txBody>
                  <a:tcPr marL="64516" marR="64516" marT="0" marB="0" anchor="ctr"/>
                </a:tc>
                <a:tc>
                  <a:txBody>
                    <a:bodyPr/>
                    <a:lstStyle/>
                    <a:p>
                      <a:pPr algn="ctr">
                        <a:lnSpc>
                          <a:spcPct val="115000"/>
                        </a:lnSpc>
                        <a:buNone/>
                      </a:pPr>
                      <a:r>
                        <a:rPr lang="pl-PL" sz="1100" kern="100">
                          <a:effectLst/>
                        </a:rPr>
                        <a:t>2</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3500</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3936454643"/>
                  </a:ext>
                </a:extLst>
              </a:tr>
              <a:tr h="216190">
                <a:tc>
                  <a:txBody>
                    <a:bodyPr/>
                    <a:lstStyle/>
                    <a:p>
                      <a:pPr>
                        <a:lnSpc>
                          <a:spcPct val="115000"/>
                        </a:lnSpc>
                        <a:buNone/>
                      </a:pPr>
                      <a:r>
                        <a:rPr lang="pl-PL" sz="1100" kern="100">
                          <a:effectLst/>
                        </a:rPr>
                        <a:t>Threads</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vMerge="1">
                  <a:txBody>
                    <a:bodyPr/>
                    <a:lstStyle/>
                    <a:p>
                      <a:endParaRPr lang="pl-PL"/>
                    </a:p>
                  </a:txBody>
                  <a:tcPr/>
                </a:tc>
                <a:tc>
                  <a:txBody>
                    <a:bodyPr/>
                    <a:lstStyle/>
                    <a:p>
                      <a:pPr algn="ctr">
                        <a:lnSpc>
                          <a:spcPct val="115000"/>
                        </a:lnSpc>
                        <a:buNone/>
                      </a:pPr>
                      <a:r>
                        <a:rPr lang="pl-PL" sz="1100" kern="100">
                          <a:effectLst/>
                        </a:rPr>
                        <a:t>10</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4000</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2800668540"/>
                  </a:ext>
                </a:extLst>
              </a:tr>
              <a:tr h="216190">
                <a:tc>
                  <a:txBody>
                    <a:bodyPr/>
                    <a:lstStyle/>
                    <a:p>
                      <a:pPr>
                        <a:lnSpc>
                          <a:spcPct val="115000"/>
                        </a:lnSpc>
                        <a:buNone/>
                      </a:pPr>
                      <a:r>
                        <a:rPr lang="pl-PL" sz="1100" kern="100">
                          <a:effectLst/>
                        </a:rPr>
                        <a:t>CUDA</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vMerge="1">
                  <a:txBody>
                    <a:bodyPr/>
                    <a:lstStyle/>
                    <a:p>
                      <a:endParaRPr lang="pl-PL"/>
                    </a:p>
                  </a:txBody>
                  <a:tcPr/>
                </a:tc>
                <a:tc>
                  <a:txBody>
                    <a:bodyPr/>
                    <a:lstStyle/>
                    <a:p>
                      <a:pPr algn="ctr">
                        <a:lnSpc>
                          <a:spcPct val="115000"/>
                        </a:lnSpc>
                        <a:buNone/>
                      </a:pPr>
                      <a:r>
                        <a:rPr lang="pl-PL" sz="1100" kern="100">
                          <a:effectLst/>
                        </a:rPr>
                        <a:t>32</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5000</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3848040253"/>
                  </a:ext>
                </a:extLst>
              </a:tr>
              <a:tr h="216190">
                <a:tc>
                  <a:txBody>
                    <a:bodyPr/>
                    <a:lstStyle/>
                    <a:p>
                      <a:pPr>
                        <a:lnSpc>
                          <a:spcPct val="115000"/>
                        </a:lnSpc>
                        <a:buNone/>
                      </a:pPr>
                      <a:r>
                        <a:rPr lang="pl-PL" sz="1100" kern="100">
                          <a:effectLst/>
                        </a:rPr>
                        <a:t>OpenMP</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rowSpan="3">
                  <a:txBody>
                    <a:bodyPr/>
                    <a:lstStyle/>
                    <a:p>
                      <a:pPr algn="ctr">
                        <a:lnSpc>
                          <a:spcPct val="115000"/>
                        </a:lnSpc>
                        <a:buNone/>
                      </a:pPr>
                      <a:r>
                        <a:rPr lang="pl-PL" sz="1100" kern="100">
                          <a:effectLst/>
                        </a:rPr>
                        <a:t>Szybki</a:t>
                      </a:r>
                      <a:endParaRPr lang="pl-PL" sz="1100" kern="100">
                        <a:effectLst/>
                        <a:latin typeface="Times New Roman" panose="02020603050405020304" pitchFamily="18" charset="0"/>
                        <a:ea typeface="Times New Roman" panose="02020603050405020304" pitchFamily="18" charset="0"/>
                      </a:endParaRPr>
                    </a:p>
                  </a:txBody>
                  <a:tcPr marL="64516" marR="64516" marT="0" marB="0" anchor="ctr"/>
                </a:tc>
                <a:tc>
                  <a:txBody>
                    <a:bodyPr/>
                    <a:lstStyle/>
                    <a:p>
                      <a:pPr algn="ctr">
                        <a:lnSpc>
                          <a:spcPct val="115000"/>
                        </a:lnSpc>
                        <a:buNone/>
                      </a:pPr>
                      <a:r>
                        <a:rPr lang="pl-PL" sz="1100" kern="100">
                          <a:effectLst/>
                        </a:rPr>
                        <a:t>2</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22500</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1914589265"/>
                  </a:ext>
                </a:extLst>
              </a:tr>
              <a:tr h="216190">
                <a:tc>
                  <a:txBody>
                    <a:bodyPr/>
                    <a:lstStyle/>
                    <a:p>
                      <a:pPr>
                        <a:lnSpc>
                          <a:spcPct val="115000"/>
                        </a:lnSpc>
                        <a:buNone/>
                      </a:pPr>
                      <a:r>
                        <a:rPr lang="pl-PL" sz="1100" kern="100">
                          <a:effectLst/>
                        </a:rPr>
                        <a:t>Threads</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vMerge="1">
                  <a:txBody>
                    <a:bodyPr/>
                    <a:lstStyle/>
                    <a:p>
                      <a:endParaRPr lang="pl-PL"/>
                    </a:p>
                  </a:txBody>
                  <a:tcPr/>
                </a:tc>
                <a:tc>
                  <a:txBody>
                    <a:bodyPr/>
                    <a:lstStyle/>
                    <a:p>
                      <a:pPr algn="ctr">
                        <a:lnSpc>
                          <a:spcPct val="115000"/>
                        </a:lnSpc>
                        <a:buNone/>
                      </a:pPr>
                      <a:r>
                        <a:rPr lang="pl-PL" sz="1100" kern="100">
                          <a:effectLst/>
                        </a:rPr>
                        <a:t>2</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25000</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3635294440"/>
                  </a:ext>
                </a:extLst>
              </a:tr>
              <a:tr h="216190">
                <a:tc>
                  <a:txBody>
                    <a:bodyPr/>
                    <a:lstStyle/>
                    <a:p>
                      <a:pPr>
                        <a:lnSpc>
                          <a:spcPct val="115000"/>
                        </a:lnSpc>
                        <a:buNone/>
                      </a:pPr>
                      <a:r>
                        <a:rPr lang="pl-PL" sz="1100" kern="100">
                          <a:effectLst/>
                        </a:rPr>
                        <a:t>CUDA</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vMerge="1">
                  <a:txBody>
                    <a:bodyPr/>
                    <a:lstStyle/>
                    <a:p>
                      <a:endParaRPr lang="pl-PL"/>
                    </a:p>
                  </a:txBody>
                  <a:tcPr/>
                </a:tc>
                <a:tc>
                  <a:txBody>
                    <a:bodyPr/>
                    <a:lstStyle/>
                    <a:p>
                      <a:pPr algn="ctr">
                        <a:lnSpc>
                          <a:spcPct val="115000"/>
                        </a:lnSpc>
                        <a:buNone/>
                      </a:pPr>
                      <a:r>
                        <a:rPr lang="pl-PL" sz="1100" kern="100">
                          <a:effectLst/>
                        </a:rPr>
                        <a:t>32</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4500</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2804072632"/>
                  </a:ext>
                </a:extLst>
              </a:tr>
              <a:tr h="216190">
                <a:tc>
                  <a:txBody>
                    <a:bodyPr/>
                    <a:lstStyle/>
                    <a:p>
                      <a:pPr>
                        <a:lnSpc>
                          <a:spcPct val="115000"/>
                        </a:lnSpc>
                        <a:buNone/>
                      </a:pPr>
                      <a:r>
                        <a:rPr lang="pl-PL" sz="1100" kern="100">
                          <a:effectLst/>
                        </a:rPr>
                        <a:t>OpenMP</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rowSpan="3">
                  <a:txBody>
                    <a:bodyPr/>
                    <a:lstStyle/>
                    <a:p>
                      <a:pPr algn="ctr">
                        <a:lnSpc>
                          <a:spcPct val="115000"/>
                        </a:lnSpc>
                        <a:buNone/>
                      </a:pPr>
                      <a:r>
                        <a:rPr lang="pl-PL" sz="1100" kern="100">
                          <a:effectLst/>
                        </a:rPr>
                        <a:t>Przez scalanie</a:t>
                      </a:r>
                      <a:endParaRPr lang="pl-PL" sz="1100" kern="100">
                        <a:effectLst/>
                        <a:latin typeface="Times New Roman" panose="02020603050405020304" pitchFamily="18" charset="0"/>
                        <a:ea typeface="Times New Roman" panose="02020603050405020304" pitchFamily="18" charset="0"/>
                      </a:endParaRPr>
                    </a:p>
                  </a:txBody>
                  <a:tcPr marL="64516" marR="64516" marT="0" marB="0" anchor="ctr"/>
                </a:tc>
                <a:tc>
                  <a:txBody>
                    <a:bodyPr/>
                    <a:lstStyle/>
                    <a:p>
                      <a:pPr algn="ctr">
                        <a:lnSpc>
                          <a:spcPct val="115000"/>
                        </a:lnSpc>
                        <a:buNone/>
                      </a:pPr>
                      <a:r>
                        <a:rPr lang="pl-PL" sz="1100" kern="100">
                          <a:effectLst/>
                        </a:rPr>
                        <a:t>2</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500</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3329591338"/>
                  </a:ext>
                </a:extLst>
              </a:tr>
              <a:tr h="216190">
                <a:tc>
                  <a:txBody>
                    <a:bodyPr/>
                    <a:lstStyle/>
                    <a:p>
                      <a:pPr>
                        <a:lnSpc>
                          <a:spcPct val="115000"/>
                        </a:lnSpc>
                        <a:buNone/>
                      </a:pPr>
                      <a:r>
                        <a:rPr lang="pl-PL" sz="1100" kern="100">
                          <a:effectLst/>
                        </a:rPr>
                        <a:t>Threads</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vMerge="1">
                  <a:txBody>
                    <a:bodyPr/>
                    <a:lstStyle/>
                    <a:p>
                      <a:endParaRPr lang="pl-PL"/>
                    </a:p>
                  </a:txBody>
                  <a:tcPr/>
                </a:tc>
                <a:tc>
                  <a:txBody>
                    <a:bodyPr/>
                    <a:lstStyle/>
                    <a:p>
                      <a:pPr algn="ctr">
                        <a:lnSpc>
                          <a:spcPct val="115000"/>
                        </a:lnSpc>
                        <a:buNone/>
                      </a:pPr>
                      <a:r>
                        <a:rPr lang="pl-PL" sz="1100" kern="100">
                          <a:effectLst/>
                        </a:rPr>
                        <a:t>2</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4000</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4028757366"/>
                  </a:ext>
                </a:extLst>
              </a:tr>
              <a:tr h="216190">
                <a:tc>
                  <a:txBody>
                    <a:bodyPr/>
                    <a:lstStyle/>
                    <a:p>
                      <a:pPr>
                        <a:lnSpc>
                          <a:spcPct val="115000"/>
                        </a:lnSpc>
                        <a:buNone/>
                      </a:pPr>
                      <a:r>
                        <a:rPr lang="pl-PL" sz="1100" kern="100">
                          <a:effectLst/>
                        </a:rPr>
                        <a:t>CUDA</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vMerge="1">
                  <a:txBody>
                    <a:bodyPr/>
                    <a:lstStyle/>
                    <a:p>
                      <a:endParaRPr lang="pl-PL"/>
                    </a:p>
                  </a:txBody>
                  <a:tcPr/>
                </a:tc>
                <a:tc>
                  <a:txBody>
                    <a:bodyPr/>
                    <a:lstStyle/>
                    <a:p>
                      <a:pPr algn="ctr">
                        <a:lnSpc>
                          <a:spcPct val="115000"/>
                        </a:lnSpc>
                        <a:buNone/>
                      </a:pPr>
                      <a:r>
                        <a:rPr lang="pl-PL" sz="1100" kern="100">
                          <a:effectLst/>
                        </a:rPr>
                        <a:t>32</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5500</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1221222240"/>
                  </a:ext>
                </a:extLst>
              </a:tr>
              <a:tr h="216190">
                <a:tc>
                  <a:txBody>
                    <a:bodyPr/>
                    <a:lstStyle/>
                    <a:p>
                      <a:pPr>
                        <a:lnSpc>
                          <a:spcPct val="115000"/>
                        </a:lnSpc>
                        <a:buNone/>
                      </a:pPr>
                      <a:r>
                        <a:rPr lang="pl-PL" sz="1100" kern="100">
                          <a:effectLst/>
                        </a:rPr>
                        <a:t>OpenMP</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rowSpan="3">
                  <a:txBody>
                    <a:bodyPr/>
                    <a:lstStyle/>
                    <a:p>
                      <a:pPr algn="ctr">
                        <a:lnSpc>
                          <a:spcPct val="115000"/>
                        </a:lnSpc>
                        <a:buNone/>
                      </a:pPr>
                      <a:r>
                        <a:rPr lang="pl-PL" sz="1100" kern="100">
                          <a:effectLst/>
                        </a:rPr>
                        <a:t>Przez wstawianie</a:t>
                      </a:r>
                      <a:endParaRPr lang="pl-PL" sz="1100" kern="100">
                        <a:effectLst/>
                        <a:latin typeface="Times New Roman" panose="02020603050405020304" pitchFamily="18" charset="0"/>
                        <a:ea typeface="Times New Roman" panose="02020603050405020304" pitchFamily="18" charset="0"/>
                      </a:endParaRPr>
                    </a:p>
                  </a:txBody>
                  <a:tcPr marL="64516" marR="64516" marT="0" marB="0" anchor="ctr"/>
                </a:tc>
                <a:tc>
                  <a:txBody>
                    <a:bodyPr/>
                    <a:lstStyle/>
                    <a:p>
                      <a:pPr algn="ctr">
                        <a:lnSpc>
                          <a:spcPct val="115000"/>
                        </a:lnSpc>
                        <a:buNone/>
                      </a:pPr>
                      <a:r>
                        <a:rPr lang="pl-PL" sz="1100" kern="100">
                          <a:effectLst/>
                        </a:rPr>
                        <a:t>-</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Brak opłacalności</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793771985"/>
                  </a:ext>
                </a:extLst>
              </a:tr>
              <a:tr h="216190">
                <a:tc>
                  <a:txBody>
                    <a:bodyPr/>
                    <a:lstStyle/>
                    <a:p>
                      <a:pPr>
                        <a:lnSpc>
                          <a:spcPct val="115000"/>
                        </a:lnSpc>
                        <a:buNone/>
                      </a:pPr>
                      <a:r>
                        <a:rPr lang="pl-PL" sz="1100" kern="100">
                          <a:effectLst/>
                        </a:rPr>
                        <a:t>Threads</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vMerge="1">
                  <a:txBody>
                    <a:bodyPr/>
                    <a:lstStyle/>
                    <a:p>
                      <a:endParaRPr lang="pl-PL"/>
                    </a:p>
                  </a:txBody>
                  <a:tcPr/>
                </a:tc>
                <a:tc>
                  <a:txBody>
                    <a:bodyPr/>
                    <a:lstStyle/>
                    <a:p>
                      <a:pPr algn="ctr">
                        <a:lnSpc>
                          <a:spcPct val="115000"/>
                        </a:lnSpc>
                        <a:buNone/>
                      </a:pPr>
                      <a:r>
                        <a:rPr lang="pl-PL" sz="1100" kern="100">
                          <a:effectLst/>
                        </a:rPr>
                        <a:t>-</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Brak opłacalności</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832762165"/>
                  </a:ext>
                </a:extLst>
              </a:tr>
              <a:tr h="216190">
                <a:tc>
                  <a:txBody>
                    <a:bodyPr/>
                    <a:lstStyle/>
                    <a:p>
                      <a:pPr>
                        <a:lnSpc>
                          <a:spcPct val="115000"/>
                        </a:lnSpc>
                        <a:buNone/>
                      </a:pPr>
                      <a:r>
                        <a:rPr lang="pl-PL" sz="1100" kern="100">
                          <a:effectLst/>
                        </a:rPr>
                        <a:t>CUDA</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vMerge="1">
                  <a:txBody>
                    <a:bodyPr/>
                    <a:lstStyle/>
                    <a:p>
                      <a:endParaRPr lang="pl-PL"/>
                    </a:p>
                  </a:txBody>
                  <a:tcPr/>
                </a:tc>
                <a:tc>
                  <a:txBody>
                    <a:bodyPr/>
                    <a:lstStyle/>
                    <a:p>
                      <a:pPr algn="ctr">
                        <a:lnSpc>
                          <a:spcPct val="115000"/>
                        </a:lnSpc>
                        <a:buNone/>
                      </a:pPr>
                      <a:r>
                        <a:rPr lang="pl-PL" sz="1100" kern="100">
                          <a:effectLst/>
                        </a:rPr>
                        <a:t>-</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Brak opłacalności</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2657929322"/>
                  </a:ext>
                </a:extLst>
              </a:tr>
              <a:tr h="216190">
                <a:tc>
                  <a:txBody>
                    <a:bodyPr/>
                    <a:lstStyle/>
                    <a:p>
                      <a:pPr>
                        <a:lnSpc>
                          <a:spcPct val="115000"/>
                        </a:lnSpc>
                        <a:buNone/>
                      </a:pPr>
                      <a:r>
                        <a:rPr lang="pl-PL" sz="1100" kern="100">
                          <a:effectLst/>
                        </a:rPr>
                        <a:t>OpenMP</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rowSpan="3">
                  <a:txBody>
                    <a:bodyPr/>
                    <a:lstStyle/>
                    <a:p>
                      <a:pPr algn="ctr">
                        <a:lnSpc>
                          <a:spcPct val="115000"/>
                        </a:lnSpc>
                        <a:buNone/>
                      </a:pPr>
                      <a:r>
                        <a:rPr lang="pl-PL" sz="1100" kern="100">
                          <a:effectLst/>
                        </a:rPr>
                        <a:t>Przez wybieranie</a:t>
                      </a:r>
                      <a:endParaRPr lang="pl-PL" sz="1100" kern="100">
                        <a:effectLst/>
                        <a:latin typeface="Times New Roman" panose="02020603050405020304" pitchFamily="18" charset="0"/>
                        <a:ea typeface="Times New Roman" panose="02020603050405020304" pitchFamily="18" charset="0"/>
                      </a:endParaRPr>
                    </a:p>
                  </a:txBody>
                  <a:tcPr marL="64516" marR="64516" marT="0" marB="0" anchor="ctr"/>
                </a:tc>
                <a:tc>
                  <a:txBody>
                    <a:bodyPr/>
                    <a:lstStyle/>
                    <a:p>
                      <a:pPr algn="ctr">
                        <a:lnSpc>
                          <a:spcPct val="115000"/>
                        </a:lnSpc>
                        <a:buNone/>
                      </a:pPr>
                      <a:r>
                        <a:rPr lang="pl-PL" sz="1100" kern="100">
                          <a:effectLst/>
                        </a:rPr>
                        <a:t>2</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100</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2902224266"/>
                  </a:ext>
                </a:extLst>
              </a:tr>
              <a:tr h="216190">
                <a:tc>
                  <a:txBody>
                    <a:bodyPr/>
                    <a:lstStyle/>
                    <a:p>
                      <a:pPr>
                        <a:lnSpc>
                          <a:spcPct val="115000"/>
                        </a:lnSpc>
                        <a:buNone/>
                      </a:pPr>
                      <a:r>
                        <a:rPr lang="pl-PL" sz="1100" kern="100">
                          <a:effectLst/>
                        </a:rPr>
                        <a:t>Threads</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vMerge="1">
                  <a:txBody>
                    <a:bodyPr/>
                    <a:lstStyle/>
                    <a:p>
                      <a:endParaRPr lang="pl-PL"/>
                    </a:p>
                  </a:txBody>
                  <a:tcPr/>
                </a:tc>
                <a:tc>
                  <a:txBody>
                    <a:bodyPr/>
                    <a:lstStyle/>
                    <a:p>
                      <a:pPr algn="ctr">
                        <a:lnSpc>
                          <a:spcPct val="115000"/>
                        </a:lnSpc>
                        <a:buNone/>
                      </a:pPr>
                      <a:r>
                        <a:rPr lang="pl-PL" sz="1100" kern="100">
                          <a:effectLst/>
                        </a:rPr>
                        <a:t>2</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a:effectLst/>
                        </a:rPr>
                        <a:t>5000</a:t>
                      </a:r>
                      <a:endParaRPr lang="pl-PL" sz="1100" kern="10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801716333"/>
                  </a:ext>
                </a:extLst>
              </a:tr>
              <a:tr h="216190">
                <a:tc>
                  <a:txBody>
                    <a:bodyPr/>
                    <a:lstStyle/>
                    <a:p>
                      <a:pPr>
                        <a:lnSpc>
                          <a:spcPct val="115000"/>
                        </a:lnSpc>
                        <a:buNone/>
                      </a:pPr>
                      <a:r>
                        <a:rPr lang="pl-PL" sz="1100" kern="100">
                          <a:effectLst/>
                        </a:rPr>
                        <a:t>CUDA</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vMerge="1">
                  <a:txBody>
                    <a:bodyPr/>
                    <a:lstStyle/>
                    <a:p>
                      <a:endParaRPr lang="pl-PL"/>
                    </a:p>
                  </a:txBody>
                  <a:tcPr/>
                </a:tc>
                <a:tc>
                  <a:txBody>
                    <a:bodyPr/>
                    <a:lstStyle/>
                    <a:p>
                      <a:pPr algn="ctr">
                        <a:lnSpc>
                          <a:spcPct val="115000"/>
                        </a:lnSpc>
                        <a:buNone/>
                      </a:pPr>
                      <a:r>
                        <a:rPr lang="pl-PL" sz="1100" kern="100">
                          <a:effectLst/>
                        </a:rPr>
                        <a:t>-</a:t>
                      </a:r>
                      <a:endParaRPr lang="pl-PL" sz="1100" kern="100">
                        <a:effectLst/>
                        <a:latin typeface="Times New Roman" panose="02020603050405020304" pitchFamily="18" charset="0"/>
                        <a:ea typeface="Times New Roman" panose="02020603050405020304" pitchFamily="18" charset="0"/>
                      </a:endParaRPr>
                    </a:p>
                  </a:txBody>
                  <a:tcPr marL="64516" marR="64516" marT="0" marB="0"/>
                </a:tc>
                <a:tc>
                  <a:txBody>
                    <a:bodyPr/>
                    <a:lstStyle/>
                    <a:p>
                      <a:pPr algn="ctr">
                        <a:lnSpc>
                          <a:spcPct val="115000"/>
                        </a:lnSpc>
                        <a:buNone/>
                      </a:pPr>
                      <a:r>
                        <a:rPr lang="pl-PL" sz="1100" kern="100" dirty="0">
                          <a:effectLst/>
                        </a:rPr>
                        <a:t>Brak opłacalności</a:t>
                      </a:r>
                      <a:endParaRPr lang="pl-PL" sz="1100" kern="100" dirty="0">
                        <a:effectLst/>
                        <a:latin typeface="Times New Roman" panose="02020603050405020304" pitchFamily="18" charset="0"/>
                        <a:ea typeface="Times New Roman" panose="02020603050405020304" pitchFamily="18" charset="0"/>
                      </a:endParaRPr>
                    </a:p>
                  </a:txBody>
                  <a:tcPr marL="64516" marR="64516" marT="0" marB="0"/>
                </a:tc>
                <a:extLst>
                  <a:ext uri="{0D108BD9-81ED-4DB2-BD59-A6C34878D82A}">
                    <a16:rowId xmlns:a16="http://schemas.microsoft.com/office/drawing/2014/main" val="967719962"/>
                  </a:ext>
                </a:extLst>
              </a:tr>
            </a:tbl>
          </a:graphicData>
        </a:graphic>
      </p:graphicFrame>
    </p:spTree>
    <p:extLst>
      <p:ext uri="{BB962C8B-B14F-4D97-AF65-F5344CB8AC3E}">
        <p14:creationId xmlns:p14="http://schemas.microsoft.com/office/powerpoint/2010/main" val="2801958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E443F1-E553-35BC-CEF6-EADA5B75096A}"/>
              </a:ext>
            </a:extLst>
          </p:cNvPr>
          <p:cNvSpPr>
            <a:spLocks noGrp="1"/>
          </p:cNvSpPr>
          <p:nvPr>
            <p:ph type="title"/>
          </p:nvPr>
        </p:nvSpPr>
        <p:spPr/>
        <p:txBody>
          <a:bodyPr/>
          <a:lstStyle/>
          <a:p>
            <a:r>
              <a:rPr lang="pl-PL" dirty="0"/>
              <a:t>Recykling danych</a:t>
            </a:r>
          </a:p>
        </p:txBody>
      </p:sp>
      <p:sp>
        <p:nvSpPr>
          <p:cNvPr id="3" name="Symbol zastępczy zawartości 2">
            <a:extLst>
              <a:ext uri="{FF2B5EF4-FFF2-40B4-BE49-F238E27FC236}">
                <a16:creationId xmlns:a16="http://schemas.microsoft.com/office/drawing/2014/main" id="{4E5E33AD-861C-9BAC-62E5-88D6C3E73B90}"/>
              </a:ext>
            </a:extLst>
          </p:cNvPr>
          <p:cNvSpPr>
            <a:spLocks noGrp="1"/>
          </p:cNvSpPr>
          <p:nvPr>
            <p:ph idx="1"/>
          </p:nvPr>
        </p:nvSpPr>
        <p:spPr/>
        <p:txBody>
          <a:bodyPr/>
          <a:lstStyle/>
          <a:p>
            <a:r>
              <a:rPr lang="pl-PL" dirty="0"/>
              <a:t>W kontekście architektury CUDA, efektywność zrównoleglenia zależy od stopnia, w jakim algorytm może rozproszyć obliczenia między wiele wątków i bloków. Najlepiej skalujące się algorytmy to te, które mają niską część sekwencyjną (zgodnie z prawem </a:t>
            </a:r>
            <a:r>
              <a:rPr lang="pl-PL" dirty="0" err="1"/>
              <a:t>Amdahla</a:t>
            </a:r>
            <a:r>
              <a:rPr lang="pl-PL" dirty="0"/>
              <a:t>) oraz dobrze rozdzielają dane wejściowe między wątki.</a:t>
            </a:r>
          </a:p>
          <a:p>
            <a:r>
              <a:rPr lang="pl-PL" dirty="0"/>
              <a:t>Z przeprowadzonych testów wynika, że największy potencjał do zrównoleglenia na GPU wykazuje algorytm sortowania bąbelkowego. Pomimo że sam algorytm nie należy do najszybszych pod względem złożoności obliczeniowej, jego struktura pozwala na efektywne rozbicie operacji porównań i zamian między wątkami, co skutkuje bardzo wysokim przyspieszeniem (379x) oraz wartością prawa </a:t>
            </a:r>
            <a:r>
              <a:rPr lang="pl-PL" dirty="0" err="1"/>
              <a:t>Amdahla</a:t>
            </a:r>
            <a:r>
              <a:rPr lang="pl-PL" dirty="0"/>
              <a:t> przekraczającą 10.</a:t>
            </a:r>
          </a:p>
          <a:p>
            <a:endParaRPr lang="pl-PL" dirty="0"/>
          </a:p>
        </p:txBody>
      </p:sp>
    </p:spTree>
    <p:extLst>
      <p:ext uri="{BB962C8B-B14F-4D97-AF65-F5344CB8AC3E}">
        <p14:creationId xmlns:p14="http://schemas.microsoft.com/office/powerpoint/2010/main" val="331096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ytuł 1">
            <a:extLst>
              <a:ext uri="{FF2B5EF4-FFF2-40B4-BE49-F238E27FC236}">
                <a16:creationId xmlns:a16="http://schemas.microsoft.com/office/drawing/2014/main" id="{EA94004B-456B-9B9B-D546-FE2763C4258A}"/>
              </a:ext>
            </a:extLst>
          </p:cNvPr>
          <p:cNvSpPr>
            <a:spLocks noGrp="1"/>
          </p:cNvSpPr>
          <p:nvPr>
            <p:ph type="title"/>
          </p:nvPr>
        </p:nvSpPr>
        <p:spPr>
          <a:xfrm>
            <a:off x="648930" y="629267"/>
            <a:ext cx="9252154" cy="1016654"/>
          </a:xfrm>
        </p:spPr>
        <p:txBody>
          <a:bodyPr>
            <a:normAutofit/>
          </a:bodyPr>
          <a:lstStyle/>
          <a:p>
            <a:r>
              <a:rPr lang="pl-PL">
                <a:solidFill>
                  <a:srgbClr val="EBEBEB"/>
                </a:solidFill>
              </a:rPr>
              <a:t>Wnioski</a:t>
            </a:r>
          </a:p>
        </p:txBody>
      </p:sp>
      <p:sp>
        <p:nvSpPr>
          <p:cNvPr id="21" name="Rectangle 1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22" name="Freeform: Shape 1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pl-PL"/>
          </a:p>
        </p:txBody>
      </p:sp>
      <p:graphicFrame>
        <p:nvGraphicFramePr>
          <p:cNvPr id="6" name="Symbol zastępczy zawartości 5">
            <a:extLst>
              <a:ext uri="{FF2B5EF4-FFF2-40B4-BE49-F238E27FC236}">
                <a16:creationId xmlns:a16="http://schemas.microsoft.com/office/drawing/2014/main" id="{B7268C2F-4D18-5D5E-59A1-B15C7D8B96E6}"/>
              </a:ext>
            </a:extLst>
          </p:cNvPr>
          <p:cNvGraphicFramePr>
            <a:graphicFrameLocks noGrp="1"/>
          </p:cNvGraphicFramePr>
          <p:nvPr>
            <p:ph idx="1"/>
            <p:extLst>
              <p:ext uri="{D42A27DB-BD31-4B8C-83A1-F6EECF244321}">
                <p14:modId xmlns:p14="http://schemas.microsoft.com/office/powerpoint/2010/main" val="1650014979"/>
              </p:ext>
            </p:extLst>
          </p:nvPr>
        </p:nvGraphicFramePr>
        <p:xfrm>
          <a:off x="648930" y="2979917"/>
          <a:ext cx="10895371" cy="2544776"/>
        </p:xfrm>
        <a:graphic>
          <a:graphicData uri="http://schemas.openxmlformats.org/drawingml/2006/table">
            <a:tbl>
              <a:tblPr firstRow="1" firstCol="1" bandRow="1">
                <a:solidFill>
                  <a:srgbClr val="F7F7F7"/>
                </a:solidFill>
                <a:tableStyleId>{5C22544A-7EE6-4342-B048-85BDC9FD1C3A}</a:tableStyleId>
              </a:tblPr>
              <a:tblGrid>
                <a:gridCol w="4230228">
                  <a:extLst>
                    <a:ext uri="{9D8B030D-6E8A-4147-A177-3AD203B41FA5}">
                      <a16:colId xmlns:a16="http://schemas.microsoft.com/office/drawing/2014/main" val="354819580"/>
                    </a:ext>
                  </a:extLst>
                </a:gridCol>
                <a:gridCol w="2380517">
                  <a:extLst>
                    <a:ext uri="{9D8B030D-6E8A-4147-A177-3AD203B41FA5}">
                      <a16:colId xmlns:a16="http://schemas.microsoft.com/office/drawing/2014/main" val="2342209115"/>
                    </a:ext>
                  </a:extLst>
                </a:gridCol>
                <a:gridCol w="4284626">
                  <a:extLst>
                    <a:ext uri="{9D8B030D-6E8A-4147-A177-3AD203B41FA5}">
                      <a16:colId xmlns:a16="http://schemas.microsoft.com/office/drawing/2014/main" val="4204982181"/>
                    </a:ext>
                  </a:extLst>
                </a:gridCol>
              </a:tblGrid>
              <a:tr h="359318">
                <a:tc>
                  <a:txBody>
                    <a:bodyPr/>
                    <a:lstStyle/>
                    <a:p>
                      <a:pPr algn="ctr">
                        <a:lnSpc>
                          <a:spcPct val="115000"/>
                        </a:lnSpc>
                        <a:buNone/>
                      </a:pPr>
                      <a:r>
                        <a:rPr lang="pl-PL" sz="900" b="1" kern="100" cap="all" spc="60" dirty="0">
                          <a:solidFill>
                            <a:schemeClr val="tx1"/>
                          </a:solidFill>
                          <a:effectLst/>
                        </a:rPr>
                        <a:t>Algorytm</a:t>
                      </a:r>
                      <a:endParaRPr lang="pl-PL" sz="900" b="1" kern="100" cap="all" spc="60" dirty="0">
                        <a:solidFill>
                          <a:schemeClr val="tx1"/>
                        </a:solidFill>
                        <a:effectLst/>
                        <a:latin typeface="Times New Roman" panose="02020603050405020304" pitchFamily="18" charset="0"/>
                        <a:ea typeface="Times New Roman" panose="02020603050405020304" pitchFamily="18" charset="0"/>
                      </a:endParaRPr>
                    </a:p>
                  </a:txBody>
                  <a:tcPr marL="97761" marR="97761" marT="97761" marB="97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buNone/>
                      </a:pPr>
                      <a:r>
                        <a:rPr lang="pl-PL" sz="900" b="1" kern="100" cap="all" spc="60">
                          <a:solidFill>
                            <a:schemeClr val="tx1"/>
                          </a:solidFill>
                          <a:effectLst/>
                        </a:rPr>
                        <a:t>Najlepsza technologia</a:t>
                      </a:r>
                      <a:endParaRPr lang="pl-PL" sz="900" b="1" kern="100" cap="all" spc="60">
                        <a:solidFill>
                          <a:schemeClr val="tx1"/>
                        </a:solidFill>
                        <a:effectLst/>
                        <a:latin typeface="Times New Roman" panose="02020603050405020304" pitchFamily="18" charset="0"/>
                        <a:ea typeface="Times New Roman" panose="02020603050405020304" pitchFamily="18" charset="0"/>
                      </a:endParaRPr>
                    </a:p>
                  </a:txBody>
                  <a:tcPr marL="97761" marR="97761" marT="97761" marB="97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buNone/>
                      </a:pPr>
                      <a:r>
                        <a:rPr lang="pl-PL" sz="900" b="1" kern="100" cap="all" spc="60">
                          <a:solidFill>
                            <a:schemeClr val="tx1"/>
                          </a:solidFill>
                          <a:effectLst/>
                        </a:rPr>
                        <a:t>Powód</a:t>
                      </a:r>
                      <a:endParaRPr lang="pl-PL" sz="900" b="1" kern="100" cap="all" spc="60">
                        <a:solidFill>
                          <a:schemeClr val="tx1"/>
                        </a:solidFill>
                        <a:effectLst/>
                        <a:latin typeface="Times New Roman" panose="02020603050405020304" pitchFamily="18" charset="0"/>
                        <a:ea typeface="Times New Roman" panose="02020603050405020304" pitchFamily="18" charset="0"/>
                      </a:endParaRPr>
                    </a:p>
                  </a:txBody>
                  <a:tcPr marL="97761" marR="97761" marT="97761" marB="97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211642"/>
                  </a:ext>
                </a:extLst>
              </a:tr>
              <a:tr h="474776">
                <a:tc>
                  <a:txBody>
                    <a:bodyPr/>
                    <a:lstStyle/>
                    <a:p>
                      <a:pPr algn="ctr">
                        <a:lnSpc>
                          <a:spcPct val="115000"/>
                        </a:lnSpc>
                        <a:buNone/>
                      </a:pPr>
                      <a:r>
                        <a:rPr lang="pl-PL" sz="900" b="1" kern="100" cap="none" spc="0">
                          <a:solidFill>
                            <a:schemeClr val="tx1"/>
                          </a:solidFill>
                          <a:effectLst/>
                        </a:rPr>
                        <a:t>Bąbelkowy</a:t>
                      </a:r>
                      <a:endParaRPr lang="pl-PL" sz="900" b="1" kern="100" cap="none" spc="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a:lnSpc>
                          <a:spcPct val="115000"/>
                        </a:lnSpc>
                        <a:buNone/>
                      </a:pPr>
                      <a:r>
                        <a:rPr lang="pl-PL" sz="1100" kern="100" cap="none" spc="0" dirty="0">
                          <a:solidFill>
                            <a:schemeClr val="tx1"/>
                          </a:solidFill>
                          <a:effectLst/>
                        </a:rPr>
                        <a:t>CUDA</a:t>
                      </a:r>
                      <a:endParaRPr lang="pl-PL" sz="1100" kern="100" cap="none" spc="0" dirty="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a:lnSpc>
                          <a:spcPct val="115000"/>
                        </a:lnSpc>
                        <a:buNone/>
                      </a:pPr>
                      <a:r>
                        <a:rPr lang="pl-PL" sz="1100" b="0" kern="100" cap="none" spc="0">
                          <a:solidFill>
                            <a:schemeClr val="tx1"/>
                          </a:solidFill>
                          <a:effectLst/>
                        </a:rPr>
                        <a:t>Bardzo wysoki recykling danych, bardzo duże przyspieszenie (&gt;370×).</a:t>
                      </a:r>
                      <a:endParaRPr lang="pl-PL" sz="1100" b="0" kern="100" cap="none" spc="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551586466"/>
                  </a:ext>
                </a:extLst>
              </a:tr>
              <a:tr h="274908">
                <a:tc>
                  <a:txBody>
                    <a:bodyPr/>
                    <a:lstStyle/>
                    <a:p>
                      <a:pPr algn="ctr">
                        <a:lnSpc>
                          <a:spcPct val="115000"/>
                        </a:lnSpc>
                        <a:buNone/>
                      </a:pPr>
                      <a:r>
                        <a:rPr lang="pl-PL" sz="900" b="1" kern="100" cap="none" spc="0">
                          <a:solidFill>
                            <a:schemeClr val="tx1"/>
                          </a:solidFill>
                          <a:effectLst/>
                        </a:rPr>
                        <a:t>Szybki</a:t>
                      </a:r>
                      <a:endParaRPr lang="pl-PL" sz="900" b="1" kern="100" cap="none" spc="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5000"/>
                        </a:lnSpc>
                        <a:buNone/>
                      </a:pPr>
                      <a:r>
                        <a:rPr lang="pl-PL" sz="1100" kern="100" cap="none" spc="0" dirty="0" err="1">
                          <a:solidFill>
                            <a:schemeClr val="tx1"/>
                          </a:solidFill>
                          <a:effectLst/>
                        </a:rPr>
                        <a:t>Threads</a:t>
                      </a:r>
                      <a:r>
                        <a:rPr lang="pl-PL" sz="1100" kern="100" cap="none" spc="0" dirty="0">
                          <a:solidFill>
                            <a:schemeClr val="tx1"/>
                          </a:solidFill>
                          <a:effectLst/>
                        </a:rPr>
                        <a:t> C++</a:t>
                      </a:r>
                      <a:endParaRPr lang="pl-PL" sz="1100" kern="100" cap="none" spc="0" dirty="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l-PL" sz="1100" b="0" kern="100" cap="none" spc="0" dirty="0">
                          <a:solidFill>
                            <a:schemeClr val="tx1"/>
                          </a:solidFill>
                          <a:effectLst/>
                        </a:rPr>
                        <a:t>Lokalność przetwarzania, dobra rekurencyjna równoległość.</a:t>
                      </a:r>
                      <a:endParaRPr lang="pl-PL" sz="1100" b="0" kern="100" cap="none" spc="0" dirty="0">
                        <a:solidFill>
                          <a:schemeClr val="tx1"/>
                        </a:solidFill>
                        <a:effectLst/>
                        <a:latin typeface="Times New Roman" panose="02020603050405020304" pitchFamily="18" charset="0"/>
                        <a:ea typeface="Times New Roman" panose="02020603050405020304" pitchFamily="18" charset="0"/>
                      </a:endParaRPr>
                    </a:p>
                    <a:p>
                      <a:pPr algn="ctr"/>
                      <a:endParaRPr lang="pl-PL" sz="1100" b="0" cap="none" spc="0" dirty="0">
                        <a:solidFill>
                          <a:schemeClr val="tx1"/>
                        </a:solidFill>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9227358"/>
                  </a:ext>
                </a:extLst>
              </a:tr>
              <a:tr h="474776">
                <a:tc>
                  <a:txBody>
                    <a:bodyPr/>
                    <a:lstStyle/>
                    <a:p>
                      <a:pPr algn="ctr">
                        <a:lnSpc>
                          <a:spcPct val="115000"/>
                        </a:lnSpc>
                        <a:buNone/>
                      </a:pPr>
                      <a:r>
                        <a:rPr lang="pl-PL" sz="900" b="1" kern="100" cap="none" spc="0">
                          <a:solidFill>
                            <a:schemeClr val="tx1"/>
                          </a:solidFill>
                          <a:effectLst/>
                        </a:rPr>
                        <a:t>Przez scalanie</a:t>
                      </a:r>
                      <a:endParaRPr lang="pl-PL" sz="900" b="1" kern="100" cap="none" spc="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a:lnSpc>
                          <a:spcPct val="115000"/>
                        </a:lnSpc>
                        <a:buNone/>
                      </a:pPr>
                      <a:r>
                        <a:rPr lang="pl-PL" sz="1100" kern="100" cap="none" spc="0">
                          <a:solidFill>
                            <a:schemeClr val="tx1"/>
                          </a:solidFill>
                          <a:effectLst/>
                        </a:rPr>
                        <a:t>OpenMP / CUDA</a:t>
                      </a:r>
                      <a:endParaRPr lang="pl-PL" sz="1100" kern="100" cap="none" spc="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a:lnSpc>
                          <a:spcPct val="115000"/>
                        </a:lnSpc>
                        <a:buNone/>
                      </a:pPr>
                      <a:r>
                        <a:rPr lang="pl-PL" sz="1100" b="0" kern="100" cap="none" spc="0" dirty="0">
                          <a:solidFill>
                            <a:schemeClr val="tx1"/>
                          </a:solidFill>
                          <a:effectLst/>
                        </a:rPr>
                        <a:t>Najlepszy kandydat do zrównoleglenia – naturalne dzielenie problemu.</a:t>
                      </a:r>
                      <a:endParaRPr lang="pl-PL" sz="1100" b="0" kern="100" cap="none" spc="0" dirty="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3498170479"/>
                  </a:ext>
                </a:extLst>
              </a:tr>
              <a:tr h="274908">
                <a:tc>
                  <a:txBody>
                    <a:bodyPr/>
                    <a:lstStyle/>
                    <a:p>
                      <a:pPr algn="ctr">
                        <a:lnSpc>
                          <a:spcPct val="115000"/>
                        </a:lnSpc>
                        <a:buNone/>
                      </a:pPr>
                      <a:r>
                        <a:rPr lang="pl-PL" sz="900" b="1" kern="100" cap="none" spc="0">
                          <a:solidFill>
                            <a:schemeClr val="tx1"/>
                          </a:solidFill>
                          <a:effectLst/>
                        </a:rPr>
                        <a:t>Przez wstawianie</a:t>
                      </a:r>
                      <a:endParaRPr lang="pl-PL" sz="900" b="1" kern="100" cap="none" spc="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5000"/>
                        </a:lnSpc>
                        <a:buNone/>
                      </a:pPr>
                      <a:r>
                        <a:rPr lang="pl-PL" sz="1100" kern="100" cap="none" spc="0">
                          <a:solidFill>
                            <a:schemeClr val="tx1"/>
                          </a:solidFill>
                          <a:effectLst/>
                        </a:rPr>
                        <a:t>Brak korzyści</a:t>
                      </a:r>
                      <a:endParaRPr lang="pl-PL" sz="1100" kern="100" cap="none" spc="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5000"/>
                        </a:lnSpc>
                        <a:buNone/>
                      </a:pPr>
                      <a:r>
                        <a:rPr lang="pl-PL" sz="1100" b="0" kern="100" cap="none" spc="0" dirty="0">
                          <a:solidFill>
                            <a:schemeClr val="tx1"/>
                          </a:solidFill>
                          <a:effectLst/>
                        </a:rPr>
                        <a:t>Silne zależności między danymi – wydajność nawet się pogarsza.</a:t>
                      </a:r>
                      <a:endParaRPr lang="pl-PL" sz="1100" b="0" kern="100" cap="none" spc="0" dirty="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7524047"/>
                  </a:ext>
                </a:extLst>
              </a:tr>
              <a:tr h="274908">
                <a:tc>
                  <a:txBody>
                    <a:bodyPr/>
                    <a:lstStyle/>
                    <a:p>
                      <a:pPr algn="ctr">
                        <a:lnSpc>
                          <a:spcPct val="115000"/>
                        </a:lnSpc>
                        <a:buNone/>
                      </a:pPr>
                      <a:r>
                        <a:rPr lang="pl-PL" sz="900" b="1" kern="100" cap="none" spc="0" dirty="0">
                          <a:solidFill>
                            <a:schemeClr val="tx1"/>
                          </a:solidFill>
                          <a:effectLst/>
                        </a:rPr>
                        <a:t>Przez wybieranie</a:t>
                      </a:r>
                      <a:endParaRPr lang="pl-PL" sz="900" b="1" kern="100" cap="none" spc="0" dirty="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a:lnSpc>
                          <a:spcPct val="115000"/>
                        </a:lnSpc>
                        <a:buNone/>
                      </a:pPr>
                      <a:r>
                        <a:rPr lang="pl-PL" sz="1100" kern="100" cap="none" spc="0">
                          <a:solidFill>
                            <a:schemeClr val="tx1"/>
                          </a:solidFill>
                          <a:effectLst/>
                        </a:rPr>
                        <a:t>OpenMP</a:t>
                      </a:r>
                      <a:endParaRPr lang="pl-PL" sz="1100" kern="100" cap="none" spc="0">
                        <a:solidFill>
                          <a:schemeClr val="tx1"/>
                        </a:solidFill>
                        <a:effectLst/>
                        <a:latin typeface="Times New Roman" panose="02020603050405020304" pitchFamily="18" charset="0"/>
                        <a:ea typeface="Times New Roman" panose="02020603050405020304" pitchFamily="18" charset="0"/>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l-PL" sz="1100" b="0" kern="100" cap="none" spc="0" dirty="0">
                          <a:solidFill>
                            <a:schemeClr val="tx1"/>
                          </a:solidFill>
                          <a:effectLst/>
                        </a:rPr>
                        <a:t>Umiarkowane przyspieszenie, zależne od synchronizacji.</a:t>
                      </a:r>
                      <a:endParaRPr lang="pl-PL" sz="1100" b="0" kern="100" cap="none" spc="0" dirty="0">
                        <a:solidFill>
                          <a:schemeClr val="tx1"/>
                        </a:solidFill>
                        <a:effectLst/>
                        <a:latin typeface="Times New Roman" panose="02020603050405020304" pitchFamily="18" charset="0"/>
                        <a:ea typeface="Times New Roman" panose="02020603050405020304" pitchFamily="18" charset="0"/>
                      </a:endParaRPr>
                    </a:p>
                    <a:p>
                      <a:pPr algn="ctr"/>
                      <a:endParaRPr lang="pl-PL" sz="1100" b="0" cap="none" spc="0" dirty="0">
                        <a:solidFill>
                          <a:schemeClr val="tx1"/>
                        </a:solidFill>
                      </a:endParaRPr>
                    </a:p>
                  </a:txBody>
                  <a:tcPr marL="14998" marR="14998" marT="0" marB="651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691566334"/>
                  </a:ext>
                </a:extLst>
              </a:tr>
            </a:tbl>
          </a:graphicData>
        </a:graphic>
      </p:graphicFrame>
      <p:sp>
        <p:nvSpPr>
          <p:cNvPr id="7" name="pole tekstowe 6">
            <a:extLst>
              <a:ext uri="{FF2B5EF4-FFF2-40B4-BE49-F238E27FC236}">
                <a16:creationId xmlns:a16="http://schemas.microsoft.com/office/drawing/2014/main" id="{A7DD9DAF-F3CD-E6D4-E267-F49BC687E606}"/>
              </a:ext>
            </a:extLst>
          </p:cNvPr>
          <p:cNvSpPr txBox="1"/>
          <p:nvPr/>
        </p:nvSpPr>
        <p:spPr>
          <a:xfrm>
            <a:off x="648929" y="5633357"/>
            <a:ext cx="10895371" cy="600164"/>
          </a:xfrm>
          <a:prstGeom prst="rect">
            <a:avLst/>
          </a:prstGeom>
          <a:noFill/>
        </p:spPr>
        <p:txBody>
          <a:bodyPr wrap="square" rtlCol="0">
            <a:spAutoFit/>
          </a:bodyPr>
          <a:lstStyle/>
          <a:p>
            <a:r>
              <a:rPr lang="pl-PL" sz="1100" dirty="0"/>
              <a:t>Podsumowując, przeprowadzone badania potwierdziły w większości przypadków skuteczność zrównoleglenia problemu w zależności od wyboru do tego odpowiedniej technologii. Wartości przyspieszenia zbliżają się do teoretycznych maksymalnych wartości, co podkreśla efektywność zastosowanych technik równoległego przetwarzania.</a:t>
            </a:r>
          </a:p>
        </p:txBody>
      </p:sp>
    </p:spTree>
    <p:extLst>
      <p:ext uri="{BB962C8B-B14F-4D97-AF65-F5344CB8AC3E}">
        <p14:creationId xmlns:p14="http://schemas.microsoft.com/office/powerpoint/2010/main" val="208959610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89B59FC-A612-9BDF-9C5E-C10E13DE0882}"/>
              </a:ext>
            </a:extLst>
          </p:cNvPr>
          <p:cNvSpPr>
            <a:spLocks noGrp="1"/>
          </p:cNvSpPr>
          <p:nvPr>
            <p:ph type="title"/>
          </p:nvPr>
        </p:nvSpPr>
        <p:spPr>
          <a:xfrm>
            <a:off x="648930" y="629266"/>
            <a:ext cx="6188190" cy="1622321"/>
          </a:xfrm>
        </p:spPr>
        <p:txBody>
          <a:bodyPr>
            <a:normAutofit/>
          </a:bodyPr>
          <a:lstStyle/>
          <a:p>
            <a:r>
              <a:rPr lang="pl-PL" dirty="0">
                <a:solidFill>
                  <a:srgbClr val="EBEBEB"/>
                </a:solidFill>
              </a:rPr>
              <a:t>Wstęp teoretyczny</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pl-PL"/>
          </a:p>
        </p:txBody>
      </p:sp>
      <p:pic>
        <p:nvPicPr>
          <p:cNvPr id="4" name="Picture 4" descr="A diagram of a sorting algorithm&#10;&#10;AI-generated content may be incorrect.">
            <a:extLst>
              <a:ext uri="{FF2B5EF4-FFF2-40B4-BE49-F238E27FC236}">
                <a16:creationId xmlns:a16="http://schemas.microsoft.com/office/drawing/2014/main" id="{D83C491E-89F3-6C84-10F1-7FF8E9B87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71" y="2404796"/>
            <a:ext cx="3414010" cy="2048405"/>
          </a:xfrm>
          <a:prstGeom prst="rect">
            <a:avLst/>
          </a:prstGeom>
          <a:effectLst/>
        </p:spPr>
      </p:pic>
      <p:sp>
        <p:nvSpPr>
          <p:cNvPr id="15"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3" name="Symbol zastępczy zawartości 2">
            <a:extLst>
              <a:ext uri="{FF2B5EF4-FFF2-40B4-BE49-F238E27FC236}">
                <a16:creationId xmlns:a16="http://schemas.microsoft.com/office/drawing/2014/main" id="{33A343B8-5AF7-6D06-674A-19175D8399B5}"/>
              </a:ext>
            </a:extLst>
          </p:cNvPr>
          <p:cNvSpPr>
            <a:spLocks noGrp="1"/>
          </p:cNvSpPr>
          <p:nvPr>
            <p:ph idx="1"/>
          </p:nvPr>
        </p:nvSpPr>
        <p:spPr>
          <a:xfrm>
            <a:off x="648930" y="1681844"/>
            <a:ext cx="6188189" cy="4541976"/>
          </a:xfrm>
        </p:spPr>
        <p:txBody>
          <a:bodyPr>
            <a:normAutofit/>
          </a:bodyPr>
          <a:lstStyle/>
          <a:p>
            <a:pPr>
              <a:lnSpc>
                <a:spcPct val="90000"/>
              </a:lnSpc>
            </a:pPr>
            <a:r>
              <a:rPr lang="pl-PL" sz="1800" dirty="0">
                <a:solidFill>
                  <a:srgbClr val="FFFFFF"/>
                </a:solidFill>
              </a:rPr>
              <a:t>Celem niniejszego projektu było porównanie wydajności wybranych algorytmów sortowania (bąbelkowego, szybkiego, przez scalanie, przez wstawianie i przez wybieranie) przy zastosowaniu różnych technologii równoległych: </a:t>
            </a:r>
            <a:r>
              <a:rPr lang="pl-PL" sz="1800" dirty="0" err="1">
                <a:solidFill>
                  <a:srgbClr val="FFFFFF"/>
                </a:solidFill>
              </a:rPr>
              <a:t>OpenMP</a:t>
            </a:r>
            <a:r>
              <a:rPr lang="pl-PL" sz="1800" dirty="0">
                <a:solidFill>
                  <a:srgbClr val="FFFFFF"/>
                </a:solidFill>
              </a:rPr>
              <a:t>, C++ </a:t>
            </a:r>
            <a:r>
              <a:rPr lang="pl-PL" sz="1800" dirty="0" err="1">
                <a:solidFill>
                  <a:srgbClr val="FFFFFF"/>
                </a:solidFill>
              </a:rPr>
              <a:t>Threads</a:t>
            </a:r>
            <a:r>
              <a:rPr lang="pl-PL" sz="1800" dirty="0">
                <a:solidFill>
                  <a:srgbClr val="FFFFFF"/>
                </a:solidFill>
              </a:rPr>
              <a:t> oraz CUDA.</a:t>
            </a:r>
          </a:p>
          <a:p>
            <a:pPr>
              <a:lnSpc>
                <a:spcPct val="90000"/>
              </a:lnSpc>
            </a:pPr>
            <a:r>
              <a:rPr lang="pl-PL" sz="1800" dirty="0">
                <a:solidFill>
                  <a:srgbClr val="FFFFFF"/>
                </a:solidFill>
              </a:rPr>
              <a:t>Analiza obejmuje ocenę czasu wykonania, skalowalności oraz potencjału zrównoleglenia tych algorytmów, a także ich zastosowanie w praktyce — od sortowania danych w bazach danych, przez przetwarzanie obrazów, po systemy operacyjne i analizy statystyczne.</a:t>
            </a:r>
          </a:p>
          <a:p>
            <a:pPr>
              <a:lnSpc>
                <a:spcPct val="90000"/>
              </a:lnSpc>
            </a:pPr>
            <a:r>
              <a:rPr lang="pl-PL" sz="1800" dirty="0">
                <a:solidFill>
                  <a:srgbClr val="FFFFFF"/>
                </a:solidFill>
              </a:rPr>
              <a:t>Porównanie zostało przeprowadzone dla różnych rozmiarów danych oraz liczby wątków, a dodatkowo uwzględniono prawo </a:t>
            </a:r>
            <a:r>
              <a:rPr lang="pl-PL" sz="1800" dirty="0" err="1">
                <a:solidFill>
                  <a:srgbClr val="FFFFFF"/>
                </a:solidFill>
              </a:rPr>
              <a:t>Amdahla</a:t>
            </a:r>
            <a:r>
              <a:rPr lang="pl-PL" sz="1800" dirty="0">
                <a:solidFill>
                  <a:srgbClr val="FFFFFF"/>
                </a:solidFill>
              </a:rPr>
              <a:t> i pojęcie progu opłacalności.</a:t>
            </a:r>
          </a:p>
        </p:txBody>
      </p:sp>
    </p:spTree>
    <p:extLst>
      <p:ext uri="{BB962C8B-B14F-4D97-AF65-F5344CB8AC3E}">
        <p14:creationId xmlns:p14="http://schemas.microsoft.com/office/powerpoint/2010/main" val="3990827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18A1BB-02F6-F696-DDD8-430CCD5B231D}"/>
              </a:ext>
            </a:extLst>
          </p:cNvPr>
          <p:cNvSpPr>
            <a:spLocks noGrp="1"/>
          </p:cNvSpPr>
          <p:nvPr>
            <p:ph type="title"/>
          </p:nvPr>
        </p:nvSpPr>
        <p:spPr/>
        <p:txBody>
          <a:bodyPr/>
          <a:lstStyle/>
          <a:p>
            <a:r>
              <a:rPr lang="pl-PL" dirty="0"/>
              <a:t>Opis realizacji programu i zrównoleglenia</a:t>
            </a:r>
          </a:p>
        </p:txBody>
      </p:sp>
      <p:sp>
        <p:nvSpPr>
          <p:cNvPr id="3" name="Symbol zastępczy zawartości 2">
            <a:extLst>
              <a:ext uri="{FF2B5EF4-FFF2-40B4-BE49-F238E27FC236}">
                <a16:creationId xmlns:a16="http://schemas.microsoft.com/office/drawing/2014/main" id="{EE8C4F94-9334-03D0-A00D-70A9FB4D6C77}"/>
              </a:ext>
            </a:extLst>
          </p:cNvPr>
          <p:cNvSpPr>
            <a:spLocks noGrp="1"/>
          </p:cNvSpPr>
          <p:nvPr>
            <p:ph idx="1"/>
          </p:nvPr>
        </p:nvSpPr>
        <p:spPr/>
        <p:txBody>
          <a:bodyPr/>
          <a:lstStyle/>
          <a:p>
            <a:r>
              <a:rPr lang="pl-PL" dirty="0"/>
              <a:t>W ramach projektu zaimplementowano pięć klasycznych algorytmów sortowania, każdy z nich został opracowany w trzech wariantach:</a:t>
            </a:r>
          </a:p>
          <a:p>
            <a:r>
              <a:rPr lang="pl-PL" b="1" dirty="0"/>
              <a:t>Sekwencyjnym</a:t>
            </a:r>
            <a:r>
              <a:rPr lang="pl-PL" dirty="0"/>
              <a:t> (dla odniesienia i porównania),</a:t>
            </a:r>
          </a:p>
          <a:p>
            <a:r>
              <a:rPr lang="pl-PL" b="1" dirty="0"/>
              <a:t>Zrównoleglonym z użyciem </a:t>
            </a:r>
            <a:r>
              <a:rPr lang="pl-PL" b="1" dirty="0" err="1"/>
              <a:t>OpenMP</a:t>
            </a:r>
            <a:r>
              <a:rPr lang="pl-PL" dirty="0"/>
              <a:t> (dla CPU),</a:t>
            </a:r>
          </a:p>
          <a:p>
            <a:r>
              <a:rPr lang="pl-PL" b="1" dirty="0"/>
              <a:t>Zrównoleglonym z użyciem C++ </a:t>
            </a:r>
            <a:r>
              <a:rPr lang="pl-PL" b="1" dirty="0" err="1"/>
              <a:t>Threads</a:t>
            </a:r>
            <a:r>
              <a:rPr lang="pl-PL" dirty="0"/>
              <a:t> (dla CPU),</a:t>
            </a:r>
          </a:p>
          <a:p>
            <a:r>
              <a:rPr lang="pl-PL" b="1" dirty="0"/>
              <a:t>Zrównoleglonym z użyciem CUDA</a:t>
            </a:r>
            <a:r>
              <a:rPr lang="pl-PL" dirty="0"/>
              <a:t> (dla GPU).</a:t>
            </a:r>
          </a:p>
          <a:p>
            <a:endParaRPr lang="pl-PL" dirty="0"/>
          </a:p>
        </p:txBody>
      </p:sp>
    </p:spTree>
    <p:extLst>
      <p:ext uri="{BB962C8B-B14F-4D97-AF65-F5344CB8AC3E}">
        <p14:creationId xmlns:p14="http://schemas.microsoft.com/office/powerpoint/2010/main" val="378093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E5FEDBD-72E4-5B48-165C-70ACAF4C8B0A}"/>
              </a:ext>
            </a:extLst>
          </p:cNvPr>
          <p:cNvSpPr>
            <a:spLocks noGrp="1"/>
          </p:cNvSpPr>
          <p:nvPr>
            <p:ph type="title"/>
          </p:nvPr>
        </p:nvSpPr>
        <p:spPr/>
        <p:txBody>
          <a:bodyPr/>
          <a:lstStyle/>
          <a:p>
            <a:r>
              <a:rPr lang="pl-PL" dirty="0"/>
              <a:t>Techniczne aspekty zrównoleglenia</a:t>
            </a:r>
          </a:p>
        </p:txBody>
      </p:sp>
      <p:sp>
        <p:nvSpPr>
          <p:cNvPr id="3" name="Symbol zastępczy zawartości 2">
            <a:extLst>
              <a:ext uri="{FF2B5EF4-FFF2-40B4-BE49-F238E27FC236}">
                <a16:creationId xmlns:a16="http://schemas.microsoft.com/office/drawing/2014/main" id="{E940C85B-A53E-0114-EF29-3511B5AB1867}"/>
              </a:ext>
            </a:extLst>
          </p:cNvPr>
          <p:cNvSpPr>
            <a:spLocks noGrp="1"/>
          </p:cNvSpPr>
          <p:nvPr>
            <p:ph idx="1"/>
          </p:nvPr>
        </p:nvSpPr>
        <p:spPr/>
        <p:txBody>
          <a:bodyPr>
            <a:normAutofit lnSpcReduction="10000"/>
          </a:bodyPr>
          <a:lstStyle/>
          <a:p>
            <a:r>
              <a:rPr lang="pl-PL" dirty="0" err="1"/>
              <a:t>OpenMP</a:t>
            </a:r>
            <a:r>
              <a:rPr lang="pl-PL" dirty="0"/>
              <a:t> - warianty </a:t>
            </a:r>
            <a:r>
              <a:rPr lang="pl-PL" dirty="0" err="1"/>
              <a:t>OpenMP</a:t>
            </a:r>
            <a:r>
              <a:rPr lang="pl-PL" dirty="0"/>
              <a:t> wykorzystują dyrektywy #pragma </a:t>
            </a:r>
            <a:r>
              <a:rPr lang="pl-PL" dirty="0" err="1"/>
              <a:t>omp</a:t>
            </a:r>
            <a:r>
              <a:rPr lang="pl-PL" dirty="0"/>
              <a:t> </a:t>
            </a:r>
            <a:r>
              <a:rPr lang="pl-PL" dirty="0" err="1"/>
              <a:t>parallel</a:t>
            </a:r>
            <a:r>
              <a:rPr lang="pl-PL" dirty="0"/>
              <a:t> for oraz #pragma </a:t>
            </a:r>
            <a:r>
              <a:rPr lang="pl-PL" dirty="0" err="1"/>
              <a:t>omp</a:t>
            </a:r>
            <a:r>
              <a:rPr lang="pl-PL" dirty="0"/>
              <a:t> </a:t>
            </a:r>
            <a:r>
              <a:rPr lang="pl-PL" dirty="0" err="1"/>
              <a:t>sections</a:t>
            </a:r>
            <a:r>
              <a:rPr lang="pl-PL" dirty="0"/>
              <a:t>, co umożliwia podział pętli lub sekcji kodu pomiędzy dostępne wątki procesora.</a:t>
            </a:r>
          </a:p>
          <a:p>
            <a:r>
              <a:rPr lang="pl-PL" dirty="0" err="1"/>
              <a:t>Threads</a:t>
            </a:r>
            <a:r>
              <a:rPr lang="pl-PL" dirty="0"/>
              <a:t> C++ - Implementacja oparta o </a:t>
            </a:r>
            <a:r>
              <a:rPr lang="pl-PL" dirty="0" err="1"/>
              <a:t>std</a:t>
            </a:r>
            <a:r>
              <a:rPr lang="pl-PL" dirty="0"/>
              <a:t>::</a:t>
            </a:r>
            <a:r>
              <a:rPr lang="pl-PL" dirty="0" err="1"/>
              <a:t>thread</a:t>
            </a:r>
            <a:r>
              <a:rPr lang="pl-PL" dirty="0"/>
              <a:t> zakładała jawne tworzenie i łączenie wątków. Dane wejściowe dzielono na bloki, a każdy wątek przetwarzał swój fragment.</a:t>
            </a:r>
          </a:p>
          <a:p>
            <a:r>
              <a:rPr lang="pl-PL" dirty="0"/>
              <a:t>CUDA wykorzystuje masowe zrównoleglenie oparte na setkach rdzeni GPU. Implementacja wymagała przepisania logiki sortowania na jądra (__</a:t>
            </a:r>
            <a:r>
              <a:rPr lang="pl-PL" dirty="0" err="1"/>
              <a:t>global</a:t>
            </a:r>
            <a:r>
              <a:rPr lang="pl-PL" dirty="0"/>
              <a:t>__) wykonywane przez wiele bloków i wątków. Ze względu na ograniczenia synchronizacji wątków w obrębie bloków oraz brak możliwości synchronizacji między blokami, najlepiej sprawdziły się algorytmy, które można naturalnie podzielić na niezależne operacje, np. </a:t>
            </a:r>
            <a:r>
              <a:rPr lang="pl-PL" dirty="0" err="1"/>
              <a:t>MergeSort</a:t>
            </a:r>
            <a:r>
              <a:rPr lang="pl-PL" dirty="0"/>
              <a:t> czy </a:t>
            </a:r>
            <a:r>
              <a:rPr lang="pl-PL" dirty="0" err="1"/>
              <a:t>QuickSort</a:t>
            </a:r>
            <a:r>
              <a:rPr lang="pl-PL" dirty="0"/>
              <a:t>.</a:t>
            </a:r>
          </a:p>
        </p:txBody>
      </p:sp>
    </p:spTree>
    <p:extLst>
      <p:ext uri="{BB962C8B-B14F-4D97-AF65-F5344CB8AC3E}">
        <p14:creationId xmlns:p14="http://schemas.microsoft.com/office/powerpoint/2010/main" val="382845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ytuł 1">
            <a:extLst>
              <a:ext uri="{FF2B5EF4-FFF2-40B4-BE49-F238E27FC236}">
                <a16:creationId xmlns:a16="http://schemas.microsoft.com/office/drawing/2014/main" id="{4514DFD4-2C72-D8DC-A3B4-212F56285709}"/>
              </a:ext>
            </a:extLst>
          </p:cNvPr>
          <p:cNvSpPr>
            <a:spLocks noGrp="1"/>
          </p:cNvSpPr>
          <p:nvPr>
            <p:ph type="title"/>
          </p:nvPr>
        </p:nvSpPr>
        <p:spPr>
          <a:xfrm>
            <a:off x="648930" y="629267"/>
            <a:ext cx="9252154" cy="1016654"/>
          </a:xfrm>
        </p:spPr>
        <p:txBody>
          <a:bodyPr>
            <a:normAutofit/>
          </a:bodyPr>
          <a:lstStyle/>
          <a:p>
            <a:r>
              <a:rPr lang="pl-PL">
                <a:solidFill>
                  <a:srgbClr val="EBEBEB"/>
                </a:solidFill>
              </a:rPr>
              <a:t>Opis środowiska</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l-PL"/>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pl-PL"/>
          </a:p>
        </p:txBody>
      </p:sp>
      <p:graphicFrame>
        <p:nvGraphicFramePr>
          <p:cNvPr id="4" name="Symbol zastępczy zawartości 3">
            <a:extLst>
              <a:ext uri="{FF2B5EF4-FFF2-40B4-BE49-F238E27FC236}">
                <a16:creationId xmlns:a16="http://schemas.microsoft.com/office/drawing/2014/main" id="{1F879D17-5BE5-7B8A-2C2A-E4B08A81C6E2}"/>
              </a:ext>
            </a:extLst>
          </p:cNvPr>
          <p:cNvGraphicFramePr>
            <a:graphicFrameLocks noGrp="1"/>
          </p:cNvGraphicFramePr>
          <p:nvPr>
            <p:ph idx="1"/>
            <p:extLst>
              <p:ext uri="{D42A27DB-BD31-4B8C-83A1-F6EECF244321}">
                <p14:modId xmlns:p14="http://schemas.microsoft.com/office/powerpoint/2010/main" val="624599862"/>
              </p:ext>
            </p:extLst>
          </p:nvPr>
        </p:nvGraphicFramePr>
        <p:xfrm>
          <a:off x="957706" y="2810256"/>
          <a:ext cx="10277820" cy="3404279"/>
        </p:xfrm>
        <a:graphic>
          <a:graphicData uri="http://schemas.openxmlformats.org/drawingml/2006/table">
            <a:tbl>
              <a:tblPr firstRow="1" firstCol="1" bandRow="1">
                <a:tableStyleId>{5C22544A-7EE6-4342-B048-85BDC9FD1C3A}</a:tableStyleId>
              </a:tblPr>
              <a:tblGrid>
                <a:gridCol w="5125614">
                  <a:extLst>
                    <a:ext uri="{9D8B030D-6E8A-4147-A177-3AD203B41FA5}">
                      <a16:colId xmlns:a16="http://schemas.microsoft.com/office/drawing/2014/main" val="3166948700"/>
                    </a:ext>
                  </a:extLst>
                </a:gridCol>
                <a:gridCol w="5152206">
                  <a:extLst>
                    <a:ext uri="{9D8B030D-6E8A-4147-A177-3AD203B41FA5}">
                      <a16:colId xmlns:a16="http://schemas.microsoft.com/office/drawing/2014/main" val="35086048"/>
                    </a:ext>
                  </a:extLst>
                </a:gridCol>
              </a:tblGrid>
              <a:tr h="1401443">
                <a:tc>
                  <a:txBody>
                    <a:bodyPr/>
                    <a:lstStyle/>
                    <a:p>
                      <a:pPr>
                        <a:lnSpc>
                          <a:spcPct val="115000"/>
                        </a:lnSpc>
                        <a:buNone/>
                      </a:pPr>
                      <a:r>
                        <a:rPr lang="pl-PL" sz="1600" kern="100">
                          <a:effectLst/>
                        </a:rPr>
                        <a:t>Parametry procesora</a:t>
                      </a:r>
                      <a:endParaRPr lang="pl-PL" sz="1600" kern="100">
                        <a:effectLst/>
                        <a:latin typeface="Times New Roman" panose="02020603050405020304" pitchFamily="18" charset="0"/>
                        <a:ea typeface="Times New Roman" panose="02020603050405020304" pitchFamily="18" charset="0"/>
                      </a:endParaRPr>
                    </a:p>
                  </a:txBody>
                  <a:tcPr marL="89735" marR="89735" marT="0" marB="0"/>
                </a:tc>
                <a:tc>
                  <a:txBody>
                    <a:bodyPr/>
                    <a:lstStyle/>
                    <a:p>
                      <a:pPr>
                        <a:lnSpc>
                          <a:spcPct val="115000"/>
                        </a:lnSpc>
                        <a:buNone/>
                      </a:pPr>
                      <a:r>
                        <a:rPr lang="pl-PL" sz="1600" b="0" kern="100" dirty="0">
                          <a:solidFill>
                            <a:sysClr val="windowText" lastClr="000000"/>
                          </a:solidFill>
                          <a:effectLst/>
                        </a:rPr>
                        <a:t>Rodzina procesorów: AMD </a:t>
                      </a:r>
                      <a:r>
                        <a:rPr lang="pl-PL" sz="1600" b="0" kern="100" dirty="0" err="1">
                          <a:solidFill>
                            <a:sysClr val="windowText" lastClr="000000"/>
                          </a:solidFill>
                          <a:effectLst/>
                        </a:rPr>
                        <a:t>Ryzen</a:t>
                      </a:r>
                      <a:r>
                        <a:rPr lang="pl-PL" sz="1600" b="0" kern="100" dirty="0">
                          <a:solidFill>
                            <a:sysClr val="windowText" lastClr="000000"/>
                          </a:solidFill>
                          <a:effectLst/>
                        </a:rPr>
                        <a:t> </a:t>
                      </a:r>
                    </a:p>
                    <a:p>
                      <a:pPr>
                        <a:lnSpc>
                          <a:spcPct val="115000"/>
                        </a:lnSpc>
                        <a:buNone/>
                      </a:pPr>
                      <a:r>
                        <a:rPr lang="pl-PL" sz="1600" b="0" kern="100" dirty="0">
                          <a:solidFill>
                            <a:sysClr val="windowText" lastClr="000000"/>
                          </a:solidFill>
                          <a:effectLst/>
                        </a:rPr>
                        <a:t>Seria procesora: 5 </a:t>
                      </a:r>
                    </a:p>
                    <a:p>
                      <a:pPr>
                        <a:lnSpc>
                          <a:spcPct val="115000"/>
                        </a:lnSpc>
                        <a:buNone/>
                      </a:pPr>
                      <a:r>
                        <a:rPr lang="pl-PL" sz="1600" b="0" kern="100" dirty="0">
                          <a:solidFill>
                            <a:sysClr val="windowText" lastClr="000000"/>
                          </a:solidFill>
                          <a:effectLst/>
                        </a:rPr>
                        <a:t>Taktowanie rdzenia: 3.6 GHz</a:t>
                      </a:r>
                    </a:p>
                    <a:p>
                      <a:pPr>
                        <a:lnSpc>
                          <a:spcPct val="115000"/>
                        </a:lnSpc>
                        <a:buNone/>
                      </a:pPr>
                      <a:r>
                        <a:rPr lang="pl-PL" sz="1600" b="0" kern="100" dirty="0">
                          <a:solidFill>
                            <a:sysClr val="windowText" lastClr="000000"/>
                          </a:solidFill>
                          <a:effectLst/>
                        </a:rPr>
                        <a:t>Liczba rdzeni fizycznych: 6 rdzeni</a:t>
                      </a:r>
                    </a:p>
                    <a:p>
                      <a:pPr>
                        <a:lnSpc>
                          <a:spcPct val="115000"/>
                        </a:lnSpc>
                        <a:buNone/>
                      </a:pPr>
                      <a:r>
                        <a:rPr lang="pl-PL" sz="1600" b="0" kern="100" dirty="0">
                          <a:solidFill>
                            <a:sysClr val="windowText" lastClr="000000"/>
                          </a:solidFill>
                          <a:effectLst/>
                        </a:rPr>
                        <a:t>Liczba wątków: 12 wątków</a:t>
                      </a:r>
                      <a:endParaRPr lang="pl-PL" sz="1600" b="0" kern="100" dirty="0">
                        <a:solidFill>
                          <a:sysClr val="windowText" lastClr="000000"/>
                        </a:solidFill>
                        <a:effectLst/>
                        <a:latin typeface="Times New Roman" panose="02020603050405020304" pitchFamily="18" charset="0"/>
                        <a:ea typeface="Times New Roman" panose="02020603050405020304" pitchFamily="18" charset="0"/>
                      </a:endParaRPr>
                    </a:p>
                  </a:txBody>
                  <a:tcPr marL="89735" marR="89735" marT="0" marB="0">
                    <a:solidFill>
                      <a:srgbClr val="F2E7E7"/>
                    </a:solidFill>
                  </a:tcPr>
                </a:tc>
                <a:extLst>
                  <a:ext uri="{0D108BD9-81ED-4DB2-BD59-A6C34878D82A}">
                    <a16:rowId xmlns:a16="http://schemas.microsoft.com/office/drawing/2014/main" val="4272953074"/>
                  </a:ext>
                </a:extLst>
              </a:tr>
              <a:tr h="575883">
                <a:tc>
                  <a:txBody>
                    <a:bodyPr/>
                    <a:lstStyle/>
                    <a:p>
                      <a:pPr>
                        <a:lnSpc>
                          <a:spcPct val="115000"/>
                        </a:lnSpc>
                        <a:buNone/>
                      </a:pPr>
                      <a:r>
                        <a:rPr lang="pl-PL" sz="1600" kern="100">
                          <a:effectLst/>
                        </a:rPr>
                        <a:t>Pamięć RAM</a:t>
                      </a:r>
                      <a:endParaRPr lang="pl-PL" sz="1600" kern="100">
                        <a:effectLst/>
                        <a:latin typeface="Times New Roman" panose="02020603050405020304" pitchFamily="18" charset="0"/>
                        <a:ea typeface="Times New Roman" panose="02020603050405020304" pitchFamily="18" charset="0"/>
                      </a:endParaRPr>
                    </a:p>
                  </a:txBody>
                  <a:tcPr marL="89735" marR="89735" marT="0" marB="0"/>
                </a:tc>
                <a:tc>
                  <a:txBody>
                    <a:bodyPr/>
                    <a:lstStyle/>
                    <a:p>
                      <a:pPr>
                        <a:lnSpc>
                          <a:spcPct val="115000"/>
                        </a:lnSpc>
                        <a:buNone/>
                      </a:pPr>
                      <a:r>
                        <a:rPr lang="pl-PL" sz="1600" kern="100" dirty="0">
                          <a:effectLst/>
                        </a:rPr>
                        <a:t>Pamięć RAM: 32.0 GB </a:t>
                      </a:r>
                    </a:p>
                    <a:p>
                      <a:pPr>
                        <a:lnSpc>
                          <a:spcPct val="115000"/>
                        </a:lnSpc>
                        <a:buNone/>
                      </a:pPr>
                      <a:r>
                        <a:rPr lang="pl-PL" sz="1600" kern="100" dirty="0">
                          <a:effectLst/>
                        </a:rPr>
                        <a:t>Szybkość: 3200 MHz</a:t>
                      </a:r>
                      <a:endParaRPr lang="pl-PL" sz="1600" kern="100" dirty="0">
                        <a:effectLst/>
                        <a:latin typeface="Times New Roman" panose="02020603050405020304" pitchFamily="18" charset="0"/>
                        <a:ea typeface="Times New Roman" panose="02020603050405020304" pitchFamily="18" charset="0"/>
                      </a:endParaRPr>
                    </a:p>
                  </a:txBody>
                  <a:tcPr marL="89735" marR="89735" marT="0" marB="0"/>
                </a:tc>
                <a:extLst>
                  <a:ext uri="{0D108BD9-81ED-4DB2-BD59-A6C34878D82A}">
                    <a16:rowId xmlns:a16="http://schemas.microsoft.com/office/drawing/2014/main" val="2192027642"/>
                  </a:ext>
                </a:extLst>
              </a:tr>
              <a:tr h="851070">
                <a:tc>
                  <a:txBody>
                    <a:bodyPr/>
                    <a:lstStyle/>
                    <a:p>
                      <a:pPr>
                        <a:lnSpc>
                          <a:spcPct val="115000"/>
                        </a:lnSpc>
                        <a:buNone/>
                      </a:pPr>
                      <a:r>
                        <a:rPr lang="pl-PL" sz="1600" kern="100">
                          <a:effectLst/>
                        </a:rPr>
                        <a:t>Dysk</a:t>
                      </a:r>
                      <a:endParaRPr lang="pl-PL" sz="1600" kern="100">
                        <a:effectLst/>
                        <a:latin typeface="Times New Roman" panose="02020603050405020304" pitchFamily="18" charset="0"/>
                        <a:ea typeface="Times New Roman" panose="02020603050405020304" pitchFamily="18" charset="0"/>
                      </a:endParaRPr>
                    </a:p>
                  </a:txBody>
                  <a:tcPr marL="89735" marR="89735" marT="0" marB="0"/>
                </a:tc>
                <a:tc>
                  <a:txBody>
                    <a:bodyPr/>
                    <a:lstStyle/>
                    <a:p>
                      <a:pPr>
                        <a:lnSpc>
                          <a:spcPct val="115000"/>
                        </a:lnSpc>
                        <a:buNone/>
                      </a:pPr>
                      <a:r>
                        <a:rPr lang="pl-PL" sz="1600" kern="100" dirty="0">
                          <a:effectLst/>
                        </a:rPr>
                        <a:t>SSD ADATA XPG SX8200 PRO 256GB </a:t>
                      </a:r>
                    </a:p>
                    <a:p>
                      <a:pPr>
                        <a:lnSpc>
                          <a:spcPct val="115000"/>
                        </a:lnSpc>
                        <a:buNone/>
                      </a:pPr>
                      <a:r>
                        <a:rPr lang="pl-PL" sz="1600" kern="100" dirty="0">
                          <a:effectLst/>
                        </a:rPr>
                        <a:t>Szybkość odczytu: 3350 MB/s</a:t>
                      </a:r>
                    </a:p>
                    <a:p>
                      <a:pPr>
                        <a:lnSpc>
                          <a:spcPct val="115000"/>
                        </a:lnSpc>
                        <a:buNone/>
                      </a:pPr>
                      <a:r>
                        <a:rPr lang="pl-PL" sz="1600" kern="100" dirty="0">
                          <a:effectLst/>
                        </a:rPr>
                        <a:t>Szybkość zapisu: 1200 MB/s</a:t>
                      </a:r>
                      <a:endParaRPr lang="pl-PL" sz="1600" kern="100" dirty="0">
                        <a:effectLst/>
                        <a:latin typeface="Times New Roman" panose="02020603050405020304" pitchFamily="18" charset="0"/>
                        <a:ea typeface="Times New Roman" panose="02020603050405020304" pitchFamily="18" charset="0"/>
                      </a:endParaRPr>
                    </a:p>
                  </a:txBody>
                  <a:tcPr marL="89735" marR="89735" marT="0" marB="0"/>
                </a:tc>
                <a:extLst>
                  <a:ext uri="{0D108BD9-81ED-4DB2-BD59-A6C34878D82A}">
                    <a16:rowId xmlns:a16="http://schemas.microsoft.com/office/drawing/2014/main" val="2826346010"/>
                  </a:ext>
                </a:extLst>
              </a:tr>
              <a:tr h="575883">
                <a:tc>
                  <a:txBody>
                    <a:bodyPr/>
                    <a:lstStyle/>
                    <a:p>
                      <a:pPr>
                        <a:lnSpc>
                          <a:spcPct val="115000"/>
                        </a:lnSpc>
                        <a:buNone/>
                      </a:pPr>
                      <a:r>
                        <a:rPr lang="pl-PL" sz="1600" kern="100">
                          <a:effectLst/>
                        </a:rPr>
                        <a:t>Karta graficzna</a:t>
                      </a:r>
                    </a:p>
                    <a:p>
                      <a:pPr>
                        <a:lnSpc>
                          <a:spcPct val="115000"/>
                        </a:lnSpc>
                        <a:buNone/>
                      </a:pPr>
                      <a:r>
                        <a:rPr lang="pl-PL" sz="1600" kern="100">
                          <a:effectLst/>
                        </a:rPr>
                        <a:t> </a:t>
                      </a:r>
                      <a:endParaRPr lang="pl-PL" sz="1600" kern="100">
                        <a:effectLst/>
                        <a:latin typeface="Times New Roman" panose="02020603050405020304" pitchFamily="18" charset="0"/>
                        <a:ea typeface="Times New Roman" panose="02020603050405020304" pitchFamily="18" charset="0"/>
                      </a:endParaRPr>
                    </a:p>
                  </a:txBody>
                  <a:tcPr marL="89735" marR="89735" marT="0" marB="0"/>
                </a:tc>
                <a:tc>
                  <a:txBody>
                    <a:bodyPr/>
                    <a:lstStyle/>
                    <a:p>
                      <a:pPr>
                        <a:lnSpc>
                          <a:spcPct val="115000"/>
                        </a:lnSpc>
                        <a:buNone/>
                      </a:pPr>
                      <a:r>
                        <a:rPr lang="pl-PL" sz="1600" kern="100" dirty="0">
                          <a:effectLst/>
                        </a:rPr>
                        <a:t>NVIDIA </a:t>
                      </a:r>
                      <a:r>
                        <a:rPr lang="pl-PL" sz="1600" kern="100" dirty="0" err="1">
                          <a:effectLst/>
                        </a:rPr>
                        <a:t>GeForce</a:t>
                      </a:r>
                      <a:r>
                        <a:rPr lang="pl-PL" sz="1600" kern="100" dirty="0">
                          <a:effectLst/>
                        </a:rPr>
                        <a:t> GTX 1660 SUPER</a:t>
                      </a:r>
                      <a:endParaRPr lang="pl-PL" sz="1600" kern="100" dirty="0">
                        <a:effectLst/>
                        <a:latin typeface="Times New Roman" panose="02020603050405020304" pitchFamily="18" charset="0"/>
                        <a:ea typeface="Times New Roman" panose="02020603050405020304" pitchFamily="18" charset="0"/>
                      </a:endParaRPr>
                    </a:p>
                  </a:txBody>
                  <a:tcPr marL="89735" marR="89735" marT="0" marB="0"/>
                </a:tc>
                <a:extLst>
                  <a:ext uri="{0D108BD9-81ED-4DB2-BD59-A6C34878D82A}">
                    <a16:rowId xmlns:a16="http://schemas.microsoft.com/office/drawing/2014/main" val="2641589412"/>
                  </a:ext>
                </a:extLst>
              </a:tr>
            </a:tbl>
          </a:graphicData>
        </a:graphic>
      </p:graphicFrame>
    </p:spTree>
    <p:extLst>
      <p:ext uri="{BB962C8B-B14F-4D97-AF65-F5344CB8AC3E}">
        <p14:creationId xmlns:p14="http://schemas.microsoft.com/office/powerpoint/2010/main" val="12883818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3493997-3341-CC1A-19EE-39DF693413B6}"/>
              </a:ext>
            </a:extLst>
          </p:cNvPr>
          <p:cNvSpPr>
            <a:spLocks noGrp="1"/>
          </p:cNvSpPr>
          <p:nvPr>
            <p:ph type="title"/>
          </p:nvPr>
        </p:nvSpPr>
        <p:spPr/>
        <p:txBody>
          <a:bodyPr/>
          <a:lstStyle/>
          <a:p>
            <a:r>
              <a:rPr lang="pl-PL" dirty="0"/>
              <a:t>Analiza wyników</a:t>
            </a:r>
          </a:p>
        </p:txBody>
      </p:sp>
      <p:pic>
        <p:nvPicPr>
          <p:cNvPr id="5" name="Symbol zastępczy zawartości 4" descr="Obraz zawierający tekst, numer, zrzut ekranu, Czcionka&#10;&#10;Zawartość wygenerowana przez AI może być niepoprawna.">
            <a:extLst>
              <a:ext uri="{FF2B5EF4-FFF2-40B4-BE49-F238E27FC236}">
                <a16:creationId xmlns:a16="http://schemas.microsoft.com/office/drawing/2014/main" id="{B59979BF-4615-780F-EAA8-FDF5D23E0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120" y="1163374"/>
            <a:ext cx="8809759" cy="5568712"/>
          </a:xfrm>
        </p:spPr>
      </p:pic>
    </p:spTree>
    <p:extLst>
      <p:ext uri="{BB962C8B-B14F-4D97-AF65-F5344CB8AC3E}">
        <p14:creationId xmlns:p14="http://schemas.microsoft.com/office/powerpoint/2010/main" val="227657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81F89B-74E4-42AD-ED5D-51599B52C91C}"/>
              </a:ext>
            </a:extLst>
          </p:cNvPr>
          <p:cNvSpPr>
            <a:spLocks noGrp="1"/>
          </p:cNvSpPr>
          <p:nvPr>
            <p:ph type="title"/>
          </p:nvPr>
        </p:nvSpPr>
        <p:spPr/>
        <p:txBody>
          <a:bodyPr/>
          <a:lstStyle/>
          <a:p>
            <a:r>
              <a:rPr lang="pl-PL" dirty="0"/>
              <a:t>Analiza wyników</a:t>
            </a:r>
          </a:p>
        </p:txBody>
      </p:sp>
      <p:pic>
        <p:nvPicPr>
          <p:cNvPr id="5" name="Symbol zastępczy zawartości 4" descr="Obraz zawierający tekst, numer, dokument, menu&#10;&#10;Zawartość wygenerowana przez AI może być niepoprawna.">
            <a:extLst>
              <a:ext uri="{FF2B5EF4-FFF2-40B4-BE49-F238E27FC236}">
                <a16:creationId xmlns:a16="http://schemas.microsoft.com/office/drawing/2014/main" id="{91B9CF40-9DBC-6C7C-D94F-E1F6441DFD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086" y="1510928"/>
            <a:ext cx="5362378" cy="4875405"/>
          </a:xfrm>
        </p:spPr>
      </p:pic>
      <p:pic>
        <p:nvPicPr>
          <p:cNvPr id="7" name="Obraz 6" descr="Obraz zawierający tekst, zrzut ekranu, numer, Czcionka&#10;&#10;Zawartość wygenerowana przez AI może być niepoprawna.">
            <a:extLst>
              <a:ext uri="{FF2B5EF4-FFF2-40B4-BE49-F238E27FC236}">
                <a16:creationId xmlns:a16="http://schemas.microsoft.com/office/drawing/2014/main" id="{46754B9E-7464-7840-9B05-D25327ACA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2439" y="1932043"/>
            <a:ext cx="3647251" cy="4033174"/>
          </a:xfrm>
          <a:prstGeom prst="rect">
            <a:avLst/>
          </a:prstGeom>
        </p:spPr>
      </p:pic>
    </p:spTree>
    <p:extLst>
      <p:ext uri="{BB962C8B-B14F-4D97-AF65-F5344CB8AC3E}">
        <p14:creationId xmlns:p14="http://schemas.microsoft.com/office/powerpoint/2010/main" val="77195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7BC201-892D-ED32-E393-DD312D2781D6}"/>
              </a:ext>
            </a:extLst>
          </p:cNvPr>
          <p:cNvSpPr>
            <a:spLocks noGrp="1"/>
          </p:cNvSpPr>
          <p:nvPr>
            <p:ph type="title"/>
          </p:nvPr>
        </p:nvSpPr>
        <p:spPr/>
        <p:txBody>
          <a:bodyPr/>
          <a:lstStyle/>
          <a:p>
            <a:r>
              <a:rPr lang="pl-PL" dirty="0"/>
              <a:t>Analiza wyników</a:t>
            </a:r>
          </a:p>
        </p:txBody>
      </p:sp>
      <p:pic>
        <p:nvPicPr>
          <p:cNvPr id="5" name="Symbol zastępczy zawartości 4" descr="Obraz zawierający tekst, zrzut ekranu, numer, Czcionka&#10;&#10;Zawartość wygenerowana przez AI może być niepoprawna.">
            <a:extLst>
              <a:ext uri="{FF2B5EF4-FFF2-40B4-BE49-F238E27FC236}">
                <a16:creationId xmlns:a16="http://schemas.microsoft.com/office/drawing/2014/main" id="{BB39A330-722D-689F-AA95-304358B267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48" y="1716840"/>
            <a:ext cx="5337169" cy="3931228"/>
          </a:xfrm>
        </p:spPr>
      </p:pic>
      <p:pic>
        <p:nvPicPr>
          <p:cNvPr id="7" name="Obraz 6" descr="Obraz zawierający tekst, zrzut ekranu, linia, Wykres&#10;&#10;Zawartość wygenerowana przez AI może być niepoprawna.">
            <a:extLst>
              <a:ext uri="{FF2B5EF4-FFF2-40B4-BE49-F238E27FC236}">
                <a16:creationId xmlns:a16="http://schemas.microsoft.com/office/drawing/2014/main" id="{BC8FE574-9F47-52B0-B0AB-F1D2D047D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784" y="1716840"/>
            <a:ext cx="5454237" cy="3931229"/>
          </a:xfrm>
          <a:prstGeom prst="rect">
            <a:avLst/>
          </a:prstGeom>
        </p:spPr>
      </p:pic>
    </p:spTree>
    <p:extLst>
      <p:ext uri="{BB962C8B-B14F-4D97-AF65-F5344CB8AC3E}">
        <p14:creationId xmlns:p14="http://schemas.microsoft.com/office/powerpoint/2010/main" val="220145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6A705-9186-D47F-0D96-F1A89E4DD95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7EFA095-87CD-9310-2D2D-6AF50FABAD21}"/>
              </a:ext>
            </a:extLst>
          </p:cNvPr>
          <p:cNvSpPr>
            <a:spLocks noGrp="1"/>
          </p:cNvSpPr>
          <p:nvPr>
            <p:ph type="title"/>
          </p:nvPr>
        </p:nvSpPr>
        <p:spPr/>
        <p:txBody>
          <a:bodyPr/>
          <a:lstStyle/>
          <a:p>
            <a:r>
              <a:rPr lang="pl-PL" dirty="0"/>
              <a:t>Analiza wyników</a:t>
            </a:r>
          </a:p>
        </p:txBody>
      </p:sp>
      <p:pic>
        <p:nvPicPr>
          <p:cNvPr id="5" name="Symbol zastępczy zawartości 4" descr="Obraz zawierający tekst, zrzut ekranu, Wykres, linia&#10;&#10;Zawartość wygenerowana przez AI może być niepoprawna.">
            <a:extLst>
              <a:ext uri="{FF2B5EF4-FFF2-40B4-BE49-F238E27FC236}">
                <a16:creationId xmlns:a16="http://schemas.microsoft.com/office/drawing/2014/main" id="{A3FF6B75-A37D-1C25-1CC5-14506FA66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107" y="1398410"/>
            <a:ext cx="7285786" cy="5099372"/>
          </a:xfrm>
        </p:spPr>
      </p:pic>
    </p:spTree>
    <p:extLst>
      <p:ext uri="{BB962C8B-B14F-4D97-AF65-F5344CB8AC3E}">
        <p14:creationId xmlns:p14="http://schemas.microsoft.com/office/powerpoint/2010/main" val="2289746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
  <a:themeElements>
    <a:clrScheme name="J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J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J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2670</TotalTime>
  <Words>1280</Words>
  <Application>Microsoft Office PowerPoint</Application>
  <PresentationFormat>Panoramiczny</PresentationFormat>
  <Paragraphs>219</Paragraphs>
  <Slides>18</Slides>
  <Notes>4</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18</vt:i4>
      </vt:variant>
    </vt:vector>
  </HeadingPairs>
  <TitlesOfParts>
    <vt:vector size="25" baseType="lpstr">
      <vt:lpstr>Aptos</vt:lpstr>
      <vt:lpstr>Arial</vt:lpstr>
      <vt:lpstr>Calibri</vt:lpstr>
      <vt:lpstr>Century Gothic</vt:lpstr>
      <vt:lpstr>Times New Roman</vt:lpstr>
      <vt:lpstr>Wingdings 3</vt:lpstr>
      <vt:lpstr>Jon</vt:lpstr>
      <vt:lpstr>Porównanie algorytmów sortowania</vt:lpstr>
      <vt:lpstr>Wstęp teoretyczny</vt:lpstr>
      <vt:lpstr>Opis realizacji programu i zrównoleglenia</vt:lpstr>
      <vt:lpstr>Techniczne aspekty zrównoleglenia</vt:lpstr>
      <vt:lpstr>Opis środowiska</vt:lpstr>
      <vt:lpstr>Analiza wyników</vt:lpstr>
      <vt:lpstr>Analiza wyników</vt:lpstr>
      <vt:lpstr>Analiza wyników</vt:lpstr>
      <vt:lpstr>Analiza wyników</vt:lpstr>
      <vt:lpstr>Analiza wyników</vt:lpstr>
      <vt:lpstr>Analiza wyników</vt:lpstr>
      <vt:lpstr>Analiza wyników</vt:lpstr>
      <vt:lpstr>Analiza wyników</vt:lpstr>
      <vt:lpstr>Procentowy udział części szeregowej i równoległej</vt:lpstr>
      <vt:lpstr>Prawo Amdala</vt:lpstr>
      <vt:lpstr>Próg opłacalności</vt:lpstr>
      <vt:lpstr>Recykling danych</vt:lpstr>
      <vt:lpstr>Wnioski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Dawid</dc:creator>
  <cp:lastModifiedBy>Dawid</cp:lastModifiedBy>
  <cp:revision>20</cp:revision>
  <dcterms:created xsi:type="dcterms:W3CDTF">2025-03-12T14:59:26Z</dcterms:created>
  <dcterms:modified xsi:type="dcterms:W3CDTF">2025-06-12T16:45:14Z</dcterms:modified>
</cp:coreProperties>
</file>