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248FC-380B-4D24-A51A-6BD12B97FC7F}" type="datetimeFigureOut">
              <a:rPr lang="pl-PL" smtClean="0"/>
              <a:t>27.04.2025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1F09-330A-4271-8E0D-43C1D3D9B6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00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61F09-330A-4271-8E0D-43C1D3D9B63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885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5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8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51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4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8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60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6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Grafika wektorowa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3970A0-A0F0-0686-3788-3C38E0AA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7C36AB-7EFC-7F86-A1B0-91846E96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14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6000" dirty="0"/>
              <a:t>Porównanie</a:t>
            </a:r>
            <a:br>
              <a:rPr lang="pl-PL" sz="6000" dirty="0"/>
            </a:br>
            <a:r>
              <a:rPr lang="pl-PL" sz="6000" dirty="0"/>
              <a:t>algorytmów sortowania</a:t>
            </a:r>
            <a:endParaRPr lang="pl-PL" sz="5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9D44AF-5D8F-D433-A90A-234CD754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Implementacja sekwencyjna, współbieżna, równoległa ORAZ CUDA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77AFB7-723A-3A34-C247-A20D2C7C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Cel projektu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Picture 4" descr="A diagram of a sorting algorithm&#10;&#10;AI-generated content may be incorrect.">
            <a:extLst>
              <a:ext uri="{FF2B5EF4-FFF2-40B4-BE49-F238E27FC236}">
                <a16:creationId xmlns:a16="http://schemas.microsoft.com/office/drawing/2014/main" id="{6D4CD321-F4B7-A9A4-7A23-4188877E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234957"/>
            <a:ext cx="3980139" cy="238808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B675E-16B3-338B-3E17-3352BF93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Analiza czasu wykonania różnych algorytmów sortowania w zależności od liczby elementów oraz wykorzystania wielowątkowości.</a:t>
            </a:r>
          </a:p>
        </p:txBody>
      </p:sp>
    </p:spTree>
    <p:extLst>
      <p:ext uri="{BB962C8B-B14F-4D97-AF65-F5344CB8AC3E}">
        <p14:creationId xmlns:p14="http://schemas.microsoft.com/office/powerpoint/2010/main" val="210497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59FC-A612-9BDF-9C5E-C10E13D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teoretyczny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43B8-5AF7-6D06-674A-19175D8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9700"/>
            <a:ext cx="8946541" cy="502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Podstawowe algorytmy sortowania:</a:t>
            </a:r>
          </a:p>
          <a:p>
            <a:r>
              <a:rPr lang="pl-PL" b="1" dirty="0"/>
              <a:t>Sortowanie bąbelkowe (Bubble Sort)</a:t>
            </a:r>
            <a:r>
              <a:rPr lang="pl-PL" dirty="0"/>
              <a:t> – proste, ale wolne, O(n²),</a:t>
            </a:r>
          </a:p>
          <a:p>
            <a:r>
              <a:rPr lang="pl-PL" b="1" dirty="0"/>
              <a:t>Sortowanie przez wybieranie (Selection Sort)</a:t>
            </a:r>
            <a:r>
              <a:rPr lang="pl-PL" dirty="0"/>
              <a:t> – też O(n²), ale z mniejszą liczbą zamian,</a:t>
            </a:r>
          </a:p>
          <a:p>
            <a:r>
              <a:rPr lang="pl-PL" b="1" dirty="0"/>
              <a:t>Sortowanie przez wstawianie (Insertion Sort)</a:t>
            </a:r>
            <a:r>
              <a:rPr lang="pl-PL" dirty="0"/>
              <a:t> – dobre dla prawie posortowanych danych, O(n²), </a:t>
            </a:r>
          </a:p>
          <a:p>
            <a:pPr marL="0" indent="0">
              <a:buNone/>
            </a:pPr>
            <a:r>
              <a:rPr lang="pl-PL" b="1" dirty="0"/>
              <a:t>Szybsze algorytmy:</a:t>
            </a:r>
          </a:p>
          <a:p>
            <a:r>
              <a:rPr lang="pl-PL" b="1" dirty="0"/>
              <a:t>Sortowanie szybkie (Quick Sort)</a:t>
            </a:r>
            <a:r>
              <a:rPr lang="pl-PL" dirty="0"/>
              <a:t> – O(n log (n)), jeden z najlepszych w praktyce,</a:t>
            </a:r>
          </a:p>
          <a:p>
            <a:r>
              <a:rPr lang="pl-PL" b="1" dirty="0"/>
              <a:t>Sortowanie przez scalanie (Merge Sort)</a:t>
            </a:r>
            <a:r>
              <a:rPr lang="pl-PL" dirty="0"/>
              <a:t> – O(n log (n)), łatwo równoległy, </a:t>
            </a:r>
          </a:p>
        </p:txBody>
      </p:sp>
    </p:spTree>
    <p:extLst>
      <p:ext uri="{BB962C8B-B14F-4D97-AF65-F5344CB8AC3E}">
        <p14:creationId xmlns:p14="http://schemas.microsoft.com/office/powerpoint/2010/main" val="39908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1F8F-9C4F-3A89-12B2-AC5FF4F4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 stosowalności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E8220-790A-F793-1C29-D4488622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4144"/>
            <a:ext cx="8946541" cy="49442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b="1" dirty="0"/>
              <a:t>🔹 Informatyka i algorytmy</a:t>
            </a:r>
          </a:p>
          <a:p>
            <a:r>
              <a:rPr lang="pl-PL" b="1" dirty="0"/>
              <a:t>Bazy danych</a:t>
            </a:r>
            <a:r>
              <a:rPr lang="pl-PL" dirty="0"/>
              <a:t> – szybkie sortowanie rekordów przy indeksowaniu danych</a:t>
            </a:r>
          </a:p>
          <a:p>
            <a:r>
              <a:rPr lang="pl-PL" b="1" dirty="0"/>
              <a:t>Kompresja danych</a:t>
            </a:r>
            <a:r>
              <a:rPr lang="pl-PL" dirty="0"/>
              <a:t> – sortowanie kodów w algorytmach kompresji (np. Huffmana)</a:t>
            </a:r>
          </a:p>
          <a:p>
            <a:r>
              <a:rPr lang="pl-PL" b="1" dirty="0"/>
              <a:t>Wyszukiwanie informacji</a:t>
            </a:r>
            <a:r>
              <a:rPr lang="pl-PL" dirty="0"/>
              <a:t> – sortowanie jest kluczowe dla wyszukiwania binarnego i algorytmów strukturyzowania danych</a:t>
            </a:r>
          </a:p>
          <a:p>
            <a:pPr>
              <a:buNone/>
            </a:pPr>
            <a:r>
              <a:rPr lang="pl-PL" b="1" dirty="0"/>
              <a:t>🔹 Analiza danych i uczenie maszynowe</a:t>
            </a:r>
          </a:p>
          <a:p>
            <a:r>
              <a:rPr lang="pl-PL" b="1" dirty="0"/>
              <a:t>Przetwarzanie Big Data</a:t>
            </a:r>
            <a:r>
              <a:rPr lang="pl-PL" dirty="0"/>
              <a:t> – sortowanie jest często krokiem wstępnym dla analizy dużych zbiorów danych</a:t>
            </a:r>
          </a:p>
          <a:p>
            <a:r>
              <a:rPr lang="pl-PL" b="1" dirty="0"/>
              <a:t>Uczenie maszynowe (ML)</a:t>
            </a:r>
            <a:r>
              <a:rPr lang="pl-PL" dirty="0"/>
              <a:t> – np. w algorytmach klasyfikacji czy optymalizacji hiperparametrów</a:t>
            </a:r>
          </a:p>
          <a:p>
            <a:pPr>
              <a:buNone/>
            </a:pPr>
            <a:r>
              <a:rPr lang="pl-PL" b="1" dirty="0"/>
              <a:t>🔹 Systemy operacyjne i inżynieria oprogramowania</a:t>
            </a:r>
          </a:p>
          <a:p>
            <a:r>
              <a:rPr lang="pl-PL" b="1" dirty="0"/>
              <a:t>Zarządzanie procesami</a:t>
            </a:r>
            <a:r>
              <a:rPr lang="pl-PL" dirty="0"/>
              <a:t> – sortowanie zadań według priorytetów</a:t>
            </a:r>
          </a:p>
          <a:p>
            <a:r>
              <a:rPr lang="pl-PL" b="1" dirty="0"/>
              <a:t>Zarządzanie pamięcią</a:t>
            </a:r>
            <a:r>
              <a:rPr lang="pl-PL" dirty="0"/>
              <a:t> – sortowanie stron wirtualnej pamięci</a:t>
            </a:r>
            <a:br>
              <a:rPr lang="pl-PL" dirty="0"/>
            </a:br>
            <a:endParaRPr lang="pl-PL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788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6C5E-0A4E-A842-16B2-AD93379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zrównoleglenia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BDE33-9D1D-AC5E-151F-C56B0792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926"/>
            <a:ext cx="8946541" cy="4770473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Cztery warianty implementacji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Sekwencyjna (C++)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klasyczna wersja algorytmów bez wielowątkowości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Współbieżna (</a:t>
            </a:r>
            <a:r>
              <a:rPr lang="pl-PL" altLang="pl-PL" b="1" dirty="0">
                <a:latin typeface="Arial Unicode MS"/>
              </a:rPr>
              <a:t>Threads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podział pracy na kilka niezależnych wątków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Równoległa (OpenMP)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dynamiczne przydzielanie wątków do operacji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Nvidia CUDA – </a:t>
            </a:r>
            <a:r>
              <a:rPr kumimoji="0" lang="pl-PL" altLang="pl-PL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dzielenie danych wejściowych na fragmenty</a:t>
            </a:r>
            <a:endParaRPr kumimoji="0" lang="pl-PL" altLang="pl-P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Które algorytmy najlepiej nadają się do równoległości?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 Sort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można niezależnie sortować lewe i prawe częś</a:t>
            </a:r>
            <a:r>
              <a:rPr lang="pl-PL" altLang="pl-PL" dirty="0">
                <a:latin typeface="Arial" panose="020B0604020202020204" pitchFamily="34" charset="0"/>
              </a:rPr>
              <a:t>ci, a potem równoleglić scalanie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Sort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pl-PL" altLang="pl-PL" dirty="0">
                <a:latin typeface="Arial" panose="020B0604020202020204" pitchFamily="34" charset="0"/>
              </a:rPr>
              <a:t>podzielenie tablicy (rekurencyjnie) i każda część sortuje niezależnie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Trudne do równoległości:</a:t>
            </a:r>
            <a:endParaRPr lang="pl-PL" altLang="pl-PL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Sort, Insertion Sort, Selection Sort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operacje są silnie sekwencyjne, wymagana synchronizacja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39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109B-793C-D5E4-96B6-6E6A0B6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pomiary dla implementacji sekwencyjnej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9A7CD-4E3D-DFD1-5F81-53BD7046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Testy wydajnościowe (dla sekwencyjnej wersji w C++):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610F48-DE51-0563-873E-352E6C7C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15209"/>
              </p:ext>
            </p:extLst>
          </p:nvPr>
        </p:nvGraphicFramePr>
        <p:xfrm>
          <a:off x="1567656" y="3049535"/>
          <a:ext cx="9056688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8896">
                  <a:extLst>
                    <a:ext uri="{9D8B030D-6E8A-4147-A177-3AD203B41FA5}">
                      <a16:colId xmlns:a16="http://schemas.microsoft.com/office/drawing/2014/main" val="2435999148"/>
                    </a:ext>
                  </a:extLst>
                </a:gridCol>
                <a:gridCol w="3018896">
                  <a:extLst>
                    <a:ext uri="{9D8B030D-6E8A-4147-A177-3AD203B41FA5}">
                      <a16:colId xmlns:a16="http://schemas.microsoft.com/office/drawing/2014/main" val="2291831841"/>
                    </a:ext>
                  </a:extLst>
                </a:gridCol>
                <a:gridCol w="3018896">
                  <a:extLst>
                    <a:ext uri="{9D8B030D-6E8A-4147-A177-3AD203B41FA5}">
                      <a16:colId xmlns:a16="http://schemas.microsoft.com/office/drawing/2014/main" val="59027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Sertowanie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Wymiar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Czas obliczeń (sekundy)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6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Bąbelkowe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6 900 (~2h)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Przez Wybieranie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3 400 (~1h)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9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7FC36-950F-70A1-A065-DEEF6DB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21A6-0F93-0AAC-5CC7-D9F7B1CE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026"/>
            <a:ext cx="8946541" cy="47643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>
                <a:latin typeface="Arial" panose="020B0604020202020204" pitchFamily="34" charset="0"/>
              </a:rPr>
              <a:t>Założenia projektowe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pl-PL" dirty="0">
                <a:latin typeface="Arial" panose="020B0604020202020204" pitchFamily="34" charset="0"/>
              </a:rPr>
              <a:t>Implementacja algorytmów sortowania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Wykonani</a:t>
            </a:r>
            <a:r>
              <a:rPr lang="pl-PL" altLang="pl-PL" dirty="0">
                <a:latin typeface="Arial" panose="020B0604020202020204" pitchFamily="34" charset="0"/>
              </a:rPr>
              <a:t>e pomiarów czasowych algorytmów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Utworzenie wykresów porównujących czasy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Czego się dowiemy?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Czy każdy algorytm rzeczywiście przyspiesza w wersji współbieżnej/równoległej?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Który algorytm skaluje się najlepiej w zależności od liczby wątków?</a:t>
            </a:r>
            <a:b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Jakie są granice opłacalności równoległości – czy zawsze więcej wątków = lepsza wydajność?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54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C2E-89B1-F5FF-5497-32EC954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2" y="1738178"/>
            <a:ext cx="9856237" cy="3953630"/>
          </a:xfrm>
        </p:spPr>
        <p:txBody>
          <a:bodyPr/>
          <a:lstStyle/>
          <a:p>
            <a:r>
              <a:rPr lang="pl-PL" sz="8000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91616-6159-CA60-F725-0759A8A5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26765"/>
            <a:ext cx="8946541" cy="82163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Wykonał: Dawid Garncarek</a:t>
            </a:r>
          </a:p>
        </p:txBody>
      </p:sp>
    </p:spTree>
    <p:extLst>
      <p:ext uri="{BB962C8B-B14F-4D97-AF65-F5344CB8AC3E}">
        <p14:creationId xmlns:p14="http://schemas.microsoft.com/office/powerpoint/2010/main" val="18174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2635</TotalTime>
  <Words>439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Unicode MS</vt:lpstr>
      <vt:lpstr>Century Gothic</vt:lpstr>
      <vt:lpstr>Wingdings 3</vt:lpstr>
      <vt:lpstr>Jon</vt:lpstr>
      <vt:lpstr>Porównanie algorytmów sortowania</vt:lpstr>
      <vt:lpstr>Cel projektu</vt:lpstr>
      <vt:lpstr>Wstęp teoretyczny</vt:lpstr>
      <vt:lpstr>Obszar stosowalności</vt:lpstr>
      <vt:lpstr>Koncepcja zrównoleglenia</vt:lpstr>
      <vt:lpstr>Wstępne pomiary dla implementacji sekwencyjnej</vt:lpstr>
      <vt:lpstr>Założenia projektowe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</dc:creator>
  <cp:lastModifiedBy>d.garncarek</cp:lastModifiedBy>
  <cp:revision>16</cp:revision>
  <dcterms:created xsi:type="dcterms:W3CDTF">2025-03-12T14:59:26Z</dcterms:created>
  <dcterms:modified xsi:type="dcterms:W3CDTF">2025-04-27T12:55:06Z</dcterms:modified>
</cp:coreProperties>
</file>