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290" r:id="rId5"/>
    <p:sldId id="291" r:id="rId6"/>
    <p:sldId id="292" r:id="rId7"/>
    <p:sldId id="293" r:id="rId8"/>
    <p:sldId id="294" r:id="rId9"/>
    <p:sldId id="258" r:id="rId10"/>
    <p:sldId id="260" r:id="rId11"/>
    <p:sldId id="287" r:id="rId12"/>
    <p:sldId id="261" r:id="rId13"/>
    <p:sldId id="306" r:id="rId14"/>
    <p:sldId id="307" r:id="rId15"/>
    <p:sldId id="289" r:id="rId16"/>
    <p:sldId id="285" r:id="rId17"/>
    <p:sldId id="286" r:id="rId18"/>
    <p:sldId id="284" r:id="rId19"/>
    <p:sldId id="263" r:id="rId20"/>
    <p:sldId id="265" r:id="rId21"/>
    <p:sldId id="266" r:id="rId22"/>
    <p:sldId id="267" r:id="rId23"/>
    <p:sldId id="269" r:id="rId24"/>
    <p:sldId id="268" r:id="rId25"/>
    <p:sldId id="308" r:id="rId26"/>
    <p:sldId id="310" r:id="rId27"/>
    <p:sldId id="309" r:id="rId28"/>
    <p:sldId id="311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304" r:id="rId38"/>
    <p:sldId id="30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047478-125A-9647-F1F4-8CB2ECEE05D2}" name="Gość" initials="Go" userId="S::urn:spo:anon#44a815cbbde5a30d2bae9bb0876773f740026b8b362b17f9a18a98279541ac80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14B28-EACD-95F0-8275-14EB8D19F723}" v="6" dt="2025-01-21T08:15:44.889"/>
    <p1510:client id="{19F65CAF-4AD4-4B2C-8415-5635E0766A49}" v="83" dt="2025-01-20T16:58:16.678"/>
    <p1510:client id="{453DBC18-EF7E-0A5F-C180-ACC913765E2D}" v="1" dt="2025-01-20T16:14:11.527"/>
    <p1510:client id="{47DAB1D5-F724-D250-2D03-82532335B070}" v="14" dt="2025-01-20T21:53:16.339"/>
    <p1510:client id="{48E77A80-3E89-FD35-7824-45723DD5337B}" v="253" dt="2025-01-21T11:59:24.946"/>
    <p1510:client id="{8F5BA69E-0C55-1E49-BA0E-4660FFB5751B}" v="162" dt="2025-01-21T13:25:43.513"/>
    <p1510:client id="{9A3D1031-E137-A3DE-1C4F-6E5CF463EB23}" v="5" dt="2025-01-21T12:05:41.899"/>
    <p1510:client id="{A19FD366-00E8-E968-CD3C-31994D48A3CA}" v="367" dt="2025-01-20T22:37:14.010"/>
    <p1510:client id="{B33C7300-F496-437B-ABCC-7DD6B1077DF0}" v="107" dt="2025-01-21T12:16:14.749"/>
    <p1510:client id="{C0F3819E-DD80-F0AF-C4B8-BA55A36CAC18}" v="200" dt="2025-01-20T22:04:05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20B73-1262-4C28-B13B-9962BD427BC8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E2EF0F-6E00-48DA-9FA4-6D091C2FABB1}">
      <dgm:prSet/>
      <dgm:spPr/>
      <dgm:t>
        <a:bodyPr/>
        <a:lstStyle/>
        <a:p>
          <a:r>
            <a:rPr lang="pl-PL"/>
            <a:t>Krok 1: Wybór parametrów</a:t>
          </a:r>
          <a:endParaRPr lang="en-US"/>
        </a:p>
      </dgm:t>
    </dgm:pt>
    <dgm:pt modelId="{ABAA1335-108F-4A0E-A5F0-502823CC58C5}" type="parTrans" cxnId="{75A0E0B6-5615-4973-8F34-589E9193A050}">
      <dgm:prSet/>
      <dgm:spPr/>
      <dgm:t>
        <a:bodyPr/>
        <a:lstStyle/>
        <a:p>
          <a:endParaRPr lang="en-US"/>
        </a:p>
      </dgm:t>
    </dgm:pt>
    <dgm:pt modelId="{1D725686-03A2-475D-8899-9CE68435D967}" type="sibTrans" cxnId="{75A0E0B6-5615-4973-8F34-589E9193A050}">
      <dgm:prSet/>
      <dgm:spPr/>
      <dgm:t>
        <a:bodyPr/>
        <a:lstStyle/>
        <a:p>
          <a:endParaRPr lang="en-US"/>
        </a:p>
      </dgm:t>
    </dgm:pt>
    <dgm:pt modelId="{38F830F9-E835-40F9-9A73-743EF2435601}">
      <dgm:prSet/>
      <dgm:spPr/>
      <dgm:t>
        <a:bodyPr/>
        <a:lstStyle/>
        <a:p>
          <a:r>
            <a:rPr lang="pl-PL"/>
            <a:t>Krok 2: Identyfikacja rodzajów punktów</a:t>
          </a:r>
          <a:endParaRPr lang="en-US"/>
        </a:p>
      </dgm:t>
    </dgm:pt>
    <dgm:pt modelId="{84C2A734-CC04-45C3-8D12-FA9AC48BE9F5}" type="parTrans" cxnId="{DB5A32E7-A35C-48AC-AA5A-B5FD9D9C8F32}">
      <dgm:prSet/>
      <dgm:spPr/>
      <dgm:t>
        <a:bodyPr/>
        <a:lstStyle/>
        <a:p>
          <a:endParaRPr lang="en-US"/>
        </a:p>
      </dgm:t>
    </dgm:pt>
    <dgm:pt modelId="{55CF2856-47F4-4FBB-A791-4539DE8B8C15}" type="sibTrans" cxnId="{DB5A32E7-A35C-48AC-AA5A-B5FD9D9C8F32}">
      <dgm:prSet/>
      <dgm:spPr/>
      <dgm:t>
        <a:bodyPr/>
        <a:lstStyle/>
        <a:p>
          <a:endParaRPr lang="en-US"/>
        </a:p>
      </dgm:t>
    </dgm:pt>
    <dgm:pt modelId="{280AAE70-7C07-42BA-B11C-A5C832A0F1D7}">
      <dgm:prSet/>
      <dgm:spPr/>
      <dgm:t>
        <a:bodyPr/>
        <a:lstStyle/>
        <a:p>
          <a:r>
            <a:rPr lang="pl-PL"/>
            <a:t>Krok 3: Tworzenie klastrów</a:t>
          </a:r>
          <a:endParaRPr lang="en-US"/>
        </a:p>
      </dgm:t>
    </dgm:pt>
    <dgm:pt modelId="{AA98ABE1-581C-4B91-BCAD-A01C9088C624}" type="parTrans" cxnId="{6F8300C8-54D3-41DC-89C1-B1E0B934BABF}">
      <dgm:prSet/>
      <dgm:spPr/>
      <dgm:t>
        <a:bodyPr/>
        <a:lstStyle/>
        <a:p>
          <a:endParaRPr lang="en-US"/>
        </a:p>
      </dgm:t>
    </dgm:pt>
    <dgm:pt modelId="{9CC44864-4E71-46F0-BFB7-BE3A4A70EB56}" type="sibTrans" cxnId="{6F8300C8-54D3-41DC-89C1-B1E0B934BABF}">
      <dgm:prSet/>
      <dgm:spPr/>
      <dgm:t>
        <a:bodyPr/>
        <a:lstStyle/>
        <a:p>
          <a:endParaRPr lang="en-US"/>
        </a:p>
      </dgm:t>
    </dgm:pt>
    <dgm:pt modelId="{B0F950BE-F11B-4CEF-9EA7-EE02FC178EBC}">
      <dgm:prSet/>
      <dgm:spPr/>
      <dgm:t>
        <a:bodyPr/>
        <a:lstStyle/>
        <a:p>
          <a:r>
            <a:rPr lang="pl-PL"/>
            <a:t>Krok 4: Iteracja i zakończenie</a:t>
          </a:r>
          <a:endParaRPr lang="en-US"/>
        </a:p>
      </dgm:t>
    </dgm:pt>
    <dgm:pt modelId="{7386DAB0-1D33-468A-9DBE-C703BC9FF5BF}" type="parTrans" cxnId="{198DEC7E-6D28-40E4-B33E-DE8B74DEE605}">
      <dgm:prSet/>
      <dgm:spPr/>
      <dgm:t>
        <a:bodyPr/>
        <a:lstStyle/>
        <a:p>
          <a:endParaRPr lang="en-US"/>
        </a:p>
      </dgm:t>
    </dgm:pt>
    <dgm:pt modelId="{7CDF3B00-D23E-450B-9565-A2B879277E1E}" type="sibTrans" cxnId="{198DEC7E-6D28-40E4-B33E-DE8B74DEE605}">
      <dgm:prSet/>
      <dgm:spPr/>
      <dgm:t>
        <a:bodyPr/>
        <a:lstStyle/>
        <a:p>
          <a:endParaRPr lang="en-US"/>
        </a:p>
      </dgm:t>
    </dgm:pt>
    <dgm:pt modelId="{478060F8-FDEE-4574-B2BA-D9A03EF74F99}" type="pres">
      <dgm:prSet presAssocID="{39120B73-1262-4C28-B13B-9962BD427BC8}" presName="linear" presStyleCnt="0">
        <dgm:presLayoutVars>
          <dgm:dir/>
          <dgm:animLvl val="lvl"/>
          <dgm:resizeHandles val="exact"/>
        </dgm:presLayoutVars>
      </dgm:prSet>
      <dgm:spPr/>
    </dgm:pt>
    <dgm:pt modelId="{0ADD8C1C-3E03-4F7F-BA31-4B9C542E039A}" type="pres">
      <dgm:prSet presAssocID="{BEE2EF0F-6E00-48DA-9FA4-6D091C2FABB1}" presName="parentLin" presStyleCnt="0"/>
      <dgm:spPr/>
    </dgm:pt>
    <dgm:pt modelId="{8C0018F0-4A35-493B-9298-C30B723B7D1E}" type="pres">
      <dgm:prSet presAssocID="{BEE2EF0F-6E00-48DA-9FA4-6D091C2FABB1}" presName="parentLeftMargin" presStyleLbl="node1" presStyleIdx="0" presStyleCnt="4"/>
      <dgm:spPr/>
    </dgm:pt>
    <dgm:pt modelId="{5EBDF4EF-3FE7-40B6-83E9-44B1222003D8}" type="pres">
      <dgm:prSet presAssocID="{BEE2EF0F-6E00-48DA-9FA4-6D091C2FAB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C21FC5-8742-400C-B69B-ADBC2145A700}" type="pres">
      <dgm:prSet presAssocID="{BEE2EF0F-6E00-48DA-9FA4-6D091C2FABB1}" presName="negativeSpace" presStyleCnt="0"/>
      <dgm:spPr/>
    </dgm:pt>
    <dgm:pt modelId="{A1AD96B1-5400-4FAC-8076-E1A64E2A1D91}" type="pres">
      <dgm:prSet presAssocID="{BEE2EF0F-6E00-48DA-9FA4-6D091C2FABB1}" presName="childText" presStyleLbl="conFgAcc1" presStyleIdx="0" presStyleCnt="4">
        <dgm:presLayoutVars>
          <dgm:bulletEnabled val="1"/>
        </dgm:presLayoutVars>
      </dgm:prSet>
      <dgm:spPr/>
    </dgm:pt>
    <dgm:pt modelId="{49942932-86C2-4FFC-A7A0-96E9A9170925}" type="pres">
      <dgm:prSet presAssocID="{1D725686-03A2-475D-8899-9CE68435D967}" presName="spaceBetweenRectangles" presStyleCnt="0"/>
      <dgm:spPr/>
    </dgm:pt>
    <dgm:pt modelId="{82F70538-07F5-4DA6-93C8-53D206CA1506}" type="pres">
      <dgm:prSet presAssocID="{38F830F9-E835-40F9-9A73-743EF2435601}" presName="parentLin" presStyleCnt="0"/>
      <dgm:spPr/>
    </dgm:pt>
    <dgm:pt modelId="{C8B0B625-493A-4FCF-9B2A-6D0A5D3BE1EA}" type="pres">
      <dgm:prSet presAssocID="{38F830F9-E835-40F9-9A73-743EF2435601}" presName="parentLeftMargin" presStyleLbl="node1" presStyleIdx="0" presStyleCnt="4"/>
      <dgm:spPr/>
    </dgm:pt>
    <dgm:pt modelId="{64EE09AB-591C-4FF7-B3D8-30EC579937C3}" type="pres">
      <dgm:prSet presAssocID="{38F830F9-E835-40F9-9A73-743EF24356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E7456A-1B0B-4598-84B4-EFF7DD2959E9}" type="pres">
      <dgm:prSet presAssocID="{38F830F9-E835-40F9-9A73-743EF2435601}" presName="negativeSpace" presStyleCnt="0"/>
      <dgm:spPr/>
    </dgm:pt>
    <dgm:pt modelId="{4AF660CA-0EBD-49A7-BF8A-6FA80937BE63}" type="pres">
      <dgm:prSet presAssocID="{38F830F9-E835-40F9-9A73-743EF2435601}" presName="childText" presStyleLbl="conFgAcc1" presStyleIdx="1" presStyleCnt="4">
        <dgm:presLayoutVars>
          <dgm:bulletEnabled val="1"/>
        </dgm:presLayoutVars>
      </dgm:prSet>
      <dgm:spPr/>
    </dgm:pt>
    <dgm:pt modelId="{77F77FBF-CE8A-4698-9EEE-6DA3B8D14F8A}" type="pres">
      <dgm:prSet presAssocID="{55CF2856-47F4-4FBB-A791-4539DE8B8C15}" presName="spaceBetweenRectangles" presStyleCnt="0"/>
      <dgm:spPr/>
    </dgm:pt>
    <dgm:pt modelId="{3200CA47-C554-4FA5-A6AE-1D45AD4F25F6}" type="pres">
      <dgm:prSet presAssocID="{280AAE70-7C07-42BA-B11C-A5C832A0F1D7}" presName="parentLin" presStyleCnt="0"/>
      <dgm:spPr/>
    </dgm:pt>
    <dgm:pt modelId="{2A00E6AA-21B5-45D2-9A2C-9A663D250C66}" type="pres">
      <dgm:prSet presAssocID="{280AAE70-7C07-42BA-B11C-A5C832A0F1D7}" presName="parentLeftMargin" presStyleLbl="node1" presStyleIdx="1" presStyleCnt="4"/>
      <dgm:spPr/>
    </dgm:pt>
    <dgm:pt modelId="{476A0BE9-2058-44CC-98BB-01C7B2D954EC}" type="pres">
      <dgm:prSet presAssocID="{280AAE70-7C07-42BA-B11C-A5C832A0F1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C2E934-56A5-4833-B55E-F9A20034F133}" type="pres">
      <dgm:prSet presAssocID="{280AAE70-7C07-42BA-B11C-A5C832A0F1D7}" presName="negativeSpace" presStyleCnt="0"/>
      <dgm:spPr/>
    </dgm:pt>
    <dgm:pt modelId="{DE860AA7-AE77-4832-8AD8-2E13A4A48D50}" type="pres">
      <dgm:prSet presAssocID="{280AAE70-7C07-42BA-B11C-A5C832A0F1D7}" presName="childText" presStyleLbl="conFgAcc1" presStyleIdx="2" presStyleCnt="4">
        <dgm:presLayoutVars>
          <dgm:bulletEnabled val="1"/>
        </dgm:presLayoutVars>
      </dgm:prSet>
      <dgm:spPr/>
    </dgm:pt>
    <dgm:pt modelId="{1569B982-51BB-4E05-A78B-CE862CC47491}" type="pres">
      <dgm:prSet presAssocID="{9CC44864-4E71-46F0-BFB7-BE3A4A70EB56}" presName="spaceBetweenRectangles" presStyleCnt="0"/>
      <dgm:spPr/>
    </dgm:pt>
    <dgm:pt modelId="{8886BE1F-B714-4BFC-8767-2D38524CBEA8}" type="pres">
      <dgm:prSet presAssocID="{B0F950BE-F11B-4CEF-9EA7-EE02FC178EBC}" presName="parentLin" presStyleCnt="0"/>
      <dgm:spPr/>
    </dgm:pt>
    <dgm:pt modelId="{BE04DBBF-B536-49C4-A66E-9E60A9BE7CF4}" type="pres">
      <dgm:prSet presAssocID="{B0F950BE-F11B-4CEF-9EA7-EE02FC178EBC}" presName="parentLeftMargin" presStyleLbl="node1" presStyleIdx="2" presStyleCnt="4"/>
      <dgm:spPr/>
    </dgm:pt>
    <dgm:pt modelId="{D776C0E2-F44E-47BD-B120-6D47DC6B1765}" type="pres">
      <dgm:prSet presAssocID="{B0F950BE-F11B-4CEF-9EA7-EE02FC178E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2A2BBFC-F763-4E30-87A2-F8F05A531A43}" type="pres">
      <dgm:prSet presAssocID="{B0F950BE-F11B-4CEF-9EA7-EE02FC178EBC}" presName="negativeSpace" presStyleCnt="0"/>
      <dgm:spPr/>
    </dgm:pt>
    <dgm:pt modelId="{25B6E32A-A3D3-4187-9C46-B82443106A34}" type="pres">
      <dgm:prSet presAssocID="{B0F950BE-F11B-4CEF-9EA7-EE02FC178E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2D3FD0B-8AEC-4DAB-A174-728A55BFF591}" type="presOf" srcId="{39120B73-1262-4C28-B13B-9962BD427BC8}" destId="{478060F8-FDEE-4574-B2BA-D9A03EF74F99}" srcOrd="0" destOrd="0" presId="urn:microsoft.com/office/officeart/2005/8/layout/list1"/>
    <dgm:cxn modelId="{E8E22643-DEE6-43B4-9101-430399E05521}" type="presOf" srcId="{280AAE70-7C07-42BA-B11C-A5C832A0F1D7}" destId="{2A00E6AA-21B5-45D2-9A2C-9A663D250C66}" srcOrd="0" destOrd="0" presId="urn:microsoft.com/office/officeart/2005/8/layout/list1"/>
    <dgm:cxn modelId="{E5726665-4DA7-4CFC-A7B7-B4874D8AB3EB}" type="presOf" srcId="{B0F950BE-F11B-4CEF-9EA7-EE02FC178EBC}" destId="{D776C0E2-F44E-47BD-B120-6D47DC6B1765}" srcOrd="1" destOrd="0" presId="urn:microsoft.com/office/officeart/2005/8/layout/list1"/>
    <dgm:cxn modelId="{198DEC7E-6D28-40E4-B33E-DE8B74DEE605}" srcId="{39120B73-1262-4C28-B13B-9962BD427BC8}" destId="{B0F950BE-F11B-4CEF-9EA7-EE02FC178EBC}" srcOrd="3" destOrd="0" parTransId="{7386DAB0-1D33-468A-9DBE-C703BC9FF5BF}" sibTransId="{7CDF3B00-D23E-450B-9565-A2B879277E1E}"/>
    <dgm:cxn modelId="{AE55C585-2CC1-4EF3-AEDA-CEBD2DF1E08C}" type="presOf" srcId="{280AAE70-7C07-42BA-B11C-A5C832A0F1D7}" destId="{476A0BE9-2058-44CC-98BB-01C7B2D954EC}" srcOrd="1" destOrd="0" presId="urn:microsoft.com/office/officeart/2005/8/layout/list1"/>
    <dgm:cxn modelId="{AD162BA3-8A59-474D-BCA3-19C6067A6A37}" type="presOf" srcId="{38F830F9-E835-40F9-9A73-743EF2435601}" destId="{C8B0B625-493A-4FCF-9B2A-6D0A5D3BE1EA}" srcOrd="0" destOrd="0" presId="urn:microsoft.com/office/officeart/2005/8/layout/list1"/>
    <dgm:cxn modelId="{52AFB4AE-685A-42E6-82C7-8A417EA6795C}" type="presOf" srcId="{B0F950BE-F11B-4CEF-9EA7-EE02FC178EBC}" destId="{BE04DBBF-B536-49C4-A66E-9E60A9BE7CF4}" srcOrd="0" destOrd="0" presId="urn:microsoft.com/office/officeart/2005/8/layout/list1"/>
    <dgm:cxn modelId="{75A0E0B6-5615-4973-8F34-589E9193A050}" srcId="{39120B73-1262-4C28-B13B-9962BD427BC8}" destId="{BEE2EF0F-6E00-48DA-9FA4-6D091C2FABB1}" srcOrd="0" destOrd="0" parTransId="{ABAA1335-108F-4A0E-A5F0-502823CC58C5}" sibTransId="{1D725686-03A2-475D-8899-9CE68435D967}"/>
    <dgm:cxn modelId="{EDBD00BC-7EE8-4032-A0B1-2CCF3D551F98}" type="presOf" srcId="{38F830F9-E835-40F9-9A73-743EF2435601}" destId="{64EE09AB-591C-4FF7-B3D8-30EC579937C3}" srcOrd="1" destOrd="0" presId="urn:microsoft.com/office/officeart/2005/8/layout/list1"/>
    <dgm:cxn modelId="{6F8300C8-54D3-41DC-89C1-B1E0B934BABF}" srcId="{39120B73-1262-4C28-B13B-9962BD427BC8}" destId="{280AAE70-7C07-42BA-B11C-A5C832A0F1D7}" srcOrd="2" destOrd="0" parTransId="{AA98ABE1-581C-4B91-BCAD-A01C9088C624}" sibTransId="{9CC44864-4E71-46F0-BFB7-BE3A4A70EB56}"/>
    <dgm:cxn modelId="{757B09D2-9180-4097-92F2-F03FD2DE0B53}" type="presOf" srcId="{BEE2EF0F-6E00-48DA-9FA4-6D091C2FABB1}" destId="{5EBDF4EF-3FE7-40B6-83E9-44B1222003D8}" srcOrd="1" destOrd="0" presId="urn:microsoft.com/office/officeart/2005/8/layout/list1"/>
    <dgm:cxn modelId="{A92A90DD-89A9-4B84-A470-F17AAF0A3CD4}" type="presOf" srcId="{BEE2EF0F-6E00-48DA-9FA4-6D091C2FABB1}" destId="{8C0018F0-4A35-493B-9298-C30B723B7D1E}" srcOrd="0" destOrd="0" presId="urn:microsoft.com/office/officeart/2005/8/layout/list1"/>
    <dgm:cxn modelId="{DB5A32E7-A35C-48AC-AA5A-B5FD9D9C8F32}" srcId="{39120B73-1262-4C28-B13B-9962BD427BC8}" destId="{38F830F9-E835-40F9-9A73-743EF2435601}" srcOrd="1" destOrd="0" parTransId="{84C2A734-CC04-45C3-8D12-FA9AC48BE9F5}" sibTransId="{55CF2856-47F4-4FBB-A791-4539DE8B8C15}"/>
    <dgm:cxn modelId="{99B6CEAD-13B9-406F-840F-12B6773BD046}" type="presParOf" srcId="{478060F8-FDEE-4574-B2BA-D9A03EF74F99}" destId="{0ADD8C1C-3E03-4F7F-BA31-4B9C542E039A}" srcOrd="0" destOrd="0" presId="urn:microsoft.com/office/officeart/2005/8/layout/list1"/>
    <dgm:cxn modelId="{2E4E71BB-E426-46D4-B181-B331680E9206}" type="presParOf" srcId="{0ADD8C1C-3E03-4F7F-BA31-4B9C542E039A}" destId="{8C0018F0-4A35-493B-9298-C30B723B7D1E}" srcOrd="0" destOrd="0" presId="urn:microsoft.com/office/officeart/2005/8/layout/list1"/>
    <dgm:cxn modelId="{E4E30621-932A-4B41-9947-36347CC47315}" type="presParOf" srcId="{0ADD8C1C-3E03-4F7F-BA31-4B9C542E039A}" destId="{5EBDF4EF-3FE7-40B6-83E9-44B1222003D8}" srcOrd="1" destOrd="0" presId="urn:microsoft.com/office/officeart/2005/8/layout/list1"/>
    <dgm:cxn modelId="{435FC3F3-3F69-441A-9082-2567CB77F9C3}" type="presParOf" srcId="{478060F8-FDEE-4574-B2BA-D9A03EF74F99}" destId="{D0C21FC5-8742-400C-B69B-ADBC2145A700}" srcOrd="1" destOrd="0" presId="urn:microsoft.com/office/officeart/2005/8/layout/list1"/>
    <dgm:cxn modelId="{57B861ED-DF57-4890-BB63-C9EB0EB0D2AB}" type="presParOf" srcId="{478060F8-FDEE-4574-B2BA-D9A03EF74F99}" destId="{A1AD96B1-5400-4FAC-8076-E1A64E2A1D91}" srcOrd="2" destOrd="0" presId="urn:microsoft.com/office/officeart/2005/8/layout/list1"/>
    <dgm:cxn modelId="{5DAE2207-ED42-4F60-95E4-74E6ADD8DF3D}" type="presParOf" srcId="{478060F8-FDEE-4574-B2BA-D9A03EF74F99}" destId="{49942932-86C2-4FFC-A7A0-96E9A9170925}" srcOrd="3" destOrd="0" presId="urn:microsoft.com/office/officeart/2005/8/layout/list1"/>
    <dgm:cxn modelId="{C443F732-B8EB-4E79-BD3F-27BEF53C3F51}" type="presParOf" srcId="{478060F8-FDEE-4574-B2BA-D9A03EF74F99}" destId="{82F70538-07F5-4DA6-93C8-53D206CA1506}" srcOrd="4" destOrd="0" presId="urn:microsoft.com/office/officeart/2005/8/layout/list1"/>
    <dgm:cxn modelId="{EAFF136E-DC6B-47DE-B70E-929948C24CC1}" type="presParOf" srcId="{82F70538-07F5-4DA6-93C8-53D206CA1506}" destId="{C8B0B625-493A-4FCF-9B2A-6D0A5D3BE1EA}" srcOrd="0" destOrd="0" presId="urn:microsoft.com/office/officeart/2005/8/layout/list1"/>
    <dgm:cxn modelId="{2E2B2E99-C0F0-4DD0-91E6-17936CF286C0}" type="presParOf" srcId="{82F70538-07F5-4DA6-93C8-53D206CA1506}" destId="{64EE09AB-591C-4FF7-B3D8-30EC579937C3}" srcOrd="1" destOrd="0" presId="urn:microsoft.com/office/officeart/2005/8/layout/list1"/>
    <dgm:cxn modelId="{0123161B-41E9-49EA-B91E-B7605D28F83B}" type="presParOf" srcId="{478060F8-FDEE-4574-B2BA-D9A03EF74F99}" destId="{F1E7456A-1B0B-4598-84B4-EFF7DD2959E9}" srcOrd="5" destOrd="0" presId="urn:microsoft.com/office/officeart/2005/8/layout/list1"/>
    <dgm:cxn modelId="{C723D279-8629-4646-ABAF-CA7242CEE892}" type="presParOf" srcId="{478060F8-FDEE-4574-B2BA-D9A03EF74F99}" destId="{4AF660CA-0EBD-49A7-BF8A-6FA80937BE63}" srcOrd="6" destOrd="0" presId="urn:microsoft.com/office/officeart/2005/8/layout/list1"/>
    <dgm:cxn modelId="{099F746B-AB83-4484-AE46-3C62CA9E823F}" type="presParOf" srcId="{478060F8-FDEE-4574-B2BA-D9A03EF74F99}" destId="{77F77FBF-CE8A-4698-9EEE-6DA3B8D14F8A}" srcOrd="7" destOrd="0" presId="urn:microsoft.com/office/officeart/2005/8/layout/list1"/>
    <dgm:cxn modelId="{F2A7B63E-F96E-45DF-920D-052D6BF5E259}" type="presParOf" srcId="{478060F8-FDEE-4574-B2BA-D9A03EF74F99}" destId="{3200CA47-C554-4FA5-A6AE-1D45AD4F25F6}" srcOrd="8" destOrd="0" presId="urn:microsoft.com/office/officeart/2005/8/layout/list1"/>
    <dgm:cxn modelId="{F40DDF37-F026-4A92-9DC6-2612F320D9E3}" type="presParOf" srcId="{3200CA47-C554-4FA5-A6AE-1D45AD4F25F6}" destId="{2A00E6AA-21B5-45D2-9A2C-9A663D250C66}" srcOrd="0" destOrd="0" presId="urn:microsoft.com/office/officeart/2005/8/layout/list1"/>
    <dgm:cxn modelId="{05BA8352-4823-4880-9820-B659726236C0}" type="presParOf" srcId="{3200CA47-C554-4FA5-A6AE-1D45AD4F25F6}" destId="{476A0BE9-2058-44CC-98BB-01C7B2D954EC}" srcOrd="1" destOrd="0" presId="urn:microsoft.com/office/officeart/2005/8/layout/list1"/>
    <dgm:cxn modelId="{DC681FD6-EF08-4140-ACA2-3EC17688DA6B}" type="presParOf" srcId="{478060F8-FDEE-4574-B2BA-D9A03EF74F99}" destId="{AEC2E934-56A5-4833-B55E-F9A20034F133}" srcOrd="9" destOrd="0" presId="urn:microsoft.com/office/officeart/2005/8/layout/list1"/>
    <dgm:cxn modelId="{33F02B27-7937-4B6A-8B90-C15937885F24}" type="presParOf" srcId="{478060F8-FDEE-4574-B2BA-D9A03EF74F99}" destId="{DE860AA7-AE77-4832-8AD8-2E13A4A48D50}" srcOrd="10" destOrd="0" presId="urn:microsoft.com/office/officeart/2005/8/layout/list1"/>
    <dgm:cxn modelId="{99A59423-95CF-439E-9CEB-4C11241B163E}" type="presParOf" srcId="{478060F8-FDEE-4574-B2BA-D9A03EF74F99}" destId="{1569B982-51BB-4E05-A78B-CE862CC47491}" srcOrd="11" destOrd="0" presId="urn:microsoft.com/office/officeart/2005/8/layout/list1"/>
    <dgm:cxn modelId="{4BCF3CE3-F2B1-4EF1-9BBB-76626F431DD2}" type="presParOf" srcId="{478060F8-FDEE-4574-B2BA-D9A03EF74F99}" destId="{8886BE1F-B714-4BFC-8767-2D38524CBEA8}" srcOrd="12" destOrd="0" presId="urn:microsoft.com/office/officeart/2005/8/layout/list1"/>
    <dgm:cxn modelId="{9A0062D2-0B67-427A-833A-3A6BB6C5A998}" type="presParOf" srcId="{8886BE1F-B714-4BFC-8767-2D38524CBEA8}" destId="{BE04DBBF-B536-49C4-A66E-9E60A9BE7CF4}" srcOrd="0" destOrd="0" presId="urn:microsoft.com/office/officeart/2005/8/layout/list1"/>
    <dgm:cxn modelId="{6EC06794-C4EB-45AD-BA22-C9315438E232}" type="presParOf" srcId="{8886BE1F-B714-4BFC-8767-2D38524CBEA8}" destId="{D776C0E2-F44E-47BD-B120-6D47DC6B1765}" srcOrd="1" destOrd="0" presId="urn:microsoft.com/office/officeart/2005/8/layout/list1"/>
    <dgm:cxn modelId="{DFA4BB34-C211-4A7D-82DB-A280BEBB9754}" type="presParOf" srcId="{478060F8-FDEE-4574-B2BA-D9A03EF74F99}" destId="{A2A2BBFC-F763-4E30-87A2-F8F05A531A43}" srcOrd="13" destOrd="0" presId="urn:microsoft.com/office/officeart/2005/8/layout/list1"/>
    <dgm:cxn modelId="{5B0870B9-FA8D-4B44-AA24-C5A605E6E5AF}" type="presParOf" srcId="{478060F8-FDEE-4574-B2BA-D9A03EF74F99}" destId="{25B6E32A-A3D3-4187-9C46-B82443106A3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D96B1-5400-4FAC-8076-E1A64E2A1D91}">
      <dsp:nvSpPr>
        <dsp:cNvPr id="0" name=""/>
        <dsp:cNvSpPr/>
      </dsp:nvSpPr>
      <dsp:spPr>
        <a:xfrm>
          <a:off x="0" y="5291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DF4EF-3FE7-40B6-83E9-44B1222003D8}">
      <dsp:nvSpPr>
        <dsp:cNvPr id="0" name=""/>
        <dsp:cNvSpPr/>
      </dsp:nvSpPr>
      <dsp:spPr>
        <a:xfrm>
          <a:off x="333341" y="863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Krok 1: Wybór parametrów</a:t>
          </a:r>
          <a:endParaRPr lang="en-US" sz="3000" kern="1200"/>
        </a:p>
      </dsp:txBody>
      <dsp:txXfrm>
        <a:off x="376572" y="129590"/>
        <a:ext cx="4580321" cy="799138"/>
      </dsp:txXfrm>
    </dsp:sp>
    <dsp:sp modelId="{4AF660CA-0EBD-49A7-BF8A-6FA80937BE63}">
      <dsp:nvSpPr>
        <dsp:cNvPr id="0" name=""/>
        <dsp:cNvSpPr/>
      </dsp:nvSpPr>
      <dsp:spPr>
        <a:xfrm>
          <a:off x="0" y="18899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E09AB-591C-4FF7-B3D8-30EC579937C3}">
      <dsp:nvSpPr>
        <dsp:cNvPr id="0" name=""/>
        <dsp:cNvSpPr/>
      </dsp:nvSpPr>
      <dsp:spPr>
        <a:xfrm>
          <a:off x="333341" y="14471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Krok 2: Identyfikacja rodzajów punktów</a:t>
          </a:r>
          <a:endParaRPr lang="en-US" sz="3000" kern="1200"/>
        </a:p>
      </dsp:txBody>
      <dsp:txXfrm>
        <a:off x="376572" y="1490390"/>
        <a:ext cx="4580321" cy="799138"/>
      </dsp:txXfrm>
    </dsp:sp>
    <dsp:sp modelId="{DE860AA7-AE77-4832-8AD8-2E13A4A48D50}">
      <dsp:nvSpPr>
        <dsp:cNvPr id="0" name=""/>
        <dsp:cNvSpPr/>
      </dsp:nvSpPr>
      <dsp:spPr>
        <a:xfrm>
          <a:off x="0" y="3250759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A0BE9-2058-44CC-98BB-01C7B2D954EC}">
      <dsp:nvSpPr>
        <dsp:cNvPr id="0" name=""/>
        <dsp:cNvSpPr/>
      </dsp:nvSpPr>
      <dsp:spPr>
        <a:xfrm>
          <a:off x="333341" y="2807959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Krok 3: Tworzenie klastrów</a:t>
          </a:r>
          <a:endParaRPr lang="en-US" sz="3000" kern="1200"/>
        </a:p>
      </dsp:txBody>
      <dsp:txXfrm>
        <a:off x="376572" y="2851190"/>
        <a:ext cx="4580321" cy="799138"/>
      </dsp:txXfrm>
    </dsp:sp>
    <dsp:sp modelId="{25B6E32A-A3D3-4187-9C46-B82443106A34}">
      <dsp:nvSpPr>
        <dsp:cNvPr id="0" name=""/>
        <dsp:cNvSpPr/>
      </dsp:nvSpPr>
      <dsp:spPr>
        <a:xfrm>
          <a:off x="0" y="4611560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6C0E2-F44E-47BD-B120-6D47DC6B1765}">
      <dsp:nvSpPr>
        <dsp:cNvPr id="0" name=""/>
        <dsp:cNvSpPr/>
      </dsp:nvSpPr>
      <dsp:spPr>
        <a:xfrm>
          <a:off x="333341" y="4168760"/>
          <a:ext cx="4666783" cy="8856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/>
            <a:t>Krok 4: Iteracja i zakończenie</a:t>
          </a:r>
          <a:endParaRPr lang="en-US" sz="3000" kern="1200"/>
        </a:p>
      </dsp:txBody>
      <dsp:txXfrm>
        <a:off x="376572" y="4211991"/>
        <a:ext cx="458032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71E7-3914-3140-91FB-7EC38476E7A5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15BB0-5BBA-4749-B62A-4B88C677EF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19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Analiza wzorców członkostwa pozwala zrozumieć strategie miast oraz efektywność ich współpracy.</a:t>
            </a:r>
          </a:p>
          <a:p>
            <a:endParaRPr lang="pl-PL"/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pl-PL"/>
              <a:t>Anomalii - nietypowych wzorców, które mogą wskazywać na unikalne strategie, błędy w danych lub problemy systemowe. Wyniki tej analizy wspierają tworzenie skuteczniejszych strategii współpracy i działań środowiskowych.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pl-PL"/>
          </a:p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65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Zbiór danych użyty w analizie obejmuje szczegółowe informacje o 10 343 miastach z 208 krajów świata oraz ich członkostwach w 84 różnych transnarodowych sieciach miejskich (</a:t>
            </a:r>
            <a:r>
              <a:rPr lang="pl-PL" err="1"/>
              <a:t>TMNs</a:t>
            </a:r>
            <a:r>
              <a:rPr lang="pl-PL"/>
              <a:t>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77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err="1"/>
              <a:t>Liczba</a:t>
            </a:r>
            <a:r>
              <a:rPr lang="en-US" b="1"/>
              <a:t> </a:t>
            </a:r>
            <a:r>
              <a:rPr lang="en-US" b="1" err="1"/>
              <a:t>wszystkich</a:t>
            </a:r>
            <a:r>
              <a:rPr lang="en-US" b="1"/>
              <a:t> </a:t>
            </a:r>
            <a:r>
              <a:rPr lang="en-US" b="1" err="1"/>
              <a:t>członkostw</a:t>
            </a:r>
            <a:r>
              <a:rPr lang="en-US" b="1"/>
              <a:t> (TMN):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Kolumna</a:t>
            </a:r>
            <a:r>
              <a:rPr lang="en-US"/>
              <a:t> "</a:t>
            </a:r>
            <a:r>
              <a:rPr lang="en-US" err="1"/>
              <a:t>TMN"zawiera</a:t>
            </a:r>
            <a:r>
              <a:rPr lang="en-US"/>
              <a:t> </a:t>
            </a:r>
            <a:r>
              <a:rPr lang="en-US" err="1"/>
              <a:t>liczbę</a:t>
            </a:r>
            <a:r>
              <a:rPr lang="en-US"/>
              <a:t> </a:t>
            </a:r>
            <a:r>
              <a:rPr lang="en-US" err="1"/>
              <a:t>jednoczesnych</a:t>
            </a:r>
            <a:r>
              <a:rPr lang="en-US"/>
              <a:t> </a:t>
            </a:r>
            <a:r>
              <a:rPr lang="en-US" err="1"/>
              <a:t>członkostw</a:t>
            </a:r>
            <a:r>
              <a:rPr lang="en-US"/>
              <a:t> w 84 </a:t>
            </a:r>
            <a:r>
              <a:rPr lang="en-US" err="1"/>
              <a:t>sieciach</a:t>
            </a:r>
            <a:r>
              <a:rPr lang="en-US"/>
              <a:t> TMNs.</a:t>
            </a:r>
          </a:p>
          <a:p>
            <a:pPr marL="285750" indent="-285750">
              <a:buFont typeface="Arial"/>
              <a:buChar char="•"/>
            </a:pPr>
            <a:r>
              <a:rPr lang="en-US" b="1" err="1"/>
              <a:t>Członkostwa</a:t>
            </a:r>
            <a:r>
              <a:rPr lang="en-US" b="1"/>
              <a:t> w </a:t>
            </a:r>
            <a:r>
              <a:rPr lang="en-US" b="1" err="1"/>
              <a:t>środowiskowych</a:t>
            </a:r>
            <a:r>
              <a:rPr lang="en-US" b="1"/>
              <a:t> TMNs (ETMN):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Kolumna</a:t>
            </a:r>
            <a:r>
              <a:rPr lang="en-US"/>
              <a:t> "ETMN" </a:t>
            </a:r>
            <a:r>
              <a:rPr lang="en-US" err="1"/>
              <a:t>obejmuje</a:t>
            </a:r>
            <a:r>
              <a:rPr lang="en-US"/>
              <a:t> </a:t>
            </a:r>
            <a:r>
              <a:rPr lang="en-US" err="1"/>
              <a:t>liczbę</a:t>
            </a:r>
            <a:r>
              <a:rPr lang="en-US"/>
              <a:t> </a:t>
            </a:r>
            <a:r>
              <a:rPr lang="en-US" err="1"/>
              <a:t>członkostw</a:t>
            </a:r>
            <a:r>
              <a:rPr lang="en-US"/>
              <a:t> w 31 </a:t>
            </a:r>
            <a:r>
              <a:rPr lang="en-US" err="1"/>
              <a:t>sieciach</a:t>
            </a:r>
            <a:r>
              <a:rPr lang="en-US"/>
              <a:t> </a:t>
            </a:r>
            <a:r>
              <a:rPr lang="en-US" err="1"/>
              <a:t>skupionych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ochronie</a:t>
            </a:r>
            <a:r>
              <a:rPr lang="en-US"/>
              <a:t> </a:t>
            </a:r>
            <a:r>
              <a:rPr lang="en-US" err="1"/>
              <a:t>środowiska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err="1"/>
              <a:t>Indywidualne</a:t>
            </a:r>
            <a:r>
              <a:rPr lang="en-US" b="1"/>
              <a:t> </a:t>
            </a:r>
            <a:r>
              <a:rPr lang="en-US" b="1" err="1"/>
              <a:t>członkostwa</a:t>
            </a:r>
            <a:r>
              <a:rPr lang="en-US" b="1"/>
              <a:t> w </a:t>
            </a:r>
            <a:r>
              <a:rPr lang="en-US" b="1" err="1"/>
              <a:t>sieciach</a:t>
            </a:r>
            <a:r>
              <a:rPr lang="en-US" b="1"/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Kolumny</a:t>
            </a:r>
            <a:r>
              <a:rPr lang="en-US"/>
              <a:t> L–BL  </a:t>
            </a:r>
            <a:r>
              <a:rPr lang="en-US" err="1"/>
              <a:t>dotyczą</a:t>
            </a:r>
            <a:r>
              <a:rPr lang="en-US"/>
              <a:t> </a:t>
            </a:r>
            <a:r>
              <a:rPr lang="en-US" err="1"/>
              <a:t>członkostw</a:t>
            </a:r>
            <a:r>
              <a:rPr lang="en-US"/>
              <a:t> w </a:t>
            </a:r>
            <a:r>
              <a:rPr lang="en-US" err="1"/>
              <a:t>sieciach</a:t>
            </a:r>
            <a:r>
              <a:rPr lang="en-US"/>
              <a:t> o </a:t>
            </a:r>
            <a:r>
              <a:rPr lang="en-US" err="1"/>
              <a:t>charakterze</a:t>
            </a:r>
            <a:r>
              <a:rPr lang="en-US"/>
              <a:t> </a:t>
            </a:r>
            <a:r>
              <a:rPr lang="en-US" err="1"/>
              <a:t>innym</a:t>
            </a:r>
            <a:r>
              <a:rPr lang="en-US"/>
              <a:t> </a:t>
            </a:r>
            <a:r>
              <a:rPr lang="en-US" err="1"/>
              <a:t>niż</a:t>
            </a:r>
            <a:r>
              <a:rPr lang="en-US"/>
              <a:t> </a:t>
            </a:r>
            <a:r>
              <a:rPr lang="en-US" err="1"/>
              <a:t>środowiskowy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Kolumny</a:t>
            </a:r>
            <a:r>
              <a:rPr lang="en-US"/>
              <a:t> BM–CQ </a:t>
            </a:r>
            <a:r>
              <a:rPr lang="en-US" err="1"/>
              <a:t>dotyczą</a:t>
            </a:r>
            <a:r>
              <a:rPr lang="en-US"/>
              <a:t> </a:t>
            </a:r>
            <a:r>
              <a:rPr lang="en-US" err="1"/>
              <a:t>członkostw</a:t>
            </a:r>
            <a:r>
              <a:rPr lang="en-US"/>
              <a:t> w </a:t>
            </a:r>
            <a:r>
              <a:rPr lang="en-US" err="1"/>
              <a:t>sieciach</a:t>
            </a:r>
            <a:r>
              <a:rPr lang="en-US"/>
              <a:t> </a:t>
            </a:r>
            <a:r>
              <a:rPr lang="en-US" err="1"/>
              <a:t>środowiskowych</a:t>
            </a:r>
            <a:r>
              <a:rPr lang="en-US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Dane </a:t>
            </a:r>
            <a:r>
              <a:rPr lang="en-US" b="1" err="1"/>
              <a:t>przestrzenne</a:t>
            </a:r>
            <a:r>
              <a:rPr lang="en-US" b="1"/>
              <a:t> </a:t>
            </a:r>
            <a:r>
              <a:rPr lang="en-US" b="1" err="1"/>
              <a:t>i</a:t>
            </a:r>
            <a:r>
              <a:rPr lang="en-US" b="1"/>
              <a:t> </a:t>
            </a:r>
            <a:r>
              <a:rPr lang="en-US" b="1" err="1"/>
              <a:t>kodowanie</a:t>
            </a:r>
            <a:r>
              <a:rPr lang="en-US" b="1"/>
              <a:t> </a:t>
            </a:r>
            <a:r>
              <a:rPr lang="en-US" b="1" err="1"/>
              <a:t>krajów</a:t>
            </a:r>
            <a:r>
              <a:rPr lang="en-US" b="1"/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err="1"/>
              <a:t>Współrzędne</a:t>
            </a:r>
            <a:r>
              <a:rPr lang="en-US"/>
              <a:t> </a:t>
            </a:r>
            <a:r>
              <a:rPr lang="en-US" err="1"/>
              <a:t>geograficzne</a:t>
            </a:r>
            <a:r>
              <a:rPr lang="en-US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Dołączono</a:t>
            </a:r>
            <a:r>
              <a:rPr lang="en-US"/>
              <a:t> </a:t>
            </a:r>
            <a:r>
              <a:rPr lang="en-US" err="1"/>
              <a:t>kody</a:t>
            </a:r>
            <a:r>
              <a:rPr lang="en-US"/>
              <a:t> </a:t>
            </a:r>
            <a:r>
              <a:rPr lang="en-US" err="1"/>
              <a:t>krajów</a:t>
            </a:r>
            <a:r>
              <a:rPr lang="en-US"/>
              <a:t> w </a:t>
            </a:r>
            <a:r>
              <a:rPr lang="en-US" err="1"/>
              <a:t>standardzie</a:t>
            </a:r>
            <a:r>
              <a:rPr lang="en-US"/>
              <a:t> ISO 3166 (2- </a:t>
            </a:r>
            <a:r>
              <a:rPr lang="en-US" err="1"/>
              <a:t>i</a:t>
            </a:r>
            <a:r>
              <a:rPr lang="en-US"/>
              <a:t> 3-cyfrowe) w </a:t>
            </a:r>
            <a:r>
              <a:rPr lang="en-US" err="1"/>
              <a:t>celu</a:t>
            </a:r>
            <a:r>
              <a:rPr lang="en-US"/>
              <a:t> </a:t>
            </a:r>
            <a:r>
              <a:rPr lang="en-US" err="1"/>
              <a:t>łatwego</a:t>
            </a:r>
            <a:r>
              <a:rPr lang="en-US"/>
              <a:t> </a:t>
            </a:r>
            <a:r>
              <a:rPr lang="en-US" err="1"/>
              <a:t>łączenia</a:t>
            </a:r>
            <a:r>
              <a:rPr lang="en-US"/>
              <a:t> z </a:t>
            </a:r>
            <a:r>
              <a:rPr lang="en-US" err="1"/>
              <a:t>innymi</a:t>
            </a:r>
            <a:r>
              <a:rPr lang="en-US"/>
              <a:t> </a:t>
            </a:r>
            <a:r>
              <a:rPr lang="en-US" err="1"/>
              <a:t>zbiorami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.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264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67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643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/>
              <a:t>Krok 1: Wybór parametrów</a:t>
            </a:r>
          </a:p>
          <a:p>
            <a:r>
              <a:rPr lang="pl-PL"/>
              <a:t>DBSCAN wymaga dwóch kluczowych parametrów:</a:t>
            </a:r>
          </a:p>
          <a:p>
            <a:pPr>
              <a:buFont typeface="Aptos Display" panose="02110004020202020204"/>
              <a:buAutoNum type="arabicPeriod"/>
            </a:pPr>
            <a:r>
              <a:rPr lang="pl-PL" b="1" err="1"/>
              <a:t>eps</a:t>
            </a:r>
            <a:r>
              <a:rPr lang="pl-PL" b="1"/>
              <a:t> (epsilon)</a:t>
            </a:r>
            <a:r>
              <a:rPr lang="pl-PL"/>
              <a:t>: Maksymalna odległość, w której punkty są uznawane za sąsiadów.</a:t>
            </a:r>
          </a:p>
          <a:p>
            <a:pPr>
              <a:buFont typeface="+mj-lt"/>
              <a:buAutoNum type="arabicPeriod"/>
            </a:pPr>
            <a:r>
              <a:rPr lang="pl-PL" b="1" err="1"/>
              <a:t>min_samples</a:t>
            </a:r>
            <a:r>
              <a:rPr lang="pl-PL"/>
              <a:t>: Minimalna liczba punktów (w tym punkt centralny), które muszą znajdować się w sąsiedztwie </a:t>
            </a:r>
            <a:r>
              <a:rPr lang="pl-PL" err="1"/>
              <a:t>eps</a:t>
            </a:r>
            <a:r>
              <a:rPr lang="pl-PL"/>
              <a:t>, aby punkt został uznany za „punkt rdzeniowy” (ang. </a:t>
            </a:r>
            <a:r>
              <a:rPr lang="pl-PL" err="1"/>
              <a:t>core</a:t>
            </a:r>
            <a:r>
              <a:rPr lang="pl-PL"/>
              <a:t> point).</a:t>
            </a:r>
          </a:p>
          <a:p>
            <a:r>
              <a:rPr lang="pl-PL" b="1"/>
              <a:t>Krok 2: Identyfikacja rodzajów punktów</a:t>
            </a:r>
          </a:p>
          <a:p>
            <a:r>
              <a:rPr lang="pl-PL"/>
              <a:t>Dla każdego punktu w zbiorze danych, DBSCAN sprawdza:</a:t>
            </a:r>
          </a:p>
          <a:p>
            <a:pPr>
              <a:buFont typeface="+mj-lt"/>
              <a:buAutoNum type="arabicPeriod"/>
            </a:pPr>
            <a:r>
              <a:rPr lang="pl-PL" b="1"/>
              <a:t>Punkt rdzeniowy (</a:t>
            </a:r>
            <a:r>
              <a:rPr lang="pl-PL" b="1" err="1"/>
              <a:t>Core</a:t>
            </a:r>
            <a:r>
              <a:rPr lang="pl-PL" b="1"/>
              <a:t> Point)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Punkt, który ma co najmniej </a:t>
            </a:r>
            <a:r>
              <a:rPr lang="pl-PL" err="1"/>
              <a:t>min_samples</a:t>
            </a:r>
            <a:r>
              <a:rPr lang="pl-PL"/>
              <a:t> punktów w swoim sąsiedztwie o promieniu </a:t>
            </a:r>
            <a:r>
              <a:rPr lang="pl-PL" err="1"/>
              <a:t>eps</a:t>
            </a:r>
            <a:r>
              <a:rPr lang="pl-PL"/>
              <a:t>.</a:t>
            </a:r>
          </a:p>
          <a:p>
            <a:pPr>
              <a:buFont typeface="+mj-lt"/>
              <a:buAutoNum type="arabicPeriod"/>
            </a:pPr>
            <a:r>
              <a:rPr lang="pl-PL" b="1"/>
              <a:t>Punkt graniczny (</a:t>
            </a:r>
            <a:r>
              <a:rPr lang="pl-PL" b="1" err="1"/>
              <a:t>Border</a:t>
            </a:r>
            <a:r>
              <a:rPr lang="pl-PL" b="1"/>
              <a:t> Point)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Punkt, który sam nie spełnia kryterium </a:t>
            </a:r>
            <a:r>
              <a:rPr lang="pl-PL" err="1"/>
              <a:t>min_samples</a:t>
            </a:r>
            <a:r>
              <a:rPr lang="pl-PL"/>
              <a:t>, ale znajduje się w sąsiedztwie </a:t>
            </a:r>
            <a:r>
              <a:rPr lang="pl-PL" err="1"/>
              <a:t>eps</a:t>
            </a:r>
            <a:r>
              <a:rPr lang="pl-PL"/>
              <a:t> innego punktu rdzeniowego.</a:t>
            </a:r>
          </a:p>
          <a:p>
            <a:pPr>
              <a:buFont typeface="+mj-lt"/>
              <a:buAutoNum type="arabicPeriod"/>
            </a:pPr>
            <a:r>
              <a:rPr lang="pl-PL" b="1"/>
              <a:t>Punkt szumowy (</a:t>
            </a:r>
            <a:r>
              <a:rPr lang="pl-PL" b="1" err="1"/>
              <a:t>Noise</a:t>
            </a:r>
            <a:r>
              <a:rPr lang="pl-PL" b="1"/>
              <a:t> Point)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Punkt, który nie jest ani rdzeniowy, ani graniczny. Jest traktowany jako anomalia (Cluster = -1).</a:t>
            </a:r>
          </a:p>
          <a:p>
            <a:r>
              <a:rPr lang="pl-PL" b="1"/>
              <a:t>Krok 3: Tworzenie klastrów</a:t>
            </a:r>
          </a:p>
          <a:p>
            <a:pPr>
              <a:buFont typeface="+mj-lt"/>
              <a:buAutoNum type="arabicPeriod"/>
            </a:pPr>
            <a:r>
              <a:rPr lang="pl-PL" b="1"/>
              <a:t>Wybór punktu początkowego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Algorytm losowo wybiera nieodwiedzony punkt z danych.</a:t>
            </a:r>
          </a:p>
          <a:p>
            <a:pPr>
              <a:buFont typeface="+mj-lt"/>
              <a:buAutoNum type="arabicPeriod"/>
            </a:pPr>
            <a:r>
              <a:rPr lang="pl-PL" b="1"/>
              <a:t>Sprawdzenie sąsiedztwa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Dla wybranego punktu obliczana jest liczba sąsiadów w promieniu </a:t>
            </a:r>
            <a:r>
              <a:rPr lang="pl-PL" err="1"/>
              <a:t>eps</a:t>
            </a:r>
            <a:r>
              <a:rPr lang="pl-PL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Jeśli liczba sąsiadów jest mniejsza niż </a:t>
            </a:r>
            <a:r>
              <a:rPr lang="pl-PL" err="1"/>
              <a:t>min_samples</a:t>
            </a:r>
            <a:r>
              <a:rPr lang="pl-PL"/>
              <a:t>, punkt zostaje oznaczony jako szum i algorytm przechodzi do kolejnego punktu.</a:t>
            </a:r>
          </a:p>
          <a:p>
            <a:pPr>
              <a:buFont typeface="+mj-lt"/>
              <a:buAutoNum type="arabicPeriod"/>
            </a:pPr>
            <a:r>
              <a:rPr lang="pl-PL" b="1"/>
              <a:t>Rozszerzanie klastra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Jeśli punkt spełnia warunek na punkt rdzeniowy (ma co najmniej </a:t>
            </a:r>
            <a:r>
              <a:rPr lang="pl-PL" err="1"/>
              <a:t>min_samples</a:t>
            </a:r>
            <a:r>
              <a:rPr lang="pl-PL"/>
              <a:t> sąsiadów), DBSCAN tworzy nowy klaster.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 jest oznaczany jako część tego klastra.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Sąsiedzi punktu są dodawani do klastra, a ich sąsiedztwo również jest sprawdzane.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Proces ten jest kontynuowany rekurencyjnie, aż wszystkie punkty związane z tym klastrem zostaną uwzględnione.</a:t>
            </a:r>
          </a:p>
          <a:p>
            <a:r>
              <a:rPr lang="pl-PL" b="1"/>
              <a:t>Krok 4: Iteracja i zakończenie</a:t>
            </a:r>
          </a:p>
          <a:p>
            <a:pPr>
              <a:buFont typeface="+mj-lt"/>
              <a:buAutoNum type="arabicPeriod"/>
            </a:pPr>
            <a:r>
              <a:rPr lang="pl-PL"/>
              <a:t>Proces jest powtarzany dla każdego punktu w danych.</a:t>
            </a:r>
          </a:p>
          <a:p>
            <a:pPr>
              <a:buFont typeface="+mj-lt"/>
              <a:buAutoNum type="arabicPeriod"/>
            </a:pPr>
            <a:r>
              <a:rPr lang="pl-PL"/>
              <a:t>Punkty, które nie zostaną przypisane do żadnego klastra, pozostają jako punkty szumowe (</a:t>
            </a:r>
            <a:r>
              <a:rPr lang="pl-PL" err="1"/>
              <a:t>Noise</a:t>
            </a:r>
            <a:r>
              <a:rPr lang="pl-PL"/>
              <a:t>).</a:t>
            </a:r>
          </a:p>
          <a:p>
            <a:r>
              <a:rPr lang="pl-PL" b="1"/>
              <a:t>Przykład działania DBSCAN (wizualizacja):</a:t>
            </a:r>
          </a:p>
          <a:p>
            <a:pPr>
              <a:buFont typeface="+mj-lt"/>
              <a:buAutoNum type="arabicPeriod"/>
            </a:pPr>
            <a:r>
              <a:rPr lang="pl-PL" b="1"/>
              <a:t>Początek</a:t>
            </a:r>
            <a:r>
              <a:rPr lang="pl-PL"/>
              <a:t>: Dane są analizowane punkt po punkcie.</a:t>
            </a:r>
          </a:p>
          <a:p>
            <a:pPr>
              <a:buFont typeface="+mj-lt"/>
              <a:buAutoNum type="arabicPeriod"/>
            </a:pPr>
            <a:r>
              <a:rPr lang="pl-PL" b="1"/>
              <a:t>Rozpoznanie klastrów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Punkty o dużym zagęszczeniu tworzą klastry.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Punkty odległe, które nie mają wystarczająco wielu sąsiadów w </a:t>
            </a:r>
            <a:r>
              <a:rPr lang="pl-PL" err="1"/>
              <a:t>eps</a:t>
            </a:r>
            <a:r>
              <a:rPr lang="pl-PL"/>
              <a:t>, pozostają jako szum.</a:t>
            </a:r>
          </a:p>
          <a:p>
            <a:pPr>
              <a:buFont typeface="+mj-lt"/>
              <a:buAutoNum type="arabicPeriod"/>
            </a:pPr>
            <a:r>
              <a:rPr lang="pl-PL" b="1"/>
              <a:t>Wynik</a:t>
            </a:r>
            <a:r>
              <a:rPr lang="pl-PL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l-PL"/>
              <a:t>Punkty są przypisane do klastrów lub oznaczone jako szum.</a:t>
            </a:r>
          </a:p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085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Silhouette Score to </a:t>
            </a:r>
            <a:r>
              <a:rPr lang="en-US" err="1"/>
              <a:t>metryka</a:t>
            </a:r>
            <a:r>
              <a:rPr lang="en-US"/>
              <a:t> </a:t>
            </a:r>
            <a:r>
              <a:rPr lang="en-US" err="1"/>
              <a:t>stosowana</a:t>
            </a:r>
            <a:r>
              <a:rPr lang="en-US"/>
              <a:t> w </a:t>
            </a:r>
            <a:r>
              <a:rPr lang="en-US" err="1"/>
              <a:t>analizie</a:t>
            </a:r>
            <a:r>
              <a:rPr lang="en-US"/>
              <a:t> </a:t>
            </a:r>
            <a:r>
              <a:rPr lang="en-US" err="1"/>
              <a:t>klastrów</a:t>
            </a:r>
            <a:r>
              <a:rPr lang="en-US"/>
              <a:t>, </a:t>
            </a:r>
            <a:r>
              <a:rPr lang="en-US" err="1"/>
              <a:t>która</a:t>
            </a:r>
            <a:r>
              <a:rPr lang="en-US"/>
              <a:t> </a:t>
            </a:r>
            <a:r>
              <a:rPr lang="en-US" err="1"/>
              <a:t>ocenia</a:t>
            </a:r>
            <a:r>
              <a:rPr lang="en-US"/>
              <a:t>, jak </a:t>
            </a:r>
            <a:r>
              <a:rPr lang="en-US" err="1"/>
              <a:t>dobrze</a:t>
            </a:r>
            <a:r>
              <a:rPr lang="en-US"/>
              <a:t> </a:t>
            </a:r>
            <a:r>
              <a:rPr lang="en-US" err="1"/>
              <a:t>obiekty</a:t>
            </a:r>
            <a:r>
              <a:rPr lang="en-US"/>
              <a:t> </a:t>
            </a:r>
            <a:r>
              <a:rPr lang="en-US" err="1"/>
              <a:t>są</a:t>
            </a:r>
            <a:r>
              <a:rPr lang="en-US"/>
              <a:t> </a:t>
            </a:r>
            <a:r>
              <a:rPr lang="en-US" err="1"/>
              <a:t>przypisane</a:t>
            </a:r>
            <a:r>
              <a:rPr lang="en-US"/>
              <a:t> do </a:t>
            </a:r>
            <a:r>
              <a:rPr lang="en-US" err="1"/>
              <a:t>swoich</a:t>
            </a:r>
            <a:r>
              <a:rPr lang="en-US"/>
              <a:t> </a:t>
            </a:r>
            <a:r>
              <a:rPr lang="en-US" err="1"/>
              <a:t>klastrów</a:t>
            </a:r>
            <a:r>
              <a:rPr lang="en-US"/>
              <a:t>, </a:t>
            </a:r>
            <a:r>
              <a:rPr lang="en-US" err="1"/>
              <a:t>jednocześnie</a:t>
            </a:r>
            <a:r>
              <a:rPr lang="en-US"/>
              <a:t> </a:t>
            </a:r>
            <a:r>
              <a:rPr lang="en-US" err="1"/>
              <a:t>mierząc</a:t>
            </a:r>
            <a:r>
              <a:rPr lang="en-US"/>
              <a:t>, jak </a:t>
            </a:r>
            <a:r>
              <a:rPr lang="en-US" err="1"/>
              <a:t>bardzo</a:t>
            </a:r>
            <a:r>
              <a:rPr lang="en-US"/>
              <a:t> </a:t>
            </a:r>
            <a:r>
              <a:rPr lang="en-US" err="1"/>
              <a:t>różnią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od </a:t>
            </a:r>
            <a:r>
              <a:rPr lang="en-US" err="1"/>
              <a:t>innych</a:t>
            </a:r>
            <a:r>
              <a:rPr lang="en-US"/>
              <a:t> </a:t>
            </a:r>
            <a:r>
              <a:rPr lang="en-US" err="1"/>
              <a:t>klastrów</a:t>
            </a:r>
            <a:r>
              <a:rPr lang="en-US"/>
              <a:t>. </a:t>
            </a:r>
            <a:r>
              <a:rPr lang="en-US" err="1"/>
              <a:t>Wynik</a:t>
            </a:r>
            <a:r>
              <a:rPr lang="en-US"/>
              <a:t> ten </a:t>
            </a:r>
            <a:r>
              <a:rPr lang="en-US" err="1"/>
              <a:t>pozwala</a:t>
            </a:r>
            <a:r>
              <a:rPr lang="en-US"/>
              <a:t> </a:t>
            </a:r>
            <a:r>
              <a:rPr lang="en-US" err="1"/>
              <a:t>ocenić</a:t>
            </a:r>
            <a:r>
              <a:rPr lang="en-US"/>
              <a:t> </a:t>
            </a:r>
            <a:r>
              <a:rPr lang="en-US" err="1"/>
              <a:t>jakość</a:t>
            </a:r>
            <a:r>
              <a:rPr lang="en-US"/>
              <a:t> </a:t>
            </a:r>
            <a:r>
              <a:rPr lang="en-US" err="1"/>
              <a:t>grupowania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, </a:t>
            </a:r>
            <a:r>
              <a:rPr lang="en-US" err="1"/>
              <a:t>badając</a:t>
            </a:r>
            <a:r>
              <a:rPr lang="en-US"/>
              <a:t> </a:t>
            </a:r>
            <a:r>
              <a:rPr lang="en-US" err="1"/>
              <a:t>jednocześnie</a:t>
            </a:r>
            <a:r>
              <a:rPr lang="en-US"/>
              <a:t> </a:t>
            </a:r>
            <a:r>
              <a:rPr lang="en-US" err="1"/>
              <a:t>odległość</a:t>
            </a:r>
            <a:r>
              <a:rPr lang="en-US"/>
              <a:t> </a:t>
            </a:r>
            <a:r>
              <a:rPr lang="en-US" err="1"/>
              <a:t>między</a:t>
            </a:r>
            <a:r>
              <a:rPr lang="en-US"/>
              <a:t> </a:t>
            </a:r>
            <a:r>
              <a:rPr lang="en-US" err="1"/>
              <a:t>punktami</a:t>
            </a:r>
            <a:r>
              <a:rPr lang="en-US"/>
              <a:t> w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samym</a:t>
            </a:r>
            <a:r>
              <a:rPr lang="en-US"/>
              <a:t> </a:t>
            </a:r>
            <a:r>
              <a:rPr lang="en-US" err="1"/>
              <a:t>klastrze</a:t>
            </a:r>
            <a:r>
              <a:rPr lang="en-US"/>
              <a:t> (</a:t>
            </a:r>
            <a:r>
              <a:rPr lang="en-US" err="1"/>
              <a:t>spójność</a:t>
            </a:r>
            <a:r>
              <a:rPr lang="en-US"/>
              <a:t>)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odległość</a:t>
            </a:r>
            <a:r>
              <a:rPr lang="en-US"/>
              <a:t> do </a:t>
            </a:r>
            <a:r>
              <a:rPr lang="en-US" err="1"/>
              <a:t>punktów</a:t>
            </a:r>
            <a:r>
              <a:rPr lang="en-US"/>
              <a:t> w </a:t>
            </a:r>
            <a:r>
              <a:rPr lang="en-US" err="1"/>
              <a:t>najbliższym</a:t>
            </a:r>
            <a:r>
              <a:rPr lang="en-US"/>
              <a:t> </a:t>
            </a:r>
            <a:r>
              <a:rPr lang="en-US" err="1"/>
              <a:t>klastrze</a:t>
            </a:r>
            <a:r>
              <a:rPr lang="en-US"/>
              <a:t> (</a:t>
            </a:r>
            <a:r>
              <a:rPr lang="en-US" err="1"/>
              <a:t>separacja</a:t>
            </a:r>
            <a:r>
              <a:rPr lang="en-US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71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15BB0-5BBA-4749-B62A-4B88C677EF2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26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8658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55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03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131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681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301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213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0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9D6F23-0081-2F49-B0A0-6DE6917C9B6E}" type="datetimeFigureOut">
              <a:rPr lang="pl-PL" smtClean="0"/>
              <a:t>21.01.2025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86DAA49-2B14-0D4F-B8C2-A37D225BE7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363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A80DA-ABEF-E411-2561-8D2584F51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3385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000000"/>
                </a:solidFill>
                <a:effectLst/>
                <a:latin typeface="STIXGeneral"/>
              </a:rPr>
              <a:t>Detekcja Anomalii w Członkostwach Miast w Sieciach</a:t>
            </a:r>
            <a:br>
              <a:rPr lang="pl-PL">
                <a:solidFill>
                  <a:srgbClr val="000000"/>
                </a:solidFill>
                <a:effectLst/>
                <a:latin typeface="STIXGeneral"/>
              </a:rPr>
            </a:br>
            <a:r>
              <a:rPr lang="pl-PL">
                <a:solidFill>
                  <a:srgbClr val="000000"/>
                </a:solidFill>
                <a:effectLst/>
                <a:latin typeface="STIXGeneral"/>
              </a:rPr>
              <a:t>Transnarodowych za Pomocą Sztucznej Inteligencji</a:t>
            </a:r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053B2C9-C679-9F55-A4DA-CE077529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35636"/>
            <a:ext cx="9144000" cy="484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Rzyszka Kamil, </a:t>
            </a:r>
            <a:r>
              <a:rPr lang="pl-PL" err="1"/>
              <a:t>Yevhenii</a:t>
            </a:r>
            <a:r>
              <a:rPr lang="pl-PL"/>
              <a:t> </a:t>
            </a:r>
            <a:r>
              <a:rPr lang="pl-PL" err="1"/>
              <a:t>Seniush</a:t>
            </a:r>
            <a:r>
              <a:rPr lang="pl-PL"/>
              <a:t>, Skowron Dawid, Żuliński Marek</a:t>
            </a:r>
          </a:p>
        </p:txBody>
      </p:sp>
    </p:spTree>
    <p:extLst>
      <p:ext uri="{BB962C8B-B14F-4D97-AF65-F5344CB8AC3E}">
        <p14:creationId xmlns:p14="http://schemas.microsoft.com/office/powerpoint/2010/main" val="425715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8B73F-3110-AA29-4444-ACB489FB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22454B-8D1B-22DB-EFE3-70ED889F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pl-PL" sz="4000"/>
              <a:t>Narzędzia użyte w tej metodzie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AE25BA-A616-5BA5-0BEA-8D1C69A2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pl-PL" sz="2000" b="1"/>
              <a:t>DBSCAN(</a:t>
            </a:r>
            <a:r>
              <a:rPr lang="pl-PL" sz="2000" b="1" err="1"/>
              <a:t>Density-Based</a:t>
            </a:r>
            <a:r>
              <a:rPr lang="pl-PL" sz="2000" b="1"/>
              <a:t> </a:t>
            </a:r>
            <a:r>
              <a:rPr lang="pl-PL" sz="2000" b="1" err="1"/>
              <a:t>Spatial</a:t>
            </a:r>
            <a:r>
              <a:rPr lang="pl-PL" sz="2000" b="1"/>
              <a:t> Clustering of Applications with </a:t>
            </a:r>
            <a:r>
              <a:rPr lang="pl-PL" sz="2000" b="1" err="1"/>
              <a:t>Noise</a:t>
            </a:r>
            <a:r>
              <a:rPr lang="pl-PL" sz="2000" b="1"/>
              <a:t>) </a:t>
            </a:r>
            <a:r>
              <a:rPr lang="pl-PL" sz="2000"/>
              <a:t>-  to algorytm </a:t>
            </a:r>
            <a:r>
              <a:rPr lang="pl-PL" sz="2000" err="1"/>
              <a:t>klastrowania</a:t>
            </a:r>
            <a:r>
              <a:rPr lang="pl-PL" sz="2000"/>
              <a:t>, który identyfikuje skupiska danych na podstawie ich gęstości, jednocześnie wykrywając punkty odstające (szum). </a:t>
            </a:r>
          </a:p>
          <a:p>
            <a:r>
              <a:rPr lang="pl-PL" sz="2000" b="1" err="1"/>
              <a:t>Matplotlib</a:t>
            </a:r>
            <a:r>
              <a:rPr lang="pl-PL" sz="2000" b="1"/>
              <a:t> </a:t>
            </a:r>
            <a:r>
              <a:rPr lang="pl-PL" sz="2000"/>
              <a:t>to biblioteka w </a:t>
            </a:r>
            <a:r>
              <a:rPr lang="pl-PL" sz="2000" err="1"/>
              <a:t>Pythonie</a:t>
            </a:r>
            <a:r>
              <a:rPr lang="pl-PL" sz="2000"/>
              <a:t> służąca do tworzenia wykresów i wizualizacji danych, umożliwiająca graficzne przedstawienie wyników analizy w intuicyjny sposób.</a:t>
            </a:r>
          </a:p>
        </p:txBody>
      </p:sp>
      <p:pic>
        <p:nvPicPr>
          <p:cNvPr id="11" name="Obraz 10" descr="Obraz zawierający zegar, Grafika, Czcionka, logo&#10;&#10;Opis wygenerowany automatycznie">
            <a:extLst>
              <a:ext uri="{FF2B5EF4-FFF2-40B4-BE49-F238E27FC236}">
                <a16:creationId xmlns:a16="http://schemas.microsoft.com/office/drawing/2014/main" id="{C480B654-3352-D4DB-AA10-16B9FAD2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45" y="4181819"/>
            <a:ext cx="3712869" cy="891090"/>
          </a:xfrm>
          <a:prstGeom prst="rect">
            <a:avLst/>
          </a:prstGeom>
        </p:spPr>
      </p:pic>
      <p:pic>
        <p:nvPicPr>
          <p:cNvPr id="1028" name="Picture 4" descr="DBSCAN: how it works - Flowygo">
            <a:extLst>
              <a:ext uri="{FF2B5EF4-FFF2-40B4-BE49-F238E27FC236}">
                <a16:creationId xmlns:a16="http://schemas.microsoft.com/office/drawing/2014/main" id="{042C84D1-C696-7713-E8CA-16B11D3E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0346" y="876108"/>
            <a:ext cx="3712869" cy="19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77014B1-0455-B6E9-3A1A-0EA6D5C09B88}"/>
              </a:ext>
            </a:extLst>
          </p:cNvPr>
          <p:cNvSpPr txBox="1"/>
          <p:nvPr/>
        </p:nvSpPr>
        <p:spPr>
          <a:xfrm>
            <a:off x="11300059" y="6382788"/>
            <a:ext cx="1366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sz="2800">
                <a:solidFill>
                  <a:schemeClr val="bg1"/>
                </a:solidFill>
              </a:rPr>
              <a:t>D.S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CCA7EA7-9FD3-C188-26B0-AC8A6A8660AA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</p:spTree>
    <p:extLst>
      <p:ext uri="{BB962C8B-B14F-4D97-AF65-F5344CB8AC3E}">
        <p14:creationId xmlns:p14="http://schemas.microsoft.com/office/powerpoint/2010/main" val="208729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16F339-18A4-7B9C-D2D1-8000DA5C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chemeClr val="tx1"/>
                </a:solidFill>
              </a:rPr>
              <a:t>Jak działa DBSCAN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9421391-9DDA-92F3-C41F-10422120B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1693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4C386FC3-875F-7003-E398-C1375C081D74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</p:spTree>
    <p:extLst>
      <p:ext uri="{BB962C8B-B14F-4D97-AF65-F5344CB8AC3E}">
        <p14:creationId xmlns:p14="http://schemas.microsoft.com/office/powerpoint/2010/main" val="3036922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B2235-C30F-48A0-F604-D53F85BF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AAE55-C528-A960-E055-519F2B37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l-PL" sz="4000"/>
              <a:t>Przetwarzanie danych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1A5E02-62E3-AC23-78AE-E52A9727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70000" lnSpcReduction="20000"/>
          </a:bodyPr>
          <a:lstStyle/>
          <a:p>
            <a:r>
              <a:rPr lang="pl-PL" sz="2000"/>
              <a:t>Dane geograficzne (długość i szerokość geograficzna) zostały przygotowane do analizy.</a:t>
            </a:r>
          </a:p>
          <a:p>
            <a:r>
              <a:rPr lang="pl-PL" sz="2000">
                <a:ea typeface="+mn-lt"/>
                <a:cs typeface="+mn-lt"/>
              </a:rPr>
              <a:t>Przynależność do inicjatyw lub sieci międzynarodowych związanych z rozwojem miast, takich jak:</a:t>
            </a:r>
            <a:endParaRPr lang="pl-PL" sz="2000"/>
          </a:p>
          <a:p>
            <a:r>
              <a:rPr lang="pl-PL" sz="2000">
                <a:latin typeface="Consolas"/>
              </a:rPr>
              <a:t>Polis</a:t>
            </a:r>
            <a:endParaRPr lang="pl-PL"/>
          </a:p>
          <a:p>
            <a:r>
              <a:rPr lang="pl-PL" sz="2000" err="1">
                <a:latin typeface="Consolas"/>
              </a:rPr>
              <a:t>Sharing</a:t>
            </a:r>
            <a:r>
              <a:rPr lang="pl-PL" sz="2000">
                <a:latin typeface="Consolas"/>
              </a:rPr>
              <a:t> </a:t>
            </a:r>
            <a:r>
              <a:rPr lang="pl-PL" sz="2000" err="1">
                <a:latin typeface="Consolas"/>
              </a:rPr>
              <a:t>Cities</a:t>
            </a:r>
            <a:endParaRPr lang="pl-PL" err="1"/>
          </a:p>
          <a:p>
            <a:r>
              <a:rPr lang="pl-PL" sz="2000">
                <a:latin typeface="Consolas"/>
              </a:rPr>
              <a:t>URBACT - </a:t>
            </a:r>
            <a:r>
              <a:rPr lang="pl-PL" sz="2000" err="1">
                <a:latin typeface="Consolas"/>
              </a:rPr>
              <a:t>Agri</a:t>
            </a:r>
            <a:r>
              <a:rPr lang="pl-PL" sz="2000">
                <a:latin typeface="Consolas"/>
              </a:rPr>
              <a:t>-Urban</a:t>
            </a:r>
            <a:endParaRPr lang="pl-PL"/>
          </a:p>
          <a:p>
            <a:r>
              <a:rPr lang="pl-PL" sz="2000">
                <a:latin typeface="Consolas"/>
              </a:rPr>
              <a:t>World </a:t>
            </a:r>
            <a:r>
              <a:rPr lang="pl-PL" sz="2000" err="1">
                <a:latin typeface="Consolas"/>
              </a:rPr>
              <a:t>Mayors</a:t>
            </a:r>
            <a:r>
              <a:rPr lang="pl-PL" sz="2000">
                <a:latin typeface="Consolas"/>
              </a:rPr>
              <a:t> </a:t>
            </a:r>
            <a:r>
              <a:rPr lang="pl-PL" sz="2000" err="1">
                <a:latin typeface="Consolas"/>
              </a:rPr>
              <a:t>Council</a:t>
            </a:r>
            <a:r>
              <a:rPr lang="pl-PL" sz="2000">
                <a:latin typeface="Consolas"/>
              </a:rPr>
              <a:t> on </a:t>
            </a:r>
            <a:r>
              <a:rPr lang="pl-PL" sz="2000" err="1">
                <a:latin typeface="Consolas"/>
              </a:rPr>
              <a:t>Climate</a:t>
            </a:r>
            <a:r>
              <a:rPr lang="pl-PL" sz="2000">
                <a:latin typeface="Consolas"/>
              </a:rPr>
              <a:t> </a:t>
            </a:r>
            <a:r>
              <a:rPr lang="pl-PL" sz="2000" err="1">
                <a:latin typeface="Consolas"/>
              </a:rPr>
              <a:t>Change</a:t>
            </a:r>
            <a:endParaRPr lang="pl-PL" err="1"/>
          </a:p>
          <a:p>
            <a:r>
              <a:rPr lang="pl-PL" sz="2000">
                <a:ea typeface="+mn-lt"/>
                <a:cs typeface="+mn-lt"/>
              </a:rPr>
              <a:t>Każda kolumna reprezentuje obecność (1) lub brak (0) uczestnictwa miasta w danej sieci.</a:t>
            </a:r>
            <a:endParaRPr lang="pl-PL"/>
          </a:p>
          <a:p>
            <a:r>
              <a:rPr lang="pl-PL" sz="2000"/>
              <a:t>Wykryto potencjalne anomalie, które zostały oznaczone jako punkty szumowe.</a:t>
            </a:r>
          </a:p>
          <a:p>
            <a:r>
              <a:rPr lang="pl-PL" sz="2000"/>
              <a:t>Dane wizualizowano na mapie w celu wstępnego zrozumienia rozmieszczenia.</a:t>
            </a:r>
          </a:p>
          <a:p>
            <a:pPr marL="0" indent="0">
              <a:buNone/>
            </a:pPr>
            <a:endParaRPr lang="pl-PL" sz="20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611210-145C-334C-9417-7A26FA43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486280"/>
            <a:ext cx="5201023" cy="347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5709F26-7896-C53C-88D5-78D4615A9F9D}"/>
              </a:ext>
            </a:extLst>
          </p:cNvPr>
          <p:cNvSpPr txBox="1"/>
          <p:nvPr/>
        </p:nvSpPr>
        <p:spPr>
          <a:xfrm>
            <a:off x="11203807" y="6336797"/>
            <a:ext cx="1199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sz="3200">
                <a:solidFill>
                  <a:schemeClr val="bg1"/>
                </a:solidFill>
              </a:rPr>
              <a:t>D.S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263C51E-86A0-66EA-F636-4A36CFE3E7F8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</p:spTree>
    <p:extLst>
      <p:ext uri="{BB962C8B-B14F-4D97-AF65-F5344CB8AC3E}">
        <p14:creationId xmlns:p14="http://schemas.microsoft.com/office/powerpoint/2010/main" val="135616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3E5-2498-58C7-0FA2-EBB7E6D2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7"/>
            <a:ext cx="3669760" cy="254636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Klastrów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sieciowych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3F4C63C5-EA6A-C2F0-EAB1-BE15478B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711" y="1054100"/>
            <a:ext cx="5258377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285A04E-823D-3CCB-CE29-0FC4440AB2F5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48E3DFA-A784-08A3-798F-689181F7D150}"/>
              </a:ext>
            </a:extLst>
          </p:cNvPr>
          <p:cNvSpPr txBox="1"/>
          <p:nvPr/>
        </p:nvSpPr>
        <p:spPr>
          <a:xfrm>
            <a:off x="815926" y="5050302"/>
            <a:ext cx="46446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/>
              <a:t>Eps:11,min_samples: 2 </a:t>
            </a:r>
            <a:br>
              <a:rPr lang="pl-PL"/>
            </a:br>
            <a:r>
              <a:rPr lang="pl-PL" err="1"/>
              <a:t>silhouette_score</a:t>
            </a:r>
            <a:r>
              <a:rPr lang="pl-PL"/>
              <a:t> :0.6038323290435653</a:t>
            </a:r>
            <a:endParaRPr lang="pl-PL" sz="1100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12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3E5-2498-58C7-0FA2-EBB7E6D2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7"/>
            <a:ext cx="3708670" cy="25366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Klastrów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sieciowych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16D9B1A0-EA0E-7B7B-BA53-9DA136FD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986" y="1254125"/>
            <a:ext cx="5258377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285A04E-823D-3CCB-CE29-0FC4440AB2F5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BFFE92A-4B6D-BF48-30BE-7045AE207CCF}"/>
              </a:ext>
            </a:extLst>
          </p:cNvPr>
          <p:cNvSpPr txBox="1"/>
          <p:nvPr/>
        </p:nvSpPr>
        <p:spPr>
          <a:xfrm>
            <a:off x="717422" y="5008098"/>
            <a:ext cx="478802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/>
              <a:t>Eps:19,min_samples: 2 </a:t>
            </a:r>
          </a:p>
          <a:p>
            <a:r>
              <a:rPr lang="pl-PL" err="1"/>
              <a:t>silhouette_score</a:t>
            </a:r>
            <a:r>
              <a:rPr lang="pl-PL"/>
              <a:t> : 0.6971802619804254</a:t>
            </a:r>
            <a:endParaRPr lang="pl-PL" sz="1100">
              <a:solidFill>
                <a:srgbClr val="CE9178"/>
              </a:solidFill>
              <a:latin typeface="Consolas"/>
            </a:endParaRPr>
          </a:p>
          <a:p>
            <a:endParaRPr lang="pl-PL">
              <a:solidFill>
                <a:srgbClr val="000000"/>
              </a:solidFill>
              <a:latin typeface="Aptos"/>
            </a:endParaRPr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30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3E5-2498-58C7-0FA2-EBB7E6D2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23" y="1967266"/>
            <a:ext cx="3835765" cy="29257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Klastrów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sieciowych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AB45A2-03CB-3E34-3A7D-6F0F35377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861" y="1482725"/>
            <a:ext cx="5258377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285A04E-823D-3CCB-CE29-0FC4440AB2F5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7868FC5-0A43-5ECA-53C7-05A2305EC680}"/>
              </a:ext>
            </a:extLst>
          </p:cNvPr>
          <p:cNvSpPr txBox="1"/>
          <p:nvPr/>
        </p:nvSpPr>
        <p:spPr>
          <a:xfrm>
            <a:off x="705290" y="5008098"/>
            <a:ext cx="39475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/>
              <a:t>Eps:42,min_samples: 2</a:t>
            </a:r>
            <a:endParaRPr lang="en-US"/>
          </a:p>
          <a:p>
            <a:r>
              <a:rPr lang="pl-PL"/>
              <a:t>silhouette_score:</a:t>
            </a:r>
            <a:r>
              <a:rPr lang="pl-PL">
                <a:solidFill>
                  <a:srgbClr val="000000"/>
                </a:solidFill>
                <a:latin typeface="Aptos"/>
              </a:rPr>
              <a:t>0.830931390500462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2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23C2F3-3244-0D5E-0589-80530BCD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24" y="2140059"/>
            <a:ext cx="4088049" cy="257555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Anomalnie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geograficzne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E9B6EA1-46D6-FEC3-EEBF-68C0817B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BD22177-1A8B-47B5-0DD5-5D09BE30206B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</p:spTree>
    <p:extLst>
      <p:ext uri="{BB962C8B-B14F-4D97-AF65-F5344CB8AC3E}">
        <p14:creationId xmlns:p14="http://schemas.microsoft.com/office/powerpoint/2010/main" val="1314903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8C741-157A-D50E-EF5F-3B62CDB0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83" y="2149787"/>
            <a:ext cx="4010228" cy="255609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Geograficzne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występowanie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klastrów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96BF623-3746-4893-5200-CD5F7CAF8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D183FEB-6750-CCAE-4DBB-EE7BB0FD30A4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</p:spTree>
    <p:extLst>
      <p:ext uri="{BB962C8B-B14F-4D97-AF65-F5344CB8AC3E}">
        <p14:creationId xmlns:p14="http://schemas.microsoft.com/office/powerpoint/2010/main" val="412700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F7C64-CC64-473F-9689-628CBE3A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D4DC7C95-3BF1-477A-A6D0-C3D13645A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K-</a:t>
            </a:r>
            <a:r>
              <a:rPr lang="pl-PL" err="1"/>
              <a:t>Means</a:t>
            </a:r>
            <a:r>
              <a:rPr lang="pl-PL"/>
              <a:t> Clustering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51306D-FE38-C5B7-92E6-8A9386A95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71E47A-B692-E663-0AB0-F0B720AF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 sz="2000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217288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3227-21C5-8065-2907-B53628E19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E1A33-B571-8C40-4CD4-B44C09CF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/>
              <a:t>Czym jest k-</a:t>
            </a:r>
            <a:r>
              <a:rPr lang="pl-PL" err="1"/>
              <a:t>means</a:t>
            </a:r>
            <a:r>
              <a:rPr lang="pl-PL"/>
              <a:t> </a:t>
            </a:r>
            <a:r>
              <a:rPr lang="pl-PL" err="1"/>
              <a:t>clustering</a:t>
            </a:r>
            <a:r>
              <a:rPr lang="pl-PL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7FB9B7-98D5-FF5F-36BC-901DD9D7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i="0" u="none" strike="noStrike">
                <a:solidFill>
                  <a:srgbClr val="000000"/>
                </a:solidFill>
                <a:effectLst/>
              </a:rPr>
              <a:t>K-</a:t>
            </a:r>
            <a:r>
              <a:rPr lang="pl-PL" b="1" i="0" u="none" strike="noStrike" err="1">
                <a:solidFill>
                  <a:srgbClr val="000000"/>
                </a:solidFill>
                <a:effectLst/>
              </a:rPr>
              <a:t>means</a:t>
            </a:r>
            <a:r>
              <a:rPr lang="pl-PL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pl-PL" b="1" i="0" u="none" strike="noStrike" err="1">
                <a:solidFill>
                  <a:srgbClr val="000000"/>
                </a:solidFill>
                <a:effectLst/>
              </a:rPr>
              <a:t>clustering</a:t>
            </a:r>
            <a:r>
              <a:rPr lang="pl-PL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pl-PL" b="0" i="0" u="none" strike="noStrike">
                <a:solidFill>
                  <a:srgbClr val="000000"/>
                </a:solidFill>
                <a:effectLst/>
              </a:rPr>
              <a:t>to algorytm uczenia maszynowego należący do metod nienadzorowanego uczenia. </a:t>
            </a:r>
          </a:p>
          <a:p>
            <a:pPr marL="0" indent="0">
              <a:buNone/>
            </a:pPr>
            <a:r>
              <a:rPr lang="pl-PL" b="0" i="0" u="none" strike="noStrike">
                <a:solidFill>
                  <a:srgbClr val="000000"/>
                </a:solidFill>
                <a:effectLst/>
              </a:rPr>
              <a:t>Służy do grupowania danych w zbiory (klastry), które mają podobne cechy. Jest często stosowany w analizie danych, eksploracji wzorców i redukcji wymiarowości.</a:t>
            </a:r>
          </a:p>
          <a:p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B427E9-1A89-3991-BEB2-05BB9F11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 sz="2000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227555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C1D262-862F-6C7C-C186-EAD0D8D3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pl-PL" sz="4300"/>
              <a:t>WPROWADZENIE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8FE6A7-C407-3109-4279-F8D28805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None/>
            </a:pPr>
            <a:r>
              <a:rPr lang="pl-PL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  Miasta odgrywają kluczową rolę w globalnych inicjatywach na rzecz zrównoważonego rozwoju, czego dowodem jest ich członkostwo w transnarodowych sieciach miejskich (</a:t>
            </a:r>
            <a:r>
              <a:rPr lang="pl-PL" sz="17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TMNs</a:t>
            </a:r>
            <a:r>
              <a:rPr lang="pl-PL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). </a:t>
            </a:r>
            <a:endParaRPr lang="pl-PL" sz="1700">
              <a:solidFill>
                <a:schemeClr val="tx1">
                  <a:alpha val="80000"/>
                </a:schemeClr>
              </a:solidFill>
            </a:endParaRPr>
          </a:p>
          <a:p>
            <a:pPr algn="just">
              <a:buNone/>
            </a:pPr>
            <a:r>
              <a:rPr lang="pl-PL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  Z uwagi na dużą skalę danych obejmujących ponad 10 000 miast z całego świata, zastosowano metody sztucznej inteligencji (AI). Umożliwiają one wykrywanie anomalii. </a:t>
            </a:r>
            <a:endParaRPr lang="pl-PL" sz="1700">
              <a:solidFill>
                <a:srgbClr val="000000">
                  <a:alpha val="80000"/>
                </a:srgbClr>
              </a:solidFill>
            </a:endParaRPr>
          </a:p>
          <a:p>
            <a:pPr marL="0" indent="0" algn="just">
              <a:buNone/>
            </a:pPr>
            <a:endParaRPr lang="pl-PL" sz="1700">
              <a:solidFill>
                <a:srgbClr val="000000">
                  <a:alpha val="80000"/>
                </a:srgbClr>
              </a:solidFill>
            </a:endParaRPr>
          </a:p>
        </p:txBody>
      </p:sp>
      <p:pic>
        <p:nvPicPr>
          <p:cNvPr id="4" name="Picture 3" descr="A map of the world&#10;&#10;AI-generated content may be incorrect.">
            <a:extLst>
              <a:ext uri="{FF2B5EF4-FFF2-40B4-BE49-F238E27FC236}">
                <a16:creationId xmlns:a16="http://schemas.microsoft.com/office/drawing/2014/main" id="{0B96A34F-9A96-2B1D-4FDD-73065FA7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56" r="18242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52096-D2E8-EED8-9B92-B063E8D43300}"/>
              </a:ext>
            </a:extLst>
          </p:cNvPr>
          <p:cNvSpPr txBox="1"/>
          <p:nvPr/>
        </p:nvSpPr>
        <p:spPr>
          <a:xfrm>
            <a:off x="5781636" y="6367916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367673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1DAF7-F772-299E-0684-AB543B532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2E4B24-2661-A4F5-7ECE-251AB401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028"/>
            <a:ext cx="7729728" cy="1188720"/>
          </a:xfrm>
        </p:spPr>
        <p:txBody>
          <a:bodyPr>
            <a:normAutofit/>
          </a:bodyPr>
          <a:lstStyle/>
          <a:p>
            <a:r>
              <a:rPr lang="pl-PL"/>
              <a:t>Jak działa K-</a:t>
            </a:r>
            <a:r>
              <a:rPr lang="pl-PL" err="1"/>
              <a:t>means</a:t>
            </a:r>
            <a:r>
              <a:rPr lang="pl-PL"/>
              <a:t> Clustering?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B9DA6-AE51-7B1C-57AA-A70CFA1E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4189"/>
            <a:ext cx="7729728" cy="31019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000" b="1"/>
              <a:t>Inicjalizacja</a:t>
            </a:r>
            <a:r>
              <a:rPr lang="pl-PL" sz="2000"/>
              <a:t>: Algorytm wybiera </a:t>
            </a:r>
            <a:r>
              <a:rPr lang="pl-PL" sz="2000" i="1"/>
              <a:t>k </a:t>
            </a:r>
            <a:r>
              <a:rPr lang="pl-PL" sz="2000"/>
              <a:t>początkowych centrów klastrów (losowo lub za pomocą metody, np. K-</a:t>
            </a:r>
            <a:r>
              <a:rPr lang="pl-PL" sz="2000" err="1"/>
              <a:t>means</a:t>
            </a:r>
            <a:r>
              <a:rPr lang="pl-PL" sz="2000"/>
              <a:t>++).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b="1"/>
              <a:t>Przypisywanie danych</a:t>
            </a:r>
            <a:r>
              <a:rPr lang="pl-PL" sz="2000"/>
              <a:t>: Każdy punkt danych jest przypisywany do najbliższego środka klastra w oparciu o odległość euklidesową (lub inną miarę odległości).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b="1"/>
              <a:t>Aktualizacja środków</a:t>
            </a:r>
            <a:r>
              <a:rPr lang="pl-PL" sz="2000"/>
              <a:t>: Środek każdego klastra jest aktualizowany jako średnia punktów przypisanych do tego klastra.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b="1"/>
              <a:t>Iteracje</a:t>
            </a:r>
            <a:r>
              <a:rPr lang="pl-PL" sz="2000"/>
              <a:t>: Kroki 2 i 3 są powtarzane, aż osiągnięty zostanie warunek stopu:</a:t>
            </a:r>
          </a:p>
          <a:p>
            <a:pPr lvl="1"/>
            <a:r>
              <a:rPr lang="pl-PL" sz="2000"/>
              <a:t>Środki klastrów przestają się zmieniać.</a:t>
            </a:r>
          </a:p>
          <a:p>
            <a:pPr lvl="1"/>
            <a:r>
              <a:rPr lang="pl-PL" sz="2000"/>
              <a:t>Osiągnięto maksymalną liczbę iteracji.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b="1"/>
              <a:t>Rezultat</a:t>
            </a:r>
            <a:r>
              <a:rPr lang="pl-PL" sz="2000"/>
              <a:t>: Algorytm zwraca </a:t>
            </a:r>
            <a:r>
              <a:rPr lang="pl-PL" sz="2000" i="1"/>
              <a:t>k</a:t>
            </a:r>
            <a:r>
              <a:rPr lang="pl-PL" sz="2000"/>
              <a:t> klastrów, gdzie każdy punkt danych jest przypisany do jednego z nich.</a:t>
            </a:r>
          </a:p>
          <a:p>
            <a:pPr marL="0" indent="0">
              <a:buNone/>
            </a:pPr>
            <a:endParaRPr lang="pl-PL" sz="200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2507236-9BC6-80CE-9B89-A835584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 sz="2000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25134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9CC88-DA78-2DA3-D8EA-05CC407A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4C086B-F26B-872B-9C83-065370D5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Przygotowanie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8269CE-9C92-9E79-29F3-1B70F20A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1" i="0" u="none" strike="noStrike">
                <a:solidFill>
                  <a:srgbClr val="000000"/>
                </a:solidFill>
                <a:effectLst/>
              </a:rPr>
              <a:t>Wybrane kolumny:</a:t>
            </a:r>
            <a:endParaRPr lang="pl-PL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b="0" i="0" u="none" strike="noStrike" err="1">
                <a:solidFill>
                  <a:srgbClr val="000000"/>
                </a:solidFill>
                <a:effectLst/>
              </a:rPr>
              <a:t>latitude.y</a:t>
            </a:r>
            <a:r>
              <a:rPr lang="pl-PL" b="0" i="0" u="none" strike="noStrike">
                <a:solidFill>
                  <a:srgbClr val="000000"/>
                </a:solidFill>
                <a:effectLst/>
              </a:rPr>
              <a:t>, </a:t>
            </a:r>
            <a:r>
              <a:rPr lang="pl-PL" b="0" i="0" u="none" strike="noStrike" err="1">
                <a:solidFill>
                  <a:srgbClr val="000000"/>
                </a:solidFill>
                <a:effectLst/>
              </a:rPr>
              <a:t>longitude.y</a:t>
            </a:r>
            <a:r>
              <a:rPr lang="pl-PL" b="0" i="0" u="none" strike="noStrike">
                <a:solidFill>
                  <a:srgbClr val="000000"/>
                </a:solidFill>
                <a:effectLst/>
              </a:rPr>
              <a:t> – współrzędne geograficzne.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b="0" i="0" u="none" strike="noStrike">
                <a:solidFill>
                  <a:srgbClr val="000000"/>
                </a:solidFill>
                <a:effectLst/>
              </a:rPr>
              <a:t>TMN, ETMN – liczba członkostw w ogólnych i środowiskowych sieciach miast.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u="none" strike="noStrike">
                <a:solidFill>
                  <a:srgbClr val="000000"/>
                </a:solidFill>
                <a:effectLst/>
              </a:rPr>
              <a:t>Przetwarzanie danych:</a:t>
            </a:r>
            <a:endParaRPr lang="pl-PL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b="0" i="0" u="none" strike="noStrike">
                <a:solidFill>
                  <a:srgbClr val="000000"/>
                </a:solidFill>
                <a:effectLst/>
              </a:rPr>
              <a:t>Usunięcie braków w danych.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b="0" i="0" u="none" strike="noStrike">
                <a:solidFill>
                  <a:srgbClr val="000000"/>
                </a:solidFill>
                <a:effectLst/>
              </a:rPr>
              <a:t>Standaryzacja za pomocą </a:t>
            </a:r>
            <a:r>
              <a:rPr lang="pl-PL" b="0" i="0" u="none" strike="noStrike" err="1">
                <a:solidFill>
                  <a:srgbClr val="000000"/>
                </a:solidFill>
                <a:effectLst/>
              </a:rPr>
              <a:t>StandardScaler</a:t>
            </a:r>
            <a:r>
              <a:rPr lang="pl-PL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92EA0A-E3DE-27FC-7F30-218C9B94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 sz="2000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303193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082FF-5D9C-8EC7-8ECF-58C876EC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34647-0492-E039-9270-54B349A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12" y="136525"/>
            <a:ext cx="7729728" cy="1188720"/>
          </a:xfrm>
        </p:spPr>
        <p:txBody>
          <a:bodyPr/>
          <a:lstStyle/>
          <a:p>
            <a:r>
              <a:rPr lang="pl-PL"/>
              <a:t>Analiza liczby klastrów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8D2C6C-FE35-34BE-7659-DEEE7C5D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1139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sz="1800" b="1" i="0" u="none" strike="noStrike">
                <a:solidFill>
                  <a:srgbClr val="000000"/>
                </a:solidFill>
                <a:effectLst/>
              </a:rPr>
              <a:t>Metoda łokcia:</a:t>
            </a:r>
            <a:endParaRPr lang="pl-PL" sz="18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sz="1800" b="0" i="0" u="none" strike="noStrike">
                <a:solidFill>
                  <a:srgbClr val="000000"/>
                </a:solidFill>
                <a:effectLst/>
              </a:rPr>
              <a:t>Obliczenie inercji dla k = 1 do 10.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sz="1800" b="0" i="0" u="none" strike="noStrike">
                <a:solidFill>
                  <a:srgbClr val="000000"/>
                </a:solidFill>
                <a:effectLst/>
              </a:rPr>
              <a:t>Wizualizacja wyników w celu zidentyfikowania optymalnej liczby klastrów.</a:t>
            </a:r>
          </a:p>
          <a:p>
            <a:pPr marL="457200" lvl="1" indent="0" algn="l">
              <a:buNone/>
            </a:pPr>
            <a:endParaRPr lang="pl-PL" sz="1800" b="0" i="0" u="none" strike="noStrike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800" b="1" i="0" u="none" strike="noStrike">
                <a:solidFill>
                  <a:srgbClr val="000000"/>
                </a:solidFill>
                <a:effectLst/>
              </a:rPr>
              <a:t>Wynik:</a:t>
            </a:r>
            <a:r>
              <a:rPr lang="pl-PL" sz="1800" b="0" i="0" u="none" strike="noStrike">
                <a:solidFill>
                  <a:srgbClr val="000000"/>
                </a:solidFill>
                <a:effectLst/>
              </a:rPr>
              <a:t> Optymalna liczba klastrów to </a:t>
            </a:r>
            <a:r>
              <a:rPr lang="pl-PL" sz="1800" b="1">
                <a:solidFill>
                  <a:srgbClr val="000000"/>
                </a:solidFill>
              </a:rPr>
              <a:t>4</a:t>
            </a:r>
            <a:r>
              <a:rPr lang="pl-PL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endParaRPr lang="pl-PL" sz="1800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7B7C6881-2210-D1DF-2F9B-F4C783B4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 sz="2000"/>
              <a:t>K.R</a:t>
            </a:r>
          </a:p>
        </p:txBody>
      </p:sp>
      <p:pic>
        <p:nvPicPr>
          <p:cNvPr id="8" name="Obraz 7" descr="Obraz zawierający linia, Wykres, diagram, tekst&#10;&#10;Opis wygenerowany automatycznie">
            <a:extLst>
              <a:ext uri="{FF2B5EF4-FFF2-40B4-BE49-F238E27FC236}">
                <a16:creationId xmlns:a16="http://schemas.microsoft.com/office/drawing/2014/main" id="{7490E4CE-C499-5209-8F7B-A3250B41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575" y="1667400"/>
            <a:ext cx="7411450" cy="46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9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E840D-1674-22DC-0FD7-77EF201C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8E4456-A010-682A-67E6-E0F7E3A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B738D2A-8951-F928-F5CD-105E88659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724188" y="539749"/>
            <a:ext cx="10743624" cy="5749925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A8E02D-99A2-ECAD-18A3-C4BEAAD8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410087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9EB2-F035-EC4B-B1C8-DF3FED29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C961B-E6A9-E264-23FE-50D49F3A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C2261E5-70B3-FE9F-A775-799247DE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802" y="555971"/>
            <a:ext cx="10736396" cy="5746057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F1107E3-EF51-8905-54D3-5AC9EBBF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241701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DA73D-45D1-623F-A352-33E4AF4F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66CE79AD-1CFA-F334-5B76-DB2B5D6C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2" y="432593"/>
            <a:ext cx="9373375" cy="5992813"/>
          </a:xfrm>
          <a:prstGeom prst="rect">
            <a:avLst/>
          </a:prstGeom>
        </p:spPr>
      </p:pic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9C0B16-72EF-BEF5-6DAE-51A122F5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41061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57F75-CABF-90B2-6BB6-DAE3D1E7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10FC25-4497-1E20-3542-7F05EDC9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E0D1DDF-BC69-788E-868D-961443E59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27802" y="555971"/>
            <a:ext cx="10736396" cy="5746057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BF142DA-13AE-EA7F-96DB-193CB63E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334304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1F37D-4C3A-748E-7C6C-B2CBEF7B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660C49-BF53-EA95-6579-13B4D52C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566F563-2592-5418-AF54-68BB4D06D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27802" y="555971"/>
            <a:ext cx="10736396" cy="5746057"/>
          </a:xfrm>
          <a:prstGeom prst="rect">
            <a:avLst/>
          </a:prstGeo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A08A7D5-492E-49CE-5BE8-A8BD5811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153400" cy="365125"/>
          </a:xfrm>
        </p:spPr>
        <p:txBody>
          <a:bodyPr/>
          <a:lstStyle/>
          <a:p>
            <a:pPr algn="r"/>
            <a:r>
              <a:rPr lang="pl-PL"/>
              <a:t>K.R</a:t>
            </a:r>
          </a:p>
        </p:txBody>
      </p:sp>
    </p:spTree>
    <p:extLst>
      <p:ext uri="{BB962C8B-B14F-4D97-AF65-F5344CB8AC3E}">
        <p14:creationId xmlns:p14="http://schemas.microsoft.com/office/powerpoint/2010/main" val="417641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5EF4-8702-BAD0-C780-002C4008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21" y="2834640"/>
            <a:ext cx="8054243" cy="1188720"/>
          </a:xfrm>
        </p:spPr>
        <p:txBody>
          <a:bodyPr>
            <a:noAutofit/>
          </a:bodyPr>
          <a:lstStyle/>
          <a:p>
            <a:r>
              <a:rPr lang="pl-PL" sz="3600" b="1" err="1">
                <a:solidFill>
                  <a:srgbClr val="0E0E0E"/>
                </a:solidFill>
              </a:rPr>
              <a:t>Hierarchical</a:t>
            </a:r>
            <a:r>
              <a:rPr lang="pl-PL" sz="3600" b="1">
                <a:solidFill>
                  <a:srgbClr val="0E0E0E"/>
                </a:solidFill>
              </a:rPr>
              <a:t> Clustering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80894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3F472-3CE1-C873-23C8-9DEC0E242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44200-A6AD-E750-320C-AE0AC8D8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2026"/>
            <a:ext cx="7729728" cy="1511386"/>
          </a:xfrm>
        </p:spPr>
        <p:txBody>
          <a:bodyPr/>
          <a:lstStyle/>
          <a:p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Wprowadzenie do </a:t>
            </a:r>
            <a:r>
              <a:rPr lang="pl-PL" b="1" err="1">
                <a:solidFill>
                  <a:srgbClr val="0E0E0E"/>
                </a:solidFill>
                <a:ea typeface="+mj-lt"/>
                <a:cs typeface="+mj-lt"/>
              </a:rPr>
              <a:t>Hierarchical</a:t>
            </a:r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 Clustering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FF1579-A4FB-002D-5470-B0A4A43C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err="1">
                <a:solidFill>
                  <a:srgbClr val="0E0E0E"/>
                </a:solidFill>
                <a:ea typeface="+mn-lt"/>
                <a:cs typeface="+mn-lt"/>
              </a:rPr>
              <a:t>Hierarchical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 Clustering to metoda grupowania danych, która tworzy hierarchiczną strukturę klastrów, przedstawioną jako drzewo </a:t>
            </a:r>
            <a:r>
              <a:rPr lang="pl-PL" sz="2400" err="1">
                <a:solidFill>
                  <a:srgbClr val="0E0E0E"/>
                </a:solidFill>
                <a:ea typeface="+mn-lt"/>
                <a:cs typeface="+mn-lt"/>
              </a:rPr>
              <a:t>dendrogramowe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.</a:t>
            </a:r>
            <a:endParaRPr lang="pl-PL" sz="2400"/>
          </a:p>
          <a:p>
            <a:pPr marL="0" indent="0">
              <a:buNone/>
            </a:pPr>
            <a:endParaRPr lang="pl-PL" sz="2400">
              <a:solidFill>
                <a:srgbClr val="0E0E0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Stosowana w eksploracyjnej analizie danych, gdzie celem jest identyfikacja naturalnych grup (klastrów) w zbiorze danych.</a:t>
            </a:r>
            <a:endParaRPr lang="pl-PL" sz="2400"/>
          </a:p>
          <a:p>
            <a:endParaRPr lang="pl-P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DC8A6-160C-F3E4-0660-65E3407536B5}"/>
              </a:ext>
            </a:extLst>
          </p:cNvPr>
          <p:cNvSpPr txBox="1"/>
          <p:nvPr/>
        </p:nvSpPr>
        <p:spPr>
          <a:xfrm>
            <a:off x="10873362" y="6214893"/>
            <a:ext cx="994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773961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AC4BB8-E60D-4E8D-0485-10038207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4553"/>
            <a:ext cx="7729728" cy="1958859"/>
          </a:xfrm>
        </p:spPr>
        <p:txBody>
          <a:bodyPr>
            <a:normAutofit/>
          </a:bodyPr>
          <a:lstStyle/>
          <a:p>
            <a:pPr algn="ctr"/>
            <a:r>
              <a:rPr lang="pl-PL"/>
              <a:t>DATASET</a:t>
            </a:r>
            <a:br>
              <a:rPr lang="pl-PL"/>
            </a:br>
            <a:r>
              <a:rPr lang="en-US" sz="3200"/>
              <a:t>"city networks membership dataset"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381B37-9CE2-36BB-CDE9-05275211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l-PL">
                <a:ea typeface="+mn-lt"/>
                <a:cs typeface="+mn-lt"/>
              </a:rPr>
              <a:t> Zbiór danych pochodzi z publicznego repozytorium City Networks </a:t>
            </a:r>
            <a:r>
              <a:rPr lang="pl-PL" err="1">
                <a:ea typeface="+mn-lt"/>
                <a:cs typeface="+mn-lt"/>
              </a:rPr>
              <a:t>Membership</a:t>
            </a:r>
            <a:r>
              <a:rPr lang="pl-PL">
                <a:ea typeface="+mn-lt"/>
                <a:cs typeface="+mn-lt"/>
              </a:rPr>
              <a:t> </a:t>
            </a:r>
            <a:r>
              <a:rPr lang="pl-PL" err="1">
                <a:ea typeface="+mn-lt"/>
                <a:cs typeface="+mn-lt"/>
              </a:rPr>
              <a:t>Dataset</a:t>
            </a:r>
            <a:r>
              <a:rPr lang="pl-PL">
                <a:ea typeface="+mn-lt"/>
                <a:cs typeface="+mn-lt"/>
              </a:rPr>
              <a:t>, udostępnionego na platformie </a:t>
            </a:r>
            <a:r>
              <a:rPr lang="pl-PL" err="1">
                <a:ea typeface="+mn-lt"/>
                <a:cs typeface="+mn-lt"/>
              </a:rPr>
              <a:t>Figshare</a:t>
            </a:r>
            <a:r>
              <a:rPr lang="pl-PL">
                <a:ea typeface="+mn-lt"/>
                <a:cs typeface="+mn-lt"/>
              </a:rPr>
              <a:t>. Dane te zostały opracowane przez badaczy w celu analizy globalnego zaangażowania miast w międzynarodowe sieci współpracy.</a:t>
            </a:r>
            <a:endParaRPr lang="en-US"/>
          </a:p>
          <a:p>
            <a:pPr marL="0" indent="0" algn="just">
              <a:buNone/>
            </a:pPr>
            <a:r>
              <a:rPr lang="pl-PL">
                <a:ea typeface="+mn-lt"/>
                <a:cs typeface="+mn-lt"/>
              </a:rPr>
              <a:t>Zbiór danych obejmuje:</a:t>
            </a:r>
            <a:endParaRPr lang="pl-PL"/>
          </a:p>
          <a:p>
            <a:pPr algn="just"/>
            <a:r>
              <a:rPr lang="pl-PL"/>
              <a:t>10 343 miast</a:t>
            </a:r>
          </a:p>
          <a:p>
            <a:pPr algn="just"/>
            <a:r>
              <a:rPr lang="pl-PL">
                <a:ea typeface="+mn-lt"/>
                <a:cs typeface="+mn-lt"/>
              </a:rPr>
              <a:t>208 krajów świata</a:t>
            </a:r>
          </a:p>
          <a:p>
            <a:pPr algn="just"/>
            <a:r>
              <a:rPr lang="pl-PL">
                <a:ea typeface="+mn-lt"/>
                <a:cs typeface="+mn-lt"/>
              </a:rPr>
              <a:t>84 różnych transnarodowych sieciach miejskich</a:t>
            </a:r>
          </a:p>
          <a:p>
            <a:pPr algn="just"/>
            <a:endParaRPr lang="pl-PL">
              <a:ea typeface="+mn-lt"/>
              <a:cs typeface="+mn-lt"/>
            </a:endParaRPr>
          </a:p>
          <a:p>
            <a:pPr marL="0" indent="0" algn="just">
              <a:buNone/>
            </a:pPr>
            <a:endParaRPr lang="pl-PL">
              <a:ea typeface="+mn-lt"/>
              <a:cs typeface="+mn-lt"/>
            </a:endParaRPr>
          </a:p>
          <a:p>
            <a:pPr marL="0" indent="0" algn="just">
              <a:buNone/>
            </a:pPr>
            <a:endParaRPr lang="pl-PL"/>
          </a:p>
          <a:p>
            <a:pPr marL="0" indent="0" algn="just">
              <a:buNone/>
            </a:pPr>
            <a:endParaRPr lang="pl-PL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62B58-2D56-8427-074E-BD35311A38A6}"/>
              </a:ext>
            </a:extLst>
          </p:cNvPr>
          <p:cNvSpPr txBox="1"/>
          <p:nvPr/>
        </p:nvSpPr>
        <p:spPr>
          <a:xfrm>
            <a:off x="5781636" y="6367916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180006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57097-3E03-59B4-5395-CC928A2F5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591115-7687-AE02-5A18-EFDE7A9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7745"/>
            <a:ext cx="7729728" cy="1715667"/>
          </a:xfrm>
        </p:spPr>
        <p:txBody>
          <a:bodyPr/>
          <a:lstStyle/>
          <a:p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Rodzaje </a:t>
            </a:r>
            <a:r>
              <a:rPr lang="pl-PL" b="1" err="1">
                <a:solidFill>
                  <a:srgbClr val="0E0E0E"/>
                </a:solidFill>
                <a:ea typeface="+mj-lt"/>
                <a:cs typeface="+mj-lt"/>
              </a:rPr>
              <a:t>Hierarchical</a:t>
            </a:r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 Clustering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676A6E-4345-AF19-5636-0A77CE6B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Agglomerative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 (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Bottom-Up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)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  • Każdy punkt początkowo traktowany jest jako osobny klaster.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  • Klastry są stopniowo łączone, aż do utworzenia jednego dużego klastra.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Divisive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 (Top-Down)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  • Rozpoczyna się od jednego dużego klastra obejmującego wszystkie punkty.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  • Klastry są dzielone na mniejsze, aż każdy punkt stanie się osobnym klastrem.</a:t>
            </a:r>
            <a:endParaRPr lang="pl-PL" sz="2400"/>
          </a:p>
          <a:p>
            <a:endParaRPr lang="pl-PL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A596-FFCF-852C-D646-D549DF8F05A2}"/>
              </a:ext>
            </a:extLst>
          </p:cNvPr>
          <p:cNvSpPr txBox="1"/>
          <p:nvPr/>
        </p:nvSpPr>
        <p:spPr>
          <a:xfrm>
            <a:off x="10624765" y="6106808"/>
            <a:ext cx="11673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377534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8D2F56-D241-657B-EA92-04DF17824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6AE9A-1CD4-C2A1-8707-124C6DB7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pl-PL" b="1">
                <a:ea typeface="+mj-lt"/>
                <a:cs typeface="+mj-lt"/>
              </a:rPr>
              <a:t>Dendrogram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658537-B51D-E0E0-DF28-D330C197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Hierarchiczna struktura jest wizualizowana za pomocą dendrogramu:</a:t>
            </a:r>
            <a:endParaRPr lang="pl-PL"/>
          </a:p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  • Oś pozioma reprezentuje odległość (lub różnicę) między klastrami.</a:t>
            </a:r>
            <a:endParaRPr lang="pl-PL"/>
          </a:p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  • Oś pionowa pokazuje hierarchię łączenia klastrów.</a:t>
            </a:r>
            <a:endParaRPr lang="pl-PL"/>
          </a:p>
          <a:p>
            <a:endParaRPr lang="pl-P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19A9B75C-54DE-5139-3BA5-FE07DC41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193136"/>
            <a:ext cx="3328416" cy="2479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45735-37B1-840D-82C1-411D6929CF4C}"/>
              </a:ext>
            </a:extLst>
          </p:cNvPr>
          <p:cNvSpPr txBox="1"/>
          <p:nvPr/>
        </p:nvSpPr>
        <p:spPr>
          <a:xfrm>
            <a:off x="10786893" y="6171659"/>
            <a:ext cx="11997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143927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20BB-913E-DA9F-53E3-39CA8DE1A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172A-CA44-B431-28EC-26857A63B731}"/>
              </a:ext>
            </a:extLst>
          </p:cNvPr>
          <p:cNvSpPr txBox="1"/>
          <p:nvPr/>
        </p:nvSpPr>
        <p:spPr>
          <a:xfrm>
            <a:off x="11067915" y="6344595"/>
            <a:ext cx="77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  <p:pic>
        <p:nvPicPr>
          <p:cNvPr id="2" name="Picture 1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610A9622-A7E6-8E0E-2411-A398858F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49" y="358361"/>
            <a:ext cx="6762580" cy="613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42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09B4-6379-309D-CC53-8A186C5C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50929B-133D-219B-F7FA-864AAB98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Metoda łączenia klastrów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EE5F7F-6EA3-5C70-5445-49992725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Single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linkage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Najkrótsza odległość między dwoma klastrami.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Complete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linkage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Najdłuższa odległość między dwoma klastrami.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Average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linkage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Średnia odległość między wszystkimi punktami w dwóch klastrach.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Ward’s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 </a:t>
            </a:r>
            <a:r>
              <a:rPr lang="pl-PL" sz="2400" b="1" err="1">
                <a:solidFill>
                  <a:srgbClr val="0E0E0E"/>
                </a:solidFill>
                <a:ea typeface="+mn-lt"/>
                <a:cs typeface="+mn-lt"/>
              </a:rPr>
              <a:t>method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Minimalizuje wzrost wariancji w klastrach.</a:t>
            </a:r>
            <a:endParaRPr lang="pl-PL" sz="2400"/>
          </a:p>
          <a:p>
            <a:endParaRPr lang="pl-P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41664-6B3B-DA3F-100D-F6F32FC2050B}"/>
              </a:ext>
            </a:extLst>
          </p:cNvPr>
          <p:cNvSpPr txBox="1"/>
          <p:nvPr/>
        </p:nvSpPr>
        <p:spPr>
          <a:xfrm>
            <a:off x="10916596" y="6301361"/>
            <a:ext cx="1113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233693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299E-F558-72D5-F56B-E3D5D22D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F4B47-37A0-3634-3385-DF017195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Zastosowania </a:t>
            </a:r>
            <a:r>
              <a:rPr lang="pl-PL" b="1" err="1">
                <a:solidFill>
                  <a:srgbClr val="0E0E0E"/>
                </a:solidFill>
                <a:ea typeface="+mj-lt"/>
                <a:cs typeface="+mj-lt"/>
              </a:rPr>
              <a:t>Hierarchical</a:t>
            </a:r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 Clustering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58AE3-AB5E-3271-2ED3-EB53D0FE4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Biologia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Grupowanie genów o podobnych funkcjach.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Marketing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Segmentacja klientów.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Obrazowanie medyczne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Analiza podobieństwa w obrazach.</a:t>
            </a:r>
            <a:endParaRPr lang="pl-PL" sz="2400"/>
          </a:p>
          <a:p>
            <a:pPr marL="0" indent="0">
              <a:buNone/>
            </a:pP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• </a:t>
            </a:r>
            <a:r>
              <a:rPr lang="pl-PL" sz="2400" b="1">
                <a:solidFill>
                  <a:srgbClr val="0E0E0E"/>
                </a:solidFill>
                <a:ea typeface="+mn-lt"/>
                <a:cs typeface="+mn-lt"/>
              </a:rPr>
              <a:t>Analiza tekstu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: Grupowanie dokumentów.</a:t>
            </a:r>
            <a:endParaRPr lang="pl-PL" sz="2400"/>
          </a:p>
          <a:p>
            <a:endParaRPr lang="pl-P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2DC8E-53CA-59F4-19DE-156A6C573391}"/>
              </a:ext>
            </a:extLst>
          </p:cNvPr>
          <p:cNvSpPr txBox="1"/>
          <p:nvPr/>
        </p:nvSpPr>
        <p:spPr>
          <a:xfrm>
            <a:off x="10819319" y="6290552"/>
            <a:ext cx="1199744" cy="3674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2120786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69138-863F-51AA-3574-C666A5314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38B55-98D6-6639-2328-D6D6E98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LOF (</a:t>
            </a:r>
            <a:r>
              <a:rPr lang="pl-PL" b="1" err="1">
                <a:solidFill>
                  <a:srgbClr val="0E0E0E"/>
                </a:solidFill>
                <a:ea typeface="+mj-lt"/>
                <a:cs typeface="+mj-lt"/>
              </a:rPr>
              <a:t>Local</a:t>
            </a:r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 </a:t>
            </a:r>
            <a:r>
              <a:rPr lang="pl-PL" b="1" err="1">
                <a:solidFill>
                  <a:srgbClr val="0E0E0E"/>
                </a:solidFill>
                <a:ea typeface="+mj-lt"/>
                <a:cs typeface="+mj-lt"/>
              </a:rPr>
              <a:t>Outlier</a:t>
            </a:r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 </a:t>
            </a:r>
            <a:r>
              <a:rPr lang="pl-PL" b="1" err="1">
                <a:solidFill>
                  <a:srgbClr val="0E0E0E"/>
                </a:solidFill>
                <a:ea typeface="+mj-lt"/>
                <a:cs typeface="+mj-lt"/>
              </a:rPr>
              <a:t>Factor</a:t>
            </a:r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)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C06B79-2B16-37AC-6784-637C9CAF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LOF (</a:t>
            </a:r>
            <a:r>
              <a:rPr lang="pl-PL" sz="2400" err="1">
                <a:solidFill>
                  <a:srgbClr val="0E0E0E"/>
                </a:solidFill>
                <a:ea typeface="+mn-lt"/>
                <a:cs typeface="+mn-lt"/>
              </a:rPr>
              <a:t>Local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0E0E0E"/>
                </a:solidFill>
                <a:ea typeface="+mn-lt"/>
                <a:cs typeface="+mn-lt"/>
              </a:rPr>
              <a:t>Outlier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 </a:t>
            </a:r>
            <a:r>
              <a:rPr lang="pl-PL" sz="2400" err="1">
                <a:solidFill>
                  <a:srgbClr val="0E0E0E"/>
                </a:solidFill>
                <a:ea typeface="+mn-lt"/>
                <a:cs typeface="+mn-lt"/>
              </a:rPr>
              <a:t>Factor</a:t>
            </a:r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) to algorytm detekcji anomalii, który ocenia, czy punkt w danych jest odstający względem swojego lokalnego sąsiedztwa.</a:t>
            </a:r>
            <a:endParaRPr lang="pl-PL" sz="2400"/>
          </a:p>
          <a:p>
            <a:r>
              <a:rPr lang="pl-PL" sz="2400">
                <a:solidFill>
                  <a:srgbClr val="0E0E0E"/>
                </a:solidFill>
                <a:ea typeface="+mn-lt"/>
                <a:cs typeface="+mn-lt"/>
              </a:rPr>
              <a:t>Stosowany do identyfikacji punktów, które znacząco różnią się od innych w ich lokalnym otoczeniu.</a:t>
            </a:r>
            <a:endParaRPr lang="pl-PL" sz="2400"/>
          </a:p>
          <a:p>
            <a:endParaRPr lang="pl-P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51988-D215-3DAF-F376-1DFAA88FB121}"/>
              </a:ext>
            </a:extLst>
          </p:cNvPr>
          <p:cNvSpPr txBox="1"/>
          <p:nvPr/>
        </p:nvSpPr>
        <p:spPr>
          <a:xfrm>
            <a:off x="10711233" y="6268935"/>
            <a:ext cx="1264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3346521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2D6E-CE8B-DDDE-F8F7-4E9879C08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BD5EB1-9B14-EFF0-A712-24FBA1CF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332"/>
            <a:ext cx="7729728" cy="1188720"/>
          </a:xfrm>
        </p:spPr>
        <p:txBody>
          <a:bodyPr/>
          <a:lstStyle/>
          <a:p>
            <a:r>
              <a:rPr lang="pl-PL" b="1">
                <a:solidFill>
                  <a:srgbClr val="0E0E0E"/>
                </a:solidFill>
                <a:ea typeface="+mj-lt"/>
                <a:cs typeface="+mj-lt"/>
              </a:rPr>
              <a:t>Jak działa LOF?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13763B-D3E5-33BE-ADDD-ADD9D64E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03324"/>
            <a:ext cx="7729728" cy="31019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1. 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Znalezienie k-sąsiadów</a:t>
            </a: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 dla każdego punktu (np. za pomocą k-NN).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2. Obliczenie 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odległości osiągalności (</a:t>
            </a:r>
            <a:r>
              <a:rPr lang="pl-PL" b="1" err="1">
                <a:solidFill>
                  <a:srgbClr val="0E0E0E"/>
                </a:solidFill>
                <a:ea typeface="+mn-lt"/>
                <a:cs typeface="+mn-lt"/>
              </a:rPr>
              <a:t>reachability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 </a:t>
            </a:r>
            <a:r>
              <a:rPr lang="pl-PL" b="1" err="1">
                <a:solidFill>
                  <a:srgbClr val="0E0E0E"/>
                </a:solidFill>
                <a:ea typeface="+mn-lt"/>
                <a:cs typeface="+mn-lt"/>
              </a:rPr>
              <a:t>distance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)</a:t>
            </a: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: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  • Mierzy, jak bardzo punkt jest oddalony od sąsiadów, uwzględniając gęstość.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3. Obliczenie 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lokalnej gęstości punktu</a:t>
            </a: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: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  • Lokalna gęstość to odwrotność średniej odległości osiągalności do k-sąsiadów.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4. Porównanie lokalnej gęstości punktu z gęstością sąsiadów: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  • Wynik to współczynnik LOF. Wartości LOF: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      • 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~1</a:t>
            </a: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: Punkt jest podobny do swoich sąsiadów (nie odstaje).</a:t>
            </a:r>
            <a:endParaRPr lang="pl-PL"/>
          </a:p>
          <a:p>
            <a:pPr marL="0" indent="0">
              <a:buNone/>
            </a:pP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      • </a:t>
            </a:r>
            <a:r>
              <a:rPr lang="pl-PL" b="1">
                <a:solidFill>
                  <a:srgbClr val="0E0E0E"/>
                </a:solidFill>
                <a:ea typeface="+mn-lt"/>
                <a:cs typeface="+mn-lt"/>
              </a:rPr>
              <a:t>&gt;1</a:t>
            </a:r>
            <a:r>
              <a:rPr lang="pl-PL">
                <a:solidFill>
                  <a:srgbClr val="0E0E0E"/>
                </a:solidFill>
                <a:ea typeface="+mn-lt"/>
                <a:cs typeface="+mn-lt"/>
              </a:rPr>
              <a:t>: Punkt jest odstający (im wyższy LOF, tym bardziej odstający).</a:t>
            </a:r>
            <a:endParaRPr lang="pl-PL"/>
          </a:p>
          <a:p>
            <a:endParaRPr lang="pl-P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B05BC-7E23-F135-DEE8-4212A5D41CF4}"/>
              </a:ext>
            </a:extLst>
          </p:cNvPr>
          <p:cNvSpPr txBox="1"/>
          <p:nvPr/>
        </p:nvSpPr>
        <p:spPr>
          <a:xfrm>
            <a:off x="10959829" y="6301361"/>
            <a:ext cx="918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Y.S</a:t>
            </a:r>
          </a:p>
        </p:txBody>
      </p:sp>
    </p:spTree>
    <p:extLst>
      <p:ext uri="{BB962C8B-B14F-4D97-AF65-F5344CB8AC3E}">
        <p14:creationId xmlns:p14="http://schemas.microsoft.com/office/powerpoint/2010/main" val="146214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3864A4-1361-BCB5-CDFE-500AF799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77F3F6-6C7B-1C3C-B58B-8A782DA8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400"/>
              <a:t>Wizualizacja pokazała kraje i sieci z największym zaangażowaniem.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/>
              <a:t>Ujawniono miasta o nietypowym wzorcu członkostwa, np. wysokim uczestnictwie w niszowych sieciach.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400" b="0" i="0" u="none" strike="noStrike">
                <a:solidFill>
                  <a:srgbClr val="000000"/>
                </a:solidFill>
                <a:effectLst/>
              </a:rPr>
              <a:t>Ułatwienie analizy dużych zbiorów danych miejskich.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400" b="0" i="0" u="none" strike="noStrike">
                <a:solidFill>
                  <a:srgbClr val="000000"/>
                </a:solidFill>
                <a:effectLst/>
              </a:rPr>
              <a:t>Możliwość szerszego zastosowania w urbanistyce i zrównoważonym rozwoju.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4076897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32617C7F-9E88-20F4-0727-824C9823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250163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2EA-C434-B7AB-8D27-53B0CDD7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STRUKTURA DANYCH DATASET'U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F40D-1655-E759-39A5-87155FF6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Liczba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wszystkich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członkostw</a:t>
            </a:r>
            <a:r>
              <a:rPr lang="en-US">
                <a:ea typeface="+mn-lt"/>
                <a:cs typeface="+mn-lt"/>
              </a:rPr>
              <a:t> (TMN)</a:t>
            </a:r>
          </a:p>
          <a:p>
            <a:r>
              <a:rPr lang="en-US" err="1">
                <a:ea typeface="+mn-lt"/>
                <a:cs typeface="+mn-lt"/>
              </a:rPr>
              <a:t>Członkostwa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środowiskowych</a:t>
            </a:r>
            <a:r>
              <a:rPr lang="en-US">
                <a:ea typeface="+mn-lt"/>
                <a:cs typeface="+mn-lt"/>
              </a:rPr>
              <a:t> TMNs (ETMN)</a:t>
            </a:r>
          </a:p>
          <a:p>
            <a:r>
              <a:rPr lang="en-US" err="1">
                <a:ea typeface="+mn-lt"/>
                <a:cs typeface="+mn-lt"/>
              </a:rPr>
              <a:t>Indywidualne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członkostwa</a:t>
            </a:r>
            <a:r>
              <a:rPr lang="en-US">
                <a:ea typeface="+mn-lt"/>
                <a:cs typeface="+mn-lt"/>
              </a:rPr>
              <a:t> w </a:t>
            </a:r>
            <a:r>
              <a:rPr lang="en-US" err="1">
                <a:ea typeface="+mn-lt"/>
                <a:cs typeface="+mn-lt"/>
              </a:rPr>
              <a:t>sieciach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Dane </a:t>
            </a:r>
            <a:r>
              <a:rPr lang="en-US" err="1">
                <a:ea typeface="+mn-lt"/>
                <a:cs typeface="+mn-lt"/>
              </a:rPr>
              <a:t>przestrzenne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kodowanie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krajów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64B454-1FAF-BEFD-2BFC-236E274F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8" y="3841888"/>
            <a:ext cx="10679732" cy="1195180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745B3558-C88C-1D06-E7B9-2C5710C81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88" y="5153991"/>
            <a:ext cx="11465616" cy="1331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1D398-8272-694F-2CBE-C74ED07FC59B}"/>
              </a:ext>
            </a:extLst>
          </p:cNvPr>
          <p:cNvSpPr txBox="1"/>
          <p:nvPr/>
        </p:nvSpPr>
        <p:spPr>
          <a:xfrm>
            <a:off x="5781636" y="6478351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342994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DC39-8B92-4989-2A55-A7F2B155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2" y="1290053"/>
            <a:ext cx="4931923" cy="4277892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rozkładu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geograficznego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miast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uczestniczących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A map of the world&#10;&#10;AI-generated content may be incorrect.">
            <a:extLst>
              <a:ext uri="{FF2B5EF4-FFF2-40B4-BE49-F238E27FC236}">
                <a16:creationId xmlns:a16="http://schemas.microsoft.com/office/drawing/2014/main" id="{5A1E8ACC-657A-0962-AB20-6B0770DAA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2172" y="1165941"/>
            <a:ext cx="6780700" cy="4526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A7E6A-CF85-D57E-BE2C-58E84B592529}"/>
              </a:ext>
            </a:extLst>
          </p:cNvPr>
          <p:cNvSpPr txBox="1"/>
          <p:nvPr/>
        </p:nvSpPr>
        <p:spPr>
          <a:xfrm>
            <a:off x="5781636" y="6367916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69915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B20F-B961-B001-B574-F472592C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967265"/>
            <a:ext cx="3640578" cy="315921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Top 10'ciu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krajów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największą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liczbą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miast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E8878BB0-FF90-A096-5139-A089641CD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423" y="1394790"/>
            <a:ext cx="6780700" cy="4068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F1CB7-4BBC-AFDC-2656-EA822B8D1F8B}"/>
              </a:ext>
            </a:extLst>
          </p:cNvPr>
          <p:cNvSpPr txBox="1"/>
          <p:nvPr/>
        </p:nvSpPr>
        <p:spPr>
          <a:xfrm>
            <a:off x="5781636" y="6367916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201127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9217-3D27-4652-31EA-BEA50A8E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" y="1966126"/>
            <a:ext cx="4350696" cy="315804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10'ciu </a:t>
            </a:r>
            <a:r>
              <a:rPr lang="en-US" sz="2800" err="1">
                <a:solidFill>
                  <a:schemeClr val="tx1"/>
                </a:solidFill>
              </a:rPr>
              <a:t>sieci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największą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liczbą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uczestniczących</a:t>
            </a:r>
            <a:endParaRPr lang="en-US" sz="2800" kern="120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99A8F-E901-C736-971C-AD5D4422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00" y="1733825"/>
            <a:ext cx="6780700" cy="339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3ADE9-6913-953F-B770-392301A9BAEF}"/>
              </a:ext>
            </a:extLst>
          </p:cNvPr>
          <p:cNvSpPr txBox="1"/>
          <p:nvPr/>
        </p:nvSpPr>
        <p:spPr>
          <a:xfrm>
            <a:off x="5781636" y="6367916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87092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59D0-46FB-D05A-5B54-35B43933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1595336"/>
            <a:ext cx="4143983" cy="344359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Wizualizacja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Top 10'ciu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inicjatyw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z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największą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ilością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uczestniczących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miast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AD2182-91F8-F58B-1395-F8E445385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00" y="1394790"/>
            <a:ext cx="6780700" cy="4068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46BBF-1391-FC40-CD04-4E14314FB995}"/>
              </a:ext>
            </a:extLst>
          </p:cNvPr>
          <p:cNvSpPr txBox="1"/>
          <p:nvPr/>
        </p:nvSpPr>
        <p:spPr>
          <a:xfrm>
            <a:off x="5781636" y="6367916"/>
            <a:ext cx="634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>
                    <a:lumMod val="49000"/>
                  </a:schemeClr>
                </a:solidFill>
              </a:rPr>
              <a:t>M.Ż</a:t>
            </a:r>
          </a:p>
        </p:txBody>
      </p:sp>
    </p:spTree>
    <p:extLst>
      <p:ext uri="{BB962C8B-B14F-4D97-AF65-F5344CB8AC3E}">
        <p14:creationId xmlns:p14="http://schemas.microsoft.com/office/powerpoint/2010/main" val="340787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07F9B18-6B5C-887B-2F64-457BDE23C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Clustering </a:t>
            </a:r>
            <a:br>
              <a:rPr lang="pl-PL"/>
            </a:br>
            <a:r>
              <a:rPr lang="pl-PL" err="1"/>
              <a:t>Sub</a:t>
            </a:r>
            <a:r>
              <a:rPr lang="pl-PL"/>
              <a:t> Regions &amp; Networks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714623-37EA-82FB-7F2C-34ECB2135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5265AC5-EC58-7203-DCBB-8630354CCB0A}"/>
              </a:ext>
            </a:extLst>
          </p:cNvPr>
          <p:cNvSpPr txBox="1"/>
          <p:nvPr/>
        </p:nvSpPr>
        <p:spPr>
          <a:xfrm>
            <a:off x="11025352" y="6253655"/>
            <a:ext cx="62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>
                <a:solidFill>
                  <a:schemeClr val="bg1">
                    <a:lumMod val="75000"/>
                  </a:schemeClr>
                </a:solidFill>
              </a:rPr>
              <a:t>D.S</a:t>
            </a:r>
          </a:p>
        </p:txBody>
      </p:sp>
    </p:spTree>
    <p:extLst>
      <p:ext uri="{BB962C8B-B14F-4D97-AF65-F5344CB8AC3E}">
        <p14:creationId xmlns:p14="http://schemas.microsoft.com/office/powerpoint/2010/main" val="92931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Application>Microsoft Office PowerPoint</Application>
  <PresentationFormat>Widescreen</PresentationFormat>
  <Slides>38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Paczka</vt:lpstr>
      <vt:lpstr>Detekcja Anomalii w Członkostwach Miast w Sieciach Transnarodowych za Pomocą Sztucznej Inteligencji</vt:lpstr>
      <vt:lpstr>WPROWADZENIE </vt:lpstr>
      <vt:lpstr>DATASET "city networks membership dataset"</vt:lpstr>
      <vt:lpstr>STRUKTURA DANYCH DATASET'U</vt:lpstr>
      <vt:lpstr>Wizualizacja rozkładu geograficznego miast uczestniczących </vt:lpstr>
      <vt:lpstr>Wizualizacja Top 10'ciu krajów z największą liczbą miast</vt:lpstr>
      <vt:lpstr>Wizualizacja  Top 10'ciu sieci z największą liczbą uczestniczących </vt:lpstr>
      <vt:lpstr>Wizualizacja Top 10'ciu inicjatyw z największą ilością uczestniczących miast</vt:lpstr>
      <vt:lpstr>Clustering  Sub Regions &amp; Networks</vt:lpstr>
      <vt:lpstr>Narzędzia użyte w tej metodzie </vt:lpstr>
      <vt:lpstr>Jak działa DBSCAN</vt:lpstr>
      <vt:lpstr>Przetwarzanie danych </vt:lpstr>
      <vt:lpstr>Wizualizacja Klastrów sieciowych</vt:lpstr>
      <vt:lpstr>Wizualizacja Klastrów sieciowych</vt:lpstr>
      <vt:lpstr>Wizualizacja Klastrów sieciowych</vt:lpstr>
      <vt:lpstr>Anomalnie geograficzne </vt:lpstr>
      <vt:lpstr>Geograficzne występowanie klastrów</vt:lpstr>
      <vt:lpstr>K-Means Clustering</vt:lpstr>
      <vt:lpstr>Czym jest k-means clustering?</vt:lpstr>
      <vt:lpstr>Jak działa K-means Clustering?</vt:lpstr>
      <vt:lpstr>Przygotowanie danych</vt:lpstr>
      <vt:lpstr>Analiza liczby klastrów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Wprowadzenie do Hierarchical Clustering</vt:lpstr>
      <vt:lpstr>Rodzaje Hierarchical Clustering</vt:lpstr>
      <vt:lpstr>Dendrogram</vt:lpstr>
      <vt:lpstr>PowerPoint Presentation</vt:lpstr>
      <vt:lpstr>Metoda łączenia klastrów</vt:lpstr>
      <vt:lpstr>Zastosowania Hierarchical Clustering</vt:lpstr>
      <vt:lpstr>LOF (Local Outlier Factor)</vt:lpstr>
      <vt:lpstr>Jak działa LOF?</vt:lpstr>
      <vt:lpstr>Podsumowanie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kamil.rzyszka</dc:creator>
  <cp:revision>2</cp:revision>
  <dcterms:created xsi:type="dcterms:W3CDTF">2025-01-17T11:30:35Z</dcterms:created>
  <dcterms:modified xsi:type="dcterms:W3CDTF">2025-01-21T22:06:13Z</dcterms:modified>
</cp:coreProperties>
</file>