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3" r:id="rId1"/>
  </p:sldMasterIdLst>
  <p:notesMasterIdLst>
    <p:notesMasterId r:id="rId8"/>
  </p:notesMasterIdLst>
  <p:sldIdLst>
    <p:sldId id="256" r:id="rId2"/>
    <p:sldId id="260" r:id="rId3"/>
    <p:sldId id="259" r:id="rId4"/>
    <p:sldId id="257" r:id="rId5"/>
    <p:sldId id="258"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68505"/>
  </p:normalViewPr>
  <p:slideViewPr>
    <p:cSldViewPr snapToGrid="0" snapToObjects="1">
      <p:cViewPr varScale="1">
        <p:scale>
          <a:sx n="76" d="100"/>
          <a:sy n="76" d="100"/>
        </p:scale>
        <p:origin x="196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B88472-3589-6646-8518-A20E27350C23}" type="datetimeFigureOut">
              <a:rPr lang="de-DE" smtClean="0"/>
              <a:t>09.06.18</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de-DE"/>
              <a:t>Mastertextformat bearbeiten
Zweite Ebene
Dritte Ebene
Vierte Ebene
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4771C5-09D0-3B4A-9965-77215381123B}" type="slidenum">
              <a:rPr lang="de-DE" smtClean="0"/>
              <a:t>‹Nr.›</a:t>
            </a:fld>
            <a:endParaRPr lang="de-DE"/>
          </a:p>
        </p:txBody>
      </p:sp>
    </p:spTree>
    <p:extLst>
      <p:ext uri="{BB962C8B-B14F-4D97-AF65-F5344CB8AC3E}">
        <p14:creationId xmlns:p14="http://schemas.microsoft.com/office/powerpoint/2010/main" val="3720780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Wer Anwendungen mit Java programmiert, der benutzt meistens auch gewisse Frameworks, also Programmiergerüste, mit welchen man bestimme Funktionen und Eigenschaften leichter implementieren kann. Zum wichtigsten Framework in dieser Arbeit zählt Spring, welches oft auch als „Framework der Frameworks“ bezeichnet wird, da es das Grundgerüst für weitere Module legt und viele nützliche Frameworks einbinden kann. In diesem Kapitel werden die primär genutzten Erweiterungen etwas genauer erläutert, um einen groben Überblick über Spring zu liefern. </a:t>
            </a:r>
          </a:p>
          <a:p>
            <a:r>
              <a:rPr lang="de-DE" sz="1200" kern="1200" dirty="0">
                <a:solidFill>
                  <a:schemeClr val="tx1"/>
                </a:solidFill>
                <a:effectLst/>
                <a:latin typeface="+mn-lt"/>
                <a:ea typeface="+mn-ea"/>
                <a:cs typeface="+mn-cs"/>
              </a:rPr>
              <a:t>Das Framework hat ein bestimmtes Ziel: es soll die Entwicklung von Unternehmensanwendungen mit Java erleichtern und gute Programmierumsetzung fördern. Dabei steht die Geschäftslogik im Vordergrund und hilft bei der Entkopplung von Applikationskomponenten. Spring basiert auf den sogenannten „</a:t>
            </a:r>
            <a:r>
              <a:rPr lang="de-DE" sz="1200" kern="1200" dirty="0" err="1">
                <a:solidFill>
                  <a:schemeClr val="tx1"/>
                </a:solidFill>
                <a:effectLst/>
                <a:latin typeface="+mn-lt"/>
                <a:ea typeface="+mn-ea"/>
                <a:cs typeface="+mn-cs"/>
              </a:rPr>
              <a:t>Plain</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old</a:t>
            </a:r>
            <a:r>
              <a:rPr lang="de-DE" sz="1200" kern="1200" dirty="0">
                <a:solidFill>
                  <a:schemeClr val="tx1"/>
                </a:solidFill>
                <a:effectLst/>
                <a:latin typeface="+mn-lt"/>
                <a:ea typeface="+mn-ea"/>
                <a:cs typeface="+mn-cs"/>
              </a:rPr>
              <a:t> Java Objects“ (POJO), wodurch man für das Framework keine neue Sprache lernen muss, sondern mit den bekannten Java-Befehlen und wenigen zusätzlichen Annotationen auskommt. POJOs sind also nicht Spring-spezifisch und können deswegen genauso ohne das Framework verwendet werden. Was Spring so besonders macht sieht man in Abbildung 4, wobei auch hier nur die relevantesten Module im folgenden Kapitel erläutert werden. </a:t>
            </a:r>
          </a:p>
          <a:p>
            <a:endParaRPr lang="de-DE" dirty="0"/>
          </a:p>
        </p:txBody>
      </p:sp>
      <p:sp>
        <p:nvSpPr>
          <p:cNvPr id="4" name="Foliennummernplatzhalter 3"/>
          <p:cNvSpPr>
            <a:spLocks noGrp="1"/>
          </p:cNvSpPr>
          <p:nvPr>
            <p:ph type="sldNum" sz="quarter" idx="10"/>
          </p:nvPr>
        </p:nvSpPr>
        <p:spPr/>
        <p:txBody>
          <a:bodyPr/>
          <a:lstStyle/>
          <a:p>
            <a:fld id="{084771C5-09D0-3B4A-9965-77215381123B}" type="slidenum">
              <a:rPr lang="de-DE" smtClean="0"/>
              <a:t>2</a:t>
            </a:fld>
            <a:endParaRPr lang="de-DE"/>
          </a:p>
        </p:txBody>
      </p:sp>
    </p:spTree>
    <p:extLst>
      <p:ext uri="{BB962C8B-B14F-4D97-AF65-F5344CB8AC3E}">
        <p14:creationId xmlns:p14="http://schemas.microsoft.com/office/powerpoint/2010/main" val="1958764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Die Java </a:t>
            </a:r>
            <a:r>
              <a:rPr lang="de-DE" sz="1200" kern="1200" dirty="0" err="1">
                <a:solidFill>
                  <a:schemeClr val="tx1"/>
                </a:solidFill>
                <a:effectLst/>
                <a:latin typeface="+mn-lt"/>
                <a:ea typeface="+mn-ea"/>
                <a:cs typeface="+mn-cs"/>
              </a:rPr>
              <a:t>Persistence</a:t>
            </a:r>
            <a:r>
              <a:rPr lang="de-DE" sz="1200" kern="1200" dirty="0">
                <a:solidFill>
                  <a:schemeClr val="tx1"/>
                </a:solidFill>
                <a:effectLst/>
                <a:latin typeface="+mn-lt"/>
                <a:ea typeface="+mn-ea"/>
                <a:cs typeface="+mn-cs"/>
              </a:rPr>
              <a:t> API (JPA) wird benötigt, um die im Kapitel 2.3.1 erwähnten, unterschiedlichen Datenbankmodelle miteinander zu verknüpfen. Genauer gesagt geht es darum, relationale Datensätze als Objekte (siehe 2.6 </a:t>
            </a:r>
            <a:r>
              <a:rPr lang="de-DE" sz="1200" b="1" kern="1200" dirty="0">
                <a:solidFill>
                  <a:schemeClr val="tx1"/>
                </a:solidFill>
                <a:effectLst/>
                <a:latin typeface="+mn-lt"/>
                <a:ea typeface="+mn-ea"/>
                <a:cs typeface="+mn-cs"/>
              </a:rPr>
              <a:t>Objektorientierte Programmierung</a:t>
            </a:r>
            <a:r>
              <a:rPr lang="de-DE" sz="1200" kern="1200" dirty="0">
                <a:solidFill>
                  <a:schemeClr val="tx1"/>
                </a:solidFill>
                <a:effectLst/>
                <a:latin typeface="+mn-lt"/>
                <a:ea typeface="+mn-ea"/>
                <a:cs typeface="+mn-cs"/>
              </a:rPr>
              <a:t>) darzustellen und sie auch so zu verwalten. Diese Art des Modells nennt sich objektrelational und ermöglicht den Verzicht auf SQL spezifische Abfragen. [17]</a:t>
            </a:r>
          </a:p>
          <a:p>
            <a:r>
              <a:rPr lang="de-DE" sz="1200" kern="1200" dirty="0">
                <a:solidFill>
                  <a:schemeClr val="tx1"/>
                </a:solidFill>
                <a:effectLst/>
                <a:latin typeface="+mn-lt"/>
                <a:ea typeface="+mn-ea"/>
                <a:cs typeface="+mn-cs"/>
              </a:rPr>
              <a:t>Um ein objektrelationales Model zu ermöglichen, muss man das Problem der Persistenz lösen. Dafür müssen Objekte auch nach dem Beenden einer Anwendung für den nächsten Start wieder zur Verfügung stehen. Dies erreicht man, indem relationale Datenbanken für die objektorientierte Verwendung erweitert werden. So können Systeme benutzt werden, die zuvor nicht für diesen Zweck vorgesehen waren. Beim erneuten Start der Anwendung werden die Daten aus der DB geladen und in Objekte gewandelt. [18]</a:t>
            </a:r>
          </a:p>
          <a:p>
            <a:r>
              <a:rPr lang="de-DE" sz="1200" kern="1200" dirty="0">
                <a:solidFill>
                  <a:schemeClr val="tx1"/>
                </a:solidFill>
                <a:effectLst/>
                <a:latin typeface="+mn-lt"/>
                <a:ea typeface="+mn-ea"/>
                <a:cs typeface="+mn-cs"/>
              </a:rPr>
              <a:t>JPA liefert eine Sammlung an Klassen und Methoden, die die Persistenz bei Java Anwendungen in Verknüpfung mit relationalen DB vereinfachen. Es ist nicht mehr notwendig, diese Logik selbst zu implementieren und Fehler zu riskieren. Zusätzlich ist es frei verfügbar, wodurch jeder diese Technologie nutzen kann. Die Schnittstelle wird auch in großen Projekten wie Spring Data (siehe Kapitel 2.7.4) verwendet, wodurch eine noch besser angepasste Entwicklung möglich wird. [19]</a:t>
            </a:r>
          </a:p>
          <a:p>
            <a:r>
              <a:rPr lang="de-DE" sz="1200" kern="1200" dirty="0">
                <a:solidFill>
                  <a:schemeClr val="tx1"/>
                </a:solidFill>
                <a:effectLst/>
                <a:latin typeface="+mn-lt"/>
                <a:ea typeface="+mn-ea"/>
                <a:cs typeface="+mn-cs"/>
              </a:rPr>
              <a:t>Die relational in einer DB gespeicherten Coupons werden mithilfe von JPA auf Coupon-Objekte umgewandelt und mit den Daten befüllt. Dadurch kann man im Code mit den Objekten statt mit einzelnen Datensätzen arbeiten.</a:t>
            </a:r>
          </a:p>
          <a:p>
            <a:endParaRPr lang="de-DE" dirty="0"/>
          </a:p>
        </p:txBody>
      </p:sp>
      <p:sp>
        <p:nvSpPr>
          <p:cNvPr id="4" name="Foliennummernplatzhalter 3"/>
          <p:cNvSpPr>
            <a:spLocks noGrp="1"/>
          </p:cNvSpPr>
          <p:nvPr>
            <p:ph type="sldNum" sz="quarter" idx="10"/>
          </p:nvPr>
        </p:nvSpPr>
        <p:spPr/>
        <p:txBody>
          <a:bodyPr/>
          <a:lstStyle/>
          <a:p>
            <a:fld id="{084771C5-09D0-3B4A-9965-77215381123B}" type="slidenum">
              <a:rPr lang="de-DE" smtClean="0"/>
              <a:t>3</a:t>
            </a:fld>
            <a:endParaRPr lang="de-DE"/>
          </a:p>
        </p:txBody>
      </p:sp>
    </p:spTree>
    <p:extLst>
      <p:ext uri="{BB962C8B-B14F-4D97-AF65-F5344CB8AC3E}">
        <p14:creationId xmlns:p14="http://schemas.microsoft.com/office/powerpoint/2010/main" val="1731483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Obwohl eine Webseite meistens das Einzige ist, was ein Benutzer zu sehen bekommt, geschieht der größte Teil im Hintergrund, dem Back-End. Hier werden Daten gespeichert, verarbeitet und später im Front-End dargestellt. </a:t>
            </a:r>
          </a:p>
          <a:p>
            <a:r>
              <a:rPr lang="de-DE" sz="1200" kern="1200" dirty="0">
                <a:solidFill>
                  <a:schemeClr val="tx1"/>
                </a:solidFill>
                <a:effectLst/>
                <a:latin typeface="+mn-lt"/>
                <a:ea typeface="+mn-ea"/>
                <a:cs typeface="+mn-cs"/>
              </a:rPr>
              <a:t>In den Kapiteln 2.3 und 2.4 wurden DBMS und die JPA bereits erklärt. Diese bilden einen Grundbaustein für das Framework Spring Data, welches ebenfalls die Entwicklung vereinfachen soll. Gerade wenn es um persistente Daten geht, gibt es viele Prozesse die sich wiederholen und Fehler verursachen können. Bei Abfragen an der Datenbank muss eine Verbindung hergestellt werden, verschiedene Ausnahmefälle berücksichtigt und die Verbindung wieder geschlossen werden. Wenn man etwas falsch macht, kann man schnell Daten verlieren oder sie unbeabsichtigt löschen. Um dieses Risiko zu umgehen, verwendet man Spring Data und kann sich auf die Geschäftslogik und interne Datenverarbeitung konzentrieren, statt jedes Mal eigenen Code für DB Zugriffe zu schreiben. Außerdem gibt es viele verschiedene DBMS welche zwar dasselbe Ziel verfolgen, aber unter Umständen ihre Eigenheiten haben (siehe Kapitel 2.3.3). Vor allem für diesen Fall ist es vorteilhaft, mit Spring Data zu arbeiten, da es weitere Module für die verschiedenen Datenbankarten gibt. </a:t>
            </a:r>
          </a:p>
          <a:p>
            <a:r>
              <a:rPr lang="de-DE" sz="1200" kern="1200" dirty="0">
                <a:solidFill>
                  <a:schemeClr val="tx1"/>
                </a:solidFill>
                <a:effectLst/>
                <a:latin typeface="+mn-lt"/>
                <a:ea typeface="+mn-ea"/>
                <a:cs typeface="+mn-cs"/>
              </a:rPr>
              <a:t>In dieser Projektarbeit wird jeder Zugriff auf eine Datenbank mit Spring Data realisiert und deswegen nicht weiter beschrieben</a:t>
            </a:r>
            <a:r>
              <a:rPr lang="de-DE" dirty="0">
                <a:effectLst/>
              </a:rPr>
              <a:t> </a:t>
            </a:r>
            <a:endParaRPr lang="de-DE" dirty="0"/>
          </a:p>
        </p:txBody>
      </p:sp>
      <p:sp>
        <p:nvSpPr>
          <p:cNvPr id="4" name="Foliennummernplatzhalter 3"/>
          <p:cNvSpPr>
            <a:spLocks noGrp="1"/>
          </p:cNvSpPr>
          <p:nvPr>
            <p:ph type="sldNum" sz="quarter" idx="10"/>
          </p:nvPr>
        </p:nvSpPr>
        <p:spPr/>
        <p:txBody>
          <a:bodyPr/>
          <a:lstStyle/>
          <a:p>
            <a:fld id="{084771C5-09D0-3B4A-9965-77215381123B}" type="slidenum">
              <a:rPr lang="de-DE" smtClean="0"/>
              <a:t>4</a:t>
            </a:fld>
            <a:endParaRPr lang="de-DE"/>
          </a:p>
        </p:txBody>
      </p:sp>
    </p:spTree>
    <p:extLst>
      <p:ext uri="{BB962C8B-B14F-4D97-AF65-F5344CB8AC3E}">
        <p14:creationId xmlns:p14="http://schemas.microsoft.com/office/powerpoint/2010/main" val="1260133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de-DE"/>
              <a:t>Mastertitelformat bearbeiten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AAD347D-5ACD-4C99-B74B-A9C85AD731AF}" type="datetimeFigureOut">
              <a:rPr lang="en-US" smtClean="0"/>
              <a:t>6/9/18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D57F1E4F-1CFF-5643-939E-02111984F565}" type="slidenum">
              <a:rPr lang="en-US" smtClean="0"/>
              <a:t>‹Nr.›</a:t>
            </a:fld>
            <a:endParaRPr lang="en-US" dirty="0"/>
          </a:p>
        </p:txBody>
      </p:sp>
    </p:spTree>
    <p:extLst>
      <p:ext uri="{BB962C8B-B14F-4D97-AF65-F5344CB8AC3E}">
        <p14:creationId xmlns:p14="http://schemas.microsoft.com/office/powerpoint/2010/main" val="3421676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de-DE"/>
              <a:t>Bild durch Klicken auf Symbol hinzufügen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4AAD347D-5ACD-4C99-B74B-A9C85AD731AF}" type="datetimeFigureOut">
              <a:rPr lang="en-US" smtClean="0"/>
              <a:t>6/9/18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‹Nr.›</a:t>
            </a:fld>
            <a:endParaRPr lang="en-US" dirty="0"/>
          </a:p>
        </p:txBody>
      </p:sp>
    </p:spTree>
    <p:extLst>
      <p:ext uri="{BB962C8B-B14F-4D97-AF65-F5344CB8AC3E}">
        <p14:creationId xmlns:p14="http://schemas.microsoft.com/office/powerpoint/2010/main" val="189812812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de-DE"/>
              <a:t>Mastertitelformat bearbeiten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4AAD347D-5ACD-4C99-B74B-A9C85AD731AF}" type="datetimeFigureOut">
              <a:rPr lang="en-US" smtClean="0"/>
              <a:t>6/9/18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‹Nr.›</a:t>
            </a:fld>
            <a:endParaRPr lang="en-US" dirty="0"/>
          </a:p>
        </p:txBody>
      </p:sp>
    </p:spTree>
    <p:extLst>
      <p:ext uri="{BB962C8B-B14F-4D97-AF65-F5344CB8AC3E}">
        <p14:creationId xmlns:p14="http://schemas.microsoft.com/office/powerpoint/2010/main" val="157750429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de-DE"/>
              <a:t>Mastertitelformat bearbeiten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4AAD347D-5ACD-4C99-B74B-A9C85AD731AF}" type="datetimeFigureOut">
              <a:rPr lang="en-US" smtClean="0"/>
              <a:t>6/9/18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‹Nr.›</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5788920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de-DE"/>
              <a:t>Mastertitelformat bearbeiten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4AAD347D-5ACD-4C99-B74B-A9C85AD731AF}" type="datetimeFigureOut">
              <a:rPr lang="en-US" smtClean="0"/>
              <a:t>6/9/18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‹Nr.›</a:t>
            </a:fld>
            <a:endParaRPr lang="en-US" dirty="0"/>
          </a:p>
        </p:txBody>
      </p:sp>
    </p:spTree>
    <p:extLst>
      <p:ext uri="{BB962C8B-B14F-4D97-AF65-F5344CB8AC3E}">
        <p14:creationId xmlns:p14="http://schemas.microsoft.com/office/powerpoint/2010/main" val="267727803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de-DE"/>
              <a:t>Mastertitelformat bearbeiten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3" name="Date Placeholder 2"/>
          <p:cNvSpPr>
            <a:spLocks noGrp="1"/>
          </p:cNvSpPr>
          <p:nvPr>
            <p:ph type="dt" sz="half" idx="10"/>
          </p:nvPr>
        </p:nvSpPr>
        <p:spPr/>
        <p:txBody>
          <a:bodyPr/>
          <a:lstStyle/>
          <a:p>
            <a:fld id="{4AAD347D-5ACD-4C99-B74B-A9C85AD731AF}" type="datetimeFigureOut">
              <a:rPr lang="en-US" smtClean="0"/>
              <a:t>6/9/18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‹Nr.›</a:t>
            </a:fld>
            <a:endParaRPr lang="en-US" dirty="0"/>
          </a:p>
        </p:txBody>
      </p:sp>
    </p:spTree>
    <p:extLst>
      <p:ext uri="{BB962C8B-B14F-4D97-AF65-F5344CB8AC3E}">
        <p14:creationId xmlns:p14="http://schemas.microsoft.com/office/powerpoint/2010/main" val="38514850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de-DE"/>
              <a:t>Mastertitelformat bearbeiten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de-DE"/>
              <a:t>Bild durch Klicken auf Symbol hinzufügen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de-DE"/>
              <a:t>Bild durch Klicken auf Symbol hinzufügen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de-DE"/>
              <a:t>Bild durch Klicken auf Symbol hinzufügen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3" name="Date Placeholder 2"/>
          <p:cNvSpPr>
            <a:spLocks noGrp="1"/>
          </p:cNvSpPr>
          <p:nvPr>
            <p:ph type="dt" sz="half" idx="10"/>
          </p:nvPr>
        </p:nvSpPr>
        <p:spPr/>
        <p:txBody>
          <a:bodyPr/>
          <a:lstStyle/>
          <a:p>
            <a:fld id="{4AAD347D-5ACD-4C99-B74B-A9C85AD731AF}" type="datetimeFigureOut">
              <a:rPr lang="en-US" smtClean="0"/>
              <a:t>6/9/18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‹Nr.›</a:t>
            </a:fld>
            <a:endParaRPr lang="en-US" dirty="0"/>
          </a:p>
        </p:txBody>
      </p:sp>
    </p:spTree>
    <p:extLst>
      <p:ext uri="{BB962C8B-B14F-4D97-AF65-F5344CB8AC3E}">
        <p14:creationId xmlns:p14="http://schemas.microsoft.com/office/powerpoint/2010/main" val="15574095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‹Nr.›</a:t>
            </a:fld>
            <a:endParaRPr lang="en-US" dirty="0"/>
          </a:p>
        </p:txBody>
      </p:sp>
    </p:spTree>
    <p:extLst>
      <p:ext uri="{BB962C8B-B14F-4D97-AF65-F5344CB8AC3E}">
        <p14:creationId xmlns:p14="http://schemas.microsoft.com/office/powerpoint/2010/main" val="10546975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‹Nr.›</a:t>
            </a:fld>
            <a:endParaRPr lang="en-US" dirty="0"/>
          </a:p>
        </p:txBody>
      </p:sp>
    </p:spTree>
    <p:extLst>
      <p:ext uri="{BB962C8B-B14F-4D97-AF65-F5344CB8AC3E}">
        <p14:creationId xmlns:p14="http://schemas.microsoft.com/office/powerpoint/2010/main" val="2929809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‹Nr.›</a:t>
            </a:fld>
            <a:endParaRPr lang="en-US" dirty="0"/>
          </a:p>
        </p:txBody>
      </p:sp>
    </p:spTree>
    <p:extLst>
      <p:ext uri="{BB962C8B-B14F-4D97-AF65-F5344CB8AC3E}">
        <p14:creationId xmlns:p14="http://schemas.microsoft.com/office/powerpoint/2010/main" val="2413872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de-DE"/>
              <a:t>Mastertitelformat bearbeiten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9796027F-7875-4030-9381-8BD8C4F21935}" type="datetimeFigureOut">
              <a:rPr lang="en-US" smtClean="0"/>
              <a:t>6/9/18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‹Nr.›</a:t>
            </a:fld>
            <a:endParaRPr lang="en-US" dirty="0"/>
          </a:p>
        </p:txBody>
      </p:sp>
    </p:spTree>
    <p:extLst>
      <p:ext uri="{BB962C8B-B14F-4D97-AF65-F5344CB8AC3E}">
        <p14:creationId xmlns:p14="http://schemas.microsoft.com/office/powerpoint/2010/main" val="2303433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de-DE"/>
              <a:t>Mastertextformat bearbeiten
Zweite Ebene
Dritte Ebene
Vierte Ebene
Fünfte Ebene</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6/9/18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‹Nr.›</a:t>
            </a:fld>
            <a:endParaRPr lang="en-US" dirty="0"/>
          </a:p>
        </p:txBody>
      </p:sp>
    </p:spTree>
    <p:extLst>
      <p:ext uri="{BB962C8B-B14F-4D97-AF65-F5344CB8AC3E}">
        <p14:creationId xmlns:p14="http://schemas.microsoft.com/office/powerpoint/2010/main" val="1423015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de-DE"/>
              <a:t>Mastertitelformat bearbeiten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4" name="Content Placeholder 3"/>
          <p:cNvSpPr>
            <a:spLocks noGrp="1"/>
          </p:cNvSpPr>
          <p:nvPr>
            <p:ph sz="half" idx="2"/>
          </p:nvPr>
        </p:nvSpPr>
        <p:spPr>
          <a:xfrm>
            <a:off x="1141410" y="3073397"/>
            <a:ext cx="4878391" cy="2717801"/>
          </a:xfrm>
        </p:spPr>
        <p:txBody>
          <a:bodyPr/>
          <a:lstStyle/>
          <a:p>
            <a:pPr lvl="0"/>
            <a:r>
              <a:rPr lang="de-DE"/>
              <a:t>Mastertextformat bearbeiten
Zweite Ebene
Dritte Ebene
Vierte Ebene
Fünfte Ebene</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6" name="Content Placeholder 5"/>
          <p:cNvSpPr>
            <a:spLocks noGrp="1"/>
          </p:cNvSpPr>
          <p:nvPr>
            <p:ph sz="quarter" idx="4"/>
          </p:nvPr>
        </p:nvSpPr>
        <p:spPr>
          <a:xfrm>
            <a:off x="6172200" y="3073397"/>
            <a:ext cx="4875210" cy="2717801"/>
          </a:xfrm>
        </p:spPr>
        <p:txBody>
          <a:bodyPr/>
          <a:lstStyle/>
          <a:p>
            <a:pPr lvl="0"/>
            <a:r>
              <a:rPr lang="de-DE"/>
              <a:t>Mastertextformat bearbeiten
Zweite Ebene
Dritte Ebene
Vierte Ebene
Fünfte Ebene</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6/9/18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‹Nr.›</a:t>
            </a:fld>
            <a:endParaRPr lang="en-US" dirty="0"/>
          </a:p>
        </p:txBody>
      </p:sp>
    </p:spTree>
    <p:extLst>
      <p:ext uri="{BB962C8B-B14F-4D97-AF65-F5344CB8AC3E}">
        <p14:creationId xmlns:p14="http://schemas.microsoft.com/office/powerpoint/2010/main" val="205426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6/9/18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‹Nr.›</a:t>
            </a:fld>
            <a:endParaRPr lang="en-US" dirty="0"/>
          </a:p>
        </p:txBody>
      </p:sp>
    </p:spTree>
    <p:extLst>
      <p:ext uri="{BB962C8B-B14F-4D97-AF65-F5344CB8AC3E}">
        <p14:creationId xmlns:p14="http://schemas.microsoft.com/office/powerpoint/2010/main" val="3027400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6/9/18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‹Nr.›</a:t>
            </a:fld>
            <a:endParaRPr lang="en-US" dirty="0"/>
          </a:p>
        </p:txBody>
      </p:sp>
    </p:spTree>
    <p:extLst>
      <p:ext uri="{BB962C8B-B14F-4D97-AF65-F5344CB8AC3E}">
        <p14:creationId xmlns:p14="http://schemas.microsoft.com/office/powerpoint/2010/main" val="813533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de-DE"/>
              <a:t>Mastertextformat bearbeiten
Zweite Ebene
Dritte Ebene
Vierte Ebene
Fünfte Ebene</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smtClean="0"/>
              <a:t>6/9/18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‹Nr.›</a:t>
            </a:fld>
            <a:endParaRPr lang="en-US" dirty="0"/>
          </a:p>
        </p:txBody>
      </p:sp>
    </p:spTree>
    <p:extLst>
      <p:ext uri="{BB962C8B-B14F-4D97-AF65-F5344CB8AC3E}">
        <p14:creationId xmlns:p14="http://schemas.microsoft.com/office/powerpoint/2010/main" val="1431905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smtClean="0"/>
              <a:t>6/9/18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‹Nr.›</a:t>
            </a:fld>
            <a:endParaRPr lang="en-US" dirty="0"/>
          </a:p>
        </p:txBody>
      </p:sp>
    </p:spTree>
    <p:extLst>
      <p:ext uri="{BB962C8B-B14F-4D97-AF65-F5344CB8AC3E}">
        <p14:creationId xmlns:p14="http://schemas.microsoft.com/office/powerpoint/2010/main" val="2242861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de-DE"/>
              <a:t>Mastertextformat bearbeiten
Zweite Ebene
Dritte Ebene
Vierte Ebene
Fünfte Ebene</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AAD347D-5ACD-4C99-B74B-A9C85AD731AF}" type="datetimeFigureOut">
              <a:rPr lang="en-US" smtClean="0"/>
              <a:t>6/9/18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02111984F565}" type="slidenum">
              <a:rPr lang="en-US" smtClean="0"/>
              <a:t>‹Nr.›</a:t>
            </a:fld>
            <a:endParaRPr lang="en-US" dirty="0"/>
          </a:p>
        </p:txBody>
      </p:sp>
    </p:spTree>
    <p:extLst>
      <p:ext uri="{BB962C8B-B14F-4D97-AF65-F5344CB8AC3E}">
        <p14:creationId xmlns:p14="http://schemas.microsoft.com/office/powerpoint/2010/main" val="485225114"/>
      </p:ext>
    </p:extLst>
  </p:cSld>
  <p:clrMap bg1="dk1" tx1="lt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projects.spring.io/spring-data"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querydsl.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B37424-DE3E-3B4E-88FB-F3E7BF8E1A7B}"/>
              </a:ext>
            </a:extLst>
          </p:cNvPr>
          <p:cNvSpPr>
            <a:spLocks noGrp="1"/>
          </p:cNvSpPr>
          <p:nvPr>
            <p:ph type="ctrTitle"/>
          </p:nvPr>
        </p:nvSpPr>
        <p:spPr/>
        <p:txBody>
          <a:bodyPr/>
          <a:lstStyle/>
          <a:p>
            <a:r>
              <a:rPr lang="de-DE" dirty="0"/>
              <a:t>Spring </a:t>
            </a:r>
            <a:r>
              <a:rPr lang="de-DE" dirty="0" err="1"/>
              <a:t>data</a:t>
            </a:r>
            <a:r>
              <a:rPr lang="de-DE" dirty="0"/>
              <a:t> </a:t>
            </a:r>
            <a:r>
              <a:rPr lang="de-DE" dirty="0" err="1"/>
              <a:t>jpa</a:t>
            </a:r>
            <a:endParaRPr lang="de-DE" dirty="0"/>
          </a:p>
        </p:txBody>
      </p:sp>
      <p:sp>
        <p:nvSpPr>
          <p:cNvPr id="3" name="Untertitel 2">
            <a:extLst>
              <a:ext uri="{FF2B5EF4-FFF2-40B4-BE49-F238E27FC236}">
                <a16:creationId xmlns:a16="http://schemas.microsoft.com/office/drawing/2014/main" id="{359EC780-5C8C-FD4E-B1EA-B3F68C1E415B}"/>
              </a:ext>
            </a:extLst>
          </p:cNvPr>
          <p:cNvSpPr>
            <a:spLocks noGrp="1"/>
          </p:cNvSpPr>
          <p:nvPr>
            <p:ph type="subTitle" idx="1"/>
          </p:nvPr>
        </p:nvSpPr>
        <p:spPr/>
        <p:txBody>
          <a:bodyPr/>
          <a:lstStyle/>
          <a:p>
            <a:r>
              <a:rPr lang="de-DE" dirty="0"/>
              <a:t>Dawid Maruszczyk</a:t>
            </a:r>
          </a:p>
        </p:txBody>
      </p:sp>
    </p:spTree>
    <p:extLst>
      <p:ext uri="{BB962C8B-B14F-4D97-AF65-F5344CB8AC3E}">
        <p14:creationId xmlns:p14="http://schemas.microsoft.com/office/powerpoint/2010/main" val="748519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4D338B-CC84-8D48-88A2-EC7C1F08D1D5}"/>
              </a:ext>
            </a:extLst>
          </p:cNvPr>
          <p:cNvSpPr>
            <a:spLocks noGrp="1"/>
          </p:cNvSpPr>
          <p:nvPr>
            <p:ph type="title"/>
          </p:nvPr>
        </p:nvSpPr>
        <p:spPr/>
        <p:txBody>
          <a:bodyPr/>
          <a:lstStyle/>
          <a:p>
            <a:r>
              <a:rPr lang="de-DE" dirty="0"/>
              <a:t>Spring</a:t>
            </a:r>
          </a:p>
        </p:txBody>
      </p:sp>
      <p:sp>
        <p:nvSpPr>
          <p:cNvPr id="3" name="Inhaltsplatzhalter 2">
            <a:extLst>
              <a:ext uri="{FF2B5EF4-FFF2-40B4-BE49-F238E27FC236}">
                <a16:creationId xmlns:a16="http://schemas.microsoft.com/office/drawing/2014/main" id="{AC3CEA11-1C52-444A-AAF9-FC246A574EE4}"/>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4071222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926FD8-422D-CE44-95CA-13056C7D10D6}"/>
              </a:ext>
            </a:extLst>
          </p:cNvPr>
          <p:cNvSpPr>
            <a:spLocks noGrp="1"/>
          </p:cNvSpPr>
          <p:nvPr>
            <p:ph type="title"/>
          </p:nvPr>
        </p:nvSpPr>
        <p:spPr/>
        <p:txBody>
          <a:bodyPr/>
          <a:lstStyle/>
          <a:p>
            <a:r>
              <a:rPr lang="de-DE" dirty="0"/>
              <a:t>JPA</a:t>
            </a:r>
          </a:p>
        </p:txBody>
      </p:sp>
      <p:sp>
        <p:nvSpPr>
          <p:cNvPr id="3" name="Inhaltsplatzhalter 2">
            <a:extLst>
              <a:ext uri="{FF2B5EF4-FFF2-40B4-BE49-F238E27FC236}">
                <a16:creationId xmlns:a16="http://schemas.microsoft.com/office/drawing/2014/main" id="{D70C3471-F3F9-1D4B-A35C-C7E822BB2750}"/>
              </a:ext>
            </a:extLst>
          </p:cNvPr>
          <p:cNvSpPr>
            <a:spLocks noGrp="1"/>
          </p:cNvSpPr>
          <p:nvPr>
            <p:ph idx="1"/>
          </p:nvPr>
        </p:nvSpPr>
        <p:spPr/>
        <p:txBody>
          <a:bodyPr/>
          <a:lstStyle/>
          <a:p>
            <a:endParaRPr lang="de-DE" dirty="0"/>
          </a:p>
        </p:txBody>
      </p:sp>
    </p:spTree>
    <p:extLst>
      <p:ext uri="{BB962C8B-B14F-4D97-AF65-F5344CB8AC3E}">
        <p14:creationId xmlns:p14="http://schemas.microsoft.com/office/powerpoint/2010/main" val="3736960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98C902-B0EB-C742-9293-F0B8A4E53FEE}"/>
              </a:ext>
            </a:extLst>
          </p:cNvPr>
          <p:cNvSpPr>
            <a:spLocks noGrp="1"/>
          </p:cNvSpPr>
          <p:nvPr>
            <p:ph type="title"/>
          </p:nvPr>
        </p:nvSpPr>
        <p:spPr/>
        <p:txBody>
          <a:bodyPr/>
          <a:lstStyle/>
          <a:p>
            <a:r>
              <a:rPr lang="de-DE" dirty="0" err="1"/>
              <a:t>What</a:t>
            </a:r>
            <a:r>
              <a:rPr lang="de-DE" dirty="0"/>
              <a:t> </a:t>
            </a:r>
            <a:r>
              <a:rPr lang="de-DE" dirty="0" err="1"/>
              <a:t>is</a:t>
            </a:r>
            <a:r>
              <a:rPr lang="de-DE" dirty="0"/>
              <a:t> Spring Data JPA?</a:t>
            </a:r>
          </a:p>
        </p:txBody>
      </p:sp>
      <p:sp>
        <p:nvSpPr>
          <p:cNvPr id="3" name="Inhaltsplatzhalter 2">
            <a:extLst>
              <a:ext uri="{FF2B5EF4-FFF2-40B4-BE49-F238E27FC236}">
                <a16:creationId xmlns:a16="http://schemas.microsoft.com/office/drawing/2014/main" id="{AC815DF6-393F-454A-AE52-A157E299601F}"/>
              </a:ext>
            </a:extLst>
          </p:cNvPr>
          <p:cNvSpPr>
            <a:spLocks noGrp="1"/>
          </p:cNvSpPr>
          <p:nvPr>
            <p:ph idx="1"/>
          </p:nvPr>
        </p:nvSpPr>
        <p:spPr/>
        <p:txBody>
          <a:bodyPr/>
          <a:lstStyle/>
          <a:p>
            <a:r>
              <a:rPr lang="de-DE" dirty="0"/>
              <a:t>Spring Data JPA, </a:t>
            </a:r>
            <a:r>
              <a:rPr lang="de-DE" dirty="0" err="1"/>
              <a:t>part</a:t>
            </a:r>
            <a:r>
              <a:rPr lang="de-DE" dirty="0"/>
              <a:t> </a:t>
            </a:r>
            <a:r>
              <a:rPr lang="de-DE" dirty="0" err="1"/>
              <a:t>of</a:t>
            </a:r>
            <a:r>
              <a:rPr lang="de-DE" dirty="0"/>
              <a:t> </a:t>
            </a:r>
            <a:r>
              <a:rPr lang="de-DE" dirty="0" err="1"/>
              <a:t>the</a:t>
            </a:r>
            <a:r>
              <a:rPr lang="de-DE" dirty="0"/>
              <a:t> larger </a:t>
            </a:r>
            <a:r>
              <a:rPr lang="de-DE" dirty="0">
                <a:hlinkClick r:id="rId3"/>
              </a:rPr>
              <a:t>Spring Data</a:t>
            </a:r>
            <a:r>
              <a:rPr lang="de-DE" dirty="0"/>
              <a:t> </a:t>
            </a:r>
            <a:r>
              <a:rPr lang="de-DE" dirty="0" err="1"/>
              <a:t>family</a:t>
            </a:r>
            <a:r>
              <a:rPr lang="de-DE" dirty="0"/>
              <a:t>, </a:t>
            </a:r>
            <a:r>
              <a:rPr lang="de-DE" dirty="0" err="1"/>
              <a:t>makes</a:t>
            </a:r>
            <a:r>
              <a:rPr lang="de-DE" dirty="0"/>
              <a:t> </a:t>
            </a:r>
            <a:r>
              <a:rPr lang="de-DE" dirty="0" err="1"/>
              <a:t>it</a:t>
            </a:r>
            <a:r>
              <a:rPr lang="de-DE" dirty="0"/>
              <a:t> easy </a:t>
            </a:r>
            <a:r>
              <a:rPr lang="de-DE" dirty="0" err="1"/>
              <a:t>to</a:t>
            </a:r>
            <a:r>
              <a:rPr lang="de-DE" dirty="0"/>
              <a:t> </a:t>
            </a:r>
            <a:r>
              <a:rPr lang="de-DE" dirty="0" err="1"/>
              <a:t>easily</a:t>
            </a:r>
            <a:r>
              <a:rPr lang="de-DE" dirty="0"/>
              <a:t> </a:t>
            </a:r>
            <a:r>
              <a:rPr lang="de-DE" dirty="0" err="1"/>
              <a:t>implement</a:t>
            </a:r>
            <a:r>
              <a:rPr lang="de-DE" dirty="0"/>
              <a:t> JPA </a:t>
            </a:r>
            <a:r>
              <a:rPr lang="de-DE" dirty="0" err="1"/>
              <a:t>based</a:t>
            </a:r>
            <a:r>
              <a:rPr lang="de-DE" dirty="0"/>
              <a:t> </a:t>
            </a:r>
            <a:r>
              <a:rPr lang="de-DE" dirty="0" err="1"/>
              <a:t>repositories</a:t>
            </a:r>
            <a:r>
              <a:rPr lang="de-DE" dirty="0"/>
              <a:t>. This </a:t>
            </a:r>
            <a:r>
              <a:rPr lang="de-DE" dirty="0" err="1"/>
              <a:t>module</a:t>
            </a:r>
            <a:r>
              <a:rPr lang="de-DE" dirty="0"/>
              <a:t> </a:t>
            </a:r>
            <a:r>
              <a:rPr lang="de-DE" dirty="0" err="1"/>
              <a:t>deals</a:t>
            </a:r>
            <a:r>
              <a:rPr lang="de-DE" dirty="0"/>
              <a:t> </a:t>
            </a:r>
            <a:r>
              <a:rPr lang="de-DE" dirty="0" err="1"/>
              <a:t>with</a:t>
            </a:r>
            <a:r>
              <a:rPr lang="de-DE" dirty="0"/>
              <a:t> </a:t>
            </a:r>
            <a:r>
              <a:rPr lang="de-DE" dirty="0" err="1"/>
              <a:t>enhanced</a:t>
            </a:r>
            <a:r>
              <a:rPr lang="de-DE" dirty="0"/>
              <a:t> </a:t>
            </a:r>
            <a:r>
              <a:rPr lang="de-DE" dirty="0" err="1"/>
              <a:t>support</a:t>
            </a:r>
            <a:r>
              <a:rPr lang="de-DE" dirty="0"/>
              <a:t> </a:t>
            </a:r>
            <a:r>
              <a:rPr lang="de-DE" dirty="0" err="1"/>
              <a:t>for</a:t>
            </a:r>
            <a:r>
              <a:rPr lang="de-DE" dirty="0"/>
              <a:t> JPA </a:t>
            </a:r>
            <a:r>
              <a:rPr lang="de-DE" dirty="0" err="1"/>
              <a:t>based</a:t>
            </a:r>
            <a:r>
              <a:rPr lang="de-DE" dirty="0"/>
              <a:t> </a:t>
            </a:r>
            <a:r>
              <a:rPr lang="de-DE" dirty="0" err="1"/>
              <a:t>data</a:t>
            </a:r>
            <a:r>
              <a:rPr lang="de-DE" dirty="0"/>
              <a:t> </a:t>
            </a:r>
            <a:r>
              <a:rPr lang="de-DE" dirty="0" err="1"/>
              <a:t>access</a:t>
            </a:r>
            <a:r>
              <a:rPr lang="de-DE" dirty="0"/>
              <a:t> </a:t>
            </a:r>
            <a:r>
              <a:rPr lang="de-DE" dirty="0" err="1"/>
              <a:t>layers</a:t>
            </a:r>
            <a:r>
              <a:rPr lang="de-DE" dirty="0"/>
              <a:t>. </a:t>
            </a:r>
            <a:r>
              <a:rPr lang="de-DE" dirty="0" err="1"/>
              <a:t>It</a:t>
            </a:r>
            <a:r>
              <a:rPr lang="de-DE" dirty="0"/>
              <a:t> </a:t>
            </a:r>
            <a:r>
              <a:rPr lang="de-DE" dirty="0" err="1"/>
              <a:t>makes</a:t>
            </a:r>
            <a:r>
              <a:rPr lang="de-DE" dirty="0"/>
              <a:t> </a:t>
            </a:r>
            <a:r>
              <a:rPr lang="de-DE" dirty="0" err="1"/>
              <a:t>it</a:t>
            </a:r>
            <a:r>
              <a:rPr lang="de-DE" dirty="0"/>
              <a:t> </a:t>
            </a:r>
            <a:r>
              <a:rPr lang="de-DE" dirty="0" err="1"/>
              <a:t>easier</a:t>
            </a:r>
            <a:r>
              <a:rPr lang="de-DE" dirty="0"/>
              <a:t> </a:t>
            </a:r>
            <a:r>
              <a:rPr lang="de-DE" dirty="0" err="1"/>
              <a:t>to</a:t>
            </a:r>
            <a:r>
              <a:rPr lang="de-DE" dirty="0"/>
              <a:t> </a:t>
            </a:r>
            <a:r>
              <a:rPr lang="de-DE" dirty="0" err="1"/>
              <a:t>build</a:t>
            </a:r>
            <a:r>
              <a:rPr lang="de-DE" dirty="0"/>
              <a:t> Spring-</a:t>
            </a:r>
            <a:r>
              <a:rPr lang="de-DE" dirty="0" err="1"/>
              <a:t>powered</a:t>
            </a:r>
            <a:r>
              <a:rPr lang="de-DE" dirty="0"/>
              <a:t> </a:t>
            </a:r>
            <a:r>
              <a:rPr lang="de-DE" dirty="0" err="1"/>
              <a:t>applications</a:t>
            </a:r>
            <a:r>
              <a:rPr lang="de-DE" dirty="0"/>
              <a:t> </a:t>
            </a:r>
            <a:r>
              <a:rPr lang="de-DE" dirty="0" err="1"/>
              <a:t>that</a:t>
            </a:r>
            <a:r>
              <a:rPr lang="de-DE" dirty="0"/>
              <a:t> </a:t>
            </a:r>
            <a:r>
              <a:rPr lang="de-DE" dirty="0" err="1"/>
              <a:t>use</a:t>
            </a:r>
            <a:r>
              <a:rPr lang="de-DE" dirty="0"/>
              <a:t> </a:t>
            </a:r>
            <a:r>
              <a:rPr lang="de-DE" dirty="0" err="1"/>
              <a:t>data</a:t>
            </a:r>
            <a:r>
              <a:rPr lang="de-DE" dirty="0"/>
              <a:t> </a:t>
            </a:r>
            <a:r>
              <a:rPr lang="de-DE" dirty="0" err="1"/>
              <a:t>access</a:t>
            </a:r>
            <a:r>
              <a:rPr lang="de-DE" dirty="0"/>
              <a:t> </a:t>
            </a:r>
            <a:r>
              <a:rPr lang="de-DE" dirty="0" err="1"/>
              <a:t>technologies</a:t>
            </a:r>
            <a:r>
              <a:rPr lang="de-DE" dirty="0"/>
              <a:t>.</a:t>
            </a:r>
          </a:p>
          <a:p>
            <a:endParaRPr lang="de-DE" dirty="0"/>
          </a:p>
        </p:txBody>
      </p:sp>
    </p:spTree>
    <p:extLst>
      <p:ext uri="{BB962C8B-B14F-4D97-AF65-F5344CB8AC3E}">
        <p14:creationId xmlns:p14="http://schemas.microsoft.com/office/powerpoint/2010/main" val="1746212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BF9D82-DD31-9748-B85C-257FF9DDDDD6}"/>
              </a:ext>
            </a:extLst>
          </p:cNvPr>
          <p:cNvSpPr>
            <a:spLocks noGrp="1"/>
          </p:cNvSpPr>
          <p:nvPr>
            <p:ph type="title"/>
          </p:nvPr>
        </p:nvSpPr>
        <p:spPr/>
        <p:txBody>
          <a:bodyPr/>
          <a:lstStyle/>
          <a:p>
            <a:r>
              <a:rPr lang="de-DE" dirty="0"/>
              <a:t>Features</a:t>
            </a:r>
          </a:p>
        </p:txBody>
      </p:sp>
      <p:sp>
        <p:nvSpPr>
          <p:cNvPr id="3" name="Inhaltsplatzhalter 2">
            <a:extLst>
              <a:ext uri="{FF2B5EF4-FFF2-40B4-BE49-F238E27FC236}">
                <a16:creationId xmlns:a16="http://schemas.microsoft.com/office/drawing/2014/main" id="{07E6977E-F25A-AE4C-88A4-625ABD0F62BB}"/>
              </a:ext>
            </a:extLst>
          </p:cNvPr>
          <p:cNvSpPr>
            <a:spLocks noGrp="1"/>
          </p:cNvSpPr>
          <p:nvPr>
            <p:ph idx="1"/>
          </p:nvPr>
        </p:nvSpPr>
        <p:spPr/>
        <p:txBody>
          <a:bodyPr>
            <a:normAutofit fontScale="92500" lnSpcReduction="20000"/>
          </a:bodyPr>
          <a:lstStyle/>
          <a:p>
            <a:r>
              <a:rPr lang="de-DE" dirty="0" err="1"/>
              <a:t>Sophisticated</a:t>
            </a:r>
            <a:r>
              <a:rPr lang="de-DE" dirty="0"/>
              <a:t> </a:t>
            </a:r>
            <a:r>
              <a:rPr lang="de-DE" dirty="0" err="1"/>
              <a:t>support</a:t>
            </a:r>
            <a:r>
              <a:rPr lang="de-DE" dirty="0"/>
              <a:t> </a:t>
            </a:r>
            <a:r>
              <a:rPr lang="de-DE" dirty="0" err="1"/>
              <a:t>to</a:t>
            </a:r>
            <a:r>
              <a:rPr lang="de-DE" dirty="0"/>
              <a:t> </a:t>
            </a:r>
            <a:r>
              <a:rPr lang="de-DE" dirty="0" err="1"/>
              <a:t>build</a:t>
            </a:r>
            <a:r>
              <a:rPr lang="de-DE" dirty="0"/>
              <a:t> </a:t>
            </a:r>
            <a:r>
              <a:rPr lang="de-DE" dirty="0" err="1"/>
              <a:t>repositories</a:t>
            </a:r>
            <a:r>
              <a:rPr lang="de-DE" dirty="0"/>
              <a:t> </a:t>
            </a:r>
            <a:r>
              <a:rPr lang="de-DE" dirty="0" err="1"/>
              <a:t>based</a:t>
            </a:r>
            <a:r>
              <a:rPr lang="de-DE" dirty="0"/>
              <a:t> on Spring </a:t>
            </a:r>
            <a:r>
              <a:rPr lang="de-DE" dirty="0" err="1"/>
              <a:t>and</a:t>
            </a:r>
            <a:r>
              <a:rPr lang="de-DE" dirty="0"/>
              <a:t> JPA</a:t>
            </a:r>
          </a:p>
          <a:p>
            <a:r>
              <a:rPr lang="de-DE" dirty="0"/>
              <a:t>Support </a:t>
            </a:r>
            <a:r>
              <a:rPr lang="de-DE" dirty="0" err="1"/>
              <a:t>for</a:t>
            </a:r>
            <a:r>
              <a:rPr lang="de-DE" dirty="0"/>
              <a:t> </a:t>
            </a:r>
            <a:r>
              <a:rPr lang="de-DE" dirty="0">
                <a:hlinkClick r:id="rId2"/>
              </a:rPr>
              <a:t>Querydsl</a:t>
            </a:r>
            <a:r>
              <a:rPr lang="de-DE" dirty="0"/>
              <a:t> </a:t>
            </a:r>
            <a:r>
              <a:rPr lang="de-DE" dirty="0" err="1"/>
              <a:t>predicates</a:t>
            </a:r>
            <a:r>
              <a:rPr lang="de-DE" dirty="0"/>
              <a:t> </a:t>
            </a:r>
            <a:r>
              <a:rPr lang="de-DE" dirty="0" err="1"/>
              <a:t>and</a:t>
            </a:r>
            <a:r>
              <a:rPr lang="de-DE" dirty="0"/>
              <a:t> </a:t>
            </a:r>
            <a:r>
              <a:rPr lang="de-DE" dirty="0" err="1"/>
              <a:t>thus</a:t>
            </a:r>
            <a:r>
              <a:rPr lang="de-DE" dirty="0"/>
              <a:t> type-safe JPA </a:t>
            </a:r>
            <a:r>
              <a:rPr lang="de-DE" dirty="0" err="1"/>
              <a:t>queries</a:t>
            </a:r>
            <a:endParaRPr lang="de-DE" dirty="0"/>
          </a:p>
          <a:p>
            <a:r>
              <a:rPr lang="de-DE" dirty="0"/>
              <a:t>Transparent </a:t>
            </a:r>
            <a:r>
              <a:rPr lang="de-DE" dirty="0" err="1"/>
              <a:t>auditing</a:t>
            </a:r>
            <a:r>
              <a:rPr lang="de-DE" dirty="0"/>
              <a:t> </a:t>
            </a:r>
            <a:r>
              <a:rPr lang="de-DE" dirty="0" err="1"/>
              <a:t>of</a:t>
            </a:r>
            <a:r>
              <a:rPr lang="de-DE" dirty="0"/>
              <a:t> </a:t>
            </a:r>
            <a:r>
              <a:rPr lang="de-DE" dirty="0" err="1"/>
              <a:t>domain</a:t>
            </a:r>
            <a:r>
              <a:rPr lang="de-DE" dirty="0"/>
              <a:t> </a:t>
            </a:r>
            <a:r>
              <a:rPr lang="de-DE" dirty="0" err="1"/>
              <a:t>class</a:t>
            </a:r>
            <a:endParaRPr lang="de-DE" dirty="0"/>
          </a:p>
          <a:p>
            <a:r>
              <a:rPr lang="de-DE" dirty="0" err="1"/>
              <a:t>Pagination</a:t>
            </a:r>
            <a:r>
              <a:rPr lang="de-DE" dirty="0"/>
              <a:t> </a:t>
            </a:r>
            <a:r>
              <a:rPr lang="de-DE" dirty="0" err="1"/>
              <a:t>support</a:t>
            </a:r>
            <a:r>
              <a:rPr lang="de-DE" dirty="0"/>
              <a:t>, </a:t>
            </a:r>
            <a:r>
              <a:rPr lang="de-DE" dirty="0" err="1"/>
              <a:t>dynamic</a:t>
            </a:r>
            <a:r>
              <a:rPr lang="de-DE" dirty="0"/>
              <a:t> </a:t>
            </a:r>
            <a:r>
              <a:rPr lang="de-DE" dirty="0" err="1"/>
              <a:t>query</a:t>
            </a:r>
            <a:r>
              <a:rPr lang="de-DE" dirty="0"/>
              <a:t> </a:t>
            </a:r>
            <a:r>
              <a:rPr lang="de-DE" dirty="0" err="1"/>
              <a:t>execution</a:t>
            </a:r>
            <a:r>
              <a:rPr lang="de-DE" dirty="0"/>
              <a:t>, </a:t>
            </a:r>
            <a:r>
              <a:rPr lang="de-DE" dirty="0" err="1"/>
              <a:t>ability</a:t>
            </a:r>
            <a:r>
              <a:rPr lang="de-DE" dirty="0"/>
              <a:t> </a:t>
            </a:r>
            <a:r>
              <a:rPr lang="de-DE" dirty="0" err="1"/>
              <a:t>to</a:t>
            </a:r>
            <a:r>
              <a:rPr lang="de-DE" dirty="0"/>
              <a:t> </a:t>
            </a:r>
            <a:r>
              <a:rPr lang="de-DE" dirty="0" err="1"/>
              <a:t>integrate</a:t>
            </a:r>
            <a:r>
              <a:rPr lang="de-DE" dirty="0"/>
              <a:t> </a:t>
            </a:r>
            <a:r>
              <a:rPr lang="de-DE" dirty="0" err="1"/>
              <a:t>custom</a:t>
            </a:r>
            <a:r>
              <a:rPr lang="de-DE" dirty="0"/>
              <a:t> </a:t>
            </a:r>
            <a:r>
              <a:rPr lang="de-DE" dirty="0" err="1"/>
              <a:t>data</a:t>
            </a:r>
            <a:r>
              <a:rPr lang="de-DE" dirty="0"/>
              <a:t> </a:t>
            </a:r>
            <a:r>
              <a:rPr lang="de-DE" dirty="0" err="1"/>
              <a:t>access</a:t>
            </a:r>
            <a:r>
              <a:rPr lang="de-DE" dirty="0"/>
              <a:t> </a:t>
            </a:r>
            <a:r>
              <a:rPr lang="de-DE" dirty="0" err="1"/>
              <a:t>code</a:t>
            </a:r>
            <a:endParaRPr lang="de-DE" dirty="0"/>
          </a:p>
          <a:p>
            <a:r>
              <a:rPr lang="de-DE" dirty="0"/>
              <a:t>Validation </a:t>
            </a:r>
            <a:r>
              <a:rPr lang="de-DE" dirty="0" err="1"/>
              <a:t>of</a:t>
            </a:r>
            <a:r>
              <a:rPr lang="de-DE" dirty="0"/>
              <a:t> @Query </a:t>
            </a:r>
            <a:r>
              <a:rPr lang="de-DE" dirty="0" err="1"/>
              <a:t>annotated</a:t>
            </a:r>
            <a:r>
              <a:rPr lang="de-DE" dirty="0"/>
              <a:t> </a:t>
            </a:r>
            <a:r>
              <a:rPr lang="de-DE" dirty="0" err="1"/>
              <a:t>queries</a:t>
            </a:r>
            <a:r>
              <a:rPr lang="de-DE" dirty="0"/>
              <a:t> at </a:t>
            </a:r>
            <a:r>
              <a:rPr lang="de-DE" dirty="0" err="1"/>
              <a:t>bootstrap</a:t>
            </a:r>
            <a:r>
              <a:rPr lang="de-DE" dirty="0"/>
              <a:t> time</a:t>
            </a:r>
          </a:p>
          <a:p>
            <a:r>
              <a:rPr lang="de-DE" dirty="0"/>
              <a:t>Support </a:t>
            </a:r>
            <a:r>
              <a:rPr lang="de-DE" dirty="0" err="1"/>
              <a:t>for</a:t>
            </a:r>
            <a:r>
              <a:rPr lang="de-DE" dirty="0"/>
              <a:t> XML </a:t>
            </a:r>
            <a:r>
              <a:rPr lang="de-DE" dirty="0" err="1"/>
              <a:t>based</a:t>
            </a:r>
            <a:r>
              <a:rPr lang="de-DE" dirty="0"/>
              <a:t> </a:t>
            </a:r>
            <a:r>
              <a:rPr lang="de-DE" dirty="0" err="1"/>
              <a:t>entity</a:t>
            </a:r>
            <a:r>
              <a:rPr lang="de-DE" dirty="0"/>
              <a:t> </a:t>
            </a:r>
            <a:r>
              <a:rPr lang="de-DE" dirty="0" err="1"/>
              <a:t>mapping</a:t>
            </a:r>
            <a:endParaRPr lang="de-DE" dirty="0"/>
          </a:p>
          <a:p>
            <a:r>
              <a:rPr lang="de-DE" dirty="0" err="1"/>
              <a:t>JavaConfig</a:t>
            </a:r>
            <a:r>
              <a:rPr lang="de-DE" dirty="0"/>
              <a:t> </a:t>
            </a:r>
            <a:r>
              <a:rPr lang="de-DE" dirty="0" err="1"/>
              <a:t>based</a:t>
            </a:r>
            <a:r>
              <a:rPr lang="de-DE" dirty="0"/>
              <a:t> </a:t>
            </a:r>
            <a:r>
              <a:rPr lang="de-DE" dirty="0" err="1"/>
              <a:t>repository</a:t>
            </a:r>
            <a:r>
              <a:rPr lang="de-DE" dirty="0"/>
              <a:t> </a:t>
            </a:r>
            <a:r>
              <a:rPr lang="de-DE" dirty="0" err="1"/>
              <a:t>configuration</a:t>
            </a:r>
            <a:r>
              <a:rPr lang="de-DE" dirty="0"/>
              <a:t> </a:t>
            </a:r>
            <a:r>
              <a:rPr lang="de-DE" dirty="0" err="1"/>
              <a:t>by</a:t>
            </a:r>
            <a:r>
              <a:rPr lang="de-DE" dirty="0"/>
              <a:t> </a:t>
            </a:r>
            <a:r>
              <a:rPr lang="de-DE" dirty="0" err="1"/>
              <a:t>introducing</a:t>
            </a:r>
            <a:r>
              <a:rPr lang="de-DE" dirty="0"/>
              <a:t> @</a:t>
            </a:r>
            <a:r>
              <a:rPr lang="de-DE" dirty="0" err="1"/>
              <a:t>EnableJpaRepositories</a:t>
            </a:r>
            <a:r>
              <a:rPr lang="de-DE" dirty="0"/>
              <a:t>.</a:t>
            </a:r>
          </a:p>
          <a:p>
            <a:endParaRPr lang="de-DE" dirty="0"/>
          </a:p>
        </p:txBody>
      </p:sp>
    </p:spTree>
    <p:extLst>
      <p:ext uri="{BB962C8B-B14F-4D97-AF65-F5344CB8AC3E}">
        <p14:creationId xmlns:p14="http://schemas.microsoft.com/office/powerpoint/2010/main" val="3569783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9F6296-BBC4-9148-826A-9D1345806371}"/>
              </a:ext>
            </a:extLst>
          </p:cNvPr>
          <p:cNvSpPr>
            <a:spLocks noGrp="1"/>
          </p:cNvSpPr>
          <p:nvPr>
            <p:ph type="title"/>
          </p:nvPr>
        </p:nvSpPr>
        <p:spPr/>
        <p:txBody>
          <a:bodyPr/>
          <a:lstStyle/>
          <a:p>
            <a:r>
              <a:rPr lang="de-DE" dirty="0" err="1"/>
              <a:t>How</a:t>
            </a:r>
            <a:r>
              <a:rPr lang="de-DE" dirty="0"/>
              <a:t> </a:t>
            </a:r>
            <a:r>
              <a:rPr lang="de-DE" dirty="0" err="1"/>
              <a:t>to</a:t>
            </a:r>
            <a:r>
              <a:rPr lang="de-DE" dirty="0"/>
              <a:t> </a:t>
            </a:r>
            <a:r>
              <a:rPr lang="de-DE" dirty="0" err="1"/>
              <a:t>use</a:t>
            </a:r>
            <a:endParaRPr lang="de-DE" dirty="0"/>
          </a:p>
        </p:txBody>
      </p:sp>
      <p:sp>
        <p:nvSpPr>
          <p:cNvPr id="3" name="Inhaltsplatzhalter 2">
            <a:extLst>
              <a:ext uri="{FF2B5EF4-FFF2-40B4-BE49-F238E27FC236}">
                <a16:creationId xmlns:a16="http://schemas.microsoft.com/office/drawing/2014/main" id="{8871FD68-1A24-C64C-8656-6D5ED478915F}"/>
              </a:ext>
            </a:extLst>
          </p:cNvPr>
          <p:cNvSpPr>
            <a:spLocks noGrp="1"/>
          </p:cNvSpPr>
          <p:nvPr>
            <p:ph idx="1"/>
          </p:nvPr>
        </p:nvSpPr>
        <p:spPr/>
        <p:txBody>
          <a:bodyPr/>
          <a:lstStyle/>
          <a:p>
            <a:endParaRPr lang="de-DE" dirty="0"/>
          </a:p>
        </p:txBody>
      </p:sp>
    </p:spTree>
    <p:extLst>
      <p:ext uri="{BB962C8B-B14F-4D97-AF65-F5344CB8AC3E}">
        <p14:creationId xmlns:p14="http://schemas.microsoft.com/office/powerpoint/2010/main" val="32511456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chaltkreis">
  <a:themeElements>
    <a:clrScheme name="Schaltkreis">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Schaltkreis">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chaltkreis">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{53975CFA-84E1-A043-98EB-9682BA6818B1}tf10001122</Template>
  <TotalTime>0</TotalTime>
  <Words>719</Words>
  <Application>Microsoft Macintosh PowerPoint</Application>
  <PresentationFormat>Breitbild</PresentationFormat>
  <Paragraphs>27</Paragraphs>
  <Slides>6</Slides>
  <Notes>3</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6</vt:i4>
      </vt:variant>
    </vt:vector>
  </HeadingPairs>
  <TitlesOfParts>
    <vt:vector size="11" baseType="lpstr">
      <vt:lpstr>Arial</vt:lpstr>
      <vt:lpstr>Calibri</vt:lpstr>
      <vt:lpstr>Trebuchet MS</vt:lpstr>
      <vt:lpstr>Tw Cen MT</vt:lpstr>
      <vt:lpstr>Schaltkreis</vt:lpstr>
      <vt:lpstr>Spring data jpa</vt:lpstr>
      <vt:lpstr>Spring</vt:lpstr>
      <vt:lpstr>JPA</vt:lpstr>
      <vt:lpstr>What is Spring Data JPA?</vt:lpstr>
      <vt:lpstr>Features</vt:lpstr>
      <vt:lpstr>How to use</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data jpa</dc:title>
  <dc:creator>Maruszczyk, Dawid</dc:creator>
  <cp:lastModifiedBy>Maruszczyk, Dawid</cp:lastModifiedBy>
  <cp:revision>2</cp:revision>
  <dcterms:created xsi:type="dcterms:W3CDTF">2018-06-09T07:26:05Z</dcterms:created>
  <dcterms:modified xsi:type="dcterms:W3CDTF">2018-06-09T07:36:49Z</dcterms:modified>
</cp:coreProperties>
</file>