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288" r:id="rId3"/>
    <p:sldId id="291" r:id="rId4"/>
    <p:sldId id="293" r:id="rId5"/>
    <p:sldId id="292" r:id="rId6"/>
    <p:sldId id="294" r:id="rId7"/>
    <p:sldId id="296" r:id="rId8"/>
    <p:sldId id="300" r:id="rId9"/>
    <p:sldId id="302" r:id="rId10"/>
    <p:sldId id="301" r:id="rId11"/>
    <p:sldId id="295" r:id="rId12"/>
    <p:sldId id="297" r:id="rId13"/>
    <p:sldId id="303" r:id="rId14"/>
    <p:sldId id="299" r:id="rId15"/>
    <p:sldId id="298" r:id="rId16"/>
    <p:sldId id="304" r:id="rId17"/>
    <p:sldId id="305" r:id="rId18"/>
    <p:sldId id="307" r:id="rId19"/>
    <p:sldId id="308" r:id="rId20"/>
    <p:sldId id="310" r:id="rId21"/>
    <p:sldId id="311" r:id="rId22"/>
    <p:sldId id="316" r:id="rId23"/>
    <p:sldId id="317" r:id="rId24"/>
    <p:sldId id="309" r:id="rId25"/>
    <p:sldId id="312" r:id="rId26"/>
    <p:sldId id="313" r:id="rId27"/>
    <p:sldId id="314" r:id="rId28"/>
    <p:sldId id="315" r:id="rId29"/>
    <p:sldId id="306" r:id="rId3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ść" initials="Go" lastIdx="2" clrIdx="0">
    <p:extLst>
      <p:ext uri="{19B8F6BF-5375-455C-9EA6-DF929625EA0E}">
        <p15:presenceInfo xmlns:p15="http://schemas.microsoft.com/office/powerpoint/2012/main" userId="S::urn:spo:anon#12ae674fae242c6f1d104533e3caa06fc971344d9ddaf73f383bb59f19b0151f::" providerId="AD"/>
      </p:ext>
    </p:extLst>
  </p:cmAuthor>
  <p:cmAuthor id="2" name="Ly Hoang Thien (STUD)" initials="L(" lastIdx="3" clrIdx="1">
    <p:extLst>
      <p:ext uri="{19B8F6BF-5375-455C-9EA6-DF929625EA0E}">
        <p15:presenceInfo xmlns:p15="http://schemas.microsoft.com/office/powerpoint/2012/main" userId="S::01155241@pw.edu.pl::f6739879-9870-49d4-9a69-ddb30f13eb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1EA3"/>
    <a:srgbClr val="AE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68D7B-58E4-79F7-42EA-5253C69D8829}" v="595" dt="2021-11-16T09:29:23.825"/>
    <p1510:client id="{4ED3187B-3658-5DD4-7D9C-55ACE252FC2C}" v="613" dt="2021-11-17T09:58:53.088"/>
    <p1510:client id="{8177D3DF-257B-48DD-71BD-5E7B9D92E342}" v="454" dt="2021-11-16T09:57:57.725"/>
    <p1510:client id="{95AB0D6A-93CD-8A2C-BB8A-EBA7A6964EED}" v="172" dt="2021-11-16T19:38:28.080"/>
    <p1510:client id="{B5CD68B9-3158-5C8B-5DAF-1491C5D8D25E}" v="617" dt="2021-11-17T19:50:29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3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8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1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0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540-24581-0_2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D564-4B44-4034-AACE-AF9A6397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7443" y="1984590"/>
            <a:ext cx="10633266" cy="2200540"/>
          </a:xfrm>
        </p:spPr>
        <p:txBody>
          <a:bodyPr vert="horz" lIns="68580" tIns="34290" rIns="68580" bIns="34290" rtlCol="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ambria"/>
                <a:ea typeface="Cambria"/>
              </a:rPr>
              <a:t>Fuzzy Cognitive Map - Decision Tree </a:t>
            </a:r>
            <a:br>
              <a:rPr lang="en-US" sz="5400" b="1" dirty="0">
                <a:latin typeface="Cambria"/>
              </a:rPr>
            </a:br>
            <a:r>
              <a:rPr lang="en-US" sz="3600" dirty="0">
                <a:latin typeface="Cambria"/>
                <a:ea typeface="Cambria"/>
              </a:rPr>
              <a:t>for making medical decisions</a:t>
            </a:r>
            <a:br>
              <a:rPr lang="en-US" sz="2400" b="0" i="0" dirty="0">
                <a:effectLst/>
                <a:latin typeface="Cambria"/>
              </a:rPr>
            </a:br>
            <a:endParaRPr lang="pl-PL" sz="2400" dirty="0">
              <a:latin typeface="Cambria"/>
              <a:ea typeface="Cambria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17ED-BE34-4F18-8553-C71DED5FA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3533" y="4409418"/>
            <a:ext cx="9565447" cy="1006499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>
                <a:latin typeface="Cambria"/>
                <a:ea typeface="Cambria"/>
              </a:rPr>
              <a:t>Hoang Thien Ly</a:t>
            </a:r>
            <a:endParaRPr lang="en-US" dirty="0">
              <a:latin typeface="Cambria"/>
              <a:ea typeface="Cambria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C41E77-8DEA-4FEB-B6EB-A2A57487C80A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242FB0ED-16BD-46B6-9585-CB8590F7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7" y="271489"/>
            <a:ext cx="3295563" cy="1143757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9647BDB-8FF8-412E-9466-A31847BA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2" y="170410"/>
            <a:ext cx="2788432" cy="12448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15BD61-F5D5-4B5E-B031-54DE9C7F43EC}"/>
              </a:ext>
            </a:extLst>
          </p:cNvPr>
          <p:cNvCxnSpPr/>
          <p:nvPr/>
        </p:nvCxnSpPr>
        <p:spPr>
          <a:xfrm>
            <a:off x="2751826" y="4114799"/>
            <a:ext cx="378699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0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FDD0D-E9BD-4495-9217-B1D06464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09" y="449563"/>
            <a:ext cx="6858001" cy="5269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40E3B-6429-4B6E-81F5-C3EC1D1F1E02}"/>
              </a:ext>
            </a:extLst>
          </p:cNvPr>
          <p:cNvSpPr txBox="1"/>
          <p:nvPr/>
        </p:nvSpPr>
        <p:spPr>
          <a:xfrm>
            <a:off x="1276709" y="5946358"/>
            <a:ext cx="728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Ozesmi</a:t>
            </a:r>
            <a:r>
              <a:rPr lang="en-US" sz="1000" dirty="0"/>
              <a:t>, U. (2004) Ecological models based on people’s knowledge: a multi-step fuzzy cognitive mapping approach. Ecological Modelling, 176(1), 43-64</a:t>
            </a:r>
          </a:p>
        </p:txBody>
      </p:sp>
    </p:spTree>
    <p:extLst>
      <p:ext uri="{BB962C8B-B14F-4D97-AF65-F5344CB8AC3E}">
        <p14:creationId xmlns:p14="http://schemas.microsoft.com/office/powerpoint/2010/main" val="2176339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6861863" y="178535"/>
            <a:ext cx="778669" cy="4143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8BA15-0DCD-4D1F-B6FD-A8AAE8F9A051}"/>
              </a:ext>
            </a:extLst>
          </p:cNvPr>
          <p:cNvSpPr txBox="1"/>
          <p:nvPr/>
        </p:nvSpPr>
        <p:spPr>
          <a:xfrm>
            <a:off x="334232" y="385704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3404-FFD8-4CFE-A6FD-E8FC99AC2B13}"/>
              </a:ext>
            </a:extLst>
          </p:cNvPr>
          <p:cNvSpPr txBox="1"/>
          <p:nvPr/>
        </p:nvSpPr>
        <p:spPr>
          <a:xfrm>
            <a:off x="931653" y="1725283"/>
            <a:ext cx="7280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Fuzzy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Cognitive Map</a:t>
            </a:r>
          </a:p>
          <a:p>
            <a:endParaRPr lang="en-US" sz="2800" dirty="0"/>
          </a:p>
          <a:p>
            <a:r>
              <a:rPr lang="en-US" sz="2800" dirty="0"/>
              <a:t>2/ </a:t>
            </a:r>
            <a:r>
              <a:rPr lang="en-US" sz="2800" b="1" dirty="0"/>
              <a:t>Building Fuzzy Cognitive Map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3/ Decision Tree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4/ Hybrid model FCM-DT</a:t>
            </a:r>
            <a:endParaRPr lang="pl-PL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40DB5-F759-46E2-B44E-C37CD3079040}"/>
              </a:ext>
            </a:extLst>
          </p:cNvPr>
          <p:cNvSpPr txBox="1"/>
          <p:nvPr/>
        </p:nvSpPr>
        <p:spPr>
          <a:xfrm>
            <a:off x="334232" y="390318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9" name="pole tekstowe 5">
            <a:extLst>
              <a:ext uri="{FF2B5EF4-FFF2-40B4-BE49-F238E27FC236}">
                <a16:creationId xmlns:a16="http://schemas.microsoft.com/office/drawing/2014/main" id="{72A9CDC3-76A4-40B9-A357-C2FDA03F6511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</p:spTree>
    <p:extLst>
      <p:ext uri="{BB962C8B-B14F-4D97-AF65-F5344CB8AC3E}">
        <p14:creationId xmlns:p14="http://schemas.microsoft.com/office/powerpoint/2010/main" val="6638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C918A-B7FF-405A-9DD0-BEAC5C59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22" y="3429000"/>
            <a:ext cx="3639058" cy="2162477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B8A397C7-758E-44E5-9ECF-B6E4D5A3AB99}"/>
              </a:ext>
            </a:extLst>
          </p:cNvPr>
          <p:cNvSpPr/>
          <p:nvPr/>
        </p:nvSpPr>
        <p:spPr>
          <a:xfrm>
            <a:off x="1156261" y="879894"/>
            <a:ext cx="4192115" cy="232050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48E66-A3EC-4B25-A4E9-3C0FB4EF2B79}"/>
              </a:ext>
            </a:extLst>
          </p:cNvPr>
          <p:cNvSpPr txBox="1"/>
          <p:nvPr/>
        </p:nvSpPr>
        <p:spPr>
          <a:xfrm>
            <a:off x="1733909" y="1319842"/>
            <a:ext cx="3415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think I am having bladder tumor (</a:t>
            </a:r>
            <a:r>
              <a:rPr lang="en-US" dirty="0" err="1"/>
              <a:t>guz</a:t>
            </a:r>
            <a:r>
              <a:rPr lang="en-US" dirty="0"/>
              <a:t> </a:t>
            </a:r>
            <a:r>
              <a:rPr lang="en-US" dirty="0" err="1"/>
              <a:t>pęcherza</a:t>
            </a:r>
            <a:r>
              <a:rPr lang="en-US" dirty="0"/>
              <a:t> </a:t>
            </a:r>
            <a:r>
              <a:rPr lang="en-US" dirty="0" err="1"/>
              <a:t>moczowego</a:t>
            </a:r>
            <a:r>
              <a:rPr lang="en-US" dirty="0"/>
              <a:t>).</a:t>
            </a:r>
          </a:p>
          <a:p>
            <a:r>
              <a:rPr lang="en-US" dirty="0"/>
              <a:t>Please perform a tumor grading for me to check my illness.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676A5-46BD-4F2A-AEC7-3FB2D2FC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1" y="2337599"/>
            <a:ext cx="1880560" cy="30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3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C918A-B7FF-405A-9DD0-BEAC5C59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5" y="3811433"/>
            <a:ext cx="3639058" cy="2162477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B8A397C7-758E-44E5-9ECF-B6E4D5A3AB99}"/>
              </a:ext>
            </a:extLst>
          </p:cNvPr>
          <p:cNvSpPr/>
          <p:nvPr/>
        </p:nvSpPr>
        <p:spPr>
          <a:xfrm>
            <a:off x="2876748" y="71763"/>
            <a:ext cx="5395984" cy="281808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676A5-46BD-4F2A-AEC7-3FB2D2FC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740" y="3001991"/>
            <a:ext cx="1880560" cy="30495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6012B-B9A0-46AC-AD74-9FE172883D55}"/>
              </a:ext>
            </a:extLst>
          </p:cNvPr>
          <p:cNvSpPr txBox="1"/>
          <p:nvPr/>
        </p:nvSpPr>
        <p:spPr>
          <a:xfrm>
            <a:off x="3666226" y="560717"/>
            <a:ext cx="4088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Alright! In general, bladder tumors are </a:t>
            </a:r>
            <a:r>
              <a:rPr lang="en-US"/>
              <a:t>graded 1,2 and 3: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G1: similar to normal cells, slow-growing (low grade)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G2: less like normal cell (high grade)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G3: very different from normal cell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7258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D69D87-CB0A-44FA-85B9-3042CB9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740" y="3001991"/>
            <a:ext cx="1880560" cy="3049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A28DD-1AFD-4700-9165-14228DF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61" y="3111259"/>
            <a:ext cx="1880560" cy="3049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04F799-C319-452E-B481-B4AFAC56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69" y="3715108"/>
            <a:ext cx="1880560" cy="3049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D266C-AD8F-482B-9D93-A1CAFA0F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6" y="2550542"/>
            <a:ext cx="1880560" cy="3049556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6DCB8BFD-A8A5-428E-8D11-1726DB4E5847}"/>
              </a:ext>
            </a:extLst>
          </p:cNvPr>
          <p:cNvSpPr/>
          <p:nvPr/>
        </p:nvSpPr>
        <p:spPr>
          <a:xfrm>
            <a:off x="1462016" y="149400"/>
            <a:ext cx="6068844" cy="324509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6CDF4-4EDA-4373-BDAB-D9AE66F1CF5D}"/>
              </a:ext>
            </a:extLst>
          </p:cNvPr>
          <p:cNvSpPr txBox="1"/>
          <p:nvPr/>
        </p:nvSpPr>
        <p:spPr>
          <a:xfrm>
            <a:off x="2251494" y="697185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variables to consider are:</a:t>
            </a:r>
          </a:p>
          <a:p>
            <a:r>
              <a:rPr lang="en-US" dirty="0"/>
              <a:t>C1: cell distribution</a:t>
            </a:r>
          </a:p>
          <a:p>
            <a:r>
              <a:rPr lang="en-US" dirty="0"/>
              <a:t>C2: cell size</a:t>
            </a:r>
          </a:p>
          <a:p>
            <a:r>
              <a:rPr lang="en-US" dirty="0"/>
              <a:t>C3: cell number</a:t>
            </a:r>
          </a:p>
          <a:p>
            <a:r>
              <a:rPr lang="en-US" dirty="0"/>
              <a:t>C4: cytoplasm (</a:t>
            </a:r>
            <a:r>
              <a:rPr lang="en-US" dirty="0" err="1"/>
              <a:t>cytoplazma</a:t>
            </a:r>
            <a:r>
              <a:rPr lang="en-US" dirty="0"/>
              <a:t>)</a:t>
            </a:r>
          </a:p>
          <a:p>
            <a:r>
              <a:rPr lang="en-US" dirty="0"/>
              <a:t>C5: nuclei</a:t>
            </a:r>
          </a:p>
          <a:p>
            <a:r>
              <a:rPr lang="en-US" dirty="0"/>
              <a:t>C6: nucleoli                   C7: necrosis</a:t>
            </a:r>
          </a:p>
          <a:p>
            <a:r>
              <a:rPr lang="en-US" dirty="0"/>
              <a:t>C8: mitosis                    C9:  tumor grade</a:t>
            </a:r>
          </a:p>
        </p:txBody>
      </p:sp>
    </p:spTree>
    <p:extLst>
      <p:ext uri="{BB962C8B-B14F-4D97-AF65-F5344CB8AC3E}">
        <p14:creationId xmlns:p14="http://schemas.microsoft.com/office/powerpoint/2010/main" val="236192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9BDA00-8AFE-4CC2-891C-EB5726DDD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71537"/>
            <a:ext cx="7439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2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E157D-6F94-4CCA-83A1-BDA590E9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03849"/>
            <a:ext cx="7886700" cy="5573114"/>
          </a:xfrm>
        </p:spPr>
        <p:txBody>
          <a:bodyPr/>
          <a:lstStyle/>
          <a:p>
            <a:r>
              <a:rPr lang="en-US" dirty="0"/>
              <a:t>IF-THEN rule</a:t>
            </a:r>
          </a:p>
          <a:p>
            <a:r>
              <a:rPr lang="en-US" dirty="0"/>
              <a:t>Influence value in [0,1]</a:t>
            </a:r>
          </a:p>
          <a:p>
            <a:r>
              <a:rPr lang="en-US" dirty="0"/>
              <a:t>Fuzzy set {very </a:t>
            </a:r>
            <a:r>
              <a:rPr lang="en-US" dirty="0" err="1"/>
              <a:t>very</a:t>
            </a:r>
            <a:r>
              <a:rPr lang="en-US" dirty="0"/>
              <a:t> low, very low, low, medium, high, very high, very </a:t>
            </a:r>
            <a:r>
              <a:rPr lang="en-US" dirty="0" err="1"/>
              <a:t>very</a:t>
            </a:r>
            <a:r>
              <a:rPr lang="en-US" dirty="0"/>
              <a:t> high}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IF </a:t>
            </a:r>
            <a:r>
              <a:rPr lang="en-US" dirty="0"/>
              <a:t>a small change occurs in value C</a:t>
            </a:r>
            <a:r>
              <a:rPr lang="en-US" baseline="-25000" dirty="0"/>
              <a:t>1</a:t>
            </a:r>
            <a:r>
              <a:rPr lang="en-US" dirty="0"/>
              <a:t> (cell distribution), </a:t>
            </a:r>
            <a:r>
              <a:rPr lang="en-US" b="1" dirty="0"/>
              <a:t>THEN </a:t>
            </a:r>
            <a:r>
              <a:rPr lang="en-US" dirty="0"/>
              <a:t>a small change is caused in value C</a:t>
            </a:r>
            <a:r>
              <a:rPr lang="en-US" baseline="-25000" dirty="0"/>
              <a:t>9</a:t>
            </a:r>
            <a:r>
              <a:rPr lang="en-US" dirty="0"/>
              <a:t> (</a:t>
            </a:r>
            <a:r>
              <a:rPr lang="en-US" dirty="0" err="1"/>
              <a:t>tumour</a:t>
            </a:r>
            <a:r>
              <a:rPr lang="en-US" dirty="0"/>
              <a:t> grade)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influence from C</a:t>
            </a:r>
            <a:r>
              <a:rPr lang="en-US" baseline="-25000" dirty="0">
                <a:sym typeface="Wingdings" panose="05000000000000000000" pitchFamily="2" charset="2"/>
              </a:rPr>
              <a:t>1 </a:t>
            </a:r>
            <a:r>
              <a:rPr lang="en-US" dirty="0">
                <a:sym typeface="Wingdings" panose="05000000000000000000" pitchFamily="2" charset="2"/>
              </a:rPr>
              <a:t>to C</a:t>
            </a:r>
            <a:r>
              <a:rPr lang="en-US" baseline="-25000" dirty="0">
                <a:sym typeface="Wingdings" panose="05000000000000000000" pitchFamily="2" charset="2"/>
              </a:rPr>
              <a:t>9 </a:t>
            </a:r>
            <a:r>
              <a:rPr lang="en-US" dirty="0">
                <a:sym typeface="Wingdings" panose="05000000000000000000" pitchFamily="2" charset="2"/>
              </a:rPr>
              <a:t>is positive very low.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3575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71C3-B14D-4E54-AB95-271A4370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5013"/>
            <a:ext cx="7886700" cy="4351338"/>
          </a:xfrm>
        </p:spPr>
        <p:txBody>
          <a:bodyPr/>
          <a:lstStyle/>
          <a:p>
            <a:r>
              <a:rPr lang="en-US" dirty="0"/>
              <a:t>Expert 1: Influence from C</a:t>
            </a:r>
            <a:r>
              <a:rPr lang="en-US" baseline="-25000" dirty="0"/>
              <a:t>5</a:t>
            </a:r>
            <a:r>
              <a:rPr lang="en-US" dirty="0"/>
              <a:t> to C</a:t>
            </a:r>
            <a:r>
              <a:rPr lang="en-US" baseline="-25000" dirty="0"/>
              <a:t>9 </a:t>
            </a:r>
            <a:r>
              <a:rPr lang="en-US" dirty="0"/>
              <a:t>positive medium</a:t>
            </a:r>
          </a:p>
          <a:p>
            <a:r>
              <a:rPr lang="en-US" dirty="0"/>
              <a:t>Expert 2: Influence from C</a:t>
            </a:r>
            <a:r>
              <a:rPr lang="en-US" baseline="-25000" dirty="0"/>
              <a:t>5</a:t>
            </a:r>
            <a:r>
              <a:rPr lang="en-US" dirty="0"/>
              <a:t> to C</a:t>
            </a:r>
            <a:r>
              <a:rPr lang="en-US" baseline="-25000" dirty="0"/>
              <a:t>9 </a:t>
            </a:r>
            <a:r>
              <a:rPr lang="en-US" dirty="0"/>
              <a:t>positive high</a:t>
            </a:r>
          </a:p>
          <a:p>
            <a:r>
              <a:rPr lang="en-US" dirty="0"/>
              <a:t>Expert 3: Influence from C</a:t>
            </a:r>
            <a:r>
              <a:rPr lang="en-US" baseline="-25000" dirty="0"/>
              <a:t>5</a:t>
            </a:r>
            <a:r>
              <a:rPr lang="en-US" dirty="0"/>
              <a:t> to C</a:t>
            </a:r>
            <a:r>
              <a:rPr lang="en-US" baseline="-25000" dirty="0"/>
              <a:t>9 </a:t>
            </a:r>
            <a:r>
              <a:rPr lang="en-US" dirty="0"/>
              <a:t>positive very high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73CEE-0516-4F72-9E6F-579D847A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21" y="1939715"/>
            <a:ext cx="636358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E3FEE-150E-4EDA-8135-B0DC6CA84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07" y="240676"/>
            <a:ext cx="6642340" cy="6376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3BA3B-623D-4940-A7E4-7174DCD2EB74}"/>
              </a:ext>
            </a:extLst>
          </p:cNvPr>
          <p:cNvSpPr txBox="1"/>
          <p:nvPr/>
        </p:nvSpPr>
        <p:spPr>
          <a:xfrm>
            <a:off x="7608498" y="2941608"/>
            <a:ext cx="12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baseline="-25000" dirty="0">
                <a:solidFill>
                  <a:srgbClr val="FF0000"/>
                </a:solidFill>
              </a:rPr>
              <a:t>59 </a:t>
            </a:r>
            <a:r>
              <a:rPr lang="en-US" b="1" dirty="0">
                <a:solidFill>
                  <a:srgbClr val="FF0000"/>
                </a:solidFill>
              </a:rPr>
              <a:t>= 0.65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7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FCABE0-59D2-45C3-9F52-6F385FFDA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823" y="643466"/>
            <a:ext cx="7330352" cy="5571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7BBF5D-D857-4D86-995D-F66DB655E6E5}"/>
              </a:ext>
            </a:extLst>
          </p:cNvPr>
          <p:cNvSpPr txBox="1"/>
          <p:nvPr/>
        </p:nvSpPr>
        <p:spPr>
          <a:xfrm>
            <a:off x="1207698" y="6098875"/>
            <a:ext cx="654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Ready to assign grade of every tumor!!</a:t>
            </a:r>
            <a:endParaRPr lang="pl-PL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9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6861863" y="178535"/>
            <a:ext cx="778669" cy="4143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8BA15-0DCD-4D1F-B6FD-A8AAE8F9A051}"/>
              </a:ext>
            </a:extLst>
          </p:cNvPr>
          <p:cNvSpPr txBox="1"/>
          <p:nvPr/>
        </p:nvSpPr>
        <p:spPr>
          <a:xfrm>
            <a:off x="334232" y="385704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3404-FFD8-4CFE-A6FD-E8FC99AC2B13}"/>
              </a:ext>
            </a:extLst>
          </p:cNvPr>
          <p:cNvSpPr txBox="1"/>
          <p:nvPr/>
        </p:nvSpPr>
        <p:spPr>
          <a:xfrm>
            <a:off x="931653" y="1725283"/>
            <a:ext cx="7280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 </a:t>
            </a:r>
            <a:r>
              <a:rPr lang="en-US" sz="2800" b="1" dirty="0"/>
              <a:t>Fuzzy</a:t>
            </a:r>
            <a:r>
              <a:rPr lang="en-US" sz="2800" dirty="0"/>
              <a:t> Cognitive Map</a:t>
            </a:r>
          </a:p>
          <a:p>
            <a:endParaRPr lang="en-US" sz="2800" dirty="0"/>
          </a:p>
          <a:p>
            <a:r>
              <a:rPr lang="en-US" sz="2800" dirty="0"/>
              <a:t>2/ Conversation of medical doctors</a:t>
            </a:r>
          </a:p>
          <a:p>
            <a:endParaRPr lang="en-US" sz="2800" dirty="0"/>
          </a:p>
          <a:p>
            <a:r>
              <a:rPr lang="en-US" sz="2800" dirty="0"/>
              <a:t>3/ Decision Tree</a:t>
            </a:r>
          </a:p>
          <a:p>
            <a:endParaRPr lang="en-US" sz="2800" dirty="0"/>
          </a:p>
          <a:p>
            <a:r>
              <a:rPr lang="en-US" sz="2800" dirty="0"/>
              <a:t>4/ Hybrid model FCM-DT</a:t>
            </a:r>
            <a:endParaRPr lang="pl-PL" sz="2800" dirty="0"/>
          </a:p>
        </p:txBody>
      </p:sp>
      <p:sp>
        <p:nvSpPr>
          <p:cNvPr id="9" name="pole tekstowe 5">
            <a:extLst>
              <a:ext uri="{FF2B5EF4-FFF2-40B4-BE49-F238E27FC236}">
                <a16:creationId xmlns:a16="http://schemas.microsoft.com/office/drawing/2014/main" id="{C71C07C5-7734-49B6-8499-C827C2DB66B6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</p:spTree>
    <p:extLst>
      <p:ext uri="{BB962C8B-B14F-4D97-AF65-F5344CB8AC3E}">
        <p14:creationId xmlns:p14="http://schemas.microsoft.com/office/powerpoint/2010/main" val="366140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8797F-3605-4E1D-803D-E4D34A93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69" y="1329603"/>
            <a:ext cx="6173061" cy="516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CE2FB-7570-45DB-8307-0FB66AE04BBA}"/>
              </a:ext>
            </a:extLst>
          </p:cNvPr>
          <p:cNvSpPr txBox="1"/>
          <p:nvPr/>
        </p:nvSpPr>
        <p:spPr>
          <a:xfrm>
            <a:off x="491706" y="365126"/>
            <a:ext cx="7461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 Initial value of C</a:t>
            </a:r>
            <a:r>
              <a:rPr lang="en-US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 set a random value in [0,1] 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 AHL algorithm (Activation Hebbian Learning)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-&gt; Value of C</a:t>
            </a:r>
            <a:r>
              <a:rPr lang="en-US" sz="2000" b="1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(grade for tumor)</a:t>
            </a:r>
            <a:endParaRPr lang="pl-PL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83693-578F-4CD3-890D-1D1D50D23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823" y="643466"/>
            <a:ext cx="73303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3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CECF-8372-4223-8D07-82B7AEB2F2B9}"/>
              </a:ext>
            </a:extLst>
          </p:cNvPr>
          <p:cNvSpPr txBox="1"/>
          <p:nvPr/>
        </p:nvSpPr>
        <p:spPr>
          <a:xfrm>
            <a:off x="334232" y="390318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A8A20-CB44-4B03-9697-23E2C968AA06}"/>
              </a:ext>
            </a:extLst>
          </p:cNvPr>
          <p:cNvSpPr txBox="1"/>
          <p:nvPr/>
        </p:nvSpPr>
        <p:spPr>
          <a:xfrm>
            <a:off x="334231" y="390318"/>
            <a:ext cx="8335315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Bright sides of FCM:</a:t>
            </a:r>
          </a:p>
          <a:p>
            <a:endParaRPr lang="en-US" sz="4400" dirty="0">
              <a:solidFill>
                <a:srgbClr val="000000"/>
              </a:solidFill>
              <a:latin typeface="Cambria"/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Unlimited number of medical doctors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Combination of theories of neural network &amp; fuzzy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Effective decision-making technique</a:t>
            </a:r>
          </a:p>
          <a:p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High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Gathering existing &amp; domain knowledge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Have been used, especially for radiotherapy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5477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FAC4E5-9AAF-413E-BB47-11A6F55260E3}"/>
              </a:ext>
            </a:extLst>
          </p:cNvPr>
          <p:cNvSpPr txBox="1"/>
          <p:nvPr/>
        </p:nvSpPr>
        <p:spPr>
          <a:xfrm>
            <a:off x="808685" y="916766"/>
            <a:ext cx="833531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Dark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sides of FCM:</a:t>
            </a:r>
          </a:p>
          <a:p>
            <a:endParaRPr lang="en-US" sz="4400" dirty="0">
              <a:solidFill>
                <a:srgbClr val="000000"/>
              </a:solidFill>
              <a:latin typeface="Cambria"/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Heavily relies on human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Undesired traps of steady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Inability of physicians working with big data, especially</a:t>
            </a:r>
          </a:p>
          <a:p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quantitative data</a:t>
            </a:r>
          </a:p>
          <a:p>
            <a:endParaRPr lang="en-US" sz="24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mbria"/>
                <a:ea typeface="Cambria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2566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6861863" y="178535"/>
            <a:ext cx="778669" cy="4143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8BA15-0DCD-4D1F-B6FD-A8AAE8F9A051}"/>
              </a:ext>
            </a:extLst>
          </p:cNvPr>
          <p:cNvSpPr txBox="1"/>
          <p:nvPr/>
        </p:nvSpPr>
        <p:spPr>
          <a:xfrm>
            <a:off x="334232" y="385704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3404-FFD8-4CFE-A6FD-E8FC99AC2B13}"/>
              </a:ext>
            </a:extLst>
          </p:cNvPr>
          <p:cNvSpPr txBox="1"/>
          <p:nvPr/>
        </p:nvSpPr>
        <p:spPr>
          <a:xfrm>
            <a:off x="931653" y="1725283"/>
            <a:ext cx="7280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Fuzzy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Cognitive Map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2/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Building Fuzzy Cognitive Map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3/ Decision Tree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4/ Hybrid model FCM-DT</a:t>
            </a:r>
            <a:endParaRPr lang="pl-PL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40DB5-F759-46E2-B44E-C37CD3079040}"/>
              </a:ext>
            </a:extLst>
          </p:cNvPr>
          <p:cNvSpPr txBox="1"/>
          <p:nvPr/>
        </p:nvSpPr>
        <p:spPr>
          <a:xfrm>
            <a:off x="334232" y="390318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9" name="pole tekstowe 5">
            <a:extLst>
              <a:ext uri="{FF2B5EF4-FFF2-40B4-BE49-F238E27FC236}">
                <a16:creationId xmlns:a16="http://schemas.microsoft.com/office/drawing/2014/main" id="{72A9CDC3-76A4-40B9-A357-C2FDA03F6511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</p:spTree>
    <p:extLst>
      <p:ext uri="{BB962C8B-B14F-4D97-AF65-F5344CB8AC3E}">
        <p14:creationId xmlns:p14="http://schemas.microsoft.com/office/powerpoint/2010/main" val="275818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B5DAE6B-EF2C-438F-8DB9-E32205384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975360"/>
            <a:ext cx="8178799" cy="4907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537CC-0741-4B89-BFC8-89139FC5048E}"/>
              </a:ext>
            </a:extLst>
          </p:cNvPr>
          <p:cNvSpPr txBox="1"/>
          <p:nvPr/>
        </p:nvSpPr>
        <p:spPr>
          <a:xfrm>
            <a:off x="552091" y="5891842"/>
            <a:ext cx="760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Set of </a:t>
            </a:r>
            <a:r>
              <a:rPr lang="en-US" sz="2000" b="1" dirty="0">
                <a:solidFill>
                  <a:srgbClr val="FF0000"/>
                </a:solidFill>
              </a:rPr>
              <a:t>IF-THEN</a:t>
            </a:r>
            <a:r>
              <a:rPr lang="en-US" sz="2000" b="1" dirty="0"/>
              <a:t> rules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304177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6861863" y="178535"/>
            <a:ext cx="778669" cy="4143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8BA15-0DCD-4D1F-B6FD-A8AAE8F9A051}"/>
              </a:ext>
            </a:extLst>
          </p:cNvPr>
          <p:cNvSpPr txBox="1"/>
          <p:nvPr/>
        </p:nvSpPr>
        <p:spPr>
          <a:xfrm>
            <a:off x="334232" y="385704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3404-FFD8-4CFE-A6FD-E8FC99AC2B13}"/>
              </a:ext>
            </a:extLst>
          </p:cNvPr>
          <p:cNvSpPr txBox="1"/>
          <p:nvPr/>
        </p:nvSpPr>
        <p:spPr>
          <a:xfrm>
            <a:off x="931653" y="1725283"/>
            <a:ext cx="7280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1/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Fuzzy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Cognitive Map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2/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Building Fuzzy Cognitive Map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3/ Decision Tree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b="1" dirty="0"/>
              <a:t>4/ Hybrid model FCM-DT</a:t>
            </a:r>
            <a:endParaRPr lang="pl-PL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40DB5-F759-46E2-B44E-C37CD3079040}"/>
              </a:ext>
            </a:extLst>
          </p:cNvPr>
          <p:cNvSpPr txBox="1"/>
          <p:nvPr/>
        </p:nvSpPr>
        <p:spPr>
          <a:xfrm>
            <a:off x="334232" y="390318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9" name="pole tekstowe 5">
            <a:extLst>
              <a:ext uri="{FF2B5EF4-FFF2-40B4-BE49-F238E27FC236}">
                <a16:creationId xmlns:a16="http://schemas.microsoft.com/office/drawing/2014/main" id="{72A9CDC3-76A4-40B9-A357-C2FDA03F6511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</p:spTree>
    <p:extLst>
      <p:ext uri="{BB962C8B-B14F-4D97-AF65-F5344CB8AC3E}">
        <p14:creationId xmlns:p14="http://schemas.microsoft.com/office/powerpoint/2010/main" val="3040061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7313B-6D46-46E7-891A-2BFE875AD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277" y="267419"/>
            <a:ext cx="5747445" cy="6288656"/>
          </a:xfrm>
        </p:spPr>
      </p:pic>
    </p:spTree>
    <p:extLst>
      <p:ext uri="{BB962C8B-B14F-4D97-AF65-F5344CB8AC3E}">
        <p14:creationId xmlns:p14="http://schemas.microsoft.com/office/powerpoint/2010/main" val="114656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CE0E-111B-40EC-ACB8-B6FAE6E9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3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-apple-system"/>
              </a:rPr>
              <a:t>Podgorelec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 V, </a:t>
            </a:r>
            <a:r>
              <a:rPr lang="en-US" sz="1400" dirty="0" err="1">
                <a:solidFill>
                  <a:srgbClr val="333333"/>
                </a:solidFill>
                <a:latin typeface="-apple-system"/>
              </a:rPr>
              <a:t>Kokol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 P, </a:t>
            </a:r>
            <a:r>
              <a:rPr lang="en-US" sz="1400" dirty="0" err="1">
                <a:solidFill>
                  <a:srgbClr val="333333"/>
                </a:solidFill>
                <a:latin typeface="-apple-system"/>
              </a:rPr>
              <a:t>Stiglic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 B, </a:t>
            </a:r>
            <a:r>
              <a:rPr lang="en-US" sz="1400" dirty="0" err="1">
                <a:solidFill>
                  <a:srgbClr val="333333"/>
                </a:solidFill>
                <a:latin typeface="-apple-system"/>
              </a:rPr>
              <a:t>Rozman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 I. Decision trees: an overview and their use in medicine. J Med Syst. 2002 Oct;26(5):445-63. </a:t>
            </a:r>
            <a:r>
              <a:rPr lang="en-US" sz="1400" dirty="0" err="1">
                <a:solidFill>
                  <a:srgbClr val="333333"/>
                </a:solidFill>
                <a:latin typeface="-apple-system"/>
              </a:rPr>
              <a:t>doi</a:t>
            </a:r>
            <a:r>
              <a:rPr lang="en-US" sz="1400" dirty="0">
                <a:solidFill>
                  <a:srgbClr val="333333"/>
                </a:solidFill>
                <a:latin typeface="-apple-system"/>
              </a:rPr>
              <a:t>: 10.1023/a:1016409317640. PMID: 12182209.</a:t>
            </a:r>
          </a:p>
          <a:p>
            <a:pPr marL="0" indent="0">
              <a:buNone/>
            </a:pPr>
            <a:endParaRPr lang="en-US" sz="1400" dirty="0">
              <a:solidFill>
                <a:srgbClr val="333333"/>
              </a:solidFill>
              <a:latin typeface="-apple-system"/>
            </a:endParaRPr>
          </a:p>
          <a:p>
            <a:r>
              <a:rPr lang="pl-PL" sz="1400" b="0" i="0" dirty="0">
                <a:solidFill>
                  <a:srgbClr val="333333"/>
                </a:solidFill>
                <a:effectLst/>
                <a:latin typeface="-apple-system"/>
              </a:rPr>
              <a:t>Papageorgiou, E., Stylios, C., Groumpos, P. (2003). Fuzzy Cognitive Map Learning Based on Nonlinear Hebbian Rule. In: Gedeon, T.(.D., Fung, L.C.C. (eds) AI 2003: Advances in Artificial Intelligence. AI 2003. Lecture Notes in Computer Science(), vol 2903. Springer, Berlin, Heidelberg. </a:t>
            </a:r>
            <a:r>
              <a:rPr lang="pl-PL" sz="1400" b="0" i="0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https://doi.org/10.1007/978-3-540-24581-0_22</a:t>
            </a:r>
            <a:endParaRPr lang="en-US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pl-PL" sz="1400" dirty="0"/>
              <a:t>Papageorgiou, Elpiniki &amp; Stylios, Chrysostomos &amp; Groumpos, Peter. (2007). Hybrid model based on Decision Trees and Fuzzy Cognitive Maps for Medical Decision Support System. 10.1007/978-3-540-36841-0_934. </a:t>
            </a:r>
            <a:endParaRPr lang="en-US" sz="1400" dirty="0"/>
          </a:p>
          <a:p>
            <a:endParaRPr lang="en-US" sz="1400" dirty="0">
              <a:solidFill>
                <a:srgbClr val="333333"/>
              </a:solidFill>
              <a:latin typeface="-apple-system"/>
            </a:endParaRPr>
          </a:p>
          <a:p>
            <a:r>
              <a:rPr lang="pl-PL" sz="1400" dirty="0"/>
              <a:t>Papageorgiou EI, Spyridonos PP, Stylios CD, Ravazoula P, Groumpos PP, Nikiforidis GN. Advanced soft computing diagnosis method for tumour grading. Artif Intell Med. 2006 Jan;36(1):59-70. doi: 10.1016/j.artmed.2005.04.001. Epub 2005 Aug 10. PMID: 16095888.</a:t>
            </a:r>
            <a:endParaRPr lang="en-US" sz="1400" dirty="0"/>
          </a:p>
          <a:p>
            <a:pPr marL="0" indent="0">
              <a:buNone/>
            </a:pPr>
            <a:endParaRPr lang="pl-P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254BA-1612-465E-B281-BCB97B2179D3}"/>
              </a:ext>
            </a:extLst>
          </p:cNvPr>
          <p:cNvSpPr txBox="1"/>
          <p:nvPr/>
        </p:nvSpPr>
        <p:spPr>
          <a:xfrm>
            <a:off x="334232" y="390318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Cambria"/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778026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A01F49-175E-4BC1-8F99-213C2C9D8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10770"/>
            <a:ext cx="8178799" cy="23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3">
            <a:extLst>
              <a:ext uri="{FF2B5EF4-FFF2-40B4-BE49-F238E27FC236}">
                <a16:creationId xmlns:a16="http://schemas.microsoft.com/office/drawing/2014/main" id="{A9705F26-48EA-493C-942B-AA9FC8591022}"/>
              </a:ext>
            </a:extLst>
          </p:cNvPr>
          <p:cNvSpPr/>
          <p:nvPr/>
        </p:nvSpPr>
        <p:spPr>
          <a:xfrm rot="16200000">
            <a:off x="6861863" y="178535"/>
            <a:ext cx="778669" cy="414338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8BA15-0DCD-4D1F-B6FD-A8AAE8F9A051}"/>
              </a:ext>
            </a:extLst>
          </p:cNvPr>
          <p:cNvSpPr txBox="1"/>
          <p:nvPr/>
        </p:nvSpPr>
        <p:spPr>
          <a:xfrm>
            <a:off x="334232" y="385704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B3404-FFD8-4CFE-A6FD-E8FC99AC2B13}"/>
              </a:ext>
            </a:extLst>
          </p:cNvPr>
          <p:cNvSpPr txBox="1"/>
          <p:nvPr/>
        </p:nvSpPr>
        <p:spPr>
          <a:xfrm>
            <a:off x="931653" y="1725283"/>
            <a:ext cx="72806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 </a:t>
            </a:r>
            <a:r>
              <a:rPr lang="en-US" sz="2800" b="1" dirty="0"/>
              <a:t>Fuzzy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Cognitive Map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2/ Conversation of medical doctors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3/ Decision Tree</a:t>
            </a:r>
          </a:p>
          <a:p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4/ Hybrid model FCM-DT</a:t>
            </a:r>
            <a:endParaRPr lang="pl-PL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40DB5-F759-46E2-B44E-C37CD3079040}"/>
              </a:ext>
            </a:extLst>
          </p:cNvPr>
          <p:cNvSpPr txBox="1"/>
          <p:nvPr/>
        </p:nvSpPr>
        <p:spPr>
          <a:xfrm>
            <a:off x="334232" y="390318"/>
            <a:ext cx="66159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 </a:t>
            </a:r>
            <a:r>
              <a:rPr lang="en-US" sz="44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Outline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9" name="pole tekstowe 5">
            <a:extLst>
              <a:ext uri="{FF2B5EF4-FFF2-40B4-BE49-F238E27FC236}">
                <a16:creationId xmlns:a16="http://schemas.microsoft.com/office/drawing/2014/main" id="{B8FD2D72-10BA-4D0B-8A36-61AC7FFBF4E9}"/>
              </a:ext>
            </a:extLst>
          </p:cNvPr>
          <p:cNvSpPr txBox="1"/>
          <p:nvPr/>
        </p:nvSpPr>
        <p:spPr>
          <a:xfrm>
            <a:off x="2088" y="6174073"/>
            <a:ext cx="9141370" cy="684803"/>
          </a:xfrm>
          <a:prstGeom prst="rect">
            <a:avLst/>
          </a:prstGeom>
          <a:solidFill>
            <a:srgbClr val="371EA3"/>
          </a:solidFill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Weekly Seminar at MI2 </a:t>
            </a:r>
            <a:r>
              <a:rPr lang="en-US" sz="1600" b="1" dirty="0" err="1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DataLab</a:t>
            </a:r>
            <a:r>
              <a:rPr lang="en-US" sz="16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endParaRPr lang="en-US" sz="1600" dirty="0">
              <a:solidFill>
                <a:schemeClr val="bg1"/>
              </a:solidFill>
              <a:latin typeface="Cambria"/>
              <a:ea typeface="Cambria"/>
              <a:cs typeface="Calibri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4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 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Monday,</a:t>
            </a:r>
            <a:r>
              <a:rPr lang="en-US" sz="2000" b="1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 </a:t>
            </a:r>
            <a:r>
              <a:rPr lang="en-US" sz="2000" dirty="0">
                <a:solidFill>
                  <a:schemeClr val="bg1"/>
                </a:solidFill>
                <a:latin typeface="Cambria"/>
                <a:ea typeface="Cambria"/>
                <a:cs typeface="Calibri"/>
              </a:rPr>
              <a:t>March 21, 2022</a:t>
            </a:r>
          </a:p>
        </p:txBody>
      </p:sp>
    </p:spTree>
    <p:extLst>
      <p:ext uri="{BB962C8B-B14F-4D97-AF65-F5344CB8AC3E}">
        <p14:creationId xmlns:p14="http://schemas.microsoft.com/office/powerpoint/2010/main" val="203031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3C6A2-3F41-48F8-A16F-C2B001FF8D93}"/>
              </a:ext>
            </a:extLst>
          </p:cNvPr>
          <p:cNvSpPr txBox="1"/>
          <p:nvPr/>
        </p:nvSpPr>
        <p:spPr>
          <a:xfrm>
            <a:off x="1429787" y="942408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Boolean logic vs. fuzzy logic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C36B3-B600-4577-9C5D-501C7D3D659B}"/>
              </a:ext>
            </a:extLst>
          </p:cNvPr>
          <p:cNvCxnSpPr/>
          <p:nvPr/>
        </p:nvCxnSpPr>
        <p:spPr>
          <a:xfrm>
            <a:off x="4406237" y="2232724"/>
            <a:ext cx="0" cy="3364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3ACC47-ABE8-47CF-8256-42ADB138DB7F}"/>
              </a:ext>
            </a:extLst>
          </p:cNvPr>
          <p:cNvSpPr txBox="1"/>
          <p:nvPr/>
        </p:nvSpPr>
        <p:spPr>
          <a:xfrm>
            <a:off x="152251" y="3429000"/>
            <a:ext cx="204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steak </a:t>
            </a:r>
            <a:r>
              <a:rPr lang="en-US" sz="2400" b="1" dirty="0">
                <a:solidFill>
                  <a:srgbClr val="C00000"/>
                </a:solidFill>
              </a:rPr>
              <a:t>done</a:t>
            </a:r>
            <a:r>
              <a:rPr lang="en-US" sz="2400" b="1" dirty="0"/>
              <a:t>?</a:t>
            </a:r>
            <a:endParaRPr lang="pl-P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1BD70-45F6-4317-AC99-4D9F84E8C58C}"/>
              </a:ext>
            </a:extLst>
          </p:cNvPr>
          <p:cNvSpPr txBox="1"/>
          <p:nvPr/>
        </p:nvSpPr>
        <p:spPr>
          <a:xfrm>
            <a:off x="4884456" y="3429000"/>
            <a:ext cx="140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it </a:t>
            </a:r>
            <a:r>
              <a:rPr lang="en-US" sz="2400" b="1" dirty="0">
                <a:solidFill>
                  <a:srgbClr val="C00000"/>
                </a:solidFill>
              </a:rPr>
              <a:t>hot</a:t>
            </a:r>
            <a:r>
              <a:rPr lang="en-US" sz="2400" b="1" dirty="0"/>
              <a:t>?</a:t>
            </a:r>
            <a:endParaRPr lang="pl-PL" sz="2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CA96B3-2A40-4121-90D3-FB6C9B68B0B3}"/>
              </a:ext>
            </a:extLst>
          </p:cNvPr>
          <p:cNvCxnSpPr/>
          <p:nvPr/>
        </p:nvCxnSpPr>
        <p:spPr>
          <a:xfrm flipV="1">
            <a:off x="2087592" y="2777706"/>
            <a:ext cx="1147314" cy="88212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B74DC7-3218-4EB9-A323-ADC66B23D824}"/>
              </a:ext>
            </a:extLst>
          </p:cNvPr>
          <p:cNvCxnSpPr>
            <a:cxnSpLocks/>
          </p:cNvCxnSpPr>
          <p:nvPr/>
        </p:nvCxnSpPr>
        <p:spPr>
          <a:xfrm>
            <a:off x="2104126" y="3659831"/>
            <a:ext cx="1114246" cy="8776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E80CB-AC39-4680-AF1B-7EFA912879EF}"/>
              </a:ext>
            </a:extLst>
          </p:cNvPr>
          <p:cNvSpPr txBox="1"/>
          <p:nvPr/>
        </p:nvSpPr>
        <p:spPr>
          <a:xfrm>
            <a:off x="3312543" y="2544792"/>
            <a:ext cx="10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 / 1 </a:t>
            </a:r>
            <a:endParaRPr lang="pl-P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9A76C-E961-4F7D-A466-5ED75C21EBBD}"/>
              </a:ext>
            </a:extLst>
          </p:cNvPr>
          <p:cNvSpPr txBox="1"/>
          <p:nvPr/>
        </p:nvSpPr>
        <p:spPr>
          <a:xfrm>
            <a:off x="3312542" y="4352828"/>
            <a:ext cx="10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/ 0 </a:t>
            </a:r>
            <a:endParaRPr lang="pl-PL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F70ACDD-2C45-4C65-80EF-BBFF2E148D2F}"/>
              </a:ext>
            </a:extLst>
          </p:cNvPr>
          <p:cNvCxnSpPr/>
          <p:nvPr/>
        </p:nvCxnSpPr>
        <p:spPr>
          <a:xfrm flipV="1">
            <a:off x="6273010" y="2791408"/>
            <a:ext cx="1147314" cy="88212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DD0AF1-B30B-416A-BAB5-71563C861DF7}"/>
              </a:ext>
            </a:extLst>
          </p:cNvPr>
          <p:cNvCxnSpPr>
            <a:cxnSpLocks/>
          </p:cNvCxnSpPr>
          <p:nvPr/>
        </p:nvCxnSpPr>
        <p:spPr>
          <a:xfrm flipV="1">
            <a:off x="6273010" y="3232470"/>
            <a:ext cx="1147314" cy="4410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9906E8-40FC-4A9F-A2D8-2306F874FC74}"/>
              </a:ext>
            </a:extLst>
          </p:cNvPr>
          <p:cNvCxnSpPr>
            <a:cxnSpLocks/>
          </p:cNvCxnSpPr>
          <p:nvPr/>
        </p:nvCxnSpPr>
        <p:spPr>
          <a:xfrm>
            <a:off x="6273010" y="3675370"/>
            <a:ext cx="1147314" cy="509448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233DE5-71FB-4FF2-8CB3-DABF80DB8BB9}"/>
              </a:ext>
            </a:extLst>
          </p:cNvPr>
          <p:cNvCxnSpPr>
            <a:cxnSpLocks/>
          </p:cNvCxnSpPr>
          <p:nvPr/>
        </p:nvCxnSpPr>
        <p:spPr>
          <a:xfrm>
            <a:off x="6291701" y="3681961"/>
            <a:ext cx="1109932" cy="86923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4A9BE6-9BF4-40A7-9F93-E94099538C14}"/>
              </a:ext>
            </a:extLst>
          </p:cNvPr>
          <p:cNvCxnSpPr>
            <a:cxnSpLocks/>
          </p:cNvCxnSpPr>
          <p:nvPr/>
        </p:nvCxnSpPr>
        <p:spPr>
          <a:xfrm flipV="1">
            <a:off x="6240621" y="3643849"/>
            <a:ext cx="1247996" cy="1598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594DC0-BC9E-4D30-8D02-CC82882036AF}"/>
              </a:ext>
            </a:extLst>
          </p:cNvPr>
          <p:cNvSpPr txBox="1"/>
          <p:nvPr/>
        </p:nvSpPr>
        <p:spPr>
          <a:xfrm>
            <a:off x="7434871" y="2632229"/>
            <a:ext cx="158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much/ 1 </a:t>
            </a:r>
            <a:endParaRPr lang="pl-PL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337441-C879-4000-B070-0E7DE8E08F4B}"/>
              </a:ext>
            </a:extLst>
          </p:cNvPr>
          <p:cNvSpPr txBox="1"/>
          <p:nvPr/>
        </p:nvSpPr>
        <p:spPr>
          <a:xfrm>
            <a:off x="7458465" y="3032963"/>
            <a:ext cx="180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Fairly so/ 0.75 </a:t>
            </a:r>
            <a:endParaRPr lang="pl-P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01D53-C0B5-4B63-8F8E-83688CEC19E6}"/>
              </a:ext>
            </a:extLst>
          </p:cNvPr>
          <p:cNvSpPr txBox="1"/>
          <p:nvPr/>
        </p:nvSpPr>
        <p:spPr>
          <a:xfrm>
            <a:off x="7488617" y="3467174"/>
            <a:ext cx="165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Medium/ 0.5 </a:t>
            </a:r>
            <a:endParaRPr lang="pl-PL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AE51FE-9250-4C62-8EF3-0DAE5DEC2509}"/>
              </a:ext>
            </a:extLst>
          </p:cNvPr>
          <p:cNvSpPr txBox="1"/>
          <p:nvPr/>
        </p:nvSpPr>
        <p:spPr>
          <a:xfrm>
            <a:off x="7401633" y="3983496"/>
            <a:ext cx="18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Somewhat/ 0.25 </a:t>
            </a:r>
            <a:endParaRPr lang="pl-PL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2DF6F-B27F-436D-B4BD-6ECD9F0B2C9D}"/>
              </a:ext>
            </a:extLst>
          </p:cNvPr>
          <p:cNvSpPr txBox="1"/>
          <p:nvPr/>
        </p:nvSpPr>
        <p:spPr>
          <a:xfrm>
            <a:off x="7417025" y="4384458"/>
            <a:ext cx="17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little/ 0.1 </a:t>
            </a:r>
            <a:endParaRPr lang="pl-PL" b="1" dirty="0"/>
          </a:p>
        </p:txBody>
      </p:sp>
      <p:pic>
        <p:nvPicPr>
          <p:cNvPr id="20" name="Picture 19" descr="A picture containing text, kabob, barbecue, kitchen appliance&#10;&#10;Description automatically generated">
            <a:extLst>
              <a:ext uri="{FF2B5EF4-FFF2-40B4-BE49-F238E27FC236}">
                <a16:creationId xmlns:a16="http://schemas.microsoft.com/office/drawing/2014/main" id="{A28F396A-2671-4204-8B53-C3D4415F7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86" y="2048196"/>
            <a:ext cx="4273244" cy="42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2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3C6A2-3F41-48F8-A16F-C2B001FF8D93}"/>
              </a:ext>
            </a:extLst>
          </p:cNvPr>
          <p:cNvSpPr txBox="1"/>
          <p:nvPr/>
        </p:nvSpPr>
        <p:spPr>
          <a:xfrm>
            <a:off x="1429787" y="942408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Boolean logic vs. fuzzy logic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BC36B3-B600-4577-9C5D-501C7D3D659B}"/>
              </a:ext>
            </a:extLst>
          </p:cNvPr>
          <p:cNvCxnSpPr/>
          <p:nvPr/>
        </p:nvCxnSpPr>
        <p:spPr>
          <a:xfrm>
            <a:off x="4737763" y="2234242"/>
            <a:ext cx="0" cy="33643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CA96B3-2A40-4121-90D3-FB6C9B68B0B3}"/>
              </a:ext>
            </a:extLst>
          </p:cNvPr>
          <p:cNvCxnSpPr/>
          <p:nvPr/>
        </p:nvCxnSpPr>
        <p:spPr>
          <a:xfrm flipV="1">
            <a:off x="2087592" y="2777706"/>
            <a:ext cx="1147314" cy="88212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DB74DC7-3218-4EB9-A323-ADC66B23D824}"/>
              </a:ext>
            </a:extLst>
          </p:cNvPr>
          <p:cNvCxnSpPr>
            <a:cxnSpLocks/>
          </p:cNvCxnSpPr>
          <p:nvPr/>
        </p:nvCxnSpPr>
        <p:spPr>
          <a:xfrm>
            <a:off x="2104126" y="3659831"/>
            <a:ext cx="1114246" cy="8776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E80CB-AC39-4680-AF1B-7EFA912879EF}"/>
              </a:ext>
            </a:extLst>
          </p:cNvPr>
          <p:cNvSpPr txBox="1"/>
          <p:nvPr/>
        </p:nvSpPr>
        <p:spPr>
          <a:xfrm>
            <a:off x="3312543" y="2544792"/>
            <a:ext cx="10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 / 1 </a:t>
            </a:r>
            <a:endParaRPr lang="pl-P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9A76C-E961-4F7D-A466-5ED75C21EBBD}"/>
              </a:ext>
            </a:extLst>
          </p:cNvPr>
          <p:cNvSpPr txBox="1"/>
          <p:nvPr/>
        </p:nvSpPr>
        <p:spPr>
          <a:xfrm>
            <a:off x="3312542" y="4352828"/>
            <a:ext cx="109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/ 0 </a:t>
            </a:r>
            <a:endParaRPr lang="pl-PL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F70ACDD-2C45-4C65-80EF-BBFF2E148D2F}"/>
              </a:ext>
            </a:extLst>
          </p:cNvPr>
          <p:cNvCxnSpPr/>
          <p:nvPr/>
        </p:nvCxnSpPr>
        <p:spPr>
          <a:xfrm flipV="1">
            <a:off x="5452550" y="2805580"/>
            <a:ext cx="1147314" cy="88212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DD0AF1-B30B-416A-BAB5-71563C861DF7}"/>
              </a:ext>
            </a:extLst>
          </p:cNvPr>
          <p:cNvCxnSpPr>
            <a:cxnSpLocks/>
          </p:cNvCxnSpPr>
          <p:nvPr/>
        </p:nvCxnSpPr>
        <p:spPr>
          <a:xfrm flipV="1">
            <a:off x="5452550" y="3246642"/>
            <a:ext cx="1147314" cy="4410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E9906E8-40FC-4A9F-A2D8-2306F874FC74}"/>
              </a:ext>
            </a:extLst>
          </p:cNvPr>
          <p:cNvCxnSpPr>
            <a:cxnSpLocks/>
          </p:cNvCxnSpPr>
          <p:nvPr/>
        </p:nvCxnSpPr>
        <p:spPr>
          <a:xfrm>
            <a:off x="5452550" y="3689542"/>
            <a:ext cx="1147314" cy="509448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233DE5-71FB-4FF2-8CB3-DABF80DB8BB9}"/>
              </a:ext>
            </a:extLst>
          </p:cNvPr>
          <p:cNvCxnSpPr>
            <a:cxnSpLocks/>
          </p:cNvCxnSpPr>
          <p:nvPr/>
        </p:nvCxnSpPr>
        <p:spPr>
          <a:xfrm>
            <a:off x="5471241" y="3696133"/>
            <a:ext cx="1109932" cy="869235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C594DC0-BC9E-4D30-8D02-CC82882036AF}"/>
              </a:ext>
            </a:extLst>
          </p:cNvPr>
          <p:cNvSpPr txBox="1"/>
          <p:nvPr/>
        </p:nvSpPr>
        <p:spPr>
          <a:xfrm>
            <a:off x="6696024" y="2622576"/>
            <a:ext cx="19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much/ 0.9 </a:t>
            </a:r>
            <a:endParaRPr lang="pl-PL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337441-C879-4000-B070-0E7DE8E08F4B}"/>
              </a:ext>
            </a:extLst>
          </p:cNvPr>
          <p:cNvSpPr txBox="1"/>
          <p:nvPr/>
        </p:nvSpPr>
        <p:spPr>
          <a:xfrm>
            <a:off x="6696024" y="3059418"/>
            <a:ext cx="212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Fairly so/ 0.7 </a:t>
            </a:r>
            <a:endParaRPr lang="pl-PL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A01D53-C0B5-4B63-8F8E-83688CEC19E6}"/>
              </a:ext>
            </a:extLst>
          </p:cNvPr>
          <p:cNvSpPr txBox="1"/>
          <p:nvPr/>
        </p:nvSpPr>
        <p:spPr>
          <a:xfrm>
            <a:off x="6696024" y="3496260"/>
            <a:ext cx="165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Moderate/ 0.5 </a:t>
            </a:r>
            <a:endParaRPr lang="pl-PL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AE51FE-9250-4C62-8EF3-0DAE5DEC2509}"/>
              </a:ext>
            </a:extLst>
          </p:cNvPr>
          <p:cNvSpPr txBox="1"/>
          <p:nvPr/>
        </p:nvSpPr>
        <p:spPr>
          <a:xfrm>
            <a:off x="6696024" y="3983496"/>
            <a:ext cx="234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Somewhat/ 0.25 </a:t>
            </a:r>
            <a:endParaRPr lang="pl-PL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2DF6F-B27F-436D-B4BD-6ECD9F0B2C9D}"/>
              </a:ext>
            </a:extLst>
          </p:cNvPr>
          <p:cNvSpPr txBox="1"/>
          <p:nvPr/>
        </p:nvSpPr>
        <p:spPr>
          <a:xfrm>
            <a:off x="6696024" y="4416826"/>
            <a:ext cx="179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Little/ 0.1 </a:t>
            </a:r>
            <a:endParaRPr lang="pl-PL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AC6A23-9373-440A-AC58-0E1E68757CD5}"/>
              </a:ext>
            </a:extLst>
          </p:cNvPr>
          <p:cNvSpPr txBox="1"/>
          <p:nvPr/>
        </p:nvSpPr>
        <p:spPr>
          <a:xfrm>
            <a:off x="698623" y="3428750"/>
            <a:ext cx="2044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 it </a:t>
            </a:r>
            <a:r>
              <a:rPr lang="en-US" sz="2400" b="1" dirty="0">
                <a:solidFill>
                  <a:srgbClr val="C00000"/>
                </a:solidFill>
              </a:rPr>
              <a:t>hot</a:t>
            </a:r>
            <a:r>
              <a:rPr lang="en-US" sz="2400" b="1" dirty="0"/>
              <a:t>?</a:t>
            </a:r>
            <a:endParaRPr lang="pl-PL" sz="2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C95EA4-B0DE-4718-8004-AE8026F2E2D5}"/>
              </a:ext>
            </a:extLst>
          </p:cNvPr>
          <p:cNvCxnSpPr/>
          <p:nvPr/>
        </p:nvCxnSpPr>
        <p:spPr>
          <a:xfrm>
            <a:off x="5452550" y="3680926"/>
            <a:ext cx="1128623" cy="152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5ABBE-7085-486E-88D8-0635C08A777F}"/>
              </a:ext>
            </a:extLst>
          </p:cNvPr>
          <p:cNvSpPr txBox="1"/>
          <p:nvPr/>
        </p:nvSpPr>
        <p:spPr>
          <a:xfrm>
            <a:off x="1429787" y="942408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Degree of membership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E8EA4A-34FD-47AC-A3BB-846B50AA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77" y="2316191"/>
            <a:ext cx="7572246" cy="3075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78E413-12B7-495A-A90D-D15396FD1292}"/>
              </a:ext>
            </a:extLst>
          </p:cNvPr>
          <p:cNvSpPr txBox="1"/>
          <p:nvPr/>
        </p:nvSpPr>
        <p:spPr>
          <a:xfrm>
            <a:off x="765045" y="5831456"/>
            <a:ext cx="728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 0</a:t>
            </a:r>
            <a:r>
              <a:rPr lang="en-US" sz="2800" baseline="30000" dirty="0"/>
              <a:t>0</a:t>
            </a:r>
            <a:r>
              <a:rPr lang="en-US" sz="2800" dirty="0"/>
              <a:t>C         0.8 in “cold”,  0.2 in “warm”</a:t>
            </a:r>
          </a:p>
        </p:txBody>
      </p:sp>
    </p:spTree>
    <p:extLst>
      <p:ext uri="{BB962C8B-B14F-4D97-AF65-F5344CB8AC3E}">
        <p14:creationId xmlns:p14="http://schemas.microsoft.com/office/powerpoint/2010/main" val="26964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75ABBE-7085-486E-88D8-0635C08A777F}"/>
              </a:ext>
            </a:extLst>
          </p:cNvPr>
          <p:cNvSpPr txBox="1"/>
          <p:nvPr/>
        </p:nvSpPr>
        <p:spPr>
          <a:xfrm>
            <a:off x="1429787" y="442076"/>
            <a:ext cx="66159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ambria"/>
                <a:ea typeface="+mn-lt"/>
                <a:cs typeface="+mn-lt"/>
              </a:rPr>
              <a:t> Fuzzy Cognitive Map</a:t>
            </a:r>
            <a:endParaRPr lang="en-US" sz="40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8E413-12B7-495A-A90D-D15396FD1292}"/>
              </a:ext>
            </a:extLst>
          </p:cNvPr>
          <p:cNvSpPr txBox="1"/>
          <p:nvPr/>
        </p:nvSpPr>
        <p:spPr>
          <a:xfrm>
            <a:off x="1255010" y="1372814"/>
            <a:ext cx="72806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- Consist of nodes (concepts) &amp; weights.</a:t>
            </a:r>
          </a:p>
          <a:p>
            <a:r>
              <a:rPr lang="en-US" sz="2600" dirty="0"/>
              <a:t>- Nodes ~ attributes, Weight [-1,1] ~ relation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9C260-8FF9-452C-8E7C-5906F719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34" y="2800242"/>
            <a:ext cx="6965505" cy="36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3B7E9-C9A4-4FF5-B0CE-6D8E2667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9" y="313968"/>
            <a:ext cx="3828196" cy="198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C033C-19BB-4142-A225-44C285F25EE3}"/>
              </a:ext>
            </a:extLst>
          </p:cNvPr>
          <p:cNvSpPr txBox="1"/>
          <p:nvPr/>
        </p:nvSpPr>
        <p:spPr>
          <a:xfrm>
            <a:off x="1125614" y="2301123"/>
            <a:ext cx="72806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Three possible types of causal relationships: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W</a:t>
            </a:r>
            <a:r>
              <a:rPr lang="en-US" sz="2600" baseline="-25000" dirty="0" err="1"/>
              <a:t>ji</a:t>
            </a:r>
            <a:r>
              <a:rPr lang="en-US" sz="2600" baseline="-25000" dirty="0"/>
              <a:t> </a:t>
            </a:r>
            <a:r>
              <a:rPr lang="en-US" sz="2600" dirty="0"/>
              <a:t>&gt; 0: positive causality C</a:t>
            </a:r>
            <a:r>
              <a:rPr lang="en-US" sz="2600" baseline="-25000" dirty="0"/>
              <a:t>i </a:t>
            </a:r>
            <a:r>
              <a:rPr lang="en-US" sz="2600" dirty="0"/>
              <a:t>and </a:t>
            </a:r>
            <a:r>
              <a:rPr lang="en-US" sz="2600" dirty="0" err="1"/>
              <a:t>C</a:t>
            </a:r>
            <a:r>
              <a:rPr lang="en-US" sz="2600" baseline="-25000" dirty="0" err="1"/>
              <a:t>j</a:t>
            </a:r>
            <a:r>
              <a:rPr lang="en-US" sz="2600" dirty="0"/>
              <a:t>. An increase (decrease) in value of </a:t>
            </a:r>
            <a:r>
              <a:rPr lang="en-US" sz="2600" dirty="0" err="1"/>
              <a:t>C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leads to an increase (decrease) in value of C</a:t>
            </a:r>
            <a:r>
              <a:rPr lang="en-US" sz="2600" baseline="-25000" dirty="0"/>
              <a:t>i</a:t>
            </a:r>
            <a:r>
              <a:rPr lang="en-US" sz="2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W</a:t>
            </a:r>
            <a:r>
              <a:rPr lang="en-US" sz="2600" baseline="-25000" dirty="0" err="1"/>
              <a:t>ji</a:t>
            </a:r>
            <a:r>
              <a:rPr lang="en-US" sz="2600" baseline="-25000" dirty="0"/>
              <a:t> </a:t>
            </a:r>
            <a:r>
              <a:rPr lang="en-US" sz="2600" dirty="0"/>
              <a:t>&lt; 0: negative causality.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W</a:t>
            </a:r>
            <a:r>
              <a:rPr lang="en-US" sz="2600" baseline="-25000" dirty="0" err="1"/>
              <a:t>ji</a:t>
            </a:r>
            <a:r>
              <a:rPr lang="en-US" sz="2600" dirty="0"/>
              <a:t> = 0: no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43762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973A9-1A31-4D89-891F-8DD513E1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45" y="3193794"/>
            <a:ext cx="557751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3B7E9-C9A4-4FF5-B0CE-6D8E2667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29" y="313968"/>
            <a:ext cx="3828196" cy="1987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C033C-19BB-4142-A225-44C285F25EE3}"/>
              </a:ext>
            </a:extLst>
          </p:cNvPr>
          <p:cNvSpPr txBox="1"/>
          <p:nvPr/>
        </p:nvSpPr>
        <p:spPr>
          <a:xfrm>
            <a:off x="1125614" y="2301123"/>
            <a:ext cx="728069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Value of each concept is the influence of other concepts to the specific concept, calculated by: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where:</a:t>
            </a:r>
          </a:p>
          <a:p>
            <a:r>
              <a:rPr lang="en-US" sz="2600" dirty="0"/>
              <a:t>                      : value of C</a:t>
            </a:r>
            <a:r>
              <a:rPr lang="en-US" sz="2600" baseline="-25000" dirty="0"/>
              <a:t>i </a:t>
            </a:r>
            <a:r>
              <a:rPr lang="en-US" sz="2600" dirty="0"/>
              <a:t>at time k+1</a:t>
            </a:r>
          </a:p>
          <a:p>
            <a:endParaRPr lang="en-US" sz="2600" dirty="0"/>
          </a:p>
          <a:p>
            <a:r>
              <a:rPr lang="en-US" sz="2600" dirty="0"/>
              <a:t>                      : value of </a:t>
            </a:r>
            <a:r>
              <a:rPr lang="en-US" sz="2600" dirty="0" err="1"/>
              <a:t>C</a:t>
            </a:r>
            <a:r>
              <a:rPr lang="en-US" sz="2600" baseline="-25000" dirty="0" err="1"/>
              <a:t>j</a:t>
            </a:r>
            <a:r>
              <a:rPr lang="en-US" sz="2600" baseline="-25000" dirty="0"/>
              <a:t> </a:t>
            </a:r>
            <a:r>
              <a:rPr lang="en-US" sz="2600" dirty="0"/>
              <a:t>at time k</a:t>
            </a:r>
          </a:p>
          <a:p>
            <a:endParaRPr lang="en-US" sz="2600" dirty="0"/>
          </a:p>
          <a:p>
            <a:r>
              <a:rPr lang="en-US" sz="2600" dirty="0"/>
              <a:t>                    ::: sigmoid threshold function</a:t>
            </a:r>
          </a:p>
          <a:p>
            <a:r>
              <a:rPr lang="en-US" sz="2600" dirty="0"/>
              <a:t>            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39E9D-8498-4489-B3D5-00758CBD1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10" y="4661351"/>
            <a:ext cx="884007" cy="6611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B6693A-C056-4948-AF8D-9461CC6A1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528" y="5455242"/>
            <a:ext cx="635434" cy="4628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55E925-7838-4827-B5DB-A8DA6D3BA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528" y="6050831"/>
            <a:ext cx="1448259" cy="7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982</Words>
  <Application>Microsoft Office PowerPoint</Application>
  <PresentationFormat>On-screen Show (4:3)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Cambria</vt:lpstr>
      <vt:lpstr>Office Theme</vt:lpstr>
      <vt:lpstr>Fuzzy Cognitive Map - Decision Tree  for making medical decisions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Forester: An R package to automatically select                           between tree ‐ based models</dc:title>
  <dc:creator>Ly Thien</dc:creator>
  <cp:lastModifiedBy>Ly Hoang Thien (STUD)</cp:lastModifiedBy>
  <cp:revision>111</cp:revision>
  <dcterms:created xsi:type="dcterms:W3CDTF">2021-07-30T12:59:05Z</dcterms:created>
  <dcterms:modified xsi:type="dcterms:W3CDTF">2022-03-21T16:01:40Z</dcterms:modified>
</cp:coreProperties>
</file>