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hyperlink" Target="http://www.fontsquirrel.com/fonts/source-sans-pro" TargetMode="External"/><Relationship Id="rId14" Type="http://schemas.openxmlformats.org/officeDocument/2006/relationships/hyperlink" Target="http://fortawesome.github.io/Font-Awesome/get-started/" TargetMode="External"/><Relationship Id="rId15" Type="http://schemas.openxmlformats.org/officeDocument/2006/relationships/hyperlink" Target="http://fortawesome.github.io/Font-Awesome/cheatsheet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10.png"/><Relationship Id="rId8" Type="http://schemas.openxmlformats.org/officeDocument/2006/relationships/image" Target="../media/image4.png"/><Relationship Id="rId9" Type="http://schemas.openxmlformats.org/officeDocument/2006/relationships/image" Target="../media/image2.png"/><Relationship Id="rId10" Type="http://schemas.openxmlformats.org/officeDocument/2006/relationships/hyperlink" Target="http://www.fontsquirrel.com/fonts/source-sans-pro" TargetMode="External"/><Relationship Id="rId11" Type="http://schemas.openxmlformats.org/officeDocument/2006/relationships/hyperlink" Target="http://fortawesome.github.io/Font-Awesome/get-started/" TargetMode="External"/><Relationship Id="rId12" Type="http://schemas.openxmlformats.org/officeDocument/2006/relationships/hyperlink" Target="http://fortawesome.github.io/Font-Awesome/cheatsheet/" TargetMode="External"/><Relationship Id="rId13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10.png"/><Relationship Id="rId8" Type="http://schemas.openxmlformats.org/officeDocument/2006/relationships/image" Target="../media/image4.png"/><Relationship Id="rId9" Type="http://schemas.openxmlformats.org/officeDocument/2006/relationships/image" Target="../media/image2.png"/><Relationship Id="rId10" Type="http://schemas.openxmlformats.org/officeDocument/2006/relationships/hyperlink" Target="http://www.fontsquirrel.com/fonts/source-sans-pro" TargetMode="External"/><Relationship Id="rId11" Type="http://schemas.openxmlformats.org/officeDocument/2006/relationships/hyperlink" Target="http://fortawesome.github.io/Font-Awesome/get-started/" TargetMode="External"/><Relationship Id="rId12" Type="http://schemas.openxmlformats.org/officeDocument/2006/relationships/hyperlink" Target="http://fortawesome.github.io/Font-Awesome/cheatsheet/" TargetMode="External"/><Relationship Id="rId13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10.png"/><Relationship Id="rId8" Type="http://schemas.openxmlformats.org/officeDocument/2006/relationships/image" Target="../media/image4.png"/><Relationship Id="rId9" Type="http://schemas.openxmlformats.org/officeDocument/2006/relationships/image" Target="../media/image2.png"/><Relationship Id="rId10" Type="http://schemas.openxmlformats.org/officeDocument/2006/relationships/hyperlink" Target="http://www.fontsquirrel.com/fonts/source-sans-pro" TargetMode="External"/><Relationship Id="rId11" Type="http://schemas.openxmlformats.org/officeDocument/2006/relationships/hyperlink" Target="http://fortawesome.github.io/Font-Awesome/get-started/" TargetMode="External"/><Relationship Id="rId12" Type="http://schemas.openxmlformats.org/officeDocument/2006/relationships/hyperlink" Target="http://fortawesome.github.io/Font-Awesome/cheatsheet/" TargetMode="External"/><Relationship Id="rId13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10.png"/><Relationship Id="rId8" Type="http://schemas.openxmlformats.org/officeDocument/2006/relationships/image" Target="../media/image4.png"/><Relationship Id="rId9" Type="http://schemas.openxmlformats.org/officeDocument/2006/relationships/image" Target="../media/image2.png"/><Relationship Id="rId10" Type="http://schemas.openxmlformats.org/officeDocument/2006/relationships/hyperlink" Target="http://www.fontsquirrel.com/fonts/source-sans-pro" TargetMode="External"/><Relationship Id="rId11" Type="http://schemas.openxmlformats.org/officeDocument/2006/relationships/hyperlink" Target="http://fortawesome.github.io/Font-Awesome/get-started/" TargetMode="External"/><Relationship Id="rId12" Type="http://schemas.openxmlformats.org/officeDocument/2006/relationships/hyperlink" Target="http://fortawesome.github.io/Font-Awesome/cheatsheet/" TargetMode="External"/><Relationship Id="rId1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10.png"/><Relationship Id="rId8" Type="http://schemas.openxmlformats.org/officeDocument/2006/relationships/image" Target="../media/image4.png"/><Relationship Id="rId9" Type="http://schemas.openxmlformats.org/officeDocument/2006/relationships/image" Target="../media/image2.png"/><Relationship Id="rId10" Type="http://schemas.openxmlformats.org/officeDocument/2006/relationships/hyperlink" Target="http://www.fontsquirrel.com/fonts/source-sans-pro" TargetMode="External"/><Relationship Id="rId11" Type="http://schemas.openxmlformats.org/officeDocument/2006/relationships/hyperlink" Target="http://fortawesome.github.io/Font-Awesome/get-started/" TargetMode="External"/><Relationship Id="rId12" Type="http://schemas.openxmlformats.org/officeDocument/2006/relationships/hyperlink" Target="http://fortawesome.github.io/Font-Awesome/cheatsheet/" TargetMode="External"/><Relationship Id="rId1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10.png"/><Relationship Id="rId8" Type="http://schemas.openxmlformats.org/officeDocument/2006/relationships/image" Target="../media/image4.png"/><Relationship Id="rId9" Type="http://schemas.openxmlformats.org/officeDocument/2006/relationships/image" Target="../media/image2.png"/><Relationship Id="rId10" Type="http://schemas.openxmlformats.org/officeDocument/2006/relationships/image" Target="../media/image6.png"/><Relationship Id="rId11" Type="http://schemas.openxmlformats.org/officeDocument/2006/relationships/hyperlink" Target="http://www.fontsquirrel.com/fonts/source-sans-pro" TargetMode="External"/><Relationship Id="rId12" Type="http://schemas.openxmlformats.org/officeDocument/2006/relationships/hyperlink" Target="http://fortawesome.github.io/Font-Awesome/get-started/" TargetMode="External"/><Relationship Id="rId13" Type="http://schemas.openxmlformats.org/officeDocument/2006/relationships/hyperlink" Target="http://fortawesome.github.io/Font-Awesome/cheatsheet/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10.png"/><Relationship Id="rId8" Type="http://schemas.openxmlformats.org/officeDocument/2006/relationships/image" Target="../media/image4.png"/><Relationship Id="rId9" Type="http://schemas.openxmlformats.org/officeDocument/2006/relationships/image" Target="../media/image2.png"/><Relationship Id="rId10" Type="http://schemas.openxmlformats.org/officeDocument/2006/relationships/image" Target="../media/image6.png"/><Relationship Id="rId11" Type="http://schemas.openxmlformats.org/officeDocument/2006/relationships/hyperlink" Target="http://www.fontsquirrel.com/fonts/source-sans-pro" TargetMode="External"/><Relationship Id="rId12" Type="http://schemas.openxmlformats.org/officeDocument/2006/relationships/hyperlink" Target="http://fortawesome.github.io/Font-Awesome/get-started/" TargetMode="External"/><Relationship Id="rId13" Type="http://schemas.openxmlformats.org/officeDocument/2006/relationships/hyperlink" Target="http://fortawesome.github.io/Font-Awesome/cheatsheet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9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  <a:endParaRPr sz="1600"/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pic>
        <p:nvPicPr>
          <p:cNvPr id="13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3" name="Four Column Layout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Four Column Layout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34" name="RStudio® is a trademark of RStudio, Inc.  •  CC BY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</a:t>
            </a:r>
            <a:r>
              <a:t>Your Name •  </a:t>
            </a:r>
            <a:r>
              <a:rPr>
                <a:hlinkClick r:id="rId4" invalidUrl="" action="" tgtFrame="" tooltip="" history="1" highlightClick="0" endSnd="0"/>
              </a:rPr>
              <a:t>your@email.com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148" name="Group"/>
          <p:cNvGrpSpPr/>
          <p:nvPr/>
        </p:nvGrpSpPr>
        <p:grpSpPr>
          <a:xfrm>
            <a:off x="392579" y="4503609"/>
            <a:ext cx="2877191" cy="1066589"/>
            <a:chOff x="0" y="0"/>
            <a:chExt cx="2877189" cy="1066587"/>
          </a:xfrm>
        </p:grpSpPr>
        <p:pic>
          <p:nvPicPr>
            <p:cNvPr id="136" name="ggplot2-cheatsheet.png" descr="ggplot2-cheatsheet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139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137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fill="norm" stroke="1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8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47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140" name="ggplot2-cheatsheet.png" descr="ggplot2-cheatsheet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141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142" name="ggplot2-cheatsheet.png" descr="ggplot2-cheatsheet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43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144" name="ggplot2-cheatsheet.png" descr="ggplot2-cheatsheet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45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146" name="ggplot2-cheatsheet.png" descr="ggplot2-cheatsheet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49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2932209"/>
            <a:ext cx="3093870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150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151" name="Cheatsheets make it easy for R users…"/>
          <p:cNvSpPr txBox="1"/>
          <p:nvPr/>
        </p:nvSpPr>
        <p:spPr>
          <a:xfrm>
            <a:off x="583048" y="2331453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grpSp>
        <p:nvGrpSpPr>
          <p:cNvPr id="154" name="Group"/>
          <p:cNvGrpSpPr/>
          <p:nvPr/>
        </p:nvGrpSpPr>
        <p:grpSpPr>
          <a:xfrm>
            <a:off x="589203" y="6495822"/>
            <a:ext cx="2483943" cy="276125"/>
            <a:chOff x="0" y="0"/>
            <a:chExt cx="2483942" cy="276123"/>
          </a:xfrm>
        </p:grpSpPr>
        <p:pic>
          <p:nvPicPr>
            <p:cNvPr id="152" name="pasted-image.pdf" descr="pasted-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3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summary function</a:t>
              </a:r>
            </a:p>
          </p:txBody>
        </p:sp>
      </p:grpSp>
      <p:sp>
        <p:nvSpPr>
          <p:cNvPr id="155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56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57" name="Use visual elements to make the sheet scannable."/>
          <p:cNvSpPr txBox="1"/>
          <p:nvPr/>
        </p:nvSpPr>
        <p:spPr>
          <a:xfrm>
            <a:off x="323328" y="7098955"/>
            <a:ext cx="3078715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583598" y="7724812"/>
            <a:ext cx="2495154" cy="781281"/>
            <a:chOff x="0" y="0"/>
            <a:chExt cx="2495152" cy="781279"/>
          </a:xfrm>
        </p:grpSpPr>
        <p:sp>
          <p:nvSpPr>
            <p:cNvPr id="158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  <a:endParaRPr b="0"/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161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159" name="pasted-image.pdf" descr="pasted-image.pdf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0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164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162" name="pasted-image.pdf" descr="pasted-image.pdf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3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166" name="Use visual emphasis (like color, size, and font weight) to make important information easy to find."/>
          <p:cNvSpPr txBox="1"/>
          <p:nvPr/>
        </p:nvSpPr>
        <p:spPr>
          <a:xfrm>
            <a:off x="323328" y="8750206"/>
            <a:ext cx="3078715" cy="58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67" name="dplyr::lag() - Offset elements by 1…"/>
          <p:cNvSpPr txBox="1"/>
          <p:nvPr/>
        </p:nvSpPr>
        <p:spPr>
          <a:xfrm>
            <a:off x="653726" y="9432114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68" name="Each cheatsheet should be licensed under the creative commons license.…"/>
          <p:cNvSpPr txBox="1"/>
          <p:nvPr/>
        </p:nvSpPr>
        <p:spPr>
          <a:xfrm>
            <a:off x="3777692" y="8618211"/>
            <a:ext cx="3129507" cy="116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http://creativecommons.org/licenses/by/4.0/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3860953" y="4195895"/>
            <a:ext cx="2818195" cy="228903"/>
            <a:chOff x="0" y="0"/>
            <a:chExt cx="2818194" cy="228901"/>
          </a:xfrm>
        </p:grpSpPr>
        <p:sp>
          <p:nvSpPr>
            <p:cNvPr id="169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170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2" name="Use headers, colors, and/or backgrounds to separate or group together sections."/>
          <p:cNvSpPr txBox="1"/>
          <p:nvPr/>
        </p:nvSpPr>
        <p:spPr>
          <a:xfrm>
            <a:off x="3738753" y="1710180"/>
            <a:ext cx="291230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73" name="Create a visual hierarchy. Help users navigate the page with titles, subtitles, and subsubtitles"/>
          <p:cNvSpPr txBox="1"/>
          <p:nvPr/>
        </p:nvSpPr>
        <p:spPr>
          <a:xfrm>
            <a:off x="3738753" y="3206077"/>
            <a:ext cx="3207385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174" name="Fit sections to content. Try several different layouts.…"/>
          <p:cNvSpPr txBox="1"/>
          <p:nvPr/>
        </p:nvSpPr>
        <p:spPr>
          <a:xfrm>
            <a:off x="3738753" y="5163510"/>
            <a:ext cx="2537609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</p:txBody>
      </p:sp>
      <p:grpSp>
        <p:nvGrpSpPr>
          <p:cNvPr id="177" name="Group"/>
          <p:cNvGrpSpPr/>
          <p:nvPr/>
        </p:nvGrpSpPr>
        <p:grpSpPr>
          <a:xfrm>
            <a:off x="3795729" y="2206593"/>
            <a:ext cx="827379" cy="215901"/>
            <a:chOff x="0" y="0"/>
            <a:chExt cx="827378" cy="215900"/>
          </a:xfrm>
        </p:grpSpPr>
        <p:sp>
          <p:nvSpPr>
            <p:cNvPr id="175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76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4754687" y="2201871"/>
            <a:ext cx="840852" cy="397495"/>
            <a:chOff x="0" y="0"/>
            <a:chExt cx="840851" cy="397494"/>
          </a:xfrm>
        </p:grpSpPr>
        <p:sp>
          <p:nvSpPr>
            <p:cNvPr id="178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5720637" y="2204196"/>
            <a:ext cx="840342" cy="679873"/>
            <a:chOff x="0" y="0"/>
            <a:chExt cx="840341" cy="679872"/>
          </a:xfrm>
        </p:grpSpPr>
        <p:sp>
          <p:nvSpPr>
            <p:cNvPr id="181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2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3860953" y="3694244"/>
            <a:ext cx="2815850" cy="431801"/>
            <a:chOff x="0" y="0"/>
            <a:chExt cx="2815849" cy="431800"/>
          </a:xfrm>
        </p:grpSpPr>
        <p:sp>
          <p:nvSpPr>
            <p:cNvPr id="184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5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87" name="SUBSUBTITLE"/>
          <p:cNvSpPr txBox="1"/>
          <p:nvPr/>
        </p:nvSpPr>
        <p:spPr>
          <a:xfrm>
            <a:off x="3860953" y="452639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19199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90" name="rstudio.png" descr="rstudi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Copyright"/>
          <p:cNvSpPr txBox="1"/>
          <p:nvPr/>
        </p:nvSpPr>
        <p:spPr>
          <a:xfrm>
            <a:off x="3667488" y="8139981"/>
            <a:ext cx="1343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sp>
        <p:nvSpPr>
          <p:cNvPr id="192" name="Line"/>
          <p:cNvSpPr/>
          <p:nvPr/>
        </p:nvSpPr>
        <p:spPr>
          <a:xfrm>
            <a:off x="3635278" y="817608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93" name="devtools.png" descr="devtools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520018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forcats.png" descr="forcats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213992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tibble.png" descr="tibbl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907967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Useful Elements"/>
          <p:cNvSpPr txBox="1"/>
          <p:nvPr/>
        </p:nvSpPr>
        <p:spPr>
          <a:xfrm>
            <a:off x="7151460" y="121919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197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8" name="Logistics"/>
          <p:cNvSpPr txBox="1"/>
          <p:nvPr/>
        </p:nvSpPr>
        <p:spPr>
          <a:xfrm>
            <a:off x="10573099" y="121696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99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00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93841" y="7960462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01" name="Table"/>
          <p:cNvGraphicFramePr/>
          <p:nvPr/>
        </p:nvGraphicFramePr>
        <p:xfrm>
          <a:off x="7387981" y="9076514"/>
          <a:ext cx="19120966" cy="2215750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988863"/>
                <a:gridCol w="189023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2" name="    "/>
          <p:cNvSpPr txBox="1"/>
          <p:nvPr/>
        </p:nvSpPr>
        <p:spPr>
          <a:xfrm>
            <a:off x="7387981" y="4508935"/>
            <a:ext cx="2015956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    </a:t>
            </a:r>
          </a:p>
        </p:txBody>
      </p:sp>
      <p:sp>
        <p:nvSpPr>
          <p:cNvPr id="203" name="These are just font awesome characters"/>
          <p:cNvSpPr txBox="1"/>
          <p:nvPr/>
        </p:nvSpPr>
        <p:spPr>
          <a:xfrm>
            <a:off x="7346923" y="4249426"/>
            <a:ext cx="27630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These are just f</a:t>
            </a:r>
            <a:r>
              <a:rPr b="1"/>
              <a:t>ont awesome</a:t>
            </a:r>
            <a:r>
              <a:t> characters</a:t>
            </a:r>
          </a:p>
        </p:txBody>
      </p:sp>
      <p:grpSp>
        <p:nvGrpSpPr>
          <p:cNvPr id="209" name="Group"/>
          <p:cNvGrpSpPr/>
          <p:nvPr/>
        </p:nvGrpSpPr>
        <p:grpSpPr>
          <a:xfrm>
            <a:off x="9288578" y="5588491"/>
            <a:ext cx="735185" cy="769395"/>
            <a:chOff x="299157" y="0"/>
            <a:chExt cx="735183" cy="769393"/>
          </a:xfrm>
        </p:grpSpPr>
        <p:graphicFrame>
          <p:nvGraphicFramePr>
            <p:cNvPr id="204" name="Table"/>
            <p:cNvGraphicFramePr/>
            <p:nvPr/>
          </p:nvGraphicFramePr>
          <p:xfrm>
            <a:off x="314133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205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24" name="Group"/>
          <p:cNvGrpSpPr/>
          <p:nvPr/>
        </p:nvGrpSpPr>
        <p:grpSpPr>
          <a:xfrm>
            <a:off x="9616599" y="7962483"/>
            <a:ext cx="444501" cy="444501"/>
            <a:chOff x="0" y="0"/>
            <a:chExt cx="444500" cy="444500"/>
          </a:xfrm>
        </p:grpSpPr>
        <p:sp>
          <p:nvSpPr>
            <p:cNvPr id="210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19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11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2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3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4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5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6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7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8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20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1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2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3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30" name="Group"/>
          <p:cNvGrpSpPr/>
          <p:nvPr/>
        </p:nvGrpSpPr>
        <p:grpSpPr>
          <a:xfrm>
            <a:off x="9059438" y="7960461"/>
            <a:ext cx="448425" cy="448545"/>
            <a:chOff x="0" y="0"/>
            <a:chExt cx="448424" cy="448544"/>
          </a:xfrm>
        </p:grpSpPr>
        <p:pic>
          <p:nvPicPr>
            <p:cNvPr id="225" name="pasted-image.pdf" descr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6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8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9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33" name="Group"/>
          <p:cNvGrpSpPr/>
          <p:nvPr/>
        </p:nvGrpSpPr>
        <p:grpSpPr>
          <a:xfrm>
            <a:off x="7949040" y="7960462"/>
            <a:ext cx="448425" cy="448544"/>
            <a:chOff x="0" y="0"/>
            <a:chExt cx="448424" cy="448543"/>
          </a:xfrm>
        </p:grpSpPr>
        <p:pic>
          <p:nvPicPr>
            <p:cNvPr id="231" name="pasted-image.pdf" descr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34" name="ICONS"/>
          <p:cNvSpPr txBox="1"/>
          <p:nvPr/>
        </p:nvSpPr>
        <p:spPr>
          <a:xfrm>
            <a:off x="7189707" y="4060795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235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36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37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38" name="CODE"/>
          <p:cNvSpPr txBox="1"/>
          <p:nvPr/>
        </p:nvSpPr>
        <p:spPr>
          <a:xfrm>
            <a:off x="7189707" y="1857135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241" name="Group"/>
          <p:cNvGrpSpPr/>
          <p:nvPr/>
        </p:nvGrpSpPr>
        <p:grpSpPr>
          <a:xfrm>
            <a:off x="8504239" y="7960462"/>
            <a:ext cx="448425" cy="448544"/>
            <a:chOff x="0" y="0"/>
            <a:chExt cx="448424" cy="448543"/>
          </a:xfrm>
        </p:grpSpPr>
        <p:pic>
          <p:nvPicPr>
            <p:cNvPr id="239" name="pasted-image.pdf" descr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42" name="ggplot(mpg, aes(hwy, cty)) +…"/>
          <p:cNvSpPr txBox="1"/>
          <p:nvPr/>
        </p:nvSpPr>
        <p:spPr>
          <a:xfrm>
            <a:off x="7394331" y="2512088"/>
            <a:ext cx="280549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geom_point(aes(size = fl))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243" name="Where possible, use code that works when run."/>
          <p:cNvSpPr txBox="1"/>
          <p:nvPr/>
        </p:nvSpPr>
        <p:spPr>
          <a:xfrm>
            <a:off x="7346923" y="2034030"/>
            <a:ext cx="2763056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244" name="can help explain"/>
          <p:cNvSpPr/>
          <p:nvPr/>
        </p:nvSpPr>
        <p:spPr>
          <a:xfrm>
            <a:off x="8357143" y="3131961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can help explain </a:t>
            </a:r>
          </a:p>
        </p:txBody>
      </p:sp>
      <p:sp>
        <p:nvSpPr>
          <p:cNvPr id="245" name="Word balloons"/>
          <p:cNvSpPr/>
          <p:nvPr/>
        </p:nvSpPr>
        <p:spPr>
          <a:xfrm>
            <a:off x="7387981" y="3127595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Word balloons</a:t>
            </a:r>
          </a:p>
        </p:txBody>
      </p:sp>
      <p:graphicFrame>
        <p:nvGraphicFramePr>
          <p:cNvPr id="246" name="Table"/>
          <p:cNvGraphicFramePr/>
          <p:nvPr/>
        </p:nvGraphicFramePr>
        <p:xfrm>
          <a:off x="7391442" y="6432901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7" name="Table"/>
          <p:cNvGraphicFramePr/>
          <p:nvPr/>
        </p:nvGraphicFramePr>
        <p:xfrm>
          <a:off x="7975642" y="638520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248" name="Line"/>
          <p:cNvSpPr/>
          <p:nvPr/>
        </p:nvSpPr>
        <p:spPr>
          <a:xfrm>
            <a:off x="7770290" y="6891518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49" name="Table"/>
          <p:cNvGraphicFramePr/>
          <p:nvPr/>
        </p:nvGraphicFramePr>
        <p:xfrm>
          <a:off x="7976967" y="677721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0" name="Table"/>
          <p:cNvGraphicFramePr/>
          <p:nvPr/>
        </p:nvGraphicFramePr>
        <p:xfrm>
          <a:off x="7977635" y="704992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1" name="Table"/>
          <p:cNvGraphicFramePr/>
          <p:nvPr/>
        </p:nvGraphicFramePr>
        <p:xfrm>
          <a:off x="8545152" y="666291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252" name="Line"/>
          <p:cNvSpPr/>
          <p:nvPr/>
        </p:nvSpPr>
        <p:spPr>
          <a:xfrm>
            <a:off x="8386940" y="68915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53" name="Table"/>
          <p:cNvGraphicFramePr/>
          <p:nvPr/>
        </p:nvGraphicFramePr>
        <p:xfrm>
          <a:off x="7391442" y="5664247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4" name="Table"/>
          <p:cNvGraphicFramePr/>
          <p:nvPr/>
        </p:nvGraphicFramePr>
        <p:xfrm>
          <a:off x="7972552" y="566344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55" name="Line"/>
          <p:cNvSpPr/>
          <p:nvPr/>
        </p:nvSpPr>
        <p:spPr>
          <a:xfrm>
            <a:off x="7800961" y="578089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6" name="code"/>
          <p:cNvSpPr/>
          <p:nvPr/>
        </p:nvSpPr>
        <p:spPr>
          <a:xfrm>
            <a:off x="9326304" y="3127992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code</a:t>
            </a:r>
          </a:p>
        </p:txBody>
      </p:sp>
      <p:sp>
        <p:nvSpPr>
          <p:cNvPr id="257" name="Line"/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8" name="Line"/>
          <p:cNvSpPr/>
          <p:nvPr/>
        </p:nvSpPr>
        <p:spPr>
          <a:xfrm>
            <a:off x="7148465" y="40056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9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0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1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62" name="rstudio.png" descr="rstudi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3" invalidUrl="" action="" tgtFrame="" tooltip="" history="1" highlightClick="0" endSnd="0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4" invalidUrl="" action="" tgtFrame="" tooltip="" history="1" highlightClick="0" endSnd="0"/>
              </a:rPr>
              <a:t>fortawesome.github.io/Font-Awesome/get-started/</a:t>
            </a:r>
          </a:p>
        </p:txBody>
      </p:sp>
      <p:sp>
        <p:nvSpPr>
          <p:cNvPr id="264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48683"/>
            <a:ext cx="2912301" cy="813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15" invalidUrl="" action="" tgtFrame="" tooltip="" history="1" highlightClick="0" endSnd="0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265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66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67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68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69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70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1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72" name="Table"/>
          <p:cNvGraphicFramePr/>
          <p:nvPr/>
        </p:nvGraphicFramePr>
        <p:xfrm>
          <a:off x="9640423" y="660576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5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  <a:endParaRPr sz="1600"/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276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77" name="Square"/>
          <p:cNvSpPr/>
          <p:nvPr/>
        </p:nvSpPr>
        <p:spPr>
          <a:xfrm>
            <a:off x="1198395" y="7193656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78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Rectangle"/>
          <p:cNvSpPr/>
          <p:nvPr/>
        </p:nvSpPr>
        <p:spPr>
          <a:xfrm>
            <a:off x="1198395" y="6805227"/>
            <a:ext cx="3556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80" name="Table"/>
          <p:cNvGraphicFramePr/>
          <p:nvPr/>
        </p:nvGraphicFramePr>
        <p:xfrm>
          <a:off x="9552767" y="9368497"/>
          <a:ext cx="19120965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425320"/>
                <a:gridCol w="191770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293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281" name="ggplot2-cheatsheet.png" descr="ggplot2-cheatsheet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84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282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fill="norm" stroke="1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3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92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285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286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287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8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289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0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291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294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5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296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297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298" name="RStudio® is a trademark of RStudio, Inc.  •  CC BY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Your Name •  </a:t>
            </a:r>
            <a:r>
              <a:rPr>
                <a:hlinkClick r:id="rId5" invalidUrl="" action="" tgtFrame="" tooltip="" history="1" highlightClick="0" endSnd="0"/>
              </a:rPr>
              <a:t>your@email.com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299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300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301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2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03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04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06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07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0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308" name="pasted-image.pdf" descr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9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summary function</a:t>
              </a:r>
            </a:p>
          </p:txBody>
        </p:sp>
      </p:grpSp>
      <p:pic>
        <p:nvPicPr>
          <p:cNvPr id="311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hree Column Layout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313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314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315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grpSp>
        <p:nvGrpSpPr>
          <p:cNvPr id="323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316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  <a:endParaRPr b="0"/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319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317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18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22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320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21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324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325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326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7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328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29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30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31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35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333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4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338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36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7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41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39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40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42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43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fill="norm" stroke="1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4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5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6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0" invalidUrl="" action="" tgtFrame="" tooltip="" history="1" highlightClick="0" endSnd="0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1" invalidUrl="" action="" tgtFrame="" tooltip="" history="1" highlightClick="0" endSnd="0"/>
              </a:rPr>
              <a:t>fortawesome.github.io/Font-Awesome/get-started/</a:t>
            </a:r>
          </a:p>
        </p:txBody>
      </p:sp>
      <p:sp>
        <p:nvSpPr>
          <p:cNvPr id="347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12" invalidUrl="" action="" tgtFrame="" tooltip="" history="1" highlightClick="0" endSnd="0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348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49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351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52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53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    </a:t>
            </a:r>
          </a:p>
        </p:txBody>
      </p:sp>
      <p:sp>
        <p:nvSpPr>
          <p:cNvPr id="354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These are just font awesome characters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9563191" y="7051781"/>
            <a:ext cx="735185" cy="769395"/>
            <a:chOff x="299157" y="0"/>
            <a:chExt cx="735183" cy="769393"/>
          </a:xfrm>
        </p:grpSpPr>
        <p:graphicFrame>
          <p:nvGraphicFramePr>
            <p:cNvPr id="355" name="Table"/>
            <p:cNvGraphicFramePr/>
            <p:nvPr/>
          </p:nvGraphicFramePr>
          <p:xfrm>
            <a:off x="314133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56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36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7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36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37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376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382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8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8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8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8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8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390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1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93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94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95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96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97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pic>
        <p:nvPicPr>
          <p:cNvPr id="398" name="rstudio.png" descr="rstudio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00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401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402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Word balloons</a:t>
            </a:r>
          </a:p>
        </p:txBody>
      </p:sp>
      <p:graphicFrame>
        <p:nvGraphicFramePr>
          <p:cNvPr id="403" name="Table"/>
          <p:cNvGraphicFramePr/>
          <p:nvPr/>
        </p:nvGraphicFramePr>
        <p:xfrm>
          <a:off x="10686528" y="709443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4" name="Table"/>
          <p:cNvGraphicFramePr/>
          <p:nvPr/>
        </p:nvGraphicFramePr>
        <p:xfrm>
          <a:off x="11270728" y="704673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405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406" name="Table"/>
          <p:cNvGraphicFramePr/>
          <p:nvPr/>
        </p:nvGraphicFramePr>
        <p:xfrm>
          <a:off x="11272053" y="743875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7" name="Table"/>
          <p:cNvGraphicFramePr/>
          <p:nvPr/>
        </p:nvGraphicFramePr>
        <p:xfrm>
          <a:off x="11272721" y="77114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8" name="Table"/>
          <p:cNvGraphicFramePr/>
          <p:nvPr/>
        </p:nvGraphicFramePr>
        <p:xfrm>
          <a:off x="11840238" y="732445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409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410" name="Table"/>
          <p:cNvGraphicFramePr/>
          <p:nvPr/>
        </p:nvGraphicFramePr>
        <p:xfrm>
          <a:off x="12449733" y="708778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411" name="Table"/>
          <p:cNvGraphicFramePr/>
          <p:nvPr/>
        </p:nvGraphicFramePr>
        <p:xfrm>
          <a:off x="13007537" y="708697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12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15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  <a:endParaRPr sz="1600"/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pic>
        <p:nvPicPr>
          <p:cNvPr id="416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17" name="Table"/>
          <p:cNvGraphicFramePr/>
          <p:nvPr/>
        </p:nvGraphicFramePr>
        <p:xfrm>
          <a:off x="9552767" y="9368497"/>
          <a:ext cx="19120965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425320"/>
                <a:gridCol w="191770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430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418" name="ggplot2-cheatsheet.png" descr="ggplot2-cheatsheet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421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419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fill="norm" stroke="1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0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429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422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423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424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25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426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27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428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431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2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433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434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435" name="RStudio® is a trademark of RStudio, Inc.  •  CC BY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Your Name •  </a:t>
            </a:r>
            <a:r>
              <a:rPr>
                <a:hlinkClick r:id="rId5" invalidUrl="" action="" tgtFrame="" tooltip="" history="1" highlightClick="0" endSnd="0"/>
              </a:rPr>
              <a:t>your@email.com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436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437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438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9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442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440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441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43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44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7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445" name="pasted-image.pdf" descr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6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summary function</a:t>
              </a:r>
            </a:p>
          </p:txBody>
        </p:sp>
      </p:grpSp>
      <p:pic>
        <p:nvPicPr>
          <p:cNvPr id="448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Three Column Layout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450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451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452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grpSp>
        <p:nvGrpSpPr>
          <p:cNvPr id="460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453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  <a:endParaRPr b="0"/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456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454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55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459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457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58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461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462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463" name="Line"/>
          <p:cNvSpPr/>
          <p:nvPr/>
        </p:nvSpPr>
        <p:spPr>
          <a:xfrm>
            <a:off x="4814439" y="1530350"/>
            <a:ext cx="88634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64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465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466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469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467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468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72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470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1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475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473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4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478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476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477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79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480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fill="norm" stroke="1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1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2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3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0" invalidUrl="" action="" tgtFrame="" tooltip="" history="1" highlightClick="0" endSnd="0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1" invalidUrl="" action="" tgtFrame="" tooltip="" history="1" highlightClick="0" endSnd="0"/>
              </a:rPr>
              <a:t>fortawesome.github.io/Font-Awesome/get-started/</a:t>
            </a:r>
          </a:p>
        </p:txBody>
      </p:sp>
      <p:sp>
        <p:nvSpPr>
          <p:cNvPr id="484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12" invalidUrl="" action="" tgtFrame="" tooltip="" history="1" highlightClick="0" endSnd="0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485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486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487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488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489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490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    </a:t>
            </a:r>
          </a:p>
        </p:txBody>
      </p:sp>
      <p:sp>
        <p:nvSpPr>
          <p:cNvPr id="491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These are just font awesome characters</a:t>
            </a:r>
          </a:p>
        </p:txBody>
      </p:sp>
      <p:grpSp>
        <p:nvGrpSpPr>
          <p:cNvPr id="497" name="Group"/>
          <p:cNvGrpSpPr/>
          <p:nvPr/>
        </p:nvGrpSpPr>
        <p:grpSpPr>
          <a:xfrm>
            <a:off x="9563191" y="7051781"/>
            <a:ext cx="735185" cy="769395"/>
            <a:chOff x="299157" y="0"/>
            <a:chExt cx="735183" cy="769393"/>
          </a:xfrm>
        </p:grpSpPr>
        <p:graphicFrame>
          <p:nvGraphicFramePr>
            <p:cNvPr id="492" name="Table"/>
            <p:cNvGraphicFramePr/>
            <p:nvPr/>
          </p:nvGraphicFramePr>
          <p:xfrm>
            <a:off x="314133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93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512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498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07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499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0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1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2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3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04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05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06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508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09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10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11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18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513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4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5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7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21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519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0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522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523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524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525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526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529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527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8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530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531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532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533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534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pic>
        <p:nvPicPr>
          <p:cNvPr id="535" name="rstudio.png" descr="rstudio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7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538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539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Word balloons</a:t>
            </a:r>
          </a:p>
        </p:txBody>
      </p:sp>
      <p:graphicFrame>
        <p:nvGraphicFramePr>
          <p:cNvPr id="540" name="Table"/>
          <p:cNvGraphicFramePr/>
          <p:nvPr/>
        </p:nvGraphicFramePr>
        <p:xfrm>
          <a:off x="10686528" y="709443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1" name="Table"/>
          <p:cNvGraphicFramePr/>
          <p:nvPr/>
        </p:nvGraphicFramePr>
        <p:xfrm>
          <a:off x="11270728" y="704673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542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543" name="Table"/>
          <p:cNvGraphicFramePr/>
          <p:nvPr/>
        </p:nvGraphicFramePr>
        <p:xfrm>
          <a:off x="11272053" y="743875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4" name="Table"/>
          <p:cNvGraphicFramePr/>
          <p:nvPr/>
        </p:nvGraphicFramePr>
        <p:xfrm>
          <a:off x="11272721" y="77114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5" name="Table"/>
          <p:cNvGraphicFramePr/>
          <p:nvPr/>
        </p:nvGraphicFramePr>
        <p:xfrm>
          <a:off x="11840238" y="732445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546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547" name="Table"/>
          <p:cNvGraphicFramePr/>
          <p:nvPr/>
        </p:nvGraphicFramePr>
        <p:xfrm>
          <a:off x="12449733" y="708778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548" name="Table"/>
          <p:cNvGraphicFramePr/>
          <p:nvPr/>
        </p:nvGraphicFramePr>
        <p:xfrm>
          <a:off x="13007537" y="708697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49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52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  <a:endParaRPr sz="1600"/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pic>
        <p:nvPicPr>
          <p:cNvPr id="55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554" name="Table"/>
          <p:cNvGraphicFramePr/>
          <p:nvPr/>
        </p:nvGraphicFramePr>
        <p:xfrm>
          <a:off x="9552767" y="9368497"/>
          <a:ext cx="19120965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425320"/>
                <a:gridCol w="191770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567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555" name="ggplot2-cheatsheet.png" descr="ggplot2-cheatsheet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558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556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fill="norm" stroke="1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57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566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559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560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561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62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563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64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565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56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9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57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57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572" name="RStudio® is a trademark of RStudio, Inc.  •  CC BY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Your Name •  </a:t>
            </a:r>
            <a:r>
              <a:rPr>
                <a:hlinkClick r:id="rId5" invalidUrl="" action="" tgtFrame="" tooltip="" history="1" highlightClick="0" endSnd="0"/>
              </a:rPr>
              <a:t>your@email.com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573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574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575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6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579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577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578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8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81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84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582" name="pasted-image.pdf" descr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3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summary function</a:t>
              </a:r>
            </a:p>
          </p:txBody>
        </p:sp>
      </p:grpSp>
      <p:pic>
        <p:nvPicPr>
          <p:cNvPr id="585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586" name="Three Column Layout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587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588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589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grpSp>
        <p:nvGrpSpPr>
          <p:cNvPr id="597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590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  <a:endParaRPr b="0"/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593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591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92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596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594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95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598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599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60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01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602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603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606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604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605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09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607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612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610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1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615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613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614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16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617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fill="norm" stroke="1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18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19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20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0" invalidUrl="" action="" tgtFrame="" tooltip="" history="1" highlightClick="0" endSnd="0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1" invalidUrl="" action="" tgtFrame="" tooltip="" history="1" highlightClick="0" endSnd="0"/>
              </a:rPr>
              <a:t>fortawesome.github.io/Font-Awesome/get-started/</a:t>
            </a:r>
          </a:p>
        </p:txBody>
      </p:sp>
      <p:sp>
        <p:nvSpPr>
          <p:cNvPr id="621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12" invalidUrl="" action="" tgtFrame="" tooltip="" history="1" highlightClick="0" endSnd="0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622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623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624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625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626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627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    </a:t>
            </a:r>
          </a:p>
        </p:txBody>
      </p:sp>
      <p:sp>
        <p:nvSpPr>
          <p:cNvPr id="628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These are just font awesome characters</a:t>
            </a:r>
          </a:p>
        </p:txBody>
      </p:sp>
      <p:grpSp>
        <p:nvGrpSpPr>
          <p:cNvPr id="634" name="Group"/>
          <p:cNvGrpSpPr/>
          <p:nvPr/>
        </p:nvGrpSpPr>
        <p:grpSpPr>
          <a:xfrm>
            <a:off x="9563191" y="7051781"/>
            <a:ext cx="735185" cy="769395"/>
            <a:chOff x="299157" y="0"/>
            <a:chExt cx="735183" cy="769393"/>
          </a:xfrm>
        </p:grpSpPr>
        <p:graphicFrame>
          <p:nvGraphicFramePr>
            <p:cNvPr id="629" name="Table"/>
            <p:cNvGraphicFramePr/>
            <p:nvPr/>
          </p:nvGraphicFramePr>
          <p:xfrm>
            <a:off x="314133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630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649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635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44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636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7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8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9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0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1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2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3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645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6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7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48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55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650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1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2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3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4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58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656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7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659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660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661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662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663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666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664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5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667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668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669" name="Rectangle"/>
          <p:cNvSpPr/>
          <p:nvPr/>
        </p:nvSpPr>
        <p:spPr>
          <a:xfrm>
            <a:off x="4783291" y="1532135"/>
            <a:ext cx="8939663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70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671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672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pic>
        <p:nvPicPr>
          <p:cNvPr id="673" name="rstudio.png" descr="rstudio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674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75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676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677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Word balloons</a:t>
            </a:r>
          </a:p>
        </p:txBody>
      </p:sp>
      <p:graphicFrame>
        <p:nvGraphicFramePr>
          <p:cNvPr id="678" name="Table"/>
          <p:cNvGraphicFramePr/>
          <p:nvPr/>
        </p:nvGraphicFramePr>
        <p:xfrm>
          <a:off x="10686528" y="709443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9" name="Table"/>
          <p:cNvGraphicFramePr/>
          <p:nvPr/>
        </p:nvGraphicFramePr>
        <p:xfrm>
          <a:off x="11270728" y="704673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680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681" name="Table"/>
          <p:cNvGraphicFramePr/>
          <p:nvPr/>
        </p:nvGraphicFramePr>
        <p:xfrm>
          <a:off x="11272053" y="743875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2" name="Table"/>
          <p:cNvGraphicFramePr/>
          <p:nvPr/>
        </p:nvGraphicFramePr>
        <p:xfrm>
          <a:off x="11272721" y="77114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3" name="Table"/>
          <p:cNvGraphicFramePr/>
          <p:nvPr/>
        </p:nvGraphicFramePr>
        <p:xfrm>
          <a:off x="11840238" y="732445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684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685" name="Table"/>
          <p:cNvGraphicFramePr/>
          <p:nvPr/>
        </p:nvGraphicFramePr>
        <p:xfrm>
          <a:off x="12449733" y="708778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686" name="Table"/>
          <p:cNvGraphicFramePr/>
          <p:nvPr/>
        </p:nvGraphicFramePr>
        <p:xfrm>
          <a:off x="13007537" y="708697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87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roup"/>
          <p:cNvSpPr/>
          <p:nvPr/>
        </p:nvSpPr>
        <p:spPr>
          <a:xfrm>
            <a:off x="9338623" y="3883479"/>
            <a:ext cx="4346831" cy="624563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690" name="Group"/>
          <p:cNvSpPr/>
          <p:nvPr/>
        </p:nvSpPr>
        <p:spPr>
          <a:xfrm>
            <a:off x="4771788" y="3883479"/>
            <a:ext cx="4346831" cy="624563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691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2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  <a:endParaRPr sz="1600"/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pic>
        <p:nvPicPr>
          <p:cNvPr id="69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94" name="Table"/>
          <p:cNvGraphicFramePr/>
          <p:nvPr/>
        </p:nvGraphicFramePr>
        <p:xfrm>
          <a:off x="9552767" y="9368497"/>
          <a:ext cx="19120965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425320"/>
                <a:gridCol w="191770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707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695" name="ggplot2-cheatsheet.png" descr="ggplot2-cheatsheet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698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696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fill="norm" stroke="1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97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06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699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700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701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02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703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04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705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70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9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71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71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712" name="RStudio® is a trademark of RStudio, Inc.  •  CC BY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Your Name •  </a:t>
            </a:r>
            <a:r>
              <a:rPr>
                <a:hlinkClick r:id="rId5" invalidUrl="" action="" tgtFrame="" tooltip="" history="1" highlightClick="0" endSnd="0"/>
              </a:rPr>
              <a:t>your@email.com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713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714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715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16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719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717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718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2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21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24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722" name="pasted-image.pdf" descr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23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summary function</a:t>
              </a:r>
            </a:p>
          </p:txBody>
        </p:sp>
      </p:grpSp>
      <p:pic>
        <p:nvPicPr>
          <p:cNvPr id="725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726" name="Three Column Layout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727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728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729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grpSp>
        <p:nvGrpSpPr>
          <p:cNvPr id="737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730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  <a:endParaRPr b="0"/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733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731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32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736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734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35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738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739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7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41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742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743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746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744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745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749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747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8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752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750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1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755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753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754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56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757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fill="norm" stroke="1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8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9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60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0" invalidUrl="" action="" tgtFrame="" tooltip="" history="1" highlightClick="0" endSnd="0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1" invalidUrl="" action="" tgtFrame="" tooltip="" history="1" highlightClick="0" endSnd="0"/>
              </a:rPr>
              <a:t>fortawesome.github.io/Font-Awesome/get-started/</a:t>
            </a:r>
          </a:p>
        </p:txBody>
      </p:sp>
      <p:sp>
        <p:nvSpPr>
          <p:cNvPr id="761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12" invalidUrl="" action="" tgtFrame="" tooltip="" history="1" highlightClick="0" endSnd="0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762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763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764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765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766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767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    </a:t>
            </a:r>
          </a:p>
        </p:txBody>
      </p:sp>
      <p:sp>
        <p:nvSpPr>
          <p:cNvPr id="768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These are just font awesome characters</a:t>
            </a:r>
          </a:p>
        </p:txBody>
      </p:sp>
      <p:grpSp>
        <p:nvGrpSpPr>
          <p:cNvPr id="774" name="Group"/>
          <p:cNvGrpSpPr/>
          <p:nvPr/>
        </p:nvGrpSpPr>
        <p:grpSpPr>
          <a:xfrm>
            <a:off x="9563191" y="7051781"/>
            <a:ext cx="735185" cy="769395"/>
            <a:chOff x="299157" y="0"/>
            <a:chExt cx="735183" cy="769393"/>
          </a:xfrm>
        </p:grpSpPr>
        <p:graphicFrame>
          <p:nvGraphicFramePr>
            <p:cNvPr id="769" name="Table"/>
            <p:cNvGraphicFramePr/>
            <p:nvPr/>
          </p:nvGraphicFramePr>
          <p:xfrm>
            <a:off x="314133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770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789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775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784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776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7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8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9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80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781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782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783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785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86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87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88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795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790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1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2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3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4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798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796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7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799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800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801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802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803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806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804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5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807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808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809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810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811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pic>
        <p:nvPicPr>
          <p:cNvPr id="812" name="rstudio.png" descr="rstudio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813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4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815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816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Word balloons</a:t>
            </a:r>
          </a:p>
        </p:txBody>
      </p:sp>
      <p:graphicFrame>
        <p:nvGraphicFramePr>
          <p:cNvPr id="817" name="Table"/>
          <p:cNvGraphicFramePr/>
          <p:nvPr/>
        </p:nvGraphicFramePr>
        <p:xfrm>
          <a:off x="10686528" y="709443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8" name="Table"/>
          <p:cNvGraphicFramePr/>
          <p:nvPr/>
        </p:nvGraphicFramePr>
        <p:xfrm>
          <a:off x="11270728" y="704673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819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820" name="Table"/>
          <p:cNvGraphicFramePr/>
          <p:nvPr/>
        </p:nvGraphicFramePr>
        <p:xfrm>
          <a:off x="11272053" y="743875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1" name="Table"/>
          <p:cNvGraphicFramePr/>
          <p:nvPr/>
        </p:nvGraphicFramePr>
        <p:xfrm>
          <a:off x="11272721" y="77114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2" name="Table"/>
          <p:cNvGraphicFramePr/>
          <p:nvPr/>
        </p:nvGraphicFramePr>
        <p:xfrm>
          <a:off x="11840238" y="732445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823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824" name="Table"/>
          <p:cNvGraphicFramePr/>
          <p:nvPr/>
        </p:nvGraphicFramePr>
        <p:xfrm>
          <a:off x="12449733" y="708778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825" name="Table"/>
          <p:cNvGraphicFramePr/>
          <p:nvPr/>
        </p:nvGraphicFramePr>
        <p:xfrm>
          <a:off x="13007537" y="708697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26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29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  <a:endParaRPr sz="1600"/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830" name="Group"/>
          <p:cNvSpPr/>
          <p:nvPr/>
        </p:nvSpPr>
        <p:spPr>
          <a:xfrm>
            <a:off x="213255" y="8762892"/>
            <a:ext cx="4346831" cy="136621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pic>
        <p:nvPicPr>
          <p:cNvPr id="83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32" name="Table"/>
          <p:cNvGraphicFramePr/>
          <p:nvPr/>
        </p:nvGraphicFramePr>
        <p:xfrm>
          <a:off x="9552767" y="9368497"/>
          <a:ext cx="19120965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425320"/>
                <a:gridCol w="191770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845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833" name="ggplot2-cheatsheet.png" descr="ggplot2-cheatsheet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836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834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fill="norm" stroke="1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35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44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837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838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839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40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841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42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843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846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47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848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849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850" name="RStudio® is a trademark of RStudio, Inc.  •  CC BY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Your Name •  </a:t>
            </a:r>
            <a:r>
              <a:rPr>
                <a:hlinkClick r:id="rId5" invalidUrl="" action="" tgtFrame="" tooltip="" history="1" highlightClick="0" endSnd="0"/>
              </a:rPr>
              <a:t>your@email.com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851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852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853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4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857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855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856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58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859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62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860" name="pasted-image.pdf" descr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1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summary function</a:t>
              </a:r>
            </a:p>
          </p:txBody>
        </p:sp>
      </p:grpSp>
      <p:pic>
        <p:nvPicPr>
          <p:cNvPr id="863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864" name="Three Column Layout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865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866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867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grpSp>
        <p:nvGrpSpPr>
          <p:cNvPr id="875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868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  <a:endParaRPr b="0"/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871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869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70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874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872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73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876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877" name="COPYRIGHT"/>
          <p:cNvSpPr txBox="1"/>
          <p:nvPr/>
        </p:nvSpPr>
        <p:spPr>
          <a:xfrm>
            <a:off x="306822" y="88350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878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879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0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881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882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885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883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884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88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886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7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891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889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0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894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892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893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95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896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fill="norm" stroke="1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7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8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9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0" invalidUrl="" action="" tgtFrame="" tooltip="" history="1" highlightClick="0" endSnd="0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1" invalidUrl="" action="" tgtFrame="" tooltip="" history="1" highlightClick="0" endSnd="0"/>
              </a:rPr>
              <a:t>fortawesome.github.io/Font-Awesome/get-started/</a:t>
            </a:r>
          </a:p>
        </p:txBody>
      </p:sp>
      <p:sp>
        <p:nvSpPr>
          <p:cNvPr id="900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12" invalidUrl="" action="" tgtFrame="" tooltip="" history="1" highlightClick="0" endSnd="0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901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902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903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904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905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906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    </a:t>
            </a:r>
          </a:p>
        </p:txBody>
      </p:sp>
      <p:sp>
        <p:nvSpPr>
          <p:cNvPr id="907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These are just font awesome characters</a:t>
            </a:r>
          </a:p>
        </p:txBody>
      </p:sp>
      <p:grpSp>
        <p:nvGrpSpPr>
          <p:cNvPr id="913" name="Group"/>
          <p:cNvGrpSpPr/>
          <p:nvPr/>
        </p:nvGrpSpPr>
        <p:grpSpPr>
          <a:xfrm>
            <a:off x="9563191" y="7051781"/>
            <a:ext cx="735185" cy="769395"/>
            <a:chOff x="299157" y="0"/>
            <a:chExt cx="735183" cy="769393"/>
          </a:xfrm>
        </p:grpSpPr>
        <p:graphicFrame>
          <p:nvGraphicFramePr>
            <p:cNvPr id="908" name="Table"/>
            <p:cNvGraphicFramePr/>
            <p:nvPr/>
          </p:nvGraphicFramePr>
          <p:xfrm>
            <a:off x="314133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909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12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928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914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923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915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16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17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18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19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20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21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22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924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25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26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27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934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929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30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1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2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3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937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935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36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938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939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940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941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942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945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943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4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946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947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948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Word balloons</a:t>
            </a:r>
          </a:p>
        </p:txBody>
      </p:sp>
      <p:sp>
        <p:nvSpPr>
          <p:cNvPr id="949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950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951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952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pic>
        <p:nvPicPr>
          <p:cNvPr id="953" name="rstudio.png" descr="rstudio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54" name="Table"/>
          <p:cNvGraphicFramePr/>
          <p:nvPr/>
        </p:nvGraphicFramePr>
        <p:xfrm>
          <a:off x="10686528" y="709443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5" name="Table"/>
          <p:cNvGraphicFramePr/>
          <p:nvPr/>
        </p:nvGraphicFramePr>
        <p:xfrm>
          <a:off x="11270728" y="704673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956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957" name="Table"/>
          <p:cNvGraphicFramePr/>
          <p:nvPr/>
        </p:nvGraphicFramePr>
        <p:xfrm>
          <a:off x="11272053" y="743875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8" name="Table"/>
          <p:cNvGraphicFramePr/>
          <p:nvPr/>
        </p:nvGraphicFramePr>
        <p:xfrm>
          <a:off x="11272721" y="77114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9" name="Table"/>
          <p:cNvGraphicFramePr/>
          <p:nvPr/>
        </p:nvGraphicFramePr>
        <p:xfrm>
          <a:off x="11840238" y="732445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960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961" name="Table"/>
          <p:cNvGraphicFramePr/>
          <p:nvPr/>
        </p:nvGraphicFramePr>
        <p:xfrm>
          <a:off x="12449733" y="708778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962" name="Table"/>
          <p:cNvGraphicFramePr/>
          <p:nvPr/>
        </p:nvGraphicFramePr>
        <p:xfrm>
          <a:off x="13007537" y="708697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63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5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66" name="Table"/>
          <p:cNvGraphicFramePr/>
          <p:nvPr/>
        </p:nvGraphicFramePr>
        <p:xfrm>
          <a:off x="9552767" y="9368497"/>
          <a:ext cx="19120965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425320"/>
                <a:gridCol w="191770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67" name="Rectangle"/>
          <p:cNvSpPr/>
          <p:nvPr/>
        </p:nvSpPr>
        <p:spPr>
          <a:xfrm>
            <a:off x="218414" y="8770938"/>
            <a:ext cx="4350219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980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968" name="ggplot2-cheatsheet.png" descr="ggplot2-cheatsheet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971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969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fill="norm" stroke="1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70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979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972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973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974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75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976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77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978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981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82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983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984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985" name="RStudio® is a trademark of RStudio, Inc.  •  CC BY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Your Name •  </a:t>
            </a:r>
            <a:r>
              <a:rPr>
                <a:hlinkClick r:id="rId5" invalidUrl="" action="" tgtFrame="" tooltip="" history="1" highlightClick="0" endSnd="0"/>
              </a:rPr>
              <a:t>your@email.com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986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987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98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89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990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91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994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992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993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95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996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99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997" name="pasted-image.pdf" descr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98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summary function</a:t>
              </a:r>
            </a:p>
          </p:txBody>
        </p:sp>
      </p:grpSp>
      <p:pic>
        <p:nvPicPr>
          <p:cNvPr id="1000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1" name="rstudio.png" descr="rstudio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1002" name="Three Column Layout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003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004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005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grpSp>
        <p:nvGrpSpPr>
          <p:cNvPr id="1013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1006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  <a:endParaRPr b="0"/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1009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1007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08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1012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1010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11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1014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015" name="COPYRIGHT"/>
          <p:cNvSpPr txBox="1"/>
          <p:nvPr/>
        </p:nvSpPr>
        <p:spPr>
          <a:xfrm>
            <a:off x="306822" y="88350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1016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017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  <a:endParaRPr sz="1600"/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1018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19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020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1021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1024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1022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023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027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1025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6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030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1028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9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033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1031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032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034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035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fill="norm" stroke="1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36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037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38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1039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40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1" invalidUrl="" action="" tgtFrame="" tooltip="" history="1" highlightClick="0" endSnd="0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2" invalidUrl="" action="" tgtFrame="" tooltip="" history="1" highlightClick="0" endSnd="0"/>
              </a:rPr>
              <a:t>fortawesome.github.io/Font-Awesome/get-started/</a:t>
            </a:r>
          </a:p>
        </p:txBody>
      </p:sp>
      <p:sp>
        <p:nvSpPr>
          <p:cNvPr id="1041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13" invalidUrl="" action="" tgtFrame="" tooltip="" history="1" highlightClick="0" endSnd="0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1042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1043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1044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1045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1046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1047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    </a:t>
            </a:r>
          </a:p>
        </p:txBody>
      </p:sp>
      <p:sp>
        <p:nvSpPr>
          <p:cNvPr id="1048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These are just font awesome characters</a:t>
            </a:r>
          </a:p>
        </p:txBody>
      </p:sp>
      <p:grpSp>
        <p:nvGrpSpPr>
          <p:cNvPr id="1054" name="Group"/>
          <p:cNvGrpSpPr/>
          <p:nvPr/>
        </p:nvGrpSpPr>
        <p:grpSpPr>
          <a:xfrm>
            <a:off x="9563191" y="7051781"/>
            <a:ext cx="735185" cy="769395"/>
            <a:chOff x="299157" y="0"/>
            <a:chExt cx="735183" cy="769393"/>
          </a:xfrm>
        </p:grpSpPr>
        <p:graphicFrame>
          <p:nvGraphicFramePr>
            <p:cNvPr id="1049" name="Table"/>
            <p:cNvGraphicFramePr/>
            <p:nvPr/>
          </p:nvGraphicFramePr>
          <p:xfrm>
            <a:off x="314133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1050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51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52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53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069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1055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064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1056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57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58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59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0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061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062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063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1065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66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67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68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075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1070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1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2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3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4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078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1076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7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079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1080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1081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1082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1083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1086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1084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5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087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1088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1089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1090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Word balloons</a:t>
            </a:r>
          </a:p>
        </p:txBody>
      </p:sp>
      <p:graphicFrame>
        <p:nvGraphicFramePr>
          <p:cNvPr id="1091" name="Table"/>
          <p:cNvGraphicFramePr/>
          <p:nvPr/>
        </p:nvGraphicFramePr>
        <p:xfrm>
          <a:off x="10686528" y="709443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2" name="Table"/>
          <p:cNvGraphicFramePr/>
          <p:nvPr/>
        </p:nvGraphicFramePr>
        <p:xfrm>
          <a:off x="11270728" y="704673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093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094" name="Table"/>
          <p:cNvGraphicFramePr/>
          <p:nvPr/>
        </p:nvGraphicFramePr>
        <p:xfrm>
          <a:off x="11272053" y="743875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5" name="Table"/>
          <p:cNvGraphicFramePr/>
          <p:nvPr/>
        </p:nvGraphicFramePr>
        <p:xfrm>
          <a:off x="11272721" y="77114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6" name="Table"/>
          <p:cNvGraphicFramePr/>
          <p:nvPr/>
        </p:nvGraphicFramePr>
        <p:xfrm>
          <a:off x="11840238" y="732445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097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098" name="Table"/>
          <p:cNvGraphicFramePr/>
          <p:nvPr/>
        </p:nvGraphicFramePr>
        <p:xfrm>
          <a:off x="12449733" y="708778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099" name="Table"/>
          <p:cNvGraphicFramePr/>
          <p:nvPr/>
        </p:nvGraphicFramePr>
        <p:xfrm>
          <a:off x="13007537" y="708697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00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3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  <a:endParaRPr sz="1600"/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1104" name="Rectangle"/>
          <p:cNvSpPr/>
          <p:nvPr/>
        </p:nvSpPr>
        <p:spPr>
          <a:xfrm>
            <a:off x="9371246" y="3883479"/>
            <a:ext cx="4309674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5" name="Rectangle"/>
          <p:cNvSpPr/>
          <p:nvPr/>
        </p:nvSpPr>
        <p:spPr>
          <a:xfrm>
            <a:off x="4797190" y="3883479"/>
            <a:ext cx="4350220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6" name="Group"/>
          <p:cNvSpPr/>
          <p:nvPr/>
        </p:nvSpPr>
        <p:spPr>
          <a:xfrm>
            <a:off x="213255" y="8762892"/>
            <a:ext cx="4346831" cy="136621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pic>
        <p:nvPicPr>
          <p:cNvPr id="110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108" name="Table"/>
          <p:cNvGraphicFramePr/>
          <p:nvPr/>
        </p:nvGraphicFramePr>
        <p:xfrm>
          <a:off x="9552767" y="9368497"/>
          <a:ext cx="19120965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425320"/>
                <a:gridCol w="191770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121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1109" name="ggplot2-cheatsheet.png" descr="ggplot2-cheatsheet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1112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1110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fill="norm" stroke="1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111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120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1113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1114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1115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16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1117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18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1119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122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23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124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1125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1126" name="RStudio® is a trademark of RStudio, Inc.  •  CC BY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Your Name •  </a:t>
            </a:r>
            <a:r>
              <a:rPr>
                <a:hlinkClick r:id="rId5" invalidUrl="" action="" tgtFrame="" tooltip="" history="1" highlightClick="0" endSnd="0"/>
              </a:rPr>
              <a:t>your@email.com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1127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1128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1129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1130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1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1134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1132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1133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35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136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39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1137" name="pasted-image.pdf" descr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8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summary function</a:t>
              </a:r>
            </a:p>
          </p:txBody>
        </p:sp>
      </p:grpSp>
      <p:pic>
        <p:nvPicPr>
          <p:cNvPr id="1140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1" name="rstudio.png" descr="rstudio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1142" name="Three Column Layout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143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144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145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grpSp>
        <p:nvGrpSpPr>
          <p:cNvPr id="1153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1146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  <a:endParaRPr b="0"/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1149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1147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48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1152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1150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51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1154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155" name="COPYRIGHT"/>
          <p:cNvSpPr txBox="1"/>
          <p:nvPr/>
        </p:nvSpPr>
        <p:spPr>
          <a:xfrm>
            <a:off x="306822" y="88350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1156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157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58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159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1160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1163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1161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162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166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1164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5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169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1167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8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172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1170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171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73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174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fill="norm" stroke="1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75" name="Logistics"/>
          <p:cNvSpPr txBox="1"/>
          <p:nvPr/>
        </p:nvSpPr>
        <p:spPr>
          <a:xfrm>
            <a:off x="48165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176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77" name="Useful Elements"/>
          <p:cNvSpPr txBox="1"/>
          <p:nvPr/>
        </p:nvSpPr>
        <p:spPr>
          <a:xfrm>
            <a:off x="93925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1178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79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1" invalidUrl="" action="" tgtFrame="" tooltip="" history="1" highlightClick="0" endSnd="0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2" invalidUrl="" action="" tgtFrame="" tooltip="" history="1" highlightClick="0" endSnd="0"/>
              </a:rPr>
              <a:t>fortawesome.github.io/Font-Awesome/get-started/</a:t>
            </a:r>
          </a:p>
        </p:txBody>
      </p:sp>
      <p:sp>
        <p:nvSpPr>
          <p:cNvPr id="1180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13" invalidUrl="" action="" tgtFrame="" tooltip="" history="1" highlightClick="0" endSnd="0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1181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1182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1183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1184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1185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1186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    </a:t>
            </a:r>
          </a:p>
        </p:txBody>
      </p:sp>
      <p:sp>
        <p:nvSpPr>
          <p:cNvPr id="1187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These are just font awesome characters</a:t>
            </a:r>
          </a:p>
        </p:txBody>
      </p:sp>
      <p:grpSp>
        <p:nvGrpSpPr>
          <p:cNvPr id="1193" name="Group"/>
          <p:cNvGrpSpPr/>
          <p:nvPr/>
        </p:nvGrpSpPr>
        <p:grpSpPr>
          <a:xfrm>
            <a:off x="9563191" y="7051781"/>
            <a:ext cx="735185" cy="769395"/>
            <a:chOff x="299157" y="0"/>
            <a:chExt cx="735183" cy="769393"/>
          </a:xfrm>
        </p:grpSpPr>
        <p:graphicFrame>
          <p:nvGraphicFramePr>
            <p:cNvPr id="1188" name="Table"/>
            <p:cNvGraphicFramePr/>
            <p:nvPr/>
          </p:nvGraphicFramePr>
          <p:xfrm>
            <a:off x="314133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1189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90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91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92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208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1194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203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1195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6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7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8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9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00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01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02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1204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05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06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07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214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1209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0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1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2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3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217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1215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6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218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1219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1220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1221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1222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1225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1223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24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226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1227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1228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1229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Word balloons</a:t>
            </a:r>
          </a:p>
        </p:txBody>
      </p:sp>
      <p:graphicFrame>
        <p:nvGraphicFramePr>
          <p:cNvPr id="1230" name="Table"/>
          <p:cNvGraphicFramePr/>
          <p:nvPr/>
        </p:nvGraphicFramePr>
        <p:xfrm>
          <a:off x="10686528" y="709443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1" name="Table"/>
          <p:cNvGraphicFramePr/>
          <p:nvPr/>
        </p:nvGraphicFramePr>
        <p:xfrm>
          <a:off x="11270728" y="704673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232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233" name="Table"/>
          <p:cNvGraphicFramePr/>
          <p:nvPr/>
        </p:nvGraphicFramePr>
        <p:xfrm>
          <a:off x="11272053" y="743875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4" name="Table"/>
          <p:cNvGraphicFramePr/>
          <p:nvPr/>
        </p:nvGraphicFramePr>
        <p:xfrm>
          <a:off x="11272721" y="77114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5" name="Table"/>
          <p:cNvGraphicFramePr/>
          <p:nvPr/>
        </p:nvGraphicFramePr>
        <p:xfrm>
          <a:off x="11840238" y="732445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236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237" name="Table"/>
          <p:cNvGraphicFramePr/>
          <p:nvPr/>
        </p:nvGraphicFramePr>
        <p:xfrm>
          <a:off x="12449733" y="708778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238" name="Table"/>
          <p:cNvGraphicFramePr/>
          <p:nvPr/>
        </p:nvGraphicFramePr>
        <p:xfrm>
          <a:off x="13007537" y="708697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39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