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0"/>
  </p:notesMasterIdLst>
  <p:sldIdLst>
    <p:sldId id="256" r:id="rId2"/>
    <p:sldId id="293" r:id="rId3"/>
    <p:sldId id="292" r:id="rId4"/>
    <p:sldId id="296" r:id="rId5"/>
    <p:sldId id="297" r:id="rId6"/>
    <p:sldId id="298" r:id="rId7"/>
    <p:sldId id="299" r:id="rId8"/>
    <p:sldId id="300" r:id="rId9"/>
    <p:sldId id="301" r:id="rId10"/>
    <p:sldId id="257" r:id="rId11"/>
    <p:sldId id="265" r:id="rId12"/>
    <p:sldId id="264" r:id="rId13"/>
    <p:sldId id="261" r:id="rId14"/>
    <p:sldId id="267" r:id="rId15"/>
    <p:sldId id="259" r:id="rId16"/>
    <p:sldId id="262" r:id="rId17"/>
    <p:sldId id="268" r:id="rId18"/>
    <p:sldId id="263" r:id="rId19"/>
    <p:sldId id="269" r:id="rId20"/>
    <p:sldId id="266" r:id="rId21"/>
    <p:sldId id="295" r:id="rId22"/>
    <p:sldId id="302" r:id="rId23"/>
    <p:sldId id="303" r:id="rId24"/>
    <p:sldId id="304" r:id="rId25"/>
    <p:sldId id="305" r:id="rId26"/>
    <p:sldId id="270" r:id="rId27"/>
    <p:sldId id="282" r:id="rId28"/>
    <p:sldId id="271" r:id="rId29"/>
    <p:sldId id="283" r:id="rId30"/>
    <p:sldId id="272" r:id="rId31"/>
    <p:sldId id="284" r:id="rId32"/>
    <p:sldId id="273" r:id="rId33"/>
    <p:sldId id="285" r:id="rId34"/>
    <p:sldId id="274" r:id="rId35"/>
    <p:sldId id="286" r:id="rId36"/>
    <p:sldId id="275" r:id="rId37"/>
    <p:sldId id="287" r:id="rId38"/>
    <p:sldId id="276" r:id="rId39"/>
    <p:sldId id="288" r:id="rId40"/>
    <p:sldId id="277" r:id="rId41"/>
    <p:sldId id="278" r:id="rId42"/>
    <p:sldId id="289" r:id="rId43"/>
    <p:sldId id="279" r:id="rId44"/>
    <p:sldId id="290" r:id="rId45"/>
    <p:sldId id="280" r:id="rId46"/>
    <p:sldId id="291" r:id="rId47"/>
    <p:sldId id="281" r:id="rId48"/>
    <p:sldId id="306" r:id="rId49"/>
    <p:sldId id="307" r:id="rId50"/>
    <p:sldId id="308" r:id="rId51"/>
    <p:sldId id="309" r:id="rId52"/>
    <p:sldId id="310" r:id="rId53"/>
    <p:sldId id="311" r:id="rId54"/>
    <p:sldId id="312" r:id="rId55"/>
    <p:sldId id="313" r:id="rId56"/>
    <p:sldId id="314" r:id="rId57"/>
    <p:sldId id="315" r:id="rId58"/>
    <p:sldId id="318" r:id="rId59"/>
    <p:sldId id="319" r:id="rId60"/>
    <p:sldId id="320" r:id="rId61"/>
    <p:sldId id="321" r:id="rId62"/>
    <p:sldId id="316" r:id="rId63"/>
    <p:sldId id="317" r:id="rId64"/>
    <p:sldId id="322" r:id="rId65"/>
    <p:sldId id="323" r:id="rId66"/>
    <p:sldId id="357" r:id="rId67"/>
    <p:sldId id="358"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9" r:id="rId99"/>
    <p:sldId id="360" r:id="rId100"/>
    <p:sldId id="361" r:id="rId101"/>
    <p:sldId id="362" r:id="rId102"/>
    <p:sldId id="363" r:id="rId103"/>
    <p:sldId id="364" r:id="rId104"/>
    <p:sldId id="365" r:id="rId105"/>
    <p:sldId id="366" r:id="rId106"/>
    <p:sldId id="367" r:id="rId107"/>
    <p:sldId id="368" r:id="rId108"/>
    <p:sldId id="294"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prowadzenie" id="{B6F2BA64-72AD-44D5-8C61-742C4AE6275E}">
          <p14:sldIdLst>
            <p14:sldId id="256"/>
            <p14:sldId id="293"/>
          </p14:sldIdLst>
        </p14:section>
        <p14:section name="Quick C++ Benchmarks" id="{49F1B73D-42E7-42FA-A426-6076D257DB06}">
          <p14:sldIdLst>
            <p14:sldId id="292"/>
            <p14:sldId id="296"/>
            <p14:sldId id="297"/>
            <p14:sldId id="298"/>
            <p14:sldId id="299"/>
            <p14:sldId id="300"/>
            <p14:sldId id="301"/>
          </p14:sldIdLst>
        </p14:section>
        <p14:section name="Złożoność algorytmiczna" id="{6636CFFC-AADC-480E-9E92-5873F55A7D8B}">
          <p14:sldIdLst>
            <p14:sldId id="257"/>
            <p14:sldId id="265"/>
            <p14:sldId id="264"/>
            <p14:sldId id="261"/>
            <p14:sldId id="267"/>
            <p14:sldId id="259"/>
            <p14:sldId id="262"/>
            <p14:sldId id="268"/>
            <p14:sldId id="263"/>
            <p14:sldId id="269"/>
            <p14:sldId id="266"/>
          </p14:sldIdLst>
        </p14:section>
        <p14:section name="Compiler Explorer" id="{9162EDF6-252F-4D7C-A834-F3FF56940388}">
          <p14:sldIdLst>
            <p14:sldId id="295"/>
            <p14:sldId id="302"/>
            <p14:sldId id="303"/>
            <p14:sldId id="304"/>
            <p14:sldId id="305"/>
          </p14:sldIdLst>
        </p14:section>
        <p14:section name="Optymalizacje kompilatora" id="{46704BBB-7734-46C9-95E6-80500B75BD56}">
          <p14:sldIdLst>
            <p14:sldId id="270"/>
            <p14:sldId id="282"/>
            <p14:sldId id="271"/>
            <p14:sldId id="283"/>
            <p14:sldId id="272"/>
            <p14:sldId id="284"/>
            <p14:sldId id="273"/>
            <p14:sldId id="285"/>
            <p14:sldId id="274"/>
            <p14:sldId id="286"/>
            <p14:sldId id="275"/>
            <p14:sldId id="287"/>
            <p14:sldId id="276"/>
            <p14:sldId id="288"/>
            <p14:sldId id="277"/>
            <p14:sldId id="278"/>
            <p14:sldId id="289"/>
            <p14:sldId id="279"/>
            <p14:sldId id="290"/>
            <p14:sldId id="280"/>
            <p14:sldId id="291"/>
            <p14:sldId id="281"/>
            <p14:sldId id="306"/>
            <p14:sldId id="307"/>
            <p14:sldId id="308"/>
            <p14:sldId id="309"/>
          </p14:sldIdLst>
        </p14:section>
        <p14:section name="Wielowątkowość" id="{BF8AAE47-4C5A-4A66-BCF3-410A45E3AA15}">
          <p14:sldIdLst>
            <p14:sldId id="310"/>
            <p14:sldId id="311"/>
            <p14:sldId id="312"/>
            <p14:sldId id="313"/>
            <p14:sldId id="314"/>
            <p14:sldId id="315"/>
          </p14:sldIdLst>
        </p14:section>
        <p14:section name="Programowanie dynamiczne" id="{168D3556-B4E6-4DDB-A54C-D9740AEB8212}">
          <p14:sldIdLst>
            <p14:sldId id="318"/>
            <p14:sldId id="319"/>
            <p14:sldId id="320"/>
            <p14:sldId id="321"/>
            <p14:sldId id="316"/>
            <p14:sldId id="317"/>
            <p14:sldId id="322"/>
            <p14:sldId id="323"/>
          </p14:sldIdLst>
        </p14:section>
        <p14:section name="Wsparcie języka" id="{C228406A-DD03-4B62-9BC0-E2642546A18D}">
          <p14:sldIdLst>
            <p14:sldId id="357"/>
            <p14:sldId id="358"/>
          </p14:sldIdLst>
        </p14:section>
        <p14:section name="Profilowanie" id="{B7E40720-0A56-4D82-8055-0BED854E6089}">
          <p14:sldIdLst>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Lst>
        </p14:section>
        <p14:section name="Zakończenie" id="{47B2395D-297E-4232-9B7A-E772759A8C02}">
          <p14:sldIdLst>
            <p14:sldId id="359"/>
            <p14:sldId id="360"/>
            <p14:sldId id="361"/>
            <p14:sldId id="362"/>
            <p14:sldId id="363"/>
            <p14:sldId id="364"/>
            <p14:sldId id="365"/>
            <p14:sldId id="366"/>
            <p14:sldId id="367"/>
            <p14:sldId id="368"/>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94" autoAdjust="0"/>
  </p:normalViewPr>
  <p:slideViewPr>
    <p:cSldViewPr snapToGrid="0">
      <p:cViewPr varScale="1">
        <p:scale>
          <a:sx n="89" d="100"/>
          <a:sy n="89" d="100"/>
        </p:scale>
        <p:origin x="13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16489-00B1-43C2-8227-E76B9A33410E}" type="datetimeFigureOut">
              <a:rPr lang="en-US" smtClean="0"/>
              <a:t>5/21/2019</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177AC-725F-438C-B445-54E34D466E79}" type="slidenum">
              <a:rPr lang="en-US" smtClean="0"/>
              <a:t>‹#›</a:t>
            </a:fld>
            <a:endParaRPr lang="en-US"/>
          </a:p>
        </p:txBody>
      </p:sp>
    </p:spTree>
    <p:extLst>
      <p:ext uri="{BB962C8B-B14F-4D97-AF65-F5344CB8AC3E}">
        <p14:creationId xmlns:p14="http://schemas.microsoft.com/office/powerpoint/2010/main" val="196625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l.wikipedia.org/wiki/Sortowanie_b%C4%85belkow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n.wikipedia.org/wiki/Bubble_sor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l.wikipedia.org/wiki/Sortowanie_b%C4%85belkowe"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quick-bench.com/60pvygRyWpBdBCQ8k8LNNTZH-QI" TargetMode="External"/><Relationship Id="rId4" Type="http://schemas.openxmlformats.org/officeDocument/2006/relationships/hyperlink" Target="https://en.wikipedia.org/wiki/Bubble_sor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l.wikipedia.org/wiki/Sortowanie_przez_kopcowani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n.wikipedia.org/wiki/Heapsort"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l.wikipedia.org/wiki/Sortowanie_przez_kopcowani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quick-bench.com/J5M9rpbiucDM6gFnIB8ux0-yI40" TargetMode="External"/><Relationship Id="rId4" Type="http://schemas.openxmlformats.org/officeDocument/2006/relationships/hyperlink" Target="https://en.wikipedia.org/wiki/Heapsort"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pl.wikipedia.org/wiki/Sortowanie_przez_zliczanie"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en.wikipedia.org/wiki/Counting_sort"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l.wikipedia.org/wiki/Sortowanie_przez_zliczanie"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quick-bench.com/dq8JAZMuceJoKsiR6eaclHlukUI" TargetMode="External"/><Relationship Id="rId5" Type="http://schemas.openxmlformats.org/officeDocument/2006/relationships/hyperlink" Target="http://quick-bench.com/rNP-zgXUZetS4iId2uV3TduoUmI" TargetMode="External"/><Relationship Id="rId4" Type="http://schemas.openxmlformats.org/officeDocument/2006/relationships/hyperlink" Target="https://en.wikipedia.org/wiki/Counting_sort"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patreon.com/mattgodbolt/overview"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atreon.com/FredTingaud/overview"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odbolt.org/z/OnD21C"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odbolt.org/z/OnD21C"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odbolt.org/z/sv1ci4"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odbolt.org/z/sv1ci4"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godbolt.org/z/JEQNP8"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odbolt.org/z/JEQNP8"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odbolt.org/z/E0r_IO"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odbolt.org/z/E0r_IO"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odbolt.org/z/nTxPcb"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godbolt.org/z/nTxPcb"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godbolt.org/z/ufBX_y"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godbolt.org/z/ufBX_y"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godbolt.org/z/Gu2X6C"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godbolt.org/z/Gu2X6C"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en.wikipedia.org/wiki/List_of_software_palettes"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godbolt.org/z/9maRC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godbolt.org/z/y57i2p"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godbolt.org/z/y57i2p"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godbolt.org/z/gz9OVc"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godbolt.org/z/gz9OVc"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godbolt.org/z/Rxxq-H"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godbolt.org/z/Rxxq-H"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quick-bench.com/FkZ_VVPk8CTi9f9U7wO66qgnU28"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quick-bench.com/FkZ_VVPk8CTi9f9U7wO66qgnU28"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quick-bench.com/ATuuraILJ3OOiMMkHJiB2pXWL8g"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quick-bench.com/ATuuraILJ3OOiMMkHJiB2pXWL8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quick-bench.com/xRmYZBeFPCa9-MCFTOtlNJNhVGU"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quick-bench.com/xRmYZBeFPCa9-MCFTOtlNJNhVGU"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quick-bench.com/INFBg-4gcsSpBD7i_cBklIW9g8k"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quick-bench.com/INFBg-4gcsSpBD7i_cBklIW9g8k"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quick-bench.com/G1irEF3EdfANeyP2NaDBJexSSAY"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quick-bench.com/G1irEF3EdfANeyP2NaDBJexSSAY"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ammer.com/nokia.com/#/Threads/show?threadId=14012896047104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quick-bench.com/zTYodGv03fLo1n3_hVhyLCG530A"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quick-bench.com/zTYodGv03fLo1n3_hVhyLCG530A"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quick-bench.com/f7xJnvvQF4lTEmBP4ZZ5qkBYaLA"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quick-bench.com/f7xJnvvQF4lTEmBP4ZZ5qkBYaLA"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quick-bench.com/4_5K_1EI5BASflrHJqSGXjeqR3I"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quick-bench.com/4_5K_1EI5BASflrHJqSGXjeqR3I"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1</a:t>
            </a:fld>
            <a:endParaRPr lang="en-US" dirty="0"/>
          </a:p>
        </p:txBody>
      </p:sp>
    </p:spTree>
    <p:extLst>
      <p:ext uri="{BB962C8B-B14F-4D97-AF65-F5344CB8AC3E}">
        <p14:creationId xmlns:p14="http://schemas.microsoft.com/office/powerpoint/2010/main" val="3128893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Jak wspomnieliśmy, różnica nawet między </a:t>
            </a:r>
            <a:r>
              <a:rPr lang="el-GR" dirty="0"/>
              <a:t>Ο(</a:t>
            </a:r>
            <a:r>
              <a:rPr lang="pl-PL" dirty="0"/>
              <a:t>n log n) a </a:t>
            </a:r>
            <a:r>
              <a:rPr lang="el-GR" dirty="0"/>
              <a:t>Ο(</a:t>
            </a:r>
            <a:r>
              <a:rPr lang="pl-PL" dirty="0"/>
              <a:t>n²) dla dużych danych jest tak znaczna, że żadna optymalizacje nie pomogą. Dlatego nie warto tracić czasu na optymalizowanie rozwiązania, które z góry skazane jest na porażkę.</a:t>
            </a:r>
          </a:p>
        </p:txBody>
      </p:sp>
      <p:sp>
        <p:nvSpPr>
          <p:cNvPr id="4" name="Slide Number Placeholder 3"/>
          <p:cNvSpPr>
            <a:spLocks noGrp="1"/>
          </p:cNvSpPr>
          <p:nvPr>
            <p:ph type="sldNum" sz="quarter" idx="5"/>
          </p:nvPr>
        </p:nvSpPr>
        <p:spPr/>
        <p:txBody>
          <a:bodyPr/>
          <a:lstStyle/>
          <a:p>
            <a:fld id="{C6A177AC-725F-438C-B445-54E34D466E79}" type="slidenum">
              <a:rPr lang="en-US" smtClean="0"/>
              <a:t>12</a:t>
            </a:fld>
            <a:endParaRPr lang="en-US"/>
          </a:p>
        </p:txBody>
      </p:sp>
    </p:spTree>
    <p:extLst>
      <p:ext uri="{BB962C8B-B14F-4D97-AF65-F5344CB8AC3E}">
        <p14:creationId xmlns:p14="http://schemas.microsoft.com/office/powerpoint/2010/main" val="4019106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hlinkClick r:id="rId3"/>
              </a:rPr>
              <a:t>https://pl.wikipedia.org/wiki/Sortowanie_b%C4%85belkowe</a:t>
            </a:r>
            <a:endParaRPr lang="pl-PL" dirty="0"/>
          </a:p>
          <a:p>
            <a:r>
              <a:rPr lang="en-US" dirty="0">
                <a:hlinkClick r:id="rId4"/>
              </a:rPr>
              <a:t>https://en.wikipedia.org/wiki/Bubble_sort</a:t>
            </a:r>
            <a:endParaRPr lang="pl-PL" dirty="0"/>
          </a:p>
        </p:txBody>
      </p:sp>
      <p:sp>
        <p:nvSpPr>
          <p:cNvPr id="4" name="Symbol zastępczy numeru slajdu 3"/>
          <p:cNvSpPr>
            <a:spLocks noGrp="1"/>
          </p:cNvSpPr>
          <p:nvPr>
            <p:ph type="sldNum" sz="quarter" idx="5"/>
          </p:nvPr>
        </p:nvSpPr>
        <p:spPr/>
        <p:txBody>
          <a:bodyPr/>
          <a:lstStyle/>
          <a:p>
            <a:fld id="{C6A177AC-725F-438C-B445-54E34D466E79}" type="slidenum">
              <a:rPr lang="en-US" smtClean="0"/>
              <a:t>13</a:t>
            </a:fld>
            <a:endParaRPr lang="en-US" dirty="0"/>
          </a:p>
        </p:txBody>
      </p:sp>
    </p:spTree>
    <p:extLst>
      <p:ext uri="{BB962C8B-B14F-4D97-AF65-F5344CB8AC3E}">
        <p14:creationId xmlns:p14="http://schemas.microsoft.com/office/powerpoint/2010/main" val="730639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hlinkClick r:id="rId3"/>
              </a:rPr>
              <a:t>https://pl.wikipedia.org/wiki/Sortowanie_b%C4%85belkowe</a:t>
            </a:r>
            <a:endParaRPr lang="pl-PL" dirty="0"/>
          </a:p>
          <a:p>
            <a:r>
              <a:rPr lang="en-US" dirty="0">
                <a:hlinkClick r:id="rId4"/>
              </a:rPr>
              <a:t>https://en.wikipedia.org/wiki/Bubble_sort</a:t>
            </a:r>
            <a:endParaRPr lang="pl-PL" dirty="0"/>
          </a:p>
          <a:p>
            <a:endParaRPr lang="pl-PL" dirty="0"/>
          </a:p>
          <a:p>
            <a:r>
              <a:rPr lang="pl-PL" dirty="0"/>
              <a:t>Przykładowy kod testowy i wyniki na </a:t>
            </a:r>
            <a:r>
              <a:rPr lang="en-US" dirty="0">
                <a:hlinkClick r:id="rId5"/>
              </a:rPr>
              <a:t>http://quick-bench.com/60pvygRyWpBdBCQ8k8LNNTZH-QI</a:t>
            </a:r>
            <a:r>
              <a:rPr lang="pl-PL" dirty="0"/>
              <a:t>. Sortowanie bąbelkowe jest około 260x wolniejsze!</a:t>
            </a:r>
          </a:p>
          <a:p>
            <a:endParaRPr lang="pl-PL" dirty="0"/>
          </a:p>
          <a:p>
            <a:r>
              <a:rPr lang="pl-PL" dirty="0"/>
              <a:t>Nie ma takich optymalizacji, które pozwoliłyby uczynić sortowanie bąbelkowe szybszym niż </a:t>
            </a:r>
            <a:r>
              <a:rPr lang="pl-PL" dirty="0" err="1">
                <a:latin typeface="Consolas" panose="020B0609020204030204" pitchFamily="49" charset="0"/>
              </a:rPr>
              <a:t>std</a:t>
            </a:r>
            <a:r>
              <a:rPr lang="pl-PL" dirty="0">
                <a:latin typeface="Consolas" panose="020B0609020204030204" pitchFamily="49" charset="0"/>
              </a:rPr>
              <a:t>::sort</a:t>
            </a:r>
            <a:r>
              <a:rPr lang="pl-PL" dirty="0"/>
              <a:t>. Czas spędzony na optymalizowaniu implementacji tego algorytmu jest czasem zmarnowanym – zamiast tego należy użyć właściwego algorytmu.</a:t>
            </a:r>
          </a:p>
        </p:txBody>
      </p:sp>
      <p:sp>
        <p:nvSpPr>
          <p:cNvPr id="4" name="Symbol zastępczy numeru slajdu 3"/>
          <p:cNvSpPr>
            <a:spLocks noGrp="1"/>
          </p:cNvSpPr>
          <p:nvPr>
            <p:ph type="sldNum" sz="quarter" idx="5"/>
          </p:nvPr>
        </p:nvSpPr>
        <p:spPr/>
        <p:txBody>
          <a:bodyPr/>
          <a:lstStyle/>
          <a:p>
            <a:fld id="{C6A177AC-725F-438C-B445-54E34D466E79}" type="slidenum">
              <a:rPr lang="en-US" smtClean="0"/>
              <a:t>14</a:t>
            </a:fld>
            <a:endParaRPr lang="en-US"/>
          </a:p>
        </p:txBody>
      </p:sp>
    </p:spTree>
    <p:extLst>
      <p:ext uri="{BB962C8B-B14F-4D97-AF65-F5344CB8AC3E}">
        <p14:creationId xmlns:p14="http://schemas.microsoft.com/office/powerpoint/2010/main" val="417355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Złożoność algorytmiczna jest jednak tylko wytyczną. Algorytmy o tej samej złożoności teoretycznej mogą w praktyce mieć bardzo różne charakterystyki wykonania. Szczególnie na współczesnych komputerach, które stosują bardzo wymyślne optymalizacje prowadzące do wzrostu wydajności o całe rzędy. </a:t>
            </a:r>
            <a:r>
              <a:rPr lang="el-GR" dirty="0"/>
              <a:t>Ο</a:t>
            </a:r>
            <a:r>
              <a:rPr lang="pl-PL" dirty="0"/>
              <a:t>(n log n) i </a:t>
            </a:r>
            <a:r>
              <a:rPr lang="el-GR" dirty="0"/>
              <a:t>Ο</a:t>
            </a:r>
            <a:r>
              <a:rPr lang="pl-PL" dirty="0"/>
              <a:t>(10 n log n) mają tę samą złożoność algorytmiczną, a jednak czekać na wynik 3 s a 30 s to spora różnica!</a:t>
            </a:r>
          </a:p>
        </p:txBody>
      </p:sp>
      <p:sp>
        <p:nvSpPr>
          <p:cNvPr id="4" name="Slide Number Placeholder 3"/>
          <p:cNvSpPr>
            <a:spLocks noGrp="1"/>
          </p:cNvSpPr>
          <p:nvPr>
            <p:ph type="sldNum" sz="quarter" idx="5"/>
          </p:nvPr>
        </p:nvSpPr>
        <p:spPr/>
        <p:txBody>
          <a:bodyPr/>
          <a:lstStyle/>
          <a:p>
            <a:fld id="{C6A177AC-725F-438C-B445-54E34D466E79}" type="slidenum">
              <a:rPr lang="en-US" smtClean="0"/>
              <a:t>15</a:t>
            </a:fld>
            <a:endParaRPr lang="en-US"/>
          </a:p>
        </p:txBody>
      </p:sp>
    </p:spTree>
    <p:extLst>
      <p:ext uri="{BB962C8B-B14F-4D97-AF65-F5344CB8AC3E}">
        <p14:creationId xmlns:p14="http://schemas.microsoft.com/office/powerpoint/2010/main" val="1101943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hlinkClick r:id="rId3"/>
              </a:rPr>
              <a:t>https://pl.wikipedia.org/wiki/Sortowanie_przez_kopcowanie</a:t>
            </a:r>
            <a:endParaRPr lang="pl-PL" dirty="0"/>
          </a:p>
          <a:p>
            <a:r>
              <a:rPr lang="pl-PL" dirty="0">
                <a:hlinkClick r:id="rId4"/>
              </a:rPr>
              <a:t>https://en.wikipedia.org/wiki/Heapsort</a:t>
            </a:r>
            <a:endParaRPr lang="pl-PL" dirty="0"/>
          </a:p>
        </p:txBody>
      </p:sp>
      <p:sp>
        <p:nvSpPr>
          <p:cNvPr id="4" name="Symbol zastępczy numeru slajdu 3"/>
          <p:cNvSpPr>
            <a:spLocks noGrp="1"/>
          </p:cNvSpPr>
          <p:nvPr>
            <p:ph type="sldNum" sz="quarter" idx="5"/>
          </p:nvPr>
        </p:nvSpPr>
        <p:spPr/>
        <p:txBody>
          <a:bodyPr/>
          <a:lstStyle/>
          <a:p>
            <a:fld id="{C6A177AC-725F-438C-B445-54E34D466E79}" type="slidenum">
              <a:rPr lang="en-US" smtClean="0"/>
              <a:t>16</a:t>
            </a:fld>
            <a:endParaRPr lang="en-US"/>
          </a:p>
        </p:txBody>
      </p:sp>
    </p:spTree>
    <p:extLst>
      <p:ext uri="{BB962C8B-B14F-4D97-AF65-F5344CB8AC3E}">
        <p14:creationId xmlns:p14="http://schemas.microsoft.com/office/powerpoint/2010/main" val="1773158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hlinkClick r:id="rId3"/>
              </a:rPr>
              <a:t>https://pl.wikipedia.org/wiki/Sortowanie_przez_kopcowanie</a:t>
            </a:r>
            <a:endParaRPr lang="pl-PL" dirty="0"/>
          </a:p>
          <a:p>
            <a:r>
              <a:rPr lang="pl-PL" dirty="0">
                <a:hlinkClick r:id="rId4"/>
              </a:rPr>
              <a:t>https://en.wikipedia.org/wiki/Heapsort</a:t>
            </a:r>
            <a:endParaRPr lang="pl-PL" dirty="0"/>
          </a:p>
          <a:p>
            <a:endParaRPr lang="pl-PL" dirty="0"/>
          </a:p>
          <a:p>
            <a:r>
              <a:rPr lang="pl-PL" dirty="0"/>
              <a:t>Przykładowy kod testowy i wyniki na </a:t>
            </a:r>
            <a:r>
              <a:rPr lang="en-US" dirty="0">
                <a:hlinkClick r:id="rId5"/>
              </a:rPr>
              <a:t>http://quick-bench.com/J5M9rpbiucDM6gFnIB8ux0-yI40</a:t>
            </a:r>
            <a:r>
              <a:rPr lang="pl-PL" dirty="0"/>
              <a:t>. Sortowanie przez kopcowanie jest około 1,6x wolniejsze!</a:t>
            </a:r>
          </a:p>
          <a:p>
            <a:endParaRPr lang="pl-PL" dirty="0"/>
          </a:p>
          <a:p>
            <a:r>
              <a:rPr lang="pl-PL" dirty="0"/>
              <a:t>Często pierwszą intuicją jest, że sortowanie przez kopcowanie będzie lepsze, bo nawet w pesymistycznym przypadku gwarantuje złożoność </a:t>
            </a:r>
            <a:r>
              <a:rPr lang="el-GR" dirty="0"/>
              <a:t>Ο(</a:t>
            </a:r>
            <a:r>
              <a:rPr lang="pl-PL" dirty="0"/>
              <a:t>n log n), podczas gdy sortowanie szybkie (a na jego podstawie implementowany jest zwykle </a:t>
            </a:r>
            <a:r>
              <a:rPr lang="pl-PL" dirty="0" err="1"/>
              <a:t>std</a:t>
            </a:r>
            <a:r>
              <a:rPr lang="pl-PL" dirty="0"/>
              <a:t>::sort) ma pesymistyczną złożoność </a:t>
            </a:r>
            <a:r>
              <a:rPr lang="el-GR" dirty="0"/>
              <a:t>Ο(</a:t>
            </a:r>
            <a:r>
              <a:rPr lang="pl-PL" dirty="0"/>
              <a:t>n²). Jednak tradycyjnie liczona złożoność obliczeniowa często nie oddaje pełnej charakterystyki algorytmu, szczególnie z nowym sprzętem o różnych wymyślnych optymalizacjach, a zaniedbywane w takiej analizie współczynniki stałe mogą mieć fundamentalne znaczenie.</a:t>
            </a:r>
          </a:p>
          <a:p>
            <a:endParaRPr lang="pl-PL" dirty="0"/>
          </a:p>
          <a:p>
            <a:r>
              <a:rPr lang="pl-PL" dirty="0"/>
              <a:t>Charakterystyka sortowania przez kopcowanie jest wiedzą powszechną i nie używa się go w ogólnych zastosowaniach. Gdy jednak pracujemy nad własnym algorytmem, a częściej złożeniem różnych algorytmów, to nie mamy na podorędziu „wiedzy powszechnej”. Musimy testować!</a:t>
            </a:r>
          </a:p>
        </p:txBody>
      </p:sp>
      <p:sp>
        <p:nvSpPr>
          <p:cNvPr id="4" name="Symbol zastępczy numeru slajdu 3"/>
          <p:cNvSpPr>
            <a:spLocks noGrp="1"/>
          </p:cNvSpPr>
          <p:nvPr>
            <p:ph type="sldNum" sz="quarter" idx="5"/>
          </p:nvPr>
        </p:nvSpPr>
        <p:spPr/>
        <p:txBody>
          <a:bodyPr/>
          <a:lstStyle/>
          <a:p>
            <a:fld id="{C6A177AC-725F-438C-B445-54E34D466E79}" type="slidenum">
              <a:rPr lang="en-US" smtClean="0"/>
              <a:t>17</a:t>
            </a:fld>
            <a:endParaRPr lang="en-US"/>
          </a:p>
        </p:txBody>
      </p:sp>
    </p:spTree>
    <p:extLst>
      <p:ext uri="{BB962C8B-B14F-4D97-AF65-F5344CB8AC3E}">
        <p14:creationId xmlns:p14="http://schemas.microsoft.com/office/powerpoint/2010/main" val="3219075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Klasyczne algorytmy sortowania opierają się o porównania elementów sortowanych. To podejście uniwersalne i zadziała z dowolnymi danymi, które możemy porównać – ostatecznie trudno mówić o sortowaniu, jeśli nie da się porównać. Uniwersalność ma jednak zwykle swoją cenę. Tutaj jest nią dolne ograniczenie złożoności – udowodniono, że sortować przez porównania nie można szybciej niż </a:t>
            </a:r>
            <a:r>
              <a:rPr lang="el-GR" dirty="0"/>
              <a:t>Ο</a:t>
            </a:r>
            <a:r>
              <a:rPr lang="pl-PL" dirty="0"/>
              <a:t>(n log n).</a:t>
            </a:r>
          </a:p>
          <a:p>
            <a:endParaRPr lang="pl-PL" dirty="0"/>
          </a:p>
          <a:p>
            <a:r>
              <a:rPr lang="pl-PL" dirty="0"/>
              <a:t>Często jednak można wybrać rozwiązanie dedykowane dla konkretnego problemu. Dla innych nie nadaje się zupełnie albo okazuje się mało wydajne. Ale nie rozwiązujemy tych innych problemów tylko nasz konkretny.</a:t>
            </a:r>
          </a:p>
        </p:txBody>
      </p:sp>
      <p:sp>
        <p:nvSpPr>
          <p:cNvPr id="4" name="Slide Number Placeholder 3"/>
          <p:cNvSpPr>
            <a:spLocks noGrp="1"/>
          </p:cNvSpPr>
          <p:nvPr>
            <p:ph type="sldNum" sz="quarter" idx="5"/>
          </p:nvPr>
        </p:nvSpPr>
        <p:spPr/>
        <p:txBody>
          <a:bodyPr/>
          <a:lstStyle/>
          <a:p>
            <a:fld id="{C6A177AC-725F-438C-B445-54E34D466E79}" type="slidenum">
              <a:rPr lang="en-US" smtClean="0"/>
              <a:t>18</a:t>
            </a:fld>
            <a:endParaRPr lang="en-US"/>
          </a:p>
        </p:txBody>
      </p:sp>
    </p:spTree>
    <p:extLst>
      <p:ext uri="{BB962C8B-B14F-4D97-AF65-F5344CB8AC3E}">
        <p14:creationId xmlns:p14="http://schemas.microsoft.com/office/powerpoint/2010/main" val="678346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hlinkClick r:id="rId3"/>
              </a:rPr>
              <a:t>https://pl.wikipedia.org/wiki/Sortowanie_przez_zliczanie</a:t>
            </a:r>
            <a:endParaRPr lang="pl-PL" dirty="0"/>
          </a:p>
          <a:p>
            <a:r>
              <a:rPr lang="pl-PL" dirty="0">
                <a:hlinkClick r:id="rId4"/>
              </a:rPr>
              <a:t>https://en.wikipedia.org/wiki/Counting_sort</a:t>
            </a:r>
            <a:endParaRPr lang="pl-PL" dirty="0"/>
          </a:p>
        </p:txBody>
      </p:sp>
      <p:sp>
        <p:nvSpPr>
          <p:cNvPr id="4" name="Symbol zastępczy numeru slajdu 3"/>
          <p:cNvSpPr>
            <a:spLocks noGrp="1"/>
          </p:cNvSpPr>
          <p:nvPr>
            <p:ph type="sldNum" sz="quarter" idx="5"/>
          </p:nvPr>
        </p:nvSpPr>
        <p:spPr/>
        <p:txBody>
          <a:bodyPr/>
          <a:lstStyle/>
          <a:p>
            <a:fld id="{C6A177AC-725F-438C-B445-54E34D466E79}" type="slidenum">
              <a:rPr lang="en-US" smtClean="0"/>
              <a:t>19</a:t>
            </a:fld>
            <a:endParaRPr lang="en-US"/>
          </a:p>
        </p:txBody>
      </p:sp>
    </p:spTree>
    <p:extLst>
      <p:ext uri="{BB962C8B-B14F-4D97-AF65-F5344CB8AC3E}">
        <p14:creationId xmlns:p14="http://schemas.microsoft.com/office/powerpoint/2010/main" val="1664195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hlinkClick r:id="rId3"/>
              </a:rPr>
              <a:t>https://pl.wikipedia.org/wiki/Sortowanie_przez_zliczanie</a:t>
            </a:r>
            <a:endParaRPr lang="pl-PL" dirty="0"/>
          </a:p>
          <a:p>
            <a:r>
              <a:rPr lang="pl-PL" dirty="0">
                <a:hlinkClick r:id="rId4"/>
              </a:rPr>
              <a:t>https://en.wikipedia.org/wiki/Counting_sort</a:t>
            </a:r>
            <a:endParaRPr lang="pl-PL" dirty="0"/>
          </a:p>
          <a:p>
            <a:endParaRPr lang="pl-PL" dirty="0"/>
          </a:p>
          <a:p>
            <a:r>
              <a:rPr lang="pl-PL" dirty="0"/>
              <a:t>Przykładowy kod testowy i wyniki na </a:t>
            </a:r>
            <a:r>
              <a:rPr lang="en-US" dirty="0">
                <a:hlinkClick r:id="rId5"/>
              </a:rPr>
              <a:t>http://quick-bench.com/rNP-zgXUZetS4iId2uV3TduoUmI</a:t>
            </a:r>
            <a:r>
              <a:rPr lang="pl-PL" dirty="0"/>
              <a:t>. Sortowanie przez zliczanie jest około 53x szybsze!</a:t>
            </a:r>
          </a:p>
          <a:p>
            <a:endParaRPr lang="pl-PL" dirty="0"/>
          </a:p>
          <a:p>
            <a:r>
              <a:rPr lang="pl-PL" dirty="0"/>
              <a:t>Sortowanie przez zliczanie, algorytm nie bazujący na porównaniach, a więc nie objęty dolnym ograniczeniem złożoności czasowej </a:t>
            </a:r>
            <a:r>
              <a:rPr lang="el-GR" dirty="0"/>
              <a:t>Ο(</a:t>
            </a:r>
            <a:r>
              <a:rPr lang="pl-PL" dirty="0"/>
              <a:t>n log n), jest tutaj rozwiązaniem „out of the </a:t>
            </a:r>
            <a:r>
              <a:rPr lang="pl-PL" dirty="0" err="1"/>
              <a:t>box</a:t>
            </a:r>
            <a:r>
              <a:rPr lang="pl-PL" dirty="0"/>
              <a:t>”. Osiągamy dzięki niemy wydajność niemożliwą do osiągnięcia jakimkolwiek algorytmem sortowania bazującym na porównaniach. Jednak jak każde rozwiązanie, ma ono swoje granice. W przeciwieństwie do poprzednich ćwiczeń tutaj sortujemy wartości typu </a:t>
            </a:r>
            <a:r>
              <a:rPr lang="pl-PL" dirty="0" err="1"/>
              <a:t>std</a:t>
            </a:r>
            <a:r>
              <a:rPr lang="pl-PL" dirty="0"/>
              <a:t>::uint8_t a nie </a:t>
            </a:r>
            <a:r>
              <a:rPr lang="pl-PL" dirty="0" err="1"/>
              <a:t>int</a:t>
            </a:r>
            <a:r>
              <a:rPr lang="pl-PL" dirty="0"/>
              <a:t>. Ograniczenia tego algorytmu zobaczymy zmieniając typ sortowanych wartości na </a:t>
            </a:r>
            <a:r>
              <a:rPr lang="pl-PL" dirty="0" err="1"/>
              <a:t>std</a:t>
            </a:r>
            <a:r>
              <a:rPr lang="pl-PL" dirty="0"/>
              <a:t>::uint16_t (</a:t>
            </a:r>
            <a:r>
              <a:rPr lang="pl-PL" dirty="0">
                <a:hlinkClick r:id="rId6"/>
              </a:rPr>
              <a:t>http://quick-bench.com/dq8JAZMuceJoKsiR6eaclHlukUI</a:t>
            </a:r>
            <a:r>
              <a:rPr lang="pl-PL" dirty="0"/>
              <a:t>) dają już tylko 2,6x szybsze rozwiązanie. Zaś przejście na </a:t>
            </a:r>
            <a:r>
              <a:rPr lang="pl-PL" dirty="0" err="1"/>
              <a:t>std</a:t>
            </a:r>
            <a:r>
              <a:rPr lang="pl-PL" dirty="0"/>
              <a:t>::uint32_t powoduje „</a:t>
            </a:r>
            <a:r>
              <a:rPr lang="pl-PL" dirty="0" err="1"/>
              <a:t>segmentation</a:t>
            </a:r>
            <a:r>
              <a:rPr lang="pl-PL" dirty="0"/>
              <a:t> </a:t>
            </a:r>
            <a:r>
              <a:rPr lang="pl-PL" dirty="0" err="1"/>
              <a:t>fault</a:t>
            </a:r>
            <a:r>
              <a:rPr lang="pl-PL" dirty="0"/>
              <a:t>”.</a:t>
            </a:r>
          </a:p>
        </p:txBody>
      </p:sp>
      <p:sp>
        <p:nvSpPr>
          <p:cNvPr id="4" name="Symbol zastępczy numeru slajdu 3"/>
          <p:cNvSpPr>
            <a:spLocks noGrp="1"/>
          </p:cNvSpPr>
          <p:nvPr>
            <p:ph type="sldNum" sz="quarter" idx="5"/>
          </p:nvPr>
        </p:nvSpPr>
        <p:spPr/>
        <p:txBody>
          <a:bodyPr/>
          <a:lstStyle/>
          <a:p>
            <a:fld id="{C6A177AC-725F-438C-B445-54E34D466E79}" type="slidenum">
              <a:rPr lang="en-US" smtClean="0"/>
              <a:t>20</a:t>
            </a:fld>
            <a:endParaRPr lang="en-US"/>
          </a:p>
        </p:txBody>
      </p:sp>
    </p:spTree>
    <p:extLst>
      <p:ext uri="{BB962C8B-B14F-4D97-AF65-F5344CB8AC3E}">
        <p14:creationId xmlns:p14="http://schemas.microsoft.com/office/powerpoint/2010/main" val="610741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Compiler Explorer (popularnie nazywany też „</a:t>
            </a:r>
            <a:r>
              <a:rPr lang="pl-PL" dirty="0" err="1"/>
              <a:t>Godbolt</a:t>
            </a:r>
            <a:r>
              <a:rPr lang="pl-PL" dirty="0"/>
              <a:t>”) to narzędzie umożliwiające wiele rzeczy, ale tu skorzystamy z niego do podgląd kodu (assemblera) generowanego przez kompilator i linker.</a:t>
            </a:r>
          </a:p>
          <a:p>
            <a:endParaRPr lang="pl-PL" dirty="0"/>
          </a:p>
          <a:p>
            <a:pPr marL="0" indent="0">
              <a:buFont typeface="Arial" panose="020B0604020202020204" pitchFamily="34" charset="0"/>
              <a:buNone/>
            </a:pPr>
            <a:r>
              <a:rPr lang="pl-PL" dirty="0"/>
              <a:t>Jest to narzędzie bardzo użyteczne do różnego rodzaju testów, wliczając w to bogaty wybór bibliotek zewnętrznych. Tutaj pokażemy tylko fragment jego funkcjonalności potrzebny dla realizacji potrzeb tego kursu.</a:t>
            </a:r>
          </a:p>
          <a:p>
            <a:pPr marL="0" indent="0">
              <a:buFont typeface="Arial" panose="020B0604020202020204" pitchFamily="34" charset="0"/>
              <a:buNone/>
            </a:pPr>
            <a:endParaRPr lang="pl-PL" dirty="0"/>
          </a:p>
          <a:p>
            <a:pPr marL="0" indent="0">
              <a:buFont typeface="Arial" panose="020B0604020202020204" pitchFamily="34" charset="0"/>
              <a:buNone/>
            </a:pPr>
            <a:r>
              <a:rPr lang="pl-PL" dirty="0"/>
              <a:t>Powstawanie i rozwój tego narzędzia można wspierać poprzez darowizny na platformie Patreon¹.</a:t>
            </a:r>
          </a:p>
          <a:p>
            <a:pPr marL="0" indent="0">
              <a:buFont typeface="Arial" panose="020B0604020202020204" pitchFamily="34" charset="0"/>
              <a:buNone/>
            </a:pPr>
            <a:endParaRPr lang="pl-PL" dirty="0"/>
          </a:p>
          <a:p>
            <a:pPr marL="0" indent="0">
              <a:buFont typeface="Arial" panose="020B0604020202020204" pitchFamily="34" charset="0"/>
              <a:buNone/>
            </a:pPr>
            <a:r>
              <a:rPr lang="pl-PL" dirty="0"/>
              <a:t>¹ </a:t>
            </a:r>
            <a:r>
              <a:rPr lang="pl-PL" dirty="0">
                <a:hlinkClick r:id="rId3"/>
              </a:rPr>
              <a:t>https://www.patreon.com/mattgodbolt/overview</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21</a:t>
            </a:fld>
            <a:endParaRPr lang="en-US"/>
          </a:p>
        </p:txBody>
      </p:sp>
    </p:spTree>
    <p:extLst>
      <p:ext uri="{BB962C8B-B14F-4D97-AF65-F5344CB8AC3E}">
        <p14:creationId xmlns:p14="http://schemas.microsoft.com/office/powerpoint/2010/main" val="325596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Quick</a:t>
            </a:r>
            <a:r>
              <a:rPr lang="pl-PL" dirty="0"/>
              <a:t> C++ </a:t>
            </a:r>
            <a:r>
              <a:rPr lang="pl-PL" dirty="0" err="1"/>
              <a:t>Benchmarks</a:t>
            </a:r>
            <a:r>
              <a:rPr lang="pl-PL" dirty="0"/>
              <a:t> to narzędzie umożliwiające łatwe i stabilne porównywanie wydajności fragmentów kodu.</a:t>
            </a:r>
          </a:p>
          <a:p>
            <a:endParaRPr lang="pl-PL" dirty="0"/>
          </a:p>
          <a:p>
            <a:r>
              <a:rPr lang="pl-PL" dirty="0"/>
              <a:t>Na jego korzyść przemawia prostota użycia i wysoka dostępność.</a:t>
            </a:r>
          </a:p>
          <a:p>
            <a:endParaRPr lang="pl-PL" dirty="0"/>
          </a:p>
          <a:p>
            <a:r>
              <a:rPr lang="pl-PL" dirty="0"/>
              <a:t>Ma jednak także i swoje wady:</a:t>
            </a:r>
          </a:p>
          <a:p>
            <a:pPr marL="171450" indent="-171450">
              <a:buFont typeface="Arial" panose="020B0604020202020204" pitchFamily="34" charset="0"/>
              <a:buChar char="•"/>
            </a:pPr>
            <a:r>
              <a:rPr lang="pl-PL" dirty="0"/>
              <a:t>Wybór kompilatorów jest mocno ograniczony i brak najnowszych wersji.</a:t>
            </a:r>
          </a:p>
          <a:p>
            <a:pPr marL="171450" indent="-171450">
              <a:buFont typeface="Arial" panose="020B0604020202020204" pitchFamily="34" charset="0"/>
              <a:buChar char="•"/>
            </a:pPr>
            <a:r>
              <a:rPr lang="pl-PL" dirty="0"/>
              <a:t>Brak możliwości manipulacji argumentami dla kompilatora i linkera.</a:t>
            </a:r>
          </a:p>
          <a:p>
            <a:pPr marL="171450" indent="-171450">
              <a:buFont typeface="Arial" panose="020B0604020202020204" pitchFamily="34" charset="0"/>
              <a:buChar char="•"/>
            </a:pPr>
            <a:r>
              <a:rPr lang="pl-PL" dirty="0"/>
              <a:t>Brak bibliotek dodatkowych (w tym w szczególności </a:t>
            </a:r>
            <a:r>
              <a:rPr lang="pl-PL" dirty="0" err="1"/>
              <a:t>Boost</a:t>
            </a:r>
            <a:r>
              <a:rPr lang="pl-PL" dirty="0"/>
              <a:t>).</a:t>
            </a:r>
          </a:p>
          <a:p>
            <a:pPr marL="0" indent="0">
              <a:buFont typeface="Arial" panose="020B0604020202020204" pitchFamily="34" charset="0"/>
              <a:buNone/>
            </a:pPr>
            <a:endParaRPr lang="pl-PL" dirty="0"/>
          </a:p>
          <a:p>
            <a:pPr marL="0" indent="0">
              <a:buFont typeface="Arial" panose="020B0604020202020204" pitchFamily="34" charset="0"/>
              <a:buNone/>
            </a:pPr>
            <a:r>
              <a:rPr lang="pl-PL" dirty="0"/>
              <a:t>Powstawanie i rozwój tego narzędzia można wspierać poprzez darowizny na platformie Patreon¹.</a:t>
            </a:r>
          </a:p>
          <a:p>
            <a:pPr marL="0" indent="0">
              <a:buFont typeface="Arial" panose="020B0604020202020204" pitchFamily="34" charset="0"/>
              <a:buNone/>
            </a:pPr>
            <a:endParaRPr lang="pl-PL" dirty="0"/>
          </a:p>
          <a:p>
            <a:pPr marL="0" indent="0">
              <a:buFont typeface="Arial" panose="020B0604020202020204" pitchFamily="34" charset="0"/>
              <a:buNone/>
            </a:pPr>
            <a:r>
              <a:rPr lang="pl-PL" dirty="0"/>
              <a:t>¹ </a:t>
            </a:r>
            <a:r>
              <a:rPr lang="pl-PL" dirty="0">
                <a:hlinkClick r:id="rId3"/>
              </a:rPr>
              <a:t>https://www.patreon.com/FredTingaud/overview</a:t>
            </a:r>
            <a:endParaRPr lang="pl-PL" dirty="0"/>
          </a:p>
        </p:txBody>
      </p:sp>
      <p:sp>
        <p:nvSpPr>
          <p:cNvPr id="4" name="Symbol zastępczy numeru slajdu 3"/>
          <p:cNvSpPr>
            <a:spLocks noGrp="1"/>
          </p:cNvSpPr>
          <p:nvPr>
            <p:ph type="sldNum" sz="quarter" idx="5"/>
          </p:nvPr>
        </p:nvSpPr>
        <p:spPr/>
        <p:txBody>
          <a:bodyPr/>
          <a:lstStyle/>
          <a:p>
            <a:fld id="{C6A177AC-725F-438C-B445-54E34D466E79}" type="slidenum">
              <a:rPr lang="en-US" smtClean="0"/>
              <a:t>3</a:t>
            </a:fld>
            <a:endParaRPr lang="en-US" dirty="0"/>
          </a:p>
        </p:txBody>
      </p:sp>
    </p:spTree>
    <p:extLst>
      <p:ext uri="{BB962C8B-B14F-4D97-AF65-F5344CB8AC3E}">
        <p14:creationId xmlns:p14="http://schemas.microsoft.com/office/powerpoint/2010/main" val="81303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Edytor kodu jaki jest, każdy widział. ;)</a:t>
            </a:r>
          </a:p>
          <a:p>
            <a:endParaRPr lang="pl-PL" dirty="0"/>
          </a:p>
          <a:p>
            <a:r>
              <a:rPr lang="pl-PL" dirty="0"/>
              <a:t>Warto nadmienić, że wszystko czego potrzebujemy musimy sami zaciągać (#</a:t>
            </a:r>
            <a:r>
              <a:rPr lang="pl-PL" dirty="0" err="1"/>
              <a:t>include</a:t>
            </a:r>
            <a:r>
              <a:rPr lang="pl-PL" dirty="0"/>
              <a:t>). Włącznie z ewentualnymi dodanymi bibliotekami zewnętrznymi.</a:t>
            </a:r>
            <a:endParaRPr lang="en-US" dirty="0"/>
          </a:p>
        </p:txBody>
      </p:sp>
      <p:sp>
        <p:nvSpPr>
          <p:cNvPr id="4" name="Slide Number Placeholder 3"/>
          <p:cNvSpPr>
            <a:spLocks noGrp="1"/>
          </p:cNvSpPr>
          <p:nvPr>
            <p:ph type="sldNum" sz="quarter" idx="5"/>
          </p:nvPr>
        </p:nvSpPr>
        <p:spPr/>
        <p:txBody>
          <a:bodyPr/>
          <a:lstStyle/>
          <a:p>
            <a:fld id="{C6A177AC-725F-438C-B445-54E34D466E79}" type="slidenum">
              <a:rPr lang="en-US" smtClean="0"/>
              <a:t>22</a:t>
            </a:fld>
            <a:endParaRPr lang="en-US"/>
          </a:p>
        </p:txBody>
      </p:sp>
    </p:spTree>
    <p:extLst>
      <p:ext uri="{BB962C8B-B14F-4D97-AF65-F5344CB8AC3E}">
        <p14:creationId xmlns:p14="http://schemas.microsoft.com/office/powerpoint/2010/main" val="3286259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Compiler Explorer daje bardzo bogaty wybór kompilatorów, wliczając w to wersje „</a:t>
            </a:r>
            <a:r>
              <a:rPr lang="en-US" noProof="1"/>
              <a:t>trunk</a:t>
            </a:r>
            <a:r>
              <a:rPr lang="pl-PL" dirty="0"/>
              <a:t>” i eksperymentalne. Wybrać można także architekturę. Wybieramy „</a:t>
            </a:r>
            <a:r>
              <a:rPr lang="en-US" noProof="1"/>
              <a:t>x86-64 gcc 8.2</a:t>
            </a:r>
            <a:r>
              <a:rPr lang="pl-PL" dirty="0"/>
              <a:t>” dla spójności z </a:t>
            </a:r>
            <a:r>
              <a:rPr lang="en-US" noProof="1"/>
              <a:t>Quick C++ Benchmarks</a:t>
            </a:r>
            <a:r>
              <a:rPr lang="pl-PL" dirty="0"/>
              <a:t>.</a:t>
            </a:r>
            <a:endParaRPr lang="en-US" dirty="0"/>
          </a:p>
        </p:txBody>
      </p:sp>
      <p:sp>
        <p:nvSpPr>
          <p:cNvPr id="4" name="Slide Number Placeholder 3"/>
          <p:cNvSpPr>
            <a:spLocks noGrp="1"/>
          </p:cNvSpPr>
          <p:nvPr>
            <p:ph type="sldNum" sz="quarter" idx="5"/>
          </p:nvPr>
        </p:nvSpPr>
        <p:spPr/>
        <p:txBody>
          <a:bodyPr/>
          <a:lstStyle/>
          <a:p>
            <a:fld id="{C6A177AC-725F-438C-B445-54E34D466E79}" type="slidenum">
              <a:rPr lang="en-US" smtClean="0"/>
              <a:t>23</a:t>
            </a:fld>
            <a:endParaRPr lang="en-US"/>
          </a:p>
        </p:txBody>
      </p:sp>
    </p:spTree>
    <p:extLst>
      <p:ext uri="{BB962C8B-B14F-4D97-AF65-F5344CB8AC3E}">
        <p14:creationId xmlns:p14="http://schemas.microsoft.com/office/powerpoint/2010/main" val="3813987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Compiler Explorer pozwala swobodnie wpisać dowolne opcje dla kompilatora, tak jakbyśmy podawali je ręcznie z linii poleceń. Wpisujemy „</a:t>
            </a:r>
            <a:r>
              <a:rPr lang="pl-PL" noProof="1"/>
              <a:t>-std=c++17 –O3</a:t>
            </a:r>
            <a:r>
              <a:rPr lang="pl-PL" dirty="0"/>
              <a:t>” dla spójności z </a:t>
            </a:r>
            <a:r>
              <a:rPr lang="en-US" noProof="1"/>
              <a:t>Quick C++ Benchmarks</a:t>
            </a:r>
            <a:r>
              <a:rPr lang="pl-PL" dirty="0"/>
              <a:t>. Dodatkowo dodajemy „-Wall -</a:t>
            </a:r>
            <a:r>
              <a:rPr lang="pl-PL" dirty="0" err="1"/>
              <a:t>Wextra</a:t>
            </a:r>
            <a:r>
              <a:rPr lang="pl-PL" dirty="0"/>
              <a:t> -</a:t>
            </a:r>
            <a:r>
              <a:rPr lang="pl-PL" dirty="0" err="1"/>
              <a:t>Wpedantic</a:t>
            </a:r>
            <a:r>
              <a:rPr lang="pl-PL" dirty="0"/>
              <a:t>”, bo tak należy!</a:t>
            </a:r>
            <a:endParaRPr lang="en-US" dirty="0"/>
          </a:p>
        </p:txBody>
      </p:sp>
      <p:sp>
        <p:nvSpPr>
          <p:cNvPr id="4" name="Slide Number Placeholder 3"/>
          <p:cNvSpPr>
            <a:spLocks noGrp="1"/>
          </p:cNvSpPr>
          <p:nvPr>
            <p:ph type="sldNum" sz="quarter" idx="5"/>
          </p:nvPr>
        </p:nvSpPr>
        <p:spPr/>
        <p:txBody>
          <a:bodyPr/>
          <a:lstStyle/>
          <a:p>
            <a:fld id="{C6A177AC-725F-438C-B445-54E34D466E79}" type="slidenum">
              <a:rPr lang="en-US" smtClean="0"/>
              <a:t>24</a:t>
            </a:fld>
            <a:endParaRPr lang="en-US"/>
          </a:p>
        </p:txBody>
      </p:sp>
    </p:spTree>
    <p:extLst>
      <p:ext uri="{BB962C8B-B14F-4D97-AF65-F5344CB8AC3E}">
        <p14:creationId xmlns:p14="http://schemas.microsoft.com/office/powerpoint/2010/main" val="1063302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Compiler Explorer działa na bieżąco, jak tylko zmienimy kod w edytorze, to jest on przekompilowany na nowo. Tutaj najbardziej interesować nas będzie wynikowy kod assemblera. Skoro jednak mamy bogate flagi ostrzeżeń, to warto zerknąć także na okienko komunikatów kompilatora. Zaś wynikowy układ, wliczając w to kod, opcje i wynik można „zachować” pobierając unikalny adres do strony.</a:t>
            </a:r>
            <a:endParaRPr lang="en-US" dirty="0"/>
          </a:p>
        </p:txBody>
      </p:sp>
      <p:sp>
        <p:nvSpPr>
          <p:cNvPr id="4" name="Slide Number Placeholder 3"/>
          <p:cNvSpPr>
            <a:spLocks noGrp="1"/>
          </p:cNvSpPr>
          <p:nvPr>
            <p:ph type="sldNum" sz="quarter" idx="5"/>
          </p:nvPr>
        </p:nvSpPr>
        <p:spPr/>
        <p:txBody>
          <a:bodyPr/>
          <a:lstStyle/>
          <a:p>
            <a:fld id="{C6A177AC-725F-438C-B445-54E34D466E79}" type="slidenum">
              <a:rPr lang="en-US" smtClean="0"/>
              <a:t>25</a:t>
            </a:fld>
            <a:endParaRPr lang="en-US"/>
          </a:p>
        </p:txBody>
      </p:sp>
    </p:spTree>
    <p:extLst>
      <p:ext uri="{BB962C8B-B14F-4D97-AF65-F5344CB8AC3E}">
        <p14:creationId xmlns:p14="http://schemas.microsoft.com/office/powerpoint/2010/main" val="1346957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Kompilator wykonuje za naszymi plecami wiele optymalizacji. To co kiedyś było sprytną sztuczką na przyspieszenie programu dziś jest już często tylko niepotrzebnym jego gmatwaniem, bo kompilator i tak by to zrobił za nas. A bywa, że wręcz odwrotnie – niepotrzebna „sprytność” pogarsza finalny wynik, bo kompilator ma mniejsze pole do popisu.</a:t>
            </a:r>
          </a:p>
        </p:txBody>
      </p:sp>
      <p:sp>
        <p:nvSpPr>
          <p:cNvPr id="4" name="Slide Number Placeholder 3"/>
          <p:cNvSpPr>
            <a:spLocks noGrp="1"/>
          </p:cNvSpPr>
          <p:nvPr>
            <p:ph type="sldNum" sz="quarter" idx="5"/>
          </p:nvPr>
        </p:nvSpPr>
        <p:spPr/>
        <p:txBody>
          <a:bodyPr/>
          <a:lstStyle/>
          <a:p>
            <a:fld id="{C6A177AC-725F-438C-B445-54E34D466E79}" type="slidenum">
              <a:rPr lang="en-US" smtClean="0"/>
              <a:t>26</a:t>
            </a:fld>
            <a:endParaRPr lang="en-US"/>
          </a:p>
        </p:txBody>
      </p:sp>
    </p:spTree>
    <p:extLst>
      <p:ext uri="{BB962C8B-B14F-4D97-AF65-F5344CB8AC3E}">
        <p14:creationId xmlns:p14="http://schemas.microsoft.com/office/powerpoint/2010/main" val="632669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https://godbolt.org/z/OnD21C</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27</a:t>
            </a:fld>
            <a:endParaRPr lang="en-US"/>
          </a:p>
        </p:txBody>
      </p:sp>
    </p:spTree>
    <p:extLst>
      <p:ext uri="{BB962C8B-B14F-4D97-AF65-F5344CB8AC3E}">
        <p14:creationId xmlns:p14="http://schemas.microsoft.com/office/powerpoint/2010/main" val="3164416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https://godbolt.org/z/OnD21C</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28</a:t>
            </a:fld>
            <a:endParaRPr lang="en-US"/>
          </a:p>
        </p:txBody>
      </p:sp>
    </p:spTree>
    <p:extLst>
      <p:ext uri="{BB962C8B-B14F-4D97-AF65-F5344CB8AC3E}">
        <p14:creationId xmlns:p14="http://schemas.microsoft.com/office/powerpoint/2010/main" val="3091597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https://godbolt.org/z/sv1ci4</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29</a:t>
            </a:fld>
            <a:endParaRPr lang="en-US"/>
          </a:p>
        </p:txBody>
      </p:sp>
    </p:spTree>
    <p:extLst>
      <p:ext uri="{BB962C8B-B14F-4D97-AF65-F5344CB8AC3E}">
        <p14:creationId xmlns:p14="http://schemas.microsoft.com/office/powerpoint/2010/main" val="3700355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https://godbolt.org/z/sv1ci4</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30</a:t>
            </a:fld>
            <a:endParaRPr lang="en-US"/>
          </a:p>
        </p:txBody>
      </p:sp>
    </p:spTree>
    <p:extLst>
      <p:ext uri="{BB962C8B-B14F-4D97-AF65-F5344CB8AC3E}">
        <p14:creationId xmlns:p14="http://schemas.microsoft.com/office/powerpoint/2010/main" val="4125822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https://godbolt.org/z/JEQNP8</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31</a:t>
            </a:fld>
            <a:endParaRPr lang="en-US"/>
          </a:p>
        </p:txBody>
      </p:sp>
    </p:spTree>
    <p:extLst>
      <p:ext uri="{BB962C8B-B14F-4D97-AF65-F5344CB8AC3E}">
        <p14:creationId xmlns:p14="http://schemas.microsoft.com/office/powerpoint/2010/main" val="162768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Edytor kodu jaki jest, każdy widział. ;)</a:t>
            </a:r>
          </a:p>
          <a:p>
            <a:endParaRPr lang="pl-PL" dirty="0"/>
          </a:p>
          <a:p>
            <a:r>
              <a:rPr lang="pl-PL" dirty="0"/>
              <a:t>Warto nadmienić, że wszystko czego potrzebujemy musimy sami zaciągać (#</a:t>
            </a:r>
            <a:r>
              <a:rPr lang="pl-PL" dirty="0" err="1"/>
              <a:t>include</a:t>
            </a:r>
            <a:r>
              <a:rPr lang="pl-PL" dirty="0"/>
              <a:t>). Poza elementami potrzebnymi przez sam </a:t>
            </a:r>
            <a:r>
              <a:rPr lang="pl-PL" dirty="0" err="1"/>
              <a:t>framework</a:t>
            </a:r>
            <a:r>
              <a:rPr lang="pl-PL" dirty="0"/>
              <a:t> – to jest dostępne zawsze.</a:t>
            </a:r>
            <a:endParaRPr lang="en-US" dirty="0"/>
          </a:p>
        </p:txBody>
      </p:sp>
      <p:sp>
        <p:nvSpPr>
          <p:cNvPr id="4" name="Symbol zastępczy numeru slajdu 3"/>
          <p:cNvSpPr>
            <a:spLocks noGrp="1"/>
          </p:cNvSpPr>
          <p:nvPr>
            <p:ph type="sldNum" sz="quarter" idx="5"/>
          </p:nvPr>
        </p:nvSpPr>
        <p:spPr/>
        <p:txBody>
          <a:bodyPr/>
          <a:lstStyle/>
          <a:p>
            <a:fld id="{C6A177AC-725F-438C-B445-54E34D466E79}" type="slidenum">
              <a:rPr lang="en-US" smtClean="0"/>
              <a:t>4</a:t>
            </a:fld>
            <a:endParaRPr lang="en-US" dirty="0"/>
          </a:p>
        </p:txBody>
      </p:sp>
    </p:spTree>
    <p:extLst>
      <p:ext uri="{BB962C8B-B14F-4D97-AF65-F5344CB8AC3E}">
        <p14:creationId xmlns:p14="http://schemas.microsoft.com/office/powerpoint/2010/main" val="1967098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https://godbolt.org/z/JEQNP8</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32</a:t>
            </a:fld>
            <a:endParaRPr lang="en-US"/>
          </a:p>
        </p:txBody>
      </p:sp>
    </p:spTree>
    <p:extLst>
      <p:ext uri="{BB962C8B-B14F-4D97-AF65-F5344CB8AC3E}">
        <p14:creationId xmlns:p14="http://schemas.microsoft.com/office/powerpoint/2010/main" val="95636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https://godbolt.org/z/E0r_IO</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33</a:t>
            </a:fld>
            <a:endParaRPr lang="en-US"/>
          </a:p>
        </p:txBody>
      </p:sp>
    </p:spTree>
    <p:extLst>
      <p:ext uri="{BB962C8B-B14F-4D97-AF65-F5344CB8AC3E}">
        <p14:creationId xmlns:p14="http://schemas.microsoft.com/office/powerpoint/2010/main" val="60443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https://godbolt.org/z/E0r_IO</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34</a:t>
            </a:fld>
            <a:endParaRPr lang="en-US"/>
          </a:p>
        </p:txBody>
      </p:sp>
    </p:spTree>
    <p:extLst>
      <p:ext uri="{BB962C8B-B14F-4D97-AF65-F5344CB8AC3E}">
        <p14:creationId xmlns:p14="http://schemas.microsoft.com/office/powerpoint/2010/main" val="3113704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https://godbolt.org/z/nTxPcb</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35</a:t>
            </a:fld>
            <a:endParaRPr lang="en-US"/>
          </a:p>
        </p:txBody>
      </p:sp>
    </p:spTree>
    <p:extLst>
      <p:ext uri="{BB962C8B-B14F-4D97-AF65-F5344CB8AC3E}">
        <p14:creationId xmlns:p14="http://schemas.microsoft.com/office/powerpoint/2010/main" val="1062450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https://godbolt.org/z/nTxPcb</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36</a:t>
            </a:fld>
            <a:endParaRPr lang="en-US"/>
          </a:p>
        </p:txBody>
      </p:sp>
    </p:spTree>
    <p:extLst>
      <p:ext uri="{BB962C8B-B14F-4D97-AF65-F5344CB8AC3E}">
        <p14:creationId xmlns:p14="http://schemas.microsoft.com/office/powerpoint/2010/main" val="450616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https://godbolt.org/z/ufBX_y</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37</a:t>
            </a:fld>
            <a:endParaRPr lang="en-US"/>
          </a:p>
        </p:txBody>
      </p:sp>
    </p:spTree>
    <p:extLst>
      <p:ext uri="{BB962C8B-B14F-4D97-AF65-F5344CB8AC3E}">
        <p14:creationId xmlns:p14="http://schemas.microsoft.com/office/powerpoint/2010/main" val="1603063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https://godbolt.org/z/ufBX_y</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38</a:t>
            </a:fld>
            <a:endParaRPr lang="en-US"/>
          </a:p>
        </p:txBody>
      </p:sp>
    </p:spTree>
    <p:extLst>
      <p:ext uri="{BB962C8B-B14F-4D97-AF65-F5344CB8AC3E}">
        <p14:creationId xmlns:p14="http://schemas.microsoft.com/office/powerpoint/2010/main" val="2295045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https://godbolt.org/z/Gu2X6C</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39</a:t>
            </a:fld>
            <a:endParaRPr lang="en-US"/>
          </a:p>
        </p:txBody>
      </p:sp>
    </p:spTree>
    <p:extLst>
      <p:ext uri="{BB962C8B-B14F-4D97-AF65-F5344CB8AC3E}">
        <p14:creationId xmlns:p14="http://schemas.microsoft.com/office/powerpoint/2010/main" val="2473474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https://godbolt.org/z/Gu2X6C</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40</a:t>
            </a:fld>
            <a:endParaRPr lang="en-US"/>
          </a:p>
        </p:txBody>
      </p:sp>
    </p:spTree>
    <p:extLst>
      <p:ext uri="{BB962C8B-B14F-4D97-AF65-F5344CB8AC3E}">
        <p14:creationId xmlns:p14="http://schemas.microsoft.com/office/powerpoint/2010/main" val="3165496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https://en.wikipedia.org/wiki/List_of_software_palettes</a:t>
            </a:r>
            <a:endParaRPr lang="pl-PL" dirty="0"/>
          </a:p>
          <a:p>
            <a:r>
              <a:rPr lang="pl-PL" dirty="0">
                <a:hlinkClick r:id="rId4"/>
              </a:rPr>
              <a:t>https://godbolt.org/z/9maRCr</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41</a:t>
            </a:fld>
            <a:endParaRPr lang="en-US"/>
          </a:p>
        </p:txBody>
      </p:sp>
    </p:spTree>
    <p:extLst>
      <p:ext uri="{BB962C8B-B14F-4D97-AF65-F5344CB8AC3E}">
        <p14:creationId xmlns:p14="http://schemas.microsoft.com/office/powerpoint/2010/main" val="140418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Wybór pomiędzy GCC a </a:t>
            </a:r>
            <a:r>
              <a:rPr lang="pl-PL" dirty="0" err="1"/>
              <a:t>clang</a:t>
            </a:r>
            <a:r>
              <a:rPr lang="pl-PL" dirty="0"/>
              <a:t> ma charakter arbitralny. W wybranym kompilatorze wybieramy najnowszy.</a:t>
            </a:r>
            <a:endParaRPr lang="en-US" dirty="0"/>
          </a:p>
        </p:txBody>
      </p:sp>
      <p:sp>
        <p:nvSpPr>
          <p:cNvPr id="4" name="Symbol zastępczy numeru slajdu 3"/>
          <p:cNvSpPr>
            <a:spLocks noGrp="1"/>
          </p:cNvSpPr>
          <p:nvPr>
            <p:ph type="sldNum" sz="quarter" idx="5"/>
          </p:nvPr>
        </p:nvSpPr>
        <p:spPr/>
        <p:txBody>
          <a:bodyPr/>
          <a:lstStyle/>
          <a:p>
            <a:fld id="{C6A177AC-725F-438C-B445-54E34D466E79}" type="slidenum">
              <a:rPr lang="en-US" smtClean="0"/>
              <a:t>5</a:t>
            </a:fld>
            <a:endParaRPr lang="en-US" dirty="0"/>
          </a:p>
        </p:txBody>
      </p:sp>
    </p:spTree>
    <p:extLst>
      <p:ext uri="{BB962C8B-B14F-4D97-AF65-F5344CB8AC3E}">
        <p14:creationId xmlns:p14="http://schemas.microsoft.com/office/powerpoint/2010/main" val="2181313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https://godbolt.org/z/y57i2p</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42</a:t>
            </a:fld>
            <a:endParaRPr lang="en-US"/>
          </a:p>
        </p:txBody>
      </p:sp>
    </p:spTree>
    <p:extLst>
      <p:ext uri="{BB962C8B-B14F-4D97-AF65-F5344CB8AC3E}">
        <p14:creationId xmlns:p14="http://schemas.microsoft.com/office/powerpoint/2010/main" val="28207592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https://godbolt.org/z/y57i2p</a:t>
            </a:r>
            <a:endParaRPr lang="pl-PL" dirty="0"/>
          </a:p>
          <a:p>
            <a:endParaRPr lang="pl-PL" dirty="0"/>
          </a:p>
          <a:p>
            <a:r>
              <a:rPr lang="pl-PL" dirty="0"/>
              <a:t>Rozwiązanie ze </a:t>
            </a:r>
            <a:r>
              <a:rPr lang="pl-PL" dirty="0" err="1"/>
              <a:t>switch</a:t>
            </a:r>
            <a:r>
              <a:rPr lang="pl-PL" dirty="0"/>
              <a:t> opiera się o tablicę. W stałych – poza napisami – mamy jeszcze zwykła tablicę mapującą wartości enumeracji (indeksy) na napisy. Dzięki temu wygenerowany kod funkcji </a:t>
            </a:r>
            <a:r>
              <a:rPr lang="pl-PL" dirty="0" err="1"/>
              <a:t>enum_to_c_str</a:t>
            </a:r>
            <a:r>
              <a:rPr lang="pl-PL" dirty="0"/>
              <a:t> jest trywialny, a funkcja bardzo szybka.</a:t>
            </a:r>
          </a:p>
          <a:p>
            <a:endParaRPr lang="pl-PL" dirty="0"/>
          </a:p>
          <a:p>
            <a:r>
              <a:rPr lang="pl-PL" dirty="0"/>
              <a:t>Uwaga! Ten kod generuje ostrzeżenie:</a:t>
            </a:r>
          </a:p>
          <a:p>
            <a:endParaRPr lang="pl-PL" dirty="0"/>
          </a:p>
          <a:p>
            <a:pPr lvl="1"/>
            <a:r>
              <a:rPr lang="en-US" noProof="1"/>
              <a:t>./example.cpp: In function 'const char* enum_to_c_str(color)':</a:t>
            </a:r>
          </a:p>
          <a:p>
            <a:pPr lvl="1"/>
            <a:r>
              <a:rPr lang="en-US" noProof="1"/>
              <a:t>./example.cpp:41:1: warning: control reaches end of non-void function [-Wreturn-type]</a:t>
            </a:r>
          </a:p>
          <a:p>
            <a:pPr lvl="1"/>
            <a:r>
              <a:rPr lang="en-US" noProof="1"/>
              <a:t> }</a:t>
            </a:r>
          </a:p>
          <a:p>
            <a:pPr lvl="1"/>
            <a:r>
              <a:rPr lang="en-US" noProof="1"/>
              <a:t> ^</a:t>
            </a:r>
          </a:p>
          <a:p>
            <a:endParaRPr lang="pl-PL" dirty="0"/>
          </a:p>
          <a:p>
            <a:r>
              <a:rPr lang="pl-PL" dirty="0"/>
              <a:t>Można mu zapobiec dodając na przykład</a:t>
            </a:r>
          </a:p>
          <a:p>
            <a:endParaRPr lang="pl-PL" dirty="0"/>
          </a:p>
          <a:p>
            <a:pPr lvl="1"/>
            <a:r>
              <a:rPr lang="en-US" noProof="1"/>
              <a:t>return "color::?";</a:t>
            </a:r>
          </a:p>
          <a:p>
            <a:endParaRPr lang="pl-PL" dirty="0"/>
          </a:p>
          <a:p>
            <a:r>
              <a:rPr lang="pl-PL" dirty="0"/>
              <a:t>po zamknięciu </a:t>
            </a:r>
            <a:r>
              <a:rPr lang="en-US" noProof="1"/>
              <a:t>switch</a:t>
            </a:r>
            <a:r>
              <a:rPr lang="pl-PL" dirty="0"/>
              <a:t>. Tak pewnie uczynilibyśmy w kodzie produkcyjnym. Nie dodaje to wiele wygenerowanego kodu. Ponieważ jednak nie robimy analogicznego rozwiązania w innych wersjach tej funkcji, to nie robimy go i tu.</a:t>
            </a:r>
          </a:p>
          <a:p>
            <a:endParaRPr lang="pl-PL" dirty="0"/>
          </a:p>
          <a:p>
            <a:r>
              <a:rPr lang="pl-PL" dirty="0"/>
              <a:t>Bardziej radykalną alternatywą jest dodanie („</a:t>
            </a:r>
            <a:r>
              <a:rPr lang="en-US" noProof="0" dirty="0"/>
              <a:t>vendor specific</a:t>
            </a:r>
            <a:r>
              <a:rPr lang="pl-PL" dirty="0"/>
              <a:t>”):</a:t>
            </a:r>
          </a:p>
          <a:p>
            <a:endParaRPr lang="pl-PL" dirty="0"/>
          </a:p>
          <a:p>
            <a:pPr lvl="1"/>
            <a:r>
              <a:rPr lang="en-US" noProof="1"/>
              <a:t>__builtin_unreachable();</a:t>
            </a:r>
          </a:p>
          <a:p>
            <a:endParaRPr lang="pl-PL" dirty="0"/>
          </a:p>
          <a:p>
            <a:r>
              <a:rPr lang="pl-PL" dirty="0"/>
              <a:t>co zresztą kompilator zakłada sam (sądząc po wygenerowanym kodzie).</a:t>
            </a:r>
          </a:p>
        </p:txBody>
      </p:sp>
      <p:sp>
        <p:nvSpPr>
          <p:cNvPr id="4" name="Slide Number Placeholder 3"/>
          <p:cNvSpPr>
            <a:spLocks noGrp="1"/>
          </p:cNvSpPr>
          <p:nvPr>
            <p:ph type="sldNum" sz="quarter" idx="5"/>
          </p:nvPr>
        </p:nvSpPr>
        <p:spPr/>
        <p:txBody>
          <a:bodyPr/>
          <a:lstStyle/>
          <a:p>
            <a:fld id="{C6A177AC-725F-438C-B445-54E34D466E79}" type="slidenum">
              <a:rPr lang="en-US" smtClean="0"/>
              <a:t>43</a:t>
            </a:fld>
            <a:endParaRPr lang="en-US"/>
          </a:p>
        </p:txBody>
      </p:sp>
    </p:spTree>
    <p:extLst>
      <p:ext uri="{BB962C8B-B14F-4D97-AF65-F5344CB8AC3E}">
        <p14:creationId xmlns:p14="http://schemas.microsoft.com/office/powerpoint/2010/main" val="1522660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https://godbolt.org/z/gz9OVc</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44</a:t>
            </a:fld>
            <a:endParaRPr lang="en-US"/>
          </a:p>
        </p:txBody>
      </p:sp>
    </p:spTree>
    <p:extLst>
      <p:ext uri="{BB962C8B-B14F-4D97-AF65-F5344CB8AC3E}">
        <p14:creationId xmlns:p14="http://schemas.microsoft.com/office/powerpoint/2010/main" val="813286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https://godbolt.org/z/gz9OVc</a:t>
            </a:r>
            <a:endParaRPr lang="pl-PL" dirty="0"/>
          </a:p>
          <a:p>
            <a:endParaRPr lang="pl-PL" dirty="0"/>
          </a:p>
          <a:p>
            <a:r>
              <a:rPr lang="pl-PL" dirty="0"/>
              <a:t>Użycie </a:t>
            </a:r>
            <a:r>
              <a:rPr lang="en-US" noProof="1"/>
              <a:t>std::map</a:t>
            </a:r>
            <a:r>
              <a:rPr lang="pl-PL" dirty="0"/>
              <a:t> zamiast </a:t>
            </a:r>
            <a:r>
              <a:rPr lang="en-US" noProof="1"/>
              <a:t>switch</a:t>
            </a:r>
            <a:r>
              <a:rPr lang="pl-PL" dirty="0"/>
              <a:t> powoduje eksplozję długości kodu – 184 linie zamiast 53. Zupełnie nie nadaje się na slajd. Wbrew pozorom nie oszczędzamy także na tablicy stałej – lista inicjalizacyjna używana przy konstrukcji </a:t>
            </a:r>
            <a:r>
              <a:rPr lang="en-US" noProof="1"/>
              <a:t>mapping</a:t>
            </a:r>
            <a:r>
              <a:rPr lang="pl-PL" dirty="0"/>
              <a:t> powoduje utworzenie stałej tablicy większej nawet niż ta generowana na potrzeby </a:t>
            </a:r>
            <a:r>
              <a:rPr lang="en-US" noProof="1"/>
              <a:t>switch</a:t>
            </a:r>
            <a:r>
              <a:rPr lang="pl-PL" dirty="0"/>
              <a:t>.</a:t>
            </a:r>
            <a:endParaRPr lang="pl-PL" noProof="1">
              <a:latin typeface="Consolas" panose="020B0609020204030204" pitchFamily="49" charset="0"/>
            </a:endParaRPr>
          </a:p>
          <a:p>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45</a:t>
            </a:fld>
            <a:endParaRPr lang="en-US"/>
          </a:p>
        </p:txBody>
      </p:sp>
    </p:spTree>
    <p:extLst>
      <p:ext uri="{BB962C8B-B14F-4D97-AF65-F5344CB8AC3E}">
        <p14:creationId xmlns:p14="http://schemas.microsoft.com/office/powerpoint/2010/main" val="378403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https://godbolt.org/z/Rxxq-H</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46</a:t>
            </a:fld>
            <a:endParaRPr lang="en-US"/>
          </a:p>
        </p:txBody>
      </p:sp>
    </p:spTree>
    <p:extLst>
      <p:ext uri="{BB962C8B-B14F-4D97-AF65-F5344CB8AC3E}">
        <p14:creationId xmlns:p14="http://schemas.microsoft.com/office/powerpoint/2010/main" val="6559672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https://godbolt.org/z/Rxxq-H</a:t>
            </a:r>
            <a:endParaRPr lang="pl-PL" dirty="0"/>
          </a:p>
          <a:p>
            <a:endParaRPr lang="pl-PL" dirty="0"/>
          </a:p>
          <a:p>
            <a:r>
              <a:rPr lang="pl-PL" dirty="0"/>
              <a:t>Dla formalności sprawdzamy jeszcze </a:t>
            </a:r>
            <a:r>
              <a:rPr lang="en-US" noProof="1"/>
              <a:t>std::unordered_map</a:t>
            </a:r>
            <a:r>
              <a:rPr lang="pl-PL" dirty="0"/>
              <a:t>, jako alternatywę do </a:t>
            </a:r>
            <a:r>
              <a:rPr lang="en-US" noProof="1"/>
              <a:t>std::map</a:t>
            </a:r>
            <a:r>
              <a:rPr lang="pl-PL" dirty="0"/>
              <a:t>. Długość kodu rośnie do 312 linii. Choć niekoniecznie musi to oznaczać wolniejszy program – to trzeba byłoby już sprawdzić.</a:t>
            </a:r>
          </a:p>
        </p:txBody>
      </p:sp>
      <p:sp>
        <p:nvSpPr>
          <p:cNvPr id="4" name="Slide Number Placeholder 3"/>
          <p:cNvSpPr>
            <a:spLocks noGrp="1"/>
          </p:cNvSpPr>
          <p:nvPr>
            <p:ph type="sldNum" sz="quarter" idx="5"/>
          </p:nvPr>
        </p:nvSpPr>
        <p:spPr/>
        <p:txBody>
          <a:bodyPr/>
          <a:lstStyle/>
          <a:p>
            <a:fld id="{C6A177AC-725F-438C-B445-54E34D466E79}" type="slidenum">
              <a:rPr lang="en-US" smtClean="0"/>
              <a:t>47</a:t>
            </a:fld>
            <a:endParaRPr lang="en-US"/>
          </a:p>
        </p:txBody>
      </p:sp>
    </p:spTree>
    <p:extLst>
      <p:ext uri="{BB962C8B-B14F-4D97-AF65-F5344CB8AC3E}">
        <p14:creationId xmlns:p14="http://schemas.microsoft.com/office/powerpoint/2010/main" val="40685961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http://quick-bench.com/FkZ_VVPk8CTi9f9U7wO66qgnU28</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48</a:t>
            </a:fld>
            <a:endParaRPr lang="en-US"/>
          </a:p>
        </p:txBody>
      </p:sp>
    </p:spTree>
    <p:extLst>
      <p:ext uri="{BB962C8B-B14F-4D97-AF65-F5344CB8AC3E}">
        <p14:creationId xmlns:p14="http://schemas.microsoft.com/office/powerpoint/2010/main" val="2466709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http://quick-bench.com/FkZ_VVPk8CTi9f9U7wO66qgnU28</a:t>
            </a:r>
            <a:endParaRPr lang="pl-PL" dirty="0"/>
          </a:p>
          <a:p>
            <a:endParaRPr lang="pl-PL" dirty="0"/>
          </a:p>
          <a:p>
            <a:pPr marL="171450" indent="-171450">
              <a:buFont typeface="Arial" panose="020B0604020202020204" pitchFamily="34" charset="0"/>
              <a:buChar char="•"/>
            </a:pPr>
            <a:r>
              <a:rPr lang="en-US" noProof="1"/>
              <a:t>switch</a:t>
            </a:r>
            <a:r>
              <a:rPr lang="pl-PL" dirty="0"/>
              <a:t> jest 230x szybszy niż </a:t>
            </a:r>
            <a:r>
              <a:rPr lang="en-US" noProof="1"/>
              <a:t>std::map</a:t>
            </a:r>
            <a:r>
              <a:rPr lang="pl-PL" dirty="0"/>
              <a:t>.</a:t>
            </a:r>
          </a:p>
          <a:p>
            <a:pPr marL="171450" indent="-171450">
              <a:buFont typeface="Arial" panose="020B0604020202020204" pitchFamily="34" charset="0"/>
              <a:buChar char="•"/>
            </a:pPr>
            <a:r>
              <a:rPr lang="en-US" noProof="1"/>
              <a:t>switch</a:t>
            </a:r>
            <a:r>
              <a:rPr lang="pl-PL" dirty="0"/>
              <a:t> jest 550x szybszy niż </a:t>
            </a:r>
            <a:r>
              <a:rPr lang="en-US" noProof="1"/>
              <a:t>std::unordered_map</a:t>
            </a:r>
            <a:r>
              <a:rPr lang="pl-PL" dirty="0"/>
              <a:t>.</a:t>
            </a:r>
          </a:p>
          <a:p>
            <a:pPr marL="171450" indent="-171450">
              <a:buFont typeface="Arial" panose="020B0604020202020204" pitchFamily="34" charset="0"/>
              <a:buChar char="•"/>
            </a:pPr>
            <a:r>
              <a:rPr lang="en-US" noProof="1"/>
              <a:t>std::map</a:t>
            </a:r>
            <a:r>
              <a:rPr lang="pl-PL" dirty="0"/>
              <a:t> jest 2,4x szybsze niż </a:t>
            </a:r>
            <a:r>
              <a:rPr lang="en-US" noProof="1"/>
              <a:t>std::unordered_map</a:t>
            </a:r>
            <a:r>
              <a:rPr lang="pl-PL" dirty="0"/>
              <a:t>.</a:t>
            </a:r>
          </a:p>
          <a:p>
            <a:pPr marL="171450" indent="-171450">
              <a:buFont typeface="Arial" panose="020B0604020202020204" pitchFamily="34" charset="0"/>
              <a:buChar char="•"/>
            </a:pPr>
            <a:endParaRPr lang="pl-PL" dirty="0"/>
          </a:p>
          <a:p>
            <a:pPr marL="0" indent="0">
              <a:buFont typeface="Arial" panose="020B0604020202020204" pitchFamily="34" charset="0"/>
              <a:buNone/>
            </a:pPr>
            <a:r>
              <a:rPr lang="pl-PL" dirty="0"/>
              <a:t>Jak się wydaje, podejście ze </a:t>
            </a:r>
            <a:r>
              <a:rPr lang="pl-PL" dirty="0" err="1"/>
              <a:t>switch</a:t>
            </a:r>
            <a:r>
              <a:rPr lang="pl-PL" dirty="0"/>
              <a:t> bije pozostałe we wszystkich dziedzinach:</a:t>
            </a:r>
          </a:p>
          <a:p>
            <a:pPr marL="171450" indent="-171450">
              <a:buFont typeface="Arial" panose="020B0604020202020204" pitchFamily="34" charset="0"/>
              <a:buChar char="•"/>
            </a:pPr>
            <a:r>
              <a:rPr lang="pl-PL" dirty="0"/>
              <a:t>Jest _dużo_ szybsze.</a:t>
            </a:r>
          </a:p>
          <a:p>
            <a:pPr marL="171450" indent="-171450">
              <a:buFont typeface="Arial" panose="020B0604020202020204" pitchFamily="34" charset="0"/>
              <a:buChar char="•"/>
            </a:pPr>
            <a:r>
              <a:rPr lang="pl-PL" dirty="0"/>
              <a:t>Ma _dużo_ krótszy kod (także w zakresie stałych).</a:t>
            </a:r>
          </a:p>
          <a:p>
            <a:pPr marL="171450" indent="-171450">
              <a:buFont typeface="Arial" panose="020B0604020202020204" pitchFamily="34" charset="0"/>
              <a:buChar char="•"/>
            </a:pPr>
            <a:r>
              <a:rPr lang="pl-PL" dirty="0"/>
              <a:t>Kompilator ostrzeże nas o brakującej wartości enumeracji.</a:t>
            </a:r>
          </a:p>
          <a:p>
            <a:pPr marL="171450" indent="-171450">
              <a:buFont typeface="Arial" panose="020B0604020202020204" pitchFamily="34" charset="0"/>
              <a:buChar char="•"/>
            </a:pPr>
            <a:r>
              <a:rPr lang="pl-PL" dirty="0"/>
              <a:t>Kompilator ostrzeże nas o ryzyku wyjścia bez zwracania wartości. Analogiczny błąd w pozostałych dwóch metodach do </a:t>
            </a:r>
            <a:r>
              <a:rPr lang="pl-PL" dirty="0" err="1"/>
              <a:t>dereferencja</a:t>
            </a:r>
            <a:r>
              <a:rPr lang="pl-PL" dirty="0"/>
              <a:t> </a:t>
            </a:r>
            <a:r>
              <a:rPr lang="pl-PL" dirty="0" err="1"/>
              <a:t>iteratora</a:t>
            </a:r>
            <a:r>
              <a:rPr lang="pl-PL" dirty="0"/>
              <a:t> „</a:t>
            </a:r>
            <a:r>
              <a:rPr lang="en-US" noProof="0" dirty="0"/>
              <a:t>past the end</a:t>
            </a:r>
            <a:r>
              <a:rPr lang="pl-PL" dirty="0"/>
              <a:t>”.</a:t>
            </a:r>
          </a:p>
          <a:p>
            <a:pPr marL="171450" indent="-171450">
              <a:buFont typeface="Arial" panose="020B0604020202020204" pitchFamily="34" charset="0"/>
              <a:buChar char="•"/>
            </a:pPr>
            <a:r>
              <a:rPr lang="pl-PL" dirty="0"/>
              <a:t>Brak globalnego obiektu i związanego z tym ryzyka użycia przed konstrukcją lub po destrukcji.</a:t>
            </a:r>
          </a:p>
          <a:p>
            <a:pPr marL="171450" indent="-171450">
              <a:buFont typeface="Arial" panose="020B0604020202020204" pitchFamily="34" charset="0"/>
              <a:buChar char="•"/>
            </a:pPr>
            <a:r>
              <a:rPr lang="pl-PL" dirty="0"/>
              <a:t>Brak narzutu na start programu lub pierwsze użycie.</a:t>
            </a:r>
          </a:p>
          <a:p>
            <a:pPr marL="171450" indent="-171450">
              <a:buFont typeface="Arial" panose="020B0604020202020204" pitchFamily="34" charset="0"/>
              <a:buChar char="•"/>
            </a:pPr>
            <a:r>
              <a:rPr lang="pl-PL" dirty="0"/>
              <a:t>W bonusie, wersja </a:t>
            </a:r>
            <a:r>
              <a:rPr lang="en-US" noProof="1"/>
              <a:t>switch</a:t>
            </a:r>
            <a:r>
              <a:rPr lang="pl-PL" dirty="0"/>
              <a:t> już teraz może być </a:t>
            </a:r>
            <a:r>
              <a:rPr lang="en-US" noProof="1"/>
              <a:t>constexpr</a:t>
            </a:r>
            <a:r>
              <a:rPr lang="pl-PL" dirty="0"/>
              <a:t>.</a:t>
            </a:r>
          </a:p>
          <a:p>
            <a:pPr marL="0" indent="0">
              <a:buFont typeface="Arial" panose="020B0604020202020204" pitchFamily="34" charset="0"/>
              <a:buNone/>
            </a:pPr>
            <a:endParaRPr lang="pl-PL" dirty="0"/>
          </a:p>
          <a:p>
            <a:pPr marL="0" indent="0">
              <a:buFont typeface="Arial" panose="020B0604020202020204" pitchFamily="34" charset="0"/>
              <a:buNone/>
            </a:pPr>
            <a:r>
              <a:rPr lang="pl-PL" dirty="0"/>
              <a:t>Optymalizacja zwykle wymaga kompromisów. Np. wspomniane wcześniej sortowanie przez zliczanie ma znaczącą złożoność pamięciową, którą płaci za szybsze działanie. Tutaj jednak mamy przypadek bardzo czysty – o ile nie potrzebujemy dynamicznego mapowania i używamy liczbowych kluczy, to </a:t>
            </a:r>
            <a:r>
              <a:rPr lang="en-US" noProof="1"/>
              <a:t>switch</a:t>
            </a:r>
            <a:r>
              <a:rPr lang="pl-PL" dirty="0"/>
              <a:t> jest we wszystkim lepszy!</a:t>
            </a:r>
          </a:p>
        </p:txBody>
      </p:sp>
      <p:sp>
        <p:nvSpPr>
          <p:cNvPr id="4" name="Slide Number Placeholder 3"/>
          <p:cNvSpPr>
            <a:spLocks noGrp="1"/>
          </p:cNvSpPr>
          <p:nvPr>
            <p:ph type="sldNum" sz="quarter" idx="5"/>
          </p:nvPr>
        </p:nvSpPr>
        <p:spPr/>
        <p:txBody>
          <a:bodyPr/>
          <a:lstStyle/>
          <a:p>
            <a:fld id="{C6A177AC-725F-438C-B445-54E34D466E79}" type="slidenum">
              <a:rPr lang="en-US" smtClean="0"/>
              <a:t>49</a:t>
            </a:fld>
            <a:endParaRPr lang="en-US"/>
          </a:p>
        </p:txBody>
      </p:sp>
    </p:spTree>
    <p:extLst>
      <p:ext uri="{BB962C8B-B14F-4D97-AF65-F5344CB8AC3E}">
        <p14:creationId xmlns:p14="http://schemas.microsoft.com/office/powerpoint/2010/main" val="28963959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http://quick-bench.com/ATuuraILJ3OOiMMkHJiB2pXWL8g</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50</a:t>
            </a:fld>
            <a:endParaRPr lang="en-US"/>
          </a:p>
        </p:txBody>
      </p:sp>
    </p:spTree>
    <p:extLst>
      <p:ext uri="{BB962C8B-B14F-4D97-AF65-F5344CB8AC3E}">
        <p14:creationId xmlns:p14="http://schemas.microsoft.com/office/powerpoint/2010/main" val="18009639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http://quick-bench.com/ATuuraILJ3OOiMMkHJiB2pXWL8g</a:t>
            </a:r>
            <a:endParaRPr lang="pl-PL" dirty="0"/>
          </a:p>
          <a:p>
            <a:endParaRPr lang="pl-PL" dirty="0"/>
          </a:p>
          <a:p>
            <a:r>
              <a:rPr lang="pl-PL" dirty="0"/>
              <a:t>Wiedzeni zbytnim optymizmem na bazie ćwiczenia 5 moglibyśmy uznać, że dodawanie z przypisaniem jest zbędne.</a:t>
            </a:r>
          </a:p>
          <a:p>
            <a:endParaRPr lang="pl-PL" dirty="0"/>
          </a:p>
          <a:p>
            <a:r>
              <a:rPr lang="pl-PL" dirty="0"/>
              <a:t>Tak jednak nie jest. Dla napisów += jest 2,2x szybsze niż alternatywa. Optymalizacje kompilatora mają swoje granice. Wobec typów wbudowanych kompilator pozwala sobie na wiele, bo doskonale „rozumie” sytuację. Natomiast klasy użytkownika – nawet jeśli dotyczy to biblioteki standardowej – nie poddają się już takiej optymalizacji. W szczególności kompilator nie wie nawet, czy x += y rzeczywiście jest równoważne z x = x + y dla typu użytkownika.</a:t>
            </a:r>
          </a:p>
          <a:p>
            <a:endParaRPr lang="pl-PL" dirty="0"/>
          </a:p>
          <a:p>
            <a:r>
              <a:rPr lang="pl-PL" dirty="0"/>
              <a:t>Dlatego należy stosować właściwe operacje, przekazujące jak najwięcej informacji o tym co chce się zrobić i po co. Nawet jeśli dla typów liczbowych nie przyniesie to dodatkowych korzyści, bo kompilator radzi sobie i tak, to wyrabia to w nas poprawny nawyk. Trzeba przy tym zachować jednak zdrowy rozsądek. I tak użycie += zamiast + i =, czy użycie poprawnej wersji ++ jest postępowanie zasadnym i racjonalnym. Natomiast używanie przesunięć bitowych zamiast mnożenia czy dzielenia przez potęgi dwójki jest już zbędnym gmatwaniem kodu.</a:t>
            </a:r>
          </a:p>
        </p:txBody>
      </p:sp>
      <p:sp>
        <p:nvSpPr>
          <p:cNvPr id="4" name="Slide Number Placeholder 3"/>
          <p:cNvSpPr>
            <a:spLocks noGrp="1"/>
          </p:cNvSpPr>
          <p:nvPr>
            <p:ph type="sldNum" sz="quarter" idx="5"/>
          </p:nvPr>
        </p:nvSpPr>
        <p:spPr/>
        <p:txBody>
          <a:bodyPr/>
          <a:lstStyle/>
          <a:p>
            <a:fld id="{C6A177AC-725F-438C-B445-54E34D466E79}" type="slidenum">
              <a:rPr lang="en-US" smtClean="0"/>
              <a:t>51</a:t>
            </a:fld>
            <a:endParaRPr lang="en-US"/>
          </a:p>
        </p:txBody>
      </p:sp>
    </p:spTree>
    <p:extLst>
      <p:ext uri="{BB962C8B-B14F-4D97-AF65-F5344CB8AC3E}">
        <p14:creationId xmlns:p14="http://schemas.microsoft.com/office/powerpoint/2010/main" val="83798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Wybieramy najnowszy dostępny standard języka.</a:t>
            </a:r>
          </a:p>
          <a:p>
            <a:endParaRPr lang="pl-PL" dirty="0"/>
          </a:p>
          <a:p>
            <a:r>
              <a:rPr lang="pl-PL" dirty="0"/>
              <a:t>Może to mieć wpływ na wyniki nawet jeśli sami nie odwołujemy się bezpośrednio do nowych elementów. Znakomitym przykładem jest wsparcie dla semantyki przenoszenia, które może wpływać na wydajność na przykład operacji na kontenerach czy napisach.</a:t>
            </a:r>
            <a:endParaRPr lang="en-US" dirty="0"/>
          </a:p>
        </p:txBody>
      </p:sp>
      <p:sp>
        <p:nvSpPr>
          <p:cNvPr id="4" name="Symbol zastępczy numeru slajdu 3"/>
          <p:cNvSpPr>
            <a:spLocks noGrp="1"/>
          </p:cNvSpPr>
          <p:nvPr>
            <p:ph type="sldNum" sz="quarter" idx="5"/>
          </p:nvPr>
        </p:nvSpPr>
        <p:spPr/>
        <p:txBody>
          <a:bodyPr/>
          <a:lstStyle/>
          <a:p>
            <a:fld id="{C6A177AC-725F-438C-B445-54E34D466E79}" type="slidenum">
              <a:rPr lang="en-US" smtClean="0"/>
              <a:t>6</a:t>
            </a:fld>
            <a:endParaRPr lang="en-US" dirty="0"/>
          </a:p>
        </p:txBody>
      </p:sp>
    </p:spTree>
    <p:extLst>
      <p:ext uri="{BB962C8B-B14F-4D97-AF65-F5344CB8AC3E}">
        <p14:creationId xmlns:p14="http://schemas.microsoft.com/office/powerpoint/2010/main" val="9754924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http://quick-bench.com/xRmYZBeFPCa9-MCFTOtlNJNhVGU</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52</a:t>
            </a:fld>
            <a:endParaRPr lang="en-US"/>
          </a:p>
        </p:txBody>
      </p:sp>
    </p:spTree>
    <p:extLst>
      <p:ext uri="{BB962C8B-B14F-4D97-AF65-F5344CB8AC3E}">
        <p14:creationId xmlns:p14="http://schemas.microsoft.com/office/powerpoint/2010/main" val="3325964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http://quick-bench.com/xRmYZBeFPCa9-MCFTOtlNJNhVGU</a:t>
            </a:r>
            <a:endParaRPr lang="pl-PL" dirty="0"/>
          </a:p>
          <a:p>
            <a:endParaRPr lang="pl-PL" dirty="0"/>
          </a:p>
          <a:p>
            <a:r>
              <a:rPr lang="pl-PL" dirty="0"/>
              <a:t>Jeden wątek jest 13x wolniejszy niż sprzętowa liczba wątków.</a:t>
            </a:r>
          </a:p>
          <a:p>
            <a:endParaRPr lang="pl-PL" dirty="0"/>
          </a:p>
          <a:p>
            <a:r>
              <a:rPr lang="pl-PL" dirty="0"/>
              <a:t>Wiele problemów może zostać rozbitych na kilka niezależnych </a:t>
            </a:r>
            <a:r>
              <a:rPr lang="pl-PL" dirty="0" err="1"/>
              <a:t>podproblemów</a:t>
            </a:r>
            <a:r>
              <a:rPr lang="pl-PL" dirty="0"/>
              <a:t>. W takim przypadku można próbować zoptymalizować rozwiązanie poprzez użycie wielowątkowości – tak, aby każdy </a:t>
            </a:r>
            <a:r>
              <a:rPr lang="pl-PL" dirty="0" err="1"/>
              <a:t>podproblem</a:t>
            </a:r>
            <a:r>
              <a:rPr lang="pl-PL" dirty="0"/>
              <a:t> był rozwiązywany w osobnym wątku.</a:t>
            </a:r>
          </a:p>
          <a:p>
            <a:endParaRPr lang="pl-PL" dirty="0"/>
          </a:p>
          <a:p>
            <a:r>
              <a:rPr lang="pl-PL" dirty="0"/>
              <a:t>Przykładem może być sumowanie wszystkich liczb w tablicy. Taką tablicę można podzielić na kilka części i sumować podtablice niezależnie w osobnych wątkach a następnie zsumować otrzymane wyniki. Poszczególne sumy będą obliczane równolegle co może przyspieszyć obliczanie.</a:t>
            </a:r>
          </a:p>
        </p:txBody>
      </p:sp>
      <p:sp>
        <p:nvSpPr>
          <p:cNvPr id="4" name="Slide Number Placeholder 3"/>
          <p:cNvSpPr>
            <a:spLocks noGrp="1"/>
          </p:cNvSpPr>
          <p:nvPr>
            <p:ph type="sldNum" sz="quarter" idx="5"/>
          </p:nvPr>
        </p:nvSpPr>
        <p:spPr/>
        <p:txBody>
          <a:bodyPr/>
          <a:lstStyle/>
          <a:p>
            <a:fld id="{C6A177AC-725F-438C-B445-54E34D466E79}" type="slidenum">
              <a:rPr lang="en-US" smtClean="0"/>
              <a:t>53</a:t>
            </a:fld>
            <a:endParaRPr lang="en-US"/>
          </a:p>
        </p:txBody>
      </p:sp>
    </p:spTree>
    <p:extLst>
      <p:ext uri="{BB962C8B-B14F-4D97-AF65-F5344CB8AC3E}">
        <p14:creationId xmlns:p14="http://schemas.microsoft.com/office/powerpoint/2010/main" val="4289723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http://quick-bench.com/INFBg-4gcsSpBD7i_cBklIW9g8k</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54</a:t>
            </a:fld>
            <a:endParaRPr lang="en-US"/>
          </a:p>
        </p:txBody>
      </p:sp>
    </p:spTree>
    <p:extLst>
      <p:ext uri="{BB962C8B-B14F-4D97-AF65-F5344CB8AC3E}">
        <p14:creationId xmlns:p14="http://schemas.microsoft.com/office/powerpoint/2010/main" val="7572844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http://quick-bench.com/INFBg-4gcsSpBD7i_cBklIW9g8k</a:t>
            </a:r>
            <a:endParaRPr lang="pl-PL" dirty="0"/>
          </a:p>
          <a:p>
            <a:endParaRPr lang="pl-PL" dirty="0"/>
          </a:p>
          <a:p>
            <a:r>
              <a:rPr lang="pl-PL" dirty="0"/>
              <a:t>Sprzętowa liczba wątków jest 8,4x szybsza niż większa niż sprzętowa liczba wątków.</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kern="1200" dirty="0">
                <a:solidFill>
                  <a:schemeClr val="tx1"/>
                </a:solidFill>
                <a:effectLst/>
                <a:latin typeface="+mn-lt"/>
                <a:ea typeface="+mn-ea"/>
                <a:cs typeface="+mn-cs"/>
              </a:rPr>
              <a:t>Wielozadaniowość to cecha systemu operacyjnego umożliwiająca równoczesne wykonywanie więcej niż jednego procesu. Zwykle za poprawną realizację wielozadaniowości odpowiedzialne jest jądro systemu operacyjnego. </a:t>
            </a:r>
            <a:br>
              <a:rPr lang="pl-PL" sz="1200" kern="1200" dirty="0">
                <a:solidFill>
                  <a:schemeClr val="tx1"/>
                </a:solidFill>
                <a:effectLst/>
                <a:latin typeface="+mn-lt"/>
                <a:ea typeface="+mn-ea"/>
                <a:cs typeface="+mn-cs"/>
              </a:rPr>
            </a:br>
            <a:r>
              <a:rPr lang="pl-PL" sz="1200" kern="1200" dirty="0">
                <a:solidFill>
                  <a:schemeClr val="tx1"/>
                </a:solidFill>
                <a:effectLst/>
                <a:latin typeface="+mn-lt"/>
                <a:ea typeface="+mn-ea"/>
                <a:cs typeface="+mn-cs"/>
              </a:rPr>
              <a:t> </a:t>
            </a:r>
            <a:br>
              <a:rPr lang="pl-PL" sz="1200" kern="1200" dirty="0">
                <a:solidFill>
                  <a:schemeClr val="tx1"/>
                </a:solidFill>
                <a:effectLst/>
                <a:latin typeface="+mn-lt"/>
                <a:ea typeface="+mn-ea"/>
                <a:cs typeface="+mn-cs"/>
              </a:rPr>
            </a:br>
            <a:r>
              <a:rPr lang="pl-PL" sz="1200" kern="1200" dirty="0">
                <a:solidFill>
                  <a:schemeClr val="tx1"/>
                </a:solidFill>
                <a:effectLst/>
                <a:latin typeface="+mn-lt"/>
                <a:ea typeface="+mn-ea"/>
                <a:cs typeface="+mn-cs"/>
              </a:rPr>
              <a:t>Równoczesność realizowania wielozadaniowości jest pozorna, gdy system komputerowy ma dostępnych mniej wątków sprzętowych niż procesów wykonywanych jednocześnie. Wówczas dla uzyskania wrażenia wykonywania wielu zadań w tym samym czasie, konieczne staje się zastosowanie mechanizmu podziału czasu, którego działanie polega na przydzielaniu każdemu procesowi określonego przedziału czasowego, w którym może być on przetwarzany.</a:t>
            </a:r>
            <a:br>
              <a:rPr lang="pl-PL" sz="1200" kern="1200" dirty="0">
                <a:solidFill>
                  <a:schemeClr val="tx1"/>
                </a:solidFill>
                <a:effectLst/>
                <a:latin typeface="+mn-lt"/>
                <a:ea typeface="+mn-ea"/>
                <a:cs typeface="+mn-cs"/>
              </a:rPr>
            </a:br>
            <a:br>
              <a:rPr lang="pl-PL" sz="1200" kern="1200" dirty="0">
                <a:solidFill>
                  <a:schemeClr val="tx1"/>
                </a:solidFill>
                <a:effectLst/>
                <a:latin typeface="+mn-lt"/>
                <a:ea typeface="+mn-ea"/>
                <a:cs typeface="+mn-cs"/>
              </a:rPr>
            </a:br>
            <a:r>
              <a:rPr lang="pl-PL" sz="1200" kern="1200" dirty="0">
                <a:solidFill>
                  <a:schemeClr val="tx1"/>
                </a:solidFill>
                <a:effectLst/>
                <a:latin typeface="+mn-lt"/>
                <a:ea typeface="+mn-ea"/>
                <a:cs typeface="+mn-cs"/>
              </a:rPr>
              <a:t>Przełączanie kontekstu to zapisywanie stanu procesu lub wątku, tak aby można było go przerwać a następnie kontynuować. Pozwala wielu procesom korzystać z jednego procesora i jest podstawą wielozadaniowości systemów operacyjnych.</a:t>
            </a:r>
            <a:br>
              <a:rPr lang="pl-PL" sz="1200" kern="1200" dirty="0">
                <a:solidFill>
                  <a:schemeClr val="tx1"/>
                </a:solidFill>
                <a:effectLst/>
                <a:latin typeface="+mn-lt"/>
                <a:ea typeface="+mn-ea"/>
                <a:cs typeface="+mn-cs"/>
              </a:rPr>
            </a:br>
            <a:br>
              <a:rPr lang="pl-PL" sz="1200" kern="1200" dirty="0">
                <a:solidFill>
                  <a:schemeClr val="tx1"/>
                </a:solidFill>
                <a:effectLst/>
                <a:latin typeface="+mn-lt"/>
                <a:ea typeface="+mn-ea"/>
                <a:cs typeface="+mn-cs"/>
              </a:rPr>
            </a:br>
            <a:r>
              <a:rPr lang="pl-PL" sz="1200" kern="1200" dirty="0">
                <a:solidFill>
                  <a:schemeClr val="tx1"/>
                </a:solidFill>
                <a:effectLst/>
                <a:latin typeface="+mn-lt"/>
                <a:ea typeface="+mn-ea"/>
                <a:cs typeface="+mn-cs"/>
              </a:rPr>
              <a:t>Z reguły przełączanie kontekstu jest zadaniem wymagającym obliczeniowo i wiele czasu przy projektowaniu systemów operacyjnych poświęca się na optymalizację tego zadania.</a:t>
            </a:r>
            <a:br>
              <a:rPr lang="pl-PL" sz="1200" kern="1200" dirty="0">
                <a:solidFill>
                  <a:schemeClr val="tx1"/>
                </a:solidFill>
                <a:effectLst/>
                <a:latin typeface="+mn-lt"/>
                <a:ea typeface="+mn-ea"/>
                <a:cs typeface="+mn-cs"/>
              </a:rPr>
            </a:br>
            <a:br>
              <a:rPr lang="pl-PL" sz="1200" kern="1200" dirty="0">
                <a:solidFill>
                  <a:schemeClr val="tx1"/>
                </a:solidFill>
                <a:effectLst/>
                <a:latin typeface="+mn-lt"/>
                <a:ea typeface="+mn-ea"/>
                <a:cs typeface="+mn-cs"/>
              </a:rPr>
            </a:br>
            <a:r>
              <a:rPr lang="pl-PL" sz="1200" kern="1200" dirty="0">
                <a:solidFill>
                  <a:schemeClr val="tx1"/>
                </a:solidFill>
                <a:effectLst/>
                <a:latin typeface="+mn-lt"/>
                <a:ea typeface="+mn-ea"/>
                <a:cs typeface="+mn-cs"/>
              </a:rPr>
              <a:t>Biblioteka standardowa dostarcza funkcję </a:t>
            </a:r>
            <a:r>
              <a:rPr lang="pl-PL" sz="1200" kern="1200" dirty="0" err="1">
                <a:solidFill>
                  <a:schemeClr val="tx1"/>
                </a:solidFill>
                <a:effectLst/>
                <a:latin typeface="+mn-lt"/>
                <a:ea typeface="+mn-ea"/>
                <a:cs typeface="+mn-cs"/>
              </a:rPr>
              <a:t>std</a:t>
            </a:r>
            <a:r>
              <a:rPr lang="pl-PL" sz="1200" kern="1200" dirty="0">
                <a:solidFill>
                  <a:schemeClr val="tx1"/>
                </a:solidFill>
                <a:effectLst/>
                <a:latin typeface="+mn-lt"/>
                <a:ea typeface="+mn-ea"/>
                <a:cs typeface="+mn-cs"/>
              </a:rPr>
              <a:t>::</a:t>
            </a:r>
            <a:r>
              <a:rPr lang="pl-PL" sz="1200" kern="1200" dirty="0" err="1">
                <a:solidFill>
                  <a:schemeClr val="tx1"/>
                </a:solidFill>
                <a:effectLst/>
                <a:latin typeface="+mn-lt"/>
                <a:ea typeface="+mn-ea"/>
                <a:cs typeface="+mn-cs"/>
              </a:rPr>
              <a:t>thread</a:t>
            </a:r>
            <a:r>
              <a:rPr lang="pl-PL" sz="1200" kern="1200" dirty="0">
                <a:solidFill>
                  <a:schemeClr val="tx1"/>
                </a:solidFill>
                <a:effectLst/>
                <a:latin typeface="+mn-lt"/>
                <a:ea typeface="+mn-ea"/>
                <a:cs typeface="+mn-cs"/>
              </a:rPr>
              <a:t>::</a:t>
            </a:r>
            <a:r>
              <a:rPr lang="pl-PL" sz="1200" kern="1200" dirty="0" err="1">
                <a:solidFill>
                  <a:schemeClr val="tx1"/>
                </a:solidFill>
                <a:effectLst/>
                <a:latin typeface="+mn-lt"/>
                <a:ea typeface="+mn-ea"/>
                <a:cs typeface="+mn-cs"/>
              </a:rPr>
              <a:t>hardware_concurrency</a:t>
            </a:r>
            <a:r>
              <a:rPr lang="pl-PL" sz="1200" kern="1200" dirty="0">
                <a:solidFill>
                  <a:schemeClr val="tx1"/>
                </a:solidFill>
                <a:effectLst/>
                <a:latin typeface="+mn-lt"/>
                <a:ea typeface="+mn-ea"/>
                <a:cs typeface="+mn-cs"/>
              </a:rPr>
              <a:t>(), która określa maksymalną liczbę wątków wspieraną sprzętowo – po przekroczeniu tej wartości przełączanie kontekstu następuje dużo częściej przez co następuje pogorszenie pozornej optymalizacji.</a:t>
            </a:r>
          </a:p>
        </p:txBody>
      </p:sp>
      <p:sp>
        <p:nvSpPr>
          <p:cNvPr id="4" name="Slide Number Placeholder 3"/>
          <p:cNvSpPr>
            <a:spLocks noGrp="1"/>
          </p:cNvSpPr>
          <p:nvPr>
            <p:ph type="sldNum" sz="quarter" idx="5"/>
          </p:nvPr>
        </p:nvSpPr>
        <p:spPr/>
        <p:txBody>
          <a:bodyPr/>
          <a:lstStyle/>
          <a:p>
            <a:fld id="{C6A177AC-725F-438C-B445-54E34D466E79}" type="slidenum">
              <a:rPr lang="en-US" smtClean="0"/>
              <a:t>55</a:t>
            </a:fld>
            <a:endParaRPr lang="en-US"/>
          </a:p>
        </p:txBody>
      </p:sp>
    </p:spTree>
    <p:extLst>
      <p:ext uri="{BB962C8B-B14F-4D97-AF65-F5344CB8AC3E}">
        <p14:creationId xmlns:p14="http://schemas.microsoft.com/office/powerpoint/2010/main" val="33826336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http://quick-bench.com/G1irEF3EdfANeyP2NaDBJexSSAY</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56</a:t>
            </a:fld>
            <a:endParaRPr lang="en-US"/>
          </a:p>
        </p:txBody>
      </p:sp>
    </p:spTree>
    <p:extLst>
      <p:ext uri="{BB962C8B-B14F-4D97-AF65-F5344CB8AC3E}">
        <p14:creationId xmlns:p14="http://schemas.microsoft.com/office/powerpoint/2010/main" val="2625402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http://quick-bench.com/G1irEF3EdfANeyP2NaDBJexSSAY</a:t>
            </a:r>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Jeden wątek jest 5,7x szybszy niż sprzętowa liczba wątków.</a:t>
            </a:r>
          </a:p>
          <a:p>
            <a:endParaRPr lang="pl-PL" dirty="0"/>
          </a:p>
          <a:p>
            <a:r>
              <a:rPr lang="pl-PL" sz="1200" kern="1200" dirty="0">
                <a:solidFill>
                  <a:schemeClr val="tx1"/>
                </a:solidFill>
                <a:effectLst/>
                <a:latin typeface="+mn-lt"/>
                <a:ea typeface="+mn-ea"/>
                <a:cs typeface="+mn-cs"/>
              </a:rPr>
              <a:t>Przełączanie kontekstu jest na tyle kosztowne, że należy określić, czy dzielenie problemu na podproblemy rozwiązywane w osobnych wątkach jest opłacalne – dla niektórych wartości przełączanie kontekstu może być bardziej kosztowne niż rozwiązywanie problemu w jednym wątku.</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57</a:t>
            </a:fld>
            <a:endParaRPr lang="en-US"/>
          </a:p>
        </p:txBody>
      </p:sp>
    </p:spTree>
    <p:extLst>
      <p:ext uri="{BB962C8B-B14F-4D97-AF65-F5344CB8AC3E}">
        <p14:creationId xmlns:p14="http://schemas.microsoft.com/office/powerpoint/2010/main" val="30058806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a:solidFill>
                  <a:schemeClr val="tx1"/>
                </a:solidFill>
                <a:effectLst/>
                <a:latin typeface="+mn-lt"/>
                <a:ea typeface="+mn-ea"/>
                <a:cs typeface="+mn-cs"/>
              </a:rPr>
              <a:t>Programowanie dynamiczne jest metodą rozwiązywania złożonych problemów poprzez dzielenie ich na mniejsze podproblemy i rozwiązywanie ich tylko raz. Każde </a:t>
            </a:r>
            <a:r>
              <a:rPr lang="pl-PL" sz="1200" kern="1200" dirty="0" err="1">
                <a:solidFill>
                  <a:schemeClr val="tx1"/>
                </a:solidFill>
                <a:effectLst/>
                <a:latin typeface="+mn-lt"/>
                <a:ea typeface="+mn-ea"/>
                <a:cs typeface="+mn-cs"/>
              </a:rPr>
              <a:t>podrozwiązanie</a:t>
            </a:r>
            <a:r>
              <a:rPr lang="pl-PL" sz="1200" kern="1200" dirty="0">
                <a:solidFill>
                  <a:schemeClr val="tx1"/>
                </a:solidFill>
                <a:effectLst/>
                <a:latin typeface="+mn-lt"/>
                <a:ea typeface="+mn-ea"/>
                <a:cs typeface="+mn-cs"/>
              </a:rPr>
              <a:t> jest zapisywane w strukturze danych (tablica, mapa, </a:t>
            </a:r>
            <a:r>
              <a:rPr lang="pl-PL" sz="1200" kern="1200" dirty="0" err="1">
                <a:solidFill>
                  <a:schemeClr val="tx1"/>
                </a:solidFill>
                <a:effectLst/>
                <a:latin typeface="+mn-lt"/>
                <a:ea typeface="+mn-ea"/>
                <a:cs typeface="+mn-cs"/>
              </a:rPr>
              <a:t>itp</a:t>
            </a:r>
            <a:r>
              <a:rPr lang="pl-PL" sz="1200" kern="1200" dirty="0">
                <a:solidFill>
                  <a:schemeClr val="tx1"/>
                </a:solidFill>
                <a:effectLst/>
                <a:latin typeface="+mn-lt"/>
                <a:ea typeface="+mn-ea"/>
                <a:cs typeface="+mn-cs"/>
              </a:rPr>
              <a:t>) i indeksowane zwykle w taki sposób, że łatwo znaleźć już obliczone rozwiązanie (np. indeksem mogą być parametry wejściowe </a:t>
            </a:r>
            <a:r>
              <a:rPr lang="pl-PL" sz="1200" kern="1200" dirty="0" err="1">
                <a:solidFill>
                  <a:schemeClr val="tx1"/>
                </a:solidFill>
                <a:effectLst/>
                <a:latin typeface="+mn-lt"/>
                <a:ea typeface="+mn-ea"/>
                <a:cs typeface="+mn-cs"/>
              </a:rPr>
              <a:t>podproblemu</a:t>
            </a:r>
            <a:r>
              <a:rPr lang="pl-PL" sz="1200" kern="1200" dirty="0">
                <a:solidFill>
                  <a:schemeClr val="tx1"/>
                </a:solidFill>
                <a:effectLst/>
                <a:latin typeface="+mn-lt"/>
                <a:ea typeface="+mn-ea"/>
                <a:cs typeface="+mn-cs"/>
              </a:rPr>
              <a:t>).</a:t>
            </a:r>
          </a:p>
          <a:p>
            <a:br>
              <a:rPr lang="pl-PL" sz="1200" kern="1200" dirty="0">
                <a:solidFill>
                  <a:schemeClr val="tx1"/>
                </a:solidFill>
                <a:effectLst/>
                <a:latin typeface="+mn-lt"/>
                <a:ea typeface="+mn-ea"/>
                <a:cs typeface="+mn-cs"/>
              </a:rPr>
            </a:br>
            <a:r>
              <a:rPr lang="pl-PL" sz="1200" kern="1200" dirty="0">
                <a:solidFill>
                  <a:schemeClr val="tx1"/>
                </a:solidFill>
                <a:effectLst/>
                <a:latin typeface="+mn-lt"/>
                <a:ea typeface="+mn-ea"/>
                <a:cs typeface="+mn-cs"/>
              </a:rPr>
              <a:t>W przypadku gdy nie ma rozwiązania w bazie rozwiązań – należy problem rozwiązać i je zapisać, natomiast gdy okaże się, że </a:t>
            </a:r>
            <a:r>
              <a:rPr lang="pl-PL" sz="1200" kern="1200" dirty="0" err="1">
                <a:solidFill>
                  <a:schemeClr val="tx1"/>
                </a:solidFill>
                <a:effectLst/>
                <a:latin typeface="+mn-lt"/>
                <a:ea typeface="+mn-ea"/>
                <a:cs typeface="+mn-cs"/>
              </a:rPr>
              <a:t>podproblem</a:t>
            </a:r>
            <a:r>
              <a:rPr lang="pl-PL" sz="1200" kern="1200" dirty="0">
                <a:solidFill>
                  <a:schemeClr val="tx1"/>
                </a:solidFill>
                <a:effectLst/>
                <a:latin typeface="+mn-lt"/>
                <a:ea typeface="+mn-ea"/>
                <a:cs typeface="+mn-cs"/>
              </a:rPr>
              <a:t> już został rozwiązany – wynik nie jest obliczany ponownie, lecz brany z bazy rozwiązań. Taka technika zapamiętywania rozwiązań nazywa się memoizacją (ang. </a:t>
            </a:r>
            <a:r>
              <a:rPr lang="pl-PL" sz="1200" kern="1200" dirty="0" err="1">
                <a:solidFill>
                  <a:schemeClr val="tx1"/>
                </a:solidFill>
                <a:effectLst/>
                <a:latin typeface="+mn-lt"/>
                <a:ea typeface="+mn-ea"/>
                <a:cs typeface="+mn-cs"/>
              </a:rPr>
              <a:t>memoization</a:t>
            </a:r>
            <a:r>
              <a:rPr lang="pl-PL" sz="1200" kern="1200" dirty="0">
                <a:solidFill>
                  <a:schemeClr val="tx1"/>
                </a:solidFill>
                <a:effectLst/>
                <a:latin typeface="+mn-lt"/>
                <a:ea typeface="+mn-ea"/>
                <a:cs typeface="+mn-cs"/>
              </a:rPr>
              <a:t>).</a:t>
            </a:r>
          </a:p>
          <a:p>
            <a:br>
              <a:rPr lang="pl-PL" sz="1200" kern="1200" dirty="0">
                <a:solidFill>
                  <a:schemeClr val="tx1"/>
                </a:solidFill>
                <a:effectLst/>
                <a:latin typeface="+mn-lt"/>
                <a:ea typeface="+mn-ea"/>
                <a:cs typeface="+mn-cs"/>
              </a:rPr>
            </a:br>
            <a:r>
              <a:rPr lang="pl-PL" sz="1200" kern="1200" dirty="0">
                <a:solidFill>
                  <a:schemeClr val="tx1"/>
                </a:solidFill>
                <a:effectLst/>
                <a:latin typeface="+mn-lt"/>
                <a:ea typeface="+mn-ea"/>
                <a:cs typeface="+mn-cs"/>
              </a:rPr>
              <a:t>Kluczem do stworzenia algorytmu, który wykorzystuje tą technikę jest znalezienie funkcji rekurencyjnej dla danego problemu.</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58</a:t>
            </a:fld>
            <a:endParaRPr lang="en-US"/>
          </a:p>
        </p:txBody>
      </p:sp>
    </p:spTree>
    <p:extLst>
      <p:ext uri="{BB962C8B-B14F-4D97-AF65-F5344CB8AC3E}">
        <p14:creationId xmlns:p14="http://schemas.microsoft.com/office/powerpoint/2010/main" val="13674887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a:solidFill>
                  <a:schemeClr val="tx1"/>
                </a:solidFill>
                <a:effectLst/>
                <a:latin typeface="+mn-lt"/>
                <a:ea typeface="+mn-ea"/>
                <a:cs typeface="+mn-cs"/>
              </a:rPr>
              <a:t>Programowanie dynamiczne jest metodą rozwiązywania złożonych problemów poprzez dzielenie ich na mniejsze podproblemy i rozwiązywanie ich tylko raz. Każde </a:t>
            </a:r>
            <a:r>
              <a:rPr lang="pl-PL" sz="1200" kern="1200" dirty="0" err="1">
                <a:solidFill>
                  <a:schemeClr val="tx1"/>
                </a:solidFill>
                <a:effectLst/>
                <a:latin typeface="+mn-lt"/>
                <a:ea typeface="+mn-ea"/>
                <a:cs typeface="+mn-cs"/>
              </a:rPr>
              <a:t>podrozwiązanie</a:t>
            </a:r>
            <a:r>
              <a:rPr lang="pl-PL" sz="1200" kern="1200" dirty="0">
                <a:solidFill>
                  <a:schemeClr val="tx1"/>
                </a:solidFill>
                <a:effectLst/>
                <a:latin typeface="+mn-lt"/>
                <a:ea typeface="+mn-ea"/>
                <a:cs typeface="+mn-cs"/>
              </a:rPr>
              <a:t> jest zapisywane w strukturze danych (tablica, mapa, </a:t>
            </a:r>
            <a:r>
              <a:rPr lang="pl-PL" sz="1200" kern="1200" dirty="0" err="1">
                <a:solidFill>
                  <a:schemeClr val="tx1"/>
                </a:solidFill>
                <a:effectLst/>
                <a:latin typeface="+mn-lt"/>
                <a:ea typeface="+mn-ea"/>
                <a:cs typeface="+mn-cs"/>
              </a:rPr>
              <a:t>itp</a:t>
            </a:r>
            <a:r>
              <a:rPr lang="pl-PL" sz="1200" kern="1200" dirty="0">
                <a:solidFill>
                  <a:schemeClr val="tx1"/>
                </a:solidFill>
                <a:effectLst/>
                <a:latin typeface="+mn-lt"/>
                <a:ea typeface="+mn-ea"/>
                <a:cs typeface="+mn-cs"/>
              </a:rPr>
              <a:t>) i indeksowane zwykle w taki sposób, że łatwo znaleźć już obliczone rozwiązanie (np. indeksem mogą być parametry wejściowe </a:t>
            </a:r>
            <a:r>
              <a:rPr lang="pl-PL" sz="1200" kern="1200" dirty="0" err="1">
                <a:solidFill>
                  <a:schemeClr val="tx1"/>
                </a:solidFill>
                <a:effectLst/>
                <a:latin typeface="+mn-lt"/>
                <a:ea typeface="+mn-ea"/>
                <a:cs typeface="+mn-cs"/>
              </a:rPr>
              <a:t>podproblemu</a:t>
            </a:r>
            <a:r>
              <a:rPr lang="pl-PL"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C6A177AC-725F-438C-B445-54E34D466E79}" type="slidenum">
              <a:rPr lang="en-US" smtClean="0"/>
              <a:t>59</a:t>
            </a:fld>
            <a:endParaRPr lang="en-US"/>
          </a:p>
        </p:txBody>
      </p:sp>
    </p:spTree>
    <p:extLst>
      <p:ext uri="{BB962C8B-B14F-4D97-AF65-F5344CB8AC3E}">
        <p14:creationId xmlns:p14="http://schemas.microsoft.com/office/powerpoint/2010/main" val="20468898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a:solidFill>
                  <a:schemeClr val="tx1"/>
                </a:solidFill>
                <a:effectLst/>
                <a:latin typeface="+mn-lt"/>
                <a:ea typeface="+mn-ea"/>
                <a:cs typeface="+mn-cs"/>
              </a:rPr>
              <a:t>W przypadku gdy nie ma rozwiązania w bazie rozwiązań – należy problem rozwiązać i je zapisać, natomiast gdy okaże się, że </a:t>
            </a:r>
            <a:r>
              <a:rPr lang="pl-PL" sz="1200" kern="1200" dirty="0" err="1">
                <a:solidFill>
                  <a:schemeClr val="tx1"/>
                </a:solidFill>
                <a:effectLst/>
                <a:latin typeface="+mn-lt"/>
                <a:ea typeface="+mn-ea"/>
                <a:cs typeface="+mn-cs"/>
              </a:rPr>
              <a:t>podproblem</a:t>
            </a:r>
            <a:r>
              <a:rPr lang="pl-PL" sz="1200" kern="1200" dirty="0">
                <a:solidFill>
                  <a:schemeClr val="tx1"/>
                </a:solidFill>
                <a:effectLst/>
                <a:latin typeface="+mn-lt"/>
                <a:ea typeface="+mn-ea"/>
                <a:cs typeface="+mn-cs"/>
              </a:rPr>
              <a:t> już został rozwiązany – wynik nie jest obliczany ponownie, lecz brany z bazy rozwiązań. Taka technika zapamiętywania rozwiązań nazywa się memoizacją (ang. </a:t>
            </a:r>
            <a:r>
              <a:rPr lang="pl-PL" sz="1200" kern="1200" dirty="0" err="1">
                <a:solidFill>
                  <a:schemeClr val="tx1"/>
                </a:solidFill>
                <a:effectLst/>
                <a:latin typeface="+mn-lt"/>
                <a:ea typeface="+mn-ea"/>
                <a:cs typeface="+mn-cs"/>
              </a:rPr>
              <a:t>memoization</a:t>
            </a:r>
            <a:r>
              <a:rPr lang="pl-PL"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C6A177AC-725F-438C-B445-54E34D466E79}" type="slidenum">
              <a:rPr lang="en-US" smtClean="0"/>
              <a:t>60</a:t>
            </a:fld>
            <a:endParaRPr lang="en-US"/>
          </a:p>
        </p:txBody>
      </p:sp>
    </p:spTree>
    <p:extLst>
      <p:ext uri="{BB962C8B-B14F-4D97-AF65-F5344CB8AC3E}">
        <p14:creationId xmlns:p14="http://schemas.microsoft.com/office/powerpoint/2010/main" val="14426107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a:solidFill>
                  <a:schemeClr val="tx1"/>
                </a:solidFill>
                <a:effectLst/>
                <a:latin typeface="+mn-lt"/>
                <a:ea typeface="+mn-ea"/>
                <a:cs typeface="+mn-cs"/>
              </a:rPr>
              <a:t>Kluczem do stworzenia algorytmu, który wykorzystuje tą technikę jest znalezienie funkcji rekurencyjnej dla danego problemu.</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61</a:t>
            </a:fld>
            <a:endParaRPr lang="en-US"/>
          </a:p>
        </p:txBody>
      </p:sp>
    </p:spTree>
    <p:extLst>
      <p:ext uri="{BB962C8B-B14F-4D97-AF65-F5344CB8AC3E}">
        <p14:creationId xmlns:p14="http://schemas.microsoft.com/office/powerpoint/2010/main" val="3662884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Wybieramy najlepszy dostępny poziom optymalizacji.</a:t>
            </a:r>
          </a:p>
          <a:p>
            <a:endParaRPr lang="pl-PL" dirty="0"/>
          </a:p>
          <a:p>
            <a:r>
              <a:rPr lang="pl-PL" dirty="0"/>
              <a:t>W przypadku finalnego produktu trzeba ostrożnie testować parametry optymalizacyjne. Czasem bowiem pomagają, a czasem nie jednocześnie zaś zwykle wiążą się z dodatkowym narzutem lub mogą tworzyć problemy (bywa, że bardzo agresywne metody optymalizacji łamią zasady języka). Klasycznym przykładem jest optymalizacja w czasie linkowania (-</a:t>
            </a:r>
            <a:r>
              <a:rPr lang="pl-PL" dirty="0" err="1"/>
              <a:t>flto</a:t>
            </a:r>
            <a:r>
              <a:rPr lang="pl-PL" dirty="0"/>
              <a:t>), która – jak pokazują nasz doświadczenia różnych projektów¹ – tylko czasem daje wyraźny zysk, ale zawsze daje duży narzut na czas budowania.</a:t>
            </a:r>
          </a:p>
          <a:p>
            <a:endParaRPr lang="pl-PL" dirty="0"/>
          </a:p>
          <a:p>
            <a:r>
              <a:rPr lang="pl-PL" dirty="0"/>
              <a:t>Tu dostępne są jednak opcje klasyczne, gdzie można dość bezpiecznie założyć, że czym wyższa opcja tym lepsza optymalizacja, a koszt rośnie rozsądnie jeśli w ogóle zauważalnie.</a:t>
            </a:r>
          </a:p>
          <a:p>
            <a:endParaRPr lang="pl-PL" dirty="0"/>
          </a:p>
          <a:p>
            <a:r>
              <a:rPr lang="pl-PL" dirty="0"/>
              <a:t>Opcja -O2 jest w zasadzie standardem. Nie produkuje się oprogramowania w gorszych trybach poza specjalnymi potrzebami. Typowym przypadkiem tych specjalnych potrzeb jest </a:t>
            </a:r>
            <a:r>
              <a:rPr lang="pl-PL" dirty="0" err="1"/>
              <a:t>debuggowanie</a:t>
            </a:r>
            <a:r>
              <a:rPr lang="pl-PL" dirty="0"/>
              <a:t>. Nie ma także sensu badać wydajności przy gorszej optymalizacji niż -O2. W skrajnym przypadku możemy bowiem uzyskać nawet odwrotne wyniki niż faktyczne.</a:t>
            </a:r>
          </a:p>
          <a:p>
            <a:endParaRPr lang="pl-PL" dirty="0"/>
          </a:p>
          <a:p>
            <a:r>
              <a:rPr lang="pl-PL" dirty="0"/>
              <a:t>¹ </a:t>
            </a:r>
            <a:r>
              <a:rPr lang="pl-PL" dirty="0">
                <a:hlinkClick r:id="rId3"/>
              </a:rPr>
              <a:t>https://www.yammer.com/nokia.com/#/Threads/show?threadId=140128960471040</a:t>
            </a:r>
            <a:endParaRPr lang="en-US" dirty="0"/>
          </a:p>
        </p:txBody>
      </p:sp>
      <p:sp>
        <p:nvSpPr>
          <p:cNvPr id="4" name="Symbol zastępczy numeru slajdu 3"/>
          <p:cNvSpPr>
            <a:spLocks noGrp="1"/>
          </p:cNvSpPr>
          <p:nvPr>
            <p:ph type="sldNum" sz="quarter" idx="5"/>
          </p:nvPr>
        </p:nvSpPr>
        <p:spPr/>
        <p:txBody>
          <a:bodyPr/>
          <a:lstStyle/>
          <a:p>
            <a:fld id="{C6A177AC-725F-438C-B445-54E34D466E79}" type="slidenum">
              <a:rPr lang="en-US" smtClean="0"/>
              <a:t>7</a:t>
            </a:fld>
            <a:endParaRPr lang="en-US" dirty="0"/>
          </a:p>
        </p:txBody>
      </p:sp>
    </p:spTree>
    <p:extLst>
      <p:ext uri="{BB962C8B-B14F-4D97-AF65-F5344CB8AC3E}">
        <p14:creationId xmlns:p14="http://schemas.microsoft.com/office/powerpoint/2010/main" val="37616406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http://quick-bench.com/zTYodGv03fLo1n3_hVhyLCG530A</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62</a:t>
            </a:fld>
            <a:endParaRPr lang="en-US"/>
          </a:p>
        </p:txBody>
      </p:sp>
    </p:spTree>
    <p:extLst>
      <p:ext uri="{BB962C8B-B14F-4D97-AF65-F5344CB8AC3E}">
        <p14:creationId xmlns:p14="http://schemas.microsoft.com/office/powerpoint/2010/main" val="9487279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http://quick-bench.com/zTYodGv03fLo1n3_hVhyLCG530A</a:t>
            </a:r>
            <a:endParaRPr lang="pl-PL" dirty="0"/>
          </a:p>
          <a:p>
            <a:endParaRPr lang="pl-PL" dirty="0"/>
          </a:p>
          <a:p>
            <a:pPr marL="171450" indent="-171450">
              <a:buFont typeface="Arial" panose="020B0604020202020204" pitchFamily="34" charset="0"/>
              <a:buChar char="•"/>
            </a:pPr>
            <a:r>
              <a:rPr lang="pl-PL" dirty="0"/>
              <a:t>Metoda rekurencyjna jest 230x wolniejsza niż metoda rekurencyjna z memoizacją.</a:t>
            </a:r>
          </a:p>
          <a:p>
            <a:pPr marL="171450" indent="-171450">
              <a:buFont typeface="Arial" panose="020B0604020202020204" pitchFamily="34" charset="0"/>
              <a:buChar char="•"/>
            </a:pPr>
            <a:r>
              <a:rPr lang="pl-PL" dirty="0"/>
              <a:t>Metoda rekurencyjna jest 780x wolniejsza niż metoda iteracyjna z memoizacją.</a:t>
            </a:r>
          </a:p>
          <a:p>
            <a:pPr marL="171450" indent="-171450">
              <a:buFont typeface="Arial" panose="020B0604020202020204" pitchFamily="34" charset="0"/>
              <a:buChar char="•"/>
            </a:pPr>
            <a:r>
              <a:rPr lang="pl-PL" dirty="0"/>
              <a:t>Metoda rekurencyjna z memoizacją jest 3,4x wolniejsza niż metoda iteracyjna z memoizacją.</a:t>
            </a:r>
          </a:p>
        </p:txBody>
      </p:sp>
      <p:sp>
        <p:nvSpPr>
          <p:cNvPr id="4" name="Slide Number Placeholder 3"/>
          <p:cNvSpPr>
            <a:spLocks noGrp="1"/>
          </p:cNvSpPr>
          <p:nvPr>
            <p:ph type="sldNum" sz="quarter" idx="5"/>
          </p:nvPr>
        </p:nvSpPr>
        <p:spPr/>
        <p:txBody>
          <a:bodyPr/>
          <a:lstStyle/>
          <a:p>
            <a:fld id="{C6A177AC-725F-438C-B445-54E34D466E79}" type="slidenum">
              <a:rPr lang="en-US" smtClean="0"/>
              <a:t>63</a:t>
            </a:fld>
            <a:endParaRPr lang="en-US"/>
          </a:p>
        </p:txBody>
      </p:sp>
    </p:spTree>
    <p:extLst>
      <p:ext uri="{BB962C8B-B14F-4D97-AF65-F5344CB8AC3E}">
        <p14:creationId xmlns:p14="http://schemas.microsoft.com/office/powerpoint/2010/main" val="30827493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http://quick-bench.com/f7xJnvvQF4lTEmBP4ZZ5qkBYaLA</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64</a:t>
            </a:fld>
            <a:endParaRPr lang="en-US"/>
          </a:p>
        </p:txBody>
      </p:sp>
    </p:spTree>
    <p:extLst>
      <p:ext uri="{BB962C8B-B14F-4D97-AF65-F5344CB8AC3E}">
        <p14:creationId xmlns:p14="http://schemas.microsoft.com/office/powerpoint/2010/main" val="646885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http://quick-bench.com/f7xJnvvQF4lTEmBP4ZZ5qkBYaLA</a:t>
            </a:r>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Metoda rekurencyjna jest 1,4x wolniejsza niż metoda </a:t>
            </a:r>
            <a:r>
              <a:rPr lang="pl-PL"/>
              <a:t>programowania dynamicznego.</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65</a:t>
            </a:fld>
            <a:endParaRPr lang="en-US"/>
          </a:p>
        </p:txBody>
      </p:sp>
    </p:spTree>
    <p:extLst>
      <p:ext uri="{BB962C8B-B14F-4D97-AF65-F5344CB8AC3E}">
        <p14:creationId xmlns:p14="http://schemas.microsoft.com/office/powerpoint/2010/main" val="14192171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http://quick-bench.com/4_5K_1EI5BASflrHJqSGXjeqR3I</a:t>
            </a:r>
            <a:endParaRPr lang="pl-PL" dirty="0"/>
          </a:p>
        </p:txBody>
      </p:sp>
      <p:sp>
        <p:nvSpPr>
          <p:cNvPr id="4" name="Slide Number Placeholder 3"/>
          <p:cNvSpPr>
            <a:spLocks noGrp="1"/>
          </p:cNvSpPr>
          <p:nvPr>
            <p:ph type="sldNum" sz="quarter" idx="5"/>
          </p:nvPr>
        </p:nvSpPr>
        <p:spPr/>
        <p:txBody>
          <a:bodyPr/>
          <a:lstStyle/>
          <a:p>
            <a:fld id="{C6A177AC-725F-438C-B445-54E34D466E79}" type="slidenum">
              <a:rPr lang="en-US" smtClean="0"/>
              <a:t>66</a:t>
            </a:fld>
            <a:endParaRPr lang="en-US"/>
          </a:p>
        </p:txBody>
      </p:sp>
    </p:spTree>
    <p:extLst>
      <p:ext uri="{BB962C8B-B14F-4D97-AF65-F5344CB8AC3E}">
        <p14:creationId xmlns:p14="http://schemas.microsoft.com/office/powerpoint/2010/main" val="40859729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http://quick-bench.com/4_5K_1EI5BASflrHJqSGXjeqR3I</a:t>
            </a:r>
            <a:endParaRPr lang="pl-PL" dirty="0"/>
          </a:p>
          <a:p>
            <a:endParaRPr lang="pl-PL" dirty="0"/>
          </a:p>
          <a:p>
            <a:r>
              <a:rPr lang="pl-PL" dirty="0"/>
              <a:t>Kopiowanie jest 2,7x wolniejsze niż przenoszenie.</a:t>
            </a:r>
          </a:p>
          <a:p>
            <a:endParaRPr lang="pl-PL" dirty="0"/>
          </a:p>
          <a:p>
            <a:r>
              <a:rPr lang="pl-PL" dirty="0"/>
              <a:t>Oczywiście, relacja kosztów zależy od kosztu kopiowania zasobu.</a:t>
            </a:r>
          </a:p>
          <a:p>
            <a:endParaRPr lang="pl-PL" dirty="0"/>
          </a:p>
          <a:p>
            <a:r>
              <a:rPr lang="pl-PL" dirty="0"/>
              <a:t>Właściwe wsparcie dla przenoszenia jest ważne dla wydajności. Kontenery wymagają przy tym, żeby przenoszenie było operacją </a:t>
            </a:r>
            <a:r>
              <a:rPr lang="pl-PL" dirty="0" err="1"/>
              <a:t>noexcept</a:t>
            </a:r>
            <a:r>
              <a:rPr lang="pl-PL" dirty="0"/>
              <a:t>.</a:t>
            </a:r>
          </a:p>
        </p:txBody>
      </p:sp>
      <p:sp>
        <p:nvSpPr>
          <p:cNvPr id="4" name="Slide Number Placeholder 3"/>
          <p:cNvSpPr>
            <a:spLocks noGrp="1"/>
          </p:cNvSpPr>
          <p:nvPr>
            <p:ph type="sldNum" sz="quarter" idx="5"/>
          </p:nvPr>
        </p:nvSpPr>
        <p:spPr/>
        <p:txBody>
          <a:bodyPr/>
          <a:lstStyle/>
          <a:p>
            <a:fld id="{C6A177AC-725F-438C-B445-54E34D466E79}" type="slidenum">
              <a:rPr lang="en-US" smtClean="0"/>
              <a:t>67</a:t>
            </a:fld>
            <a:endParaRPr lang="en-US"/>
          </a:p>
        </p:txBody>
      </p:sp>
    </p:spTree>
    <p:extLst>
      <p:ext uri="{BB962C8B-B14F-4D97-AF65-F5344CB8AC3E}">
        <p14:creationId xmlns:p14="http://schemas.microsoft.com/office/powerpoint/2010/main" val="85127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wszystko jest już gotowe, klikamy „Run Benchmark” żeby uruchomić testy. Na wyniki trzeba czekać dłuższą chwilę!</a:t>
            </a:r>
          </a:p>
        </p:txBody>
      </p:sp>
      <p:sp>
        <p:nvSpPr>
          <p:cNvPr id="4" name="Symbol zastępczy numeru slajdu 3"/>
          <p:cNvSpPr>
            <a:spLocks noGrp="1"/>
          </p:cNvSpPr>
          <p:nvPr>
            <p:ph type="sldNum" sz="quarter" idx="5"/>
          </p:nvPr>
        </p:nvSpPr>
        <p:spPr/>
        <p:txBody>
          <a:bodyPr/>
          <a:lstStyle/>
          <a:p>
            <a:fld id="{C6A177AC-725F-438C-B445-54E34D466E79}" type="slidenum">
              <a:rPr lang="en-US" smtClean="0"/>
              <a:t>8</a:t>
            </a:fld>
            <a:endParaRPr lang="en-US" dirty="0"/>
          </a:p>
        </p:txBody>
      </p:sp>
    </p:spTree>
    <p:extLst>
      <p:ext uri="{BB962C8B-B14F-4D97-AF65-F5344CB8AC3E}">
        <p14:creationId xmlns:p14="http://schemas.microsoft.com/office/powerpoint/2010/main" val="26382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Wyniki pokazują wykresy czasu wykonania. Po najechani myszką na konkretny słupek pokazuje się dymek ze szczegółowymi wartościami.</a:t>
            </a:r>
          </a:p>
          <a:p>
            <a:endParaRPr lang="pl-PL" dirty="0"/>
          </a:p>
          <a:p>
            <a:r>
              <a:rPr lang="pl-PL" dirty="0"/>
              <a:t>Sam wykres można zapisać dedykowanym przyciskiem.</a:t>
            </a:r>
          </a:p>
          <a:p>
            <a:endParaRPr lang="pl-PL" dirty="0"/>
          </a:p>
          <a:p>
            <a:r>
              <a:rPr lang="pl-PL" dirty="0"/>
              <a:t>Całą strona zaś zmienia adres na unikalny, prowadzący do tych wyników, obejmując zarówno kod źródłowy jaki i wybrane opcje.</a:t>
            </a:r>
          </a:p>
        </p:txBody>
      </p:sp>
      <p:sp>
        <p:nvSpPr>
          <p:cNvPr id="4" name="Symbol zastępczy numeru slajdu 3"/>
          <p:cNvSpPr>
            <a:spLocks noGrp="1"/>
          </p:cNvSpPr>
          <p:nvPr>
            <p:ph type="sldNum" sz="quarter" idx="5"/>
          </p:nvPr>
        </p:nvSpPr>
        <p:spPr/>
        <p:txBody>
          <a:bodyPr/>
          <a:lstStyle/>
          <a:p>
            <a:fld id="{C6A177AC-725F-438C-B445-54E34D466E79}" type="slidenum">
              <a:rPr lang="en-US" smtClean="0"/>
              <a:t>9</a:t>
            </a:fld>
            <a:endParaRPr lang="en-US" dirty="0"/>
          </a:p>
        </p:txBody>
      </p:sp>
    </p:spTree>
    <p:extLst>
      <p:ext uri="{BB962C8B-B14F-4D97-AF65-F5344CB8AC3E}">
        <p14:creationId xmlns:p14="http://schemas.microsoft.com/office/powerpoint/2010/main" val="3098594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W małych przypadkach może nam ujść na sucho nieoptymalny algorytm. Ale skoro używamy komputera do rozwiązania problemu, to najprawdopodobniej interesują nas większe przypadki. Wtedy zaś różnica nawet między </a:t>
            </a:r>
            <a:r>
              <a:rPr lang="el-GR" dirty="0"/>
              <a:t>Ο(</a:t>
            </a:r>
            <a:r>
              <a:rPr lang="pl-PL" dirty="0"/>
              <a:t>n log n) a </a:t>
            </a:r>
            <a:r>
              <a:rPr lang="el-GR" dirty="0"/>
              <a:t>Ο(</a:t>
            </a:r>
            <a:r>
              <a:rPr lang="pl-PL" dirty="0"/>
              <a:t>n²), nie mówiąc już o </a:t>
            </a:r>
            <a:r>
              <a:rPr lang="el-GR" dirty="0"/>
              <a:t>Ο(</a:t>
            </a:r>
            <a:r>
              <a:rPr lang="pl-PL" dirty="0"/>
              <a:t>n³) oznacza zwykle być albo nie być dla programu.</a:t>
            </a:r>
          </a:p>
          <a:p>
            <a:endParaRPr lang="pl-PL" dirty="0"/>
          </a:p>
          <a:p>
            <a:r>
              <a:rPr lang="pl-PL" dirty="0"/>
              <a:t>O złożoności trzeba myśleć od początku, bo nie zawsze łatwo później zmienić algorytm. W dodatku pracując często sprawdzamy program – nawet w formalnych testach, np. jednostkowych – w oparciu o trywialne, małe przypadki, których celem jest sprawdzenie poprawności a nie wydajności. Dlatego łatwo jest nadziać się na problem wydajności na późnym etapie – np. na testach u klienta… – gdy koszt poprawy jest już bardzo wysoki.</a:t>
            </a:r>
          </a:p>
        </p:txBody>
      </p:sp>
      <p:sp>
        <p:nvSpPr>
          <p:cNvPr id="4" name="Slide Number Placeholder 3"/>
          <p:cNvSpPr>
            <a:spLocks noGrp="1"/>
          </p:cNvSpPr>
          <p:nvPr>
            <p:ph type="sldNum" sz="quarter" idx="5"/>
          </p:nvPr>
        </p:nvSpPr>
        <p:spPr/>
        <p:txBody>
          <a:bodyPr/>
          <a:lstStyle/>
          <a:p>
            <a:fld id="{C6A177AC-725F-438C-B445-54E34D466E79}" type="slidenum">
              <a:rPr lang="en-US" smtClean="0"/>
              <a:t>11</a:t>
            </a:fld>
            <a:endParaRPr lang="en-US"/>
          </a:p>
        </p:txBody>
      </p:sp>
    </p:spTree>
    <p:extLst>
      <p:ext uri="{BB962C8B-B14F-4D97-AF65-F5344CB8AC3E}">
        <p14:creationId xmlns:p14="http://schemas.microsoft.com/office/powerpoint/2010/main" val="386380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6EFA4D-9B13-41F4-A4D7-1ED0D53FF3EA}"/>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Podtytuł 2">
            <a:extLst>
              <a:ext uri="{FF2B5EF4-FFF2-40B4-BE49-F238E27FC236}">
                <a16:creationId xmlns:a16="http://schemas.microsoft.com/office/drawing/2014/main" id="{87A20A81-9627-4071-8D5D-3ECC2822A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Symbol zastępczy daty 3">
            <a:extLst>
              <a:ext uri="{FF2B5EF4-FFF2-40B4-BE49-F238E27FC236}">
                <a16:creationId xmlns:a16="http://schemas.microsoft.com/office/drawing/2014/main" id="{5EB8C5CB-368E-40B1-A726-E54010162850}"/>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5" name="Symbol zastępczy stopki 4">
            <a:extLst>
              <a:ext uri="{FF2B5EF4-FFF2-40B4-BE49-F238E27FC236}">
                <a16:creationId xmlns:a16="http://schemas.microsoft.com/office/drawing/2014/main" id="{D25D3581-AFC6-4D48-8BA4-17C3CB21C026}"/>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175BF1A4-5A15-4280-B29B-7021DD8D889E}"/>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242822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567766-5923-4508-A8C8-A07CB6C79D05}"/>
              </a:ext>
            </a:extLst>
          </p:cNvPr>
          <p:cNvSpPr>
            <a:spLocks noGrp="1"/>
          </p:cNvSpPr>
          <p:nvPr>
            <p:ph type="title"/>
          </p:nvPr>
        </p:nvSpPr>
        <p:spPr/>
        <p:txBody>
          <a:bodyPr/>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78409613-9792-4F00-8D7F-42146BBB7361}"/>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F94A55BD-B4F6-47DF-91BC-426D59C9715F}"/>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5" name="Symbol zastępczy stopki 4">
            <a:extLst>
              <a:ext uri="{FF2B5EF4-FFF2-40B4-BE49-F238E27FC236}">
                <a16:creationId xmlns:a16="http://schemas.microsoft.com/office/drawing/2014/main" id="{3BDD5F68-9F73-4F0B-9B34-F108F70E4238}"/>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95743B52-C10E-4519-969A-042079D65562}"/>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374598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B6A645F-E87D-4CC3-B745-9966BB6B4DCD}"/>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FF584B8B-90EC-463A-B3B1-6662C8E56669}"/>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31B8446A-6662-4BDB-88D2-10F3DFDE3769}"/>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5" name="Symbol zastępczy stopki 4">
            <a:extLst>
              <a:ext uri="{FF2B5EF4-FFF2-40B4-BE49-F238E27FC236}">
                <a16:creationId xmlns:a16="http://schemas.microsoft.com/office/drawing/2014/main" id="{7FAD2DB4-7535-42FB-AE9A-EF1B649DD705}"/>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4F6ED752-558D-4C1E-8601-C164F251E1AD}"/>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160784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D27149-F4FF-40B5-86B0-931AF864E59D}"/>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E3C36F9A-A97B-49DD-A02A-DE38DBBED1B1}"/>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A6A65108-A8A1-430E-958A-7511445333E3}"/>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5" name="Symbol zastępczy stopki 4">
            <a:extLst>
              <a:ext uri="{FF2B5EF4-FFF2-40B4-BE49-F238E27FC236}">
                <a16:creationId xmlns:a16="http://schemas.microsoft.com/office/drawing/2014/main" id="{F327F71D-4032-4FA0-9107-44960487F916}"/>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F4C3EB30-22C9-485C-AB8D-1A15DF71C30E}"/>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228661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EECC48-6178-469A-9556-ABC5D8CD954D}"/>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Symbol zastępczy tekstu 2">
            <a:extLst>
              <a:ext uri="{FF2B5EF4-FFF2-40B4-BE49-F238E27FC236}">
                <a16:creationId xmlns:a16="http://schemas.microsoft.com/office/drawing/2014/main" id="{0FE51489-40D4-4CAB-8120-E1805E2E7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E2511571-82E5-4F94-95DF-814CC1224B36}"/>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5" name="Symbol zastępczy stopki 4">
            <a:extLst>
              <a:ext uri="{FF2B5EF4-FFF2-40B4-BE49-F238E27FC236}">
                <a16:creationId xmlns:a16="http://schemas.microsoft.com/office/drawing/2014/main" id="{B12EE622-2EBA-43DD-916F-863E1C46FEDF}"/>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E3CFEF94-2B9A-4D25-9695-EED0EC68B955}"/>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1792110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70256F-1BB6-4922-866C-D29C5EB9B723}"/>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03D39FF2-B88A-4729-BB4D-9F4FD58A5136}"/>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zawartości 3">
            <a:extLst>
              <a:ext uri="{FF2B5EF4-FFF2-40B4-BE49-F238E27FC236}">
                <a16:creationId xmlns:a16="http://schemas.microsoft.com/office/drawing/2014/main" id="{7EB00480-E5BD-4E45-B1E2-1CDE732F5CA2}"/>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daty 4">
            <a:extLst>
              <a:ext uri="{FF2B5EF4-FFF2-40B4-BE49-F238E27FC236}">
                <a16:creationId xmlns:a16="http://schemas.microsoft.com/office/drawing/2014/main" id="{6A524C0C-CA8E-42E4-8FAA-09D0EF3FDDB7}"/>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6" name="Symbol zastępczy stopki 5">
            <a:extLst>
              <a:ext uri="{FF2B5EF4-FFF2-40B4-BE49-F238E27FC236}">
                <a16:creationId xmlns:a16="http://schemas.microsoft.com/office/drawing/2014/main" id="{D4C8CEB5-B1CE-48FE-8B4E-E936261D6846}"/>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DCBE67BE-B727-47D4-BE11-1F0B02A811BC}"/>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19236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8730CB-7C8B-4035-98F4-EFEEB6206F46}"/>
              </a:ext>
            </a:extLst>
          </p:cNvPr>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15BDB10E-05FE-4E64-B03B-34D664281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7FCD110B-8D29-4D93-A16C-7C1B6C35BA99}"/>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tekstu 4">
            <a:extLst>
              <a:ext uri="{FF2B5EF4-FFF2-40B4-BE49-F238E27FC236}">
                <a16:creationId xmlns:a16="http://schemas.microsoft.com/office/drawing/2014/main" id="{17679BCF-BFBC-4703-BAC0-3F3ED951F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103AA39A-8D0B-4587-97A0-885B91BEA752}"/>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Symbol zastępczy daty 6">
            <a:extLst>
              <a:ext uri="{FF2B5EF4-FFF2-40B4-BE49-F238E27FC236}">
                <a16:creationId xmlns:a16="http://schemas.microsoft.com/office/drawing/2014/main" id="{FBD7F372-81A3-4B18-A502-DCB30027AD34}"/>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8" name="Symbol zastępczy stopki 7">
            <a:extLst>
              <a:ext uri="{FF2B5EF4-FFF2-40B4-BE49-F238E27FC236}">
                <a16:creationId xmlns:a16="http://schemas.microsoft.com/office/drawing/2014/main" id="{E5C13F2B-D1BF-4BD7-B20A-ED33005C4AB5}"/>
              </a:ext>
            </a:extLst>
          </p:cNvPr>
          <p:cNvSpPr>
            <a:spLocks noGrp="1"/>
          </p:cNvSpPr>
          <p:nvPr>
            <p:ph type="ftr" sz="quarter" idx="11"/>
          </p:nvPr>
        </p:nvSpPr>
        <p:spPr/>
        <p:txBody>
          <a:bodyPr/>
          <a:lstStyle/>
          <a:p>
            <a:endParaRPr lang="en-US"/>
          </a:p>
        </p:txBody>
      </p:sp>
      <p:sp>
        <p:nvSpPr>
          <p:cNvPr id="9" name="Symbol zastępczy numeru slajdu 8">
            <a:extLst>
              <a:ext uri="{FF2B5EF4-FFF2-40B4-BE49-F238E27FC236}">
                <a16:creationId xmlns:a16="http://schemas.microsoft.com/office/drawing/2014/main" id="{67754DCC-D397-405D-B228-63AFCB9483FA}"/>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300330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8EE4D8-8652-4733-98E7-E41A6245E862}"/>
              </a:ext>
            </a:extLst>
          </p:cNvPr>
          <p:cNvSpPr>
            <a:spLocks noGrp="1"/>
          </p:cNvSpPr>
          <p:nvPr>
            <p:ph type="title"/>
          </p:nvPr>
        </p:nvSpPr>
        <p:spPr/>
        <p:txBody>
          <a:bodyPr/>
          <a:lstStyle/>
          <a:p>
            <a:r>
              <a:rPr lang="pl-PL"/>
              <a:t>Kliknij, aby edytować styl</a:t>
            </a:r>
            <a:endParaRPr lang="en-US"/>
          </a:p>
        </p:txBody>
      </p:sp>
      <p:sp>
        <p:nvSpPr>
          <p:cNvPr id="3" name="Symbol zastępczy daty 2">
            <a:extLst>
              <a:ext uri="{FF2B5EF4-FFF2-40B4-BE49-F238E27FC236}">
                <a16:creationId xmlns:a16="http://schemas.microsoft.com/office/drawing/2014/main" id="{CAFEF8D4-CD7A-423C-BD7B-14419EDF7DC7}"/>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4" name="Symbol zastępczy stopki 3">
            <a:extLst>
              <a:ext uri="{FF2B5EF4-FFF2-40B4-BE49-F238E27FC236}">
                <a16:creationId xmlns:a16="http://schemas.microsoft.com/office/drawing/2014/main" id="{36C2530D-CE53-4A56-8B6F-F1BE2E549B28}"/>
              </a:ext>
            </a:extLst>
          </p:cNvPr>
          <p:cNvSpPr>
            <a:spLocks noGrp="1"/>
          </p:cNvSpPr>
          <p:nvPr>
            <p:ph type="ftr" sz="quarter" idx="11"/>
          </p:nvPr>
        </p:nvSpPr>
        <p:spPr/>
        <p:txBody>
          <a:bodyPr/>
          <a:lstStyle/>
          <a:p>
            <a:endParaRPr lang="en-US"/>
          </a:p>
        </p:txBody>
      </p:sp>
      <p:sp>
        <p:nvSpPr>
          <p:cNvPr id="5" name="Symbol zastępczy numeru slajdu 4">
            <a:extLst>
              <a:ext uri="{FF2B5EF4-FFF2-40B4-BE49-F238E27FC236}">
                <a16:creationId xmlns:a16="http://schemas.microsoft.com/office/drawing/2014/main" id="{C8408BD4-80BA-446B-A00F-E34E675098EE}"/>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312371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034CD7E8-842A-4AA5-9BD5-42F623DC92D8}"/>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3" name="Symbol zastępczy stopki 2">
            <a:extLst>
              <a:ext uri="{FF2B5EF4-FFF2-40B4-BE49-F238E27FC236}">
                <a16:creationId xmlns:a16="http://schemas.microsoft.com/office/drawing/2014/main" id="{DDB7F032-5C08-43A4-A8A9-94F61CAF971F}"/>
              </a:ext>
            </a:extLst>
          </p:cNvPr>
          <p:cNvSpPr>
            <a:spLocks noGrp="1"/>
          </p:cNvSpPr>
          <p:nvPr>
            <p:ph type="ftr" sz="quarter" idx="11"/>
          </p:nvPr>
        </p:nvSpPr>
        <p:spPr/>
        <p:txBody>
          <a:bodyPr/>
          <a:lstStyle/>
          <a:p>
            <a:endParaRPr lang="en-US"/>
          </a:p>
        </p:txBody>
      </p:sp>
      <p:sp>
        <p:nvSpPr>
          <p:cNvPr id="4" name="Symbol zastępczy numeru slajdu 3">
            <a:extLst>
              <a:ext uri="{FF2B5EF4-FFF2-40B4-BE49-F238E27FC236}">
                <a16:creationId xmlns:a16="http://schemas.microsoft.com/office/drawing/2014/main" id="{ED9C7029-3209-4814-885C-54679994FB5B}"/>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229025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BC4472C-DAF4-4D57-82B9-5F5ECCFBE3FF}"/>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2809964A-6C05-4891-82D9-6A5A2E0D9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tekstu 3">
            <a:extLst>
              <a:ext uri="{FF2B5EF4-FFF2-40B4-BE49-F238E27FC236}">
                <a16:creationId xmlns:a16="http://schemas.microsoft.com/office/drawing/2014/main" id="{087C29B8-DB5B-4E58-A099-609E66BEF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ECD23750-5820-4101-AD59-31AC7979CCA0}"/>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6" name="Symbol zastępczy stopki 5">
            <a:extLst>
              <a:ext uri="{FF2B5EF4-FFF2-40B4-BE49-F238E27FC236}">
                <a16:creationId xmlns:a16="http://schemas.microsoft.com/office/drawing/2014/main" id="{5A562C27-AB3E-474C-A870-4CFA1CA4233B}"/>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ABBD9B88-1A22-46CA-8F3F-E16142AF6FDE}"/>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30320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CAC697-B7AE-45B9-9F2B-CC0ED1B8F3D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obrazu 2">
            <a:extLst>
              <a:ext uri="{FF2B5EF4-FFF2-40B4-BE49-F238E27FC236}">
                <a16:creationId xmlns:a16="http://schemas.microsoft.com/office/drawing/2014/main" id="{E4273CD2-379B-4768-9532-EBB789C33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ymbol zastępczy tekstu 3">
            <a:extLst>
              <a:ext uri="{FF2B5EF4-FFF2-40B4-BE49-F238E27FC236}">
                <a16:creationId xmlns:a16="http://schemas.microsoft.com/office/drawing/2014/main" id="{99A2D0FE-C8D4-4789-A9D7-2D2CD59FF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F7CA46D-F8F3-4AAC-8ADD-FB0EA4994E67}"/>
              </a:ext>
            </a:extLst>
          </p:cNvPr>
          <p:cNvSpPr>
            <a:spLocks noGrp="1"/>
          </p:cNvSpPr>
          <p:nvPr>
            <p:ph type="dt" sz="half" idx="10"/>
          </p:nvPr>
        </p:nvSpPr>
        <p:spPr/>
        <p:txBody>
          <a:bodyPr/>
          <a:lstStyle/>
          <a:p>
            <a:fld id="{E1161954-8FD0-4D89-A8F9-D12B166AED25}" type="datetimeFigureOut">
              <a:rPr lang="en-US" smtClean="0"/>
              <a:t>5/21/2019</a:t>
            </a:fld>
            <a:endParaRPr lang="en-US"/>
          </a:p>
        </p:txBody>
      </p:sp>
      <p:sp>
        <p:nvSpPr>
          <p:cNvPr id="6" name="Symbol zastępczy stopki 5">
            <a:extLst>
              <a:ext uri="{FF2B5EF4-FFF2-40B4-BE49-F238E27FC236}">
                <a16:creationId xmlns:a16="http://schemas.microsoft.com/office/drawing/2014/main" id="{BDBB1805-1B79-489E-9A21-7A0718D18EE7}"/>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DE3CB177-7150-403F-9EE0-EA009192CF71}"/>
              </a:ext>
            </a:extLst>
          </p:cNvPr>
          <p:cNvSpPr>
            <a:spLocks noGrp="1"/>
          </p:cNvSpPr>
          <p:nvPr>
            <p:ph type="sldNum" sz="quarter" idx="12"/>
          </p:nvPr>
        </p:nvSpPr>
        <p:spPr/>
        <p:txBody>
          <a:bodyPr/>
          <a:lstStyle/>
          <a:p>
            <a:fld id="{5F679CFE-4CE1-4276-B9F5-6A4B843ABB87}" type="slidenum">
              <a:rPr lang="en-US" smtClean="0"/>
              <a:t>‹#›</a:t>
            </a:fld>
            <a:endParaRPr lang="en-US"/>
          </a:p>
        </p:txBody>
      </p:sp>
    </p:spTree>
    <p:extLst>
      <p:ext uri="{BB962C8B-B14F-4D97-AF65-F5344CB8AC3E}">
        <p14:creationId xmlns:p14="http://schemas.microsoft.com/office/powerpoint/2010/main" val="24404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785B6EAC-AE91-435A-BB5B-E93BD7B52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25BE9D08-A2D2-45A6-B49F-6AE659C62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90471F5A-699B-4F8E-AA72-E52F12AF0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61954-8FD0-4D89-A8F9-D12B166AED25}" type="datetimeFigureOut">
              <a:rPr lang="en-US" smtClean="0"/>
              <a:t>5/21/2019</a:t>
            </a:fld>
            <a:endParaRPr lang="en-US"/>
          </a:p>
        </p:txBody>
      </p:sp>
      <p:sp>
        <p:nvSpPr>
          <p:cNvPr id="5" name="Symbol zastępczy stopki 4">
            <a:extLst>
              <a:ext uri="{FF2B5EF4-FFF2-40B4-BE49-F238E27FC236}">
                <a16:creationId xmlns:a16="http://schemas.microsoft.com/office/drawing/2014/main" id="{D7299A44-C920-40F6-BAC9-1A23F183D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ymbol zastępczy numeru slajdu 5">
            <a:extLst>
              <a:ext uri="{FF2B5EF4-FFF2-40B4-BE49-F238E27FC236}">
                <a16:creationId xmlns:a16="http://schemas.microsoft.com/office/drawing/2014/main" id="{092DEA20-410E-4579-AC30-B5B369D95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79CFE-4CE1-4276-B9F5-6A4B843ABB87}" type="slidenum">
              <a:rPr lang="en-US" smtClean="0"/>
              <a:t>‹#›</a:t>
            </a:fld>
            <a:endParaRPr lang="en-US"/>
          </a:p>
        </p:txBody>
      </p:sp>
    </p:spTree>
    <p:extLst>
      <p:ext uri="{BB962C8B-B14F-4D97-AF65-F5344CB8AC3E}">
        <p14:creationId xmlns:p14="http://schemas.microsoft.com/office/powerpoint/2010/main" val="3297735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8" Type="http://schemas.openxmlformats.org/officeDocument/2006/relationships/hyperlink" Target="https://youtu.be/bSkpMdDe4g4" TargetMode="External"/><Relationship Id="rId3" Type="http://schemas.openxmlformats.org/officeDocument/2006/relationships/hyperlink" Target="https://youtu.be/vrfYLlR8X8k" TargetMode="External"/><Relationship Id="rId7" Type="http://schemas.openxmlformats.org/officeDocument/2006/relationships/hyperlink" Target="https://youtu.be/nXaxk27zwlk" TargetMode="External"/><Relationship Id="rId2" Type="http://schemas.openxmlformats.org/officeDocument/2006/relationships/hyperlink" Target="https://youtu.be/Qq_WaiwzOtI" TargetMode="External"/><Relationship Id="rId1" Type="http://schemas.openxmlformats.org/officeDocument/2006/relationships/slideLayout" Target="../slideLayouts/slideLayout2.xml"/><Relationship Id="rId6" Type="http://schemas.openxmlformats.org/officeDocument/2006/relationships/hyperlink" Target="https://youtu.be/o4-CwDo2zpg" TargetMode="External"/><Relationship Id="rId11" Type="http://schemas.openxmlformats.org/officeDocument/2006/relationships/hyperlink" Target="https://indico.cern.ch/event/141309/contributions/1369454/attachments/126021/178987/RobertoVitillo_FutureTech_EDI.pdf" TargetMode="External"/><Relationship Id="rId5" Type="http://schemas.openxmlformats.org/officeDocument/2006/relationships/hyperlink" Target="https://youtu.be/fd1_Miy1Clg" TargetMode="External"/><Relationship Id="rId10" Type="http://schemas.openxmlformats.org/officeDocument/2006/relationships/hyperlink" Target="https://youtu.be/_8vMAkCp0Rc" TargetMode="External"/><Relationship Id="rId4" Type="http://schemas.openxmlformats.org/officeDocument/2006/relationships/hyperlink" Target="https://youtu.be/9tvbz8CSI8M" TargetMode="External"/><Relationship Id="rId9" Type="http://schemas.openxmlformats.org/officeDocument/2006/relationships/hyperlink" Target="https://youtu.be/8nyq8SNUTSc"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quick-bench.com/60pvygRyWpBdBCQ8k8LNNTZH-QI"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quick-bench.com/J5M9rpbiucDM6gFnIB8ux0-yI40"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krzysztof.pawluch@nokia.com" TargetMode="External"/><Relationship Id="rId2" Type="http://schemas.openxmlformats.org/officeDocument/2006/relationships/hyperlink" Target="mailto:adam.badura@nokia.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quick-bench.com/rNP-zgXUZetS4iId2uV3TduoUmI"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godbolt.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hyperlink" Target="https://godbolt.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hyperlink" Target="https://godbolt.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hyperlink" Target="https://godbolt.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hyperlink" Target="https://godbolt.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quick-bench.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quick-bench.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hyperlink" Target="https://pixabay.com/en/boom-explosion-sound-detonation-2028563/"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hyperlink" Target="https://pixabay.com/en/boom-explosion-sound-detonation-2028563/"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quick-bench.com/FkZ_VVPk8CTi9f9U7wO66qgnU28"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hyperlink" Target="http://quick-bench.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quick-bench.com/ATuuraILJ3OOiMMkHJiB2pXWL8g"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hyperlink" Target="http://quick-bench.com/INFBg-4gcsSpBD7i_cBklIW9g8k"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hyperlink" Target="http://quick-bench.com/G1irEF3EdfANeyP2NaDBJexSSAY" TargetMode="External"/><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quick-bench.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quick-bench.com/zTYodGv03fLo1n3_hVhyLCG530A"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hyperlink" Target="http://quick-bench.com/f7xJnvvQF4lTEmBP4ZZ5qkBYaLA" TargetMode="External"/><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hyperlink" Target="http://quick-bench.com/4_5K_1EI5BASflrHJqSGXjeqR3I" TargetMode="External"/><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quick-bench.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quick-bench.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quick-bench.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B10BBCF-C2A8-4813-B6FB-73A958D37BA9}"/>
              </a:ext>
            </a:extLst>
          </p:cNvPr>
          <p:cNvSpPr>
            <a:spLocks noGrp="1"/>
          </p:cNvSpPr>
          <p:nvPr>
            <p:ph type="ctrTitle"/>
          </p:nvPr>
        </p:nvSpPr>
        <p:spPr/>
        <p:txBody>
          <a:bodyPr/>
          <a:lstStyle/>
          <a:p>
            <a:r>
              <a:rPr lang="pl-PL" dirty="0"/>
              <a:t>PARO 2019</a:t>
            </a:r>
            <a:endParaRPr lang="en-US" dirty="0"/>
          </a:p>
        </p:txBody>
      </p:sp>
      <p:sp>
        <p:nvSpPr>
          <p:cNvPr id="3" name="Podtytuł 2">
            <a:extLst>
              <a:ext uri="{FF2B5EF4-FFF2-40B4-BE49-F238E27FC236}">
                <a16:creationId xmlns:a16="http://schemas.microsoft.com/office/drawing/2014/main" id="{69CB9E2F-871E-4B55-9D70-9948F297B5FE}"/>
              </a:ext>
            </a:extLst>
          </p:cNvPr>
          <p:cNvSpPr>
            <a:spLocks noGrp="1"/>
          </p:cNvSpPr>
          <p:nvPr>
            <p:ph type="subTitle" idx="1"/>
          </p:nvPr>
        </p:nvSpPr>
        <p:spPr/>
        <p:txBody>
          <a:bodyPr/>
          <a:lstStyle/>
          <a:p>
            <a:r>
              <a:rPr lang="pl-PL" dirty="0"/>
              <a:t>Optymalizacje w C++</a:t>
            </a:r>
            <a:endParaRPr lang="en-US" dirty="0"/>
          </a:p>
        </p:txBody>
      </p:sp>
    </p:spTree>
    <p:extLst>
      <p:ext uri="{BB962C8B-B14F-4D97-AF65-F5344CB8AC3E}">
        <p14:creationId xmlns:p14="http://schemas.microsoft.com/office/powerpoint/2010/main" val="307266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FDDE8B-1618-4C6E-812B-2FC56AD6F0B2}"/>
              </a:ext>
            </a:extLst>
          </p:cNvPr>
          <p:cNvSpPr>
            <a:spLocks noGrp="1"/>
          </p:cNvSpPr>
          <p:nvPr>
            <p:ph type="title"/>
          </p:nvPr>
        </p:nvSpPr>
        <p:spPr/>
        <p:txBody>
          <a:bodyPr/>
          <a:lstStyle/>
          <a:p>
            <a:r>
              <a:rPr lang="pl-PL" dirty="0"/>
              <a:t>Złożoność algorytmiczna</a:t>
            </a:r>
            <a:endParaRPr lang="en-US" dirty="0"/>
          </a:p>
        </p:txBody>
      </p:sp>
      <p:sp>
        <p:nvSpPr>
          <p:cNvPr id="3" name="Symbol zastępczy zawartości 2">
            <a:extLst>
              <a:ext uri="{FF2B5EF4-FFF2-40B4-BE49-F238E27FC236}">
                <a16:creationId xmlns:a16="http://schemas.microsoft.com/office/drawing/2014/main" id="{8708D4D4-99B2-4351-8F99-F4AD63E4AB77}"/>
              </a:ext>
            </a:extLst>
          </p:cNvPr>
          <p:cNvSpPr>
            <a:spLocks noGrp="1"/>
          </p:cNvSpPr>
          <p:nvPr>
            <p:ph idx="1"/>
          </p:nvPr>
        </p:nvSpPr>
        <p:spPr/>
        <p:txBody>
          <a:bodyPr/>
          <a:lstStyle/>
          <a:p>
            <a:r>
              <a:rPr lang="pl-PL" dirty="0">
                <a:solidFill>
                  <a:schemeClr val="bg1"/>
                </a:solidFill>
              </a:rPr>
              <a:t>Nie da się wygrać ze złożonością algorytmiczną.</a:t>
            </a:r>
          </a:p>
          <a:p>
            <a:r>
              <a:rPr lang="pl-PL" dirty="0">
                <a:solidFill>
                  <a:schemeClr val="bg1"/>
                </a:solidFill>
              </a:rPr>
              <a:t>Implementację optymalizujemy, gdy mamy właściwe algorytmy.</a:t>
            </a:r>
          </a:p>
          <a:p>
            <a:r>
              <a:rPr lang="pl-PL" dirty="0">
                <a:solidFill>
                  <a:schemeClr val="bg1"/>
                </a:solidFill>
              </a:rPr>
              <a:t>Sama złożoność może być jednak myląca.</a:t>
            </a:r>
          </a:p>
          <a:p>
            <a:r>
              <a:rPr lang="pl-PL" dirty="0">
                <a:solidFill>
                  <a:schemeClr val="bg1"/>
                </a:solidFill>
              </a:rPr>
              <a:t>Charakterystyka problemu pozwala dobrać dedykowany algorytm, często „</a:t>
            </a:r>
            <a:r>
              <a:rPr lang="en-US" dirty="0">
                <a:solidFill>
                  <a:schemeClr val="bg1"/>
                </a:solidFill>
              </a:rPr>
              <a:t>out of the box</a:t>
            </a:r>
            <a:r>
              <a:rPr lang="pl-PL"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6448706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solidFill>
                  <a:srgbClr val="B2B2B2"/>
                </a:solidFill>
              </a:rPr>
              <a:t>Najpierw algorytm.</a:t>
            </a:r>
          </a:p>
          <a:p>
            <a:r>
              <a:rPr lang="pl-PL" dirty="0"/>
              <a:t>Zrozum swoją dziedzinę</a:t>
            </a:r>
          </a:p>
          <a:p>
            <a:pPr lvl="1"/>
            <a:r>
              <a:rPr lang="pl-PL" dirty="0">
                <a:solidFill>
                  <a:schemeClr val="bg1"/>
                </a:solidFill>
              </a:rPr>
              <a:t>oczekiwane wejścia,</a:t>
            </a:r>
          </a:p>
          <a:p>
            <a:pPr lvl="1"/>
            <a:r>
              <a:rPr lang="pl-PL" dirty="0">
                <a:solidFill>
                  <a:schemeClr val="bg1"/>
                </a:solidFill>
              </a:rPr>
              <a:t>akceptowalne kompromisy.</a:t>
            </a:r>
          </a:p>
          <a:p>
            <a:r>
              <a:rPr lang="pl-PL" dirty="0">
                <a:solidFill>
                  <a:schemeClr val="bg1"/>
                </a:solidFill>
              </a:rPr>
              <a:t>Gmatwanie kodu rzadko pomaga z wydajnością.</a:t>
            </a:r>
          </a:p>
          <a:p>
            <a:r>
              <a:rPr lang="pl-PL" dirty="0">
                <a:solidFill>
                  <a:schemeClr val="bg1"/>
                </a:solidFill>
              </a:rPr>
              <a:t>Za to często przeszkadza</a:t>
            </a:r>
          </a:p>
          <a:p>
            <a:pPr lvl="1"/>
            <a:r>
              <a:rPr lang="pl-PL" dirty="0">
                <a:solidFill>
                  <a:schemeClr val="bg1"/>
                </a:solidFill>
              </a:rPr>
              <a:t>kompilatorowi w optymalizowaniu,</a:t>
            </a:r>
          </a:p>
          <a:p>
            <a:pPr lvl="1"/>
            <a:r>
              <a:rPr lang="pl-PL" dirty="0">
                <a:solidFill>
                  <a:schemeClr val="bg1"/>
                </a:solidFill>
              </a:rPr>
              <a:t>ludziom (w tym Tobie!) w rozumieniu.</a:t>
            </a:r>
          </a:p>
          <a:p>
            <a:r>
              <a:rPr lang="pl-PL" dirty="0">
                <a:solidFill>
                  <a:schemeClr val="bg1"/>
                </a:solidFill>
              </a:rPr>
              <a:t>Testuj!</a:t>
            </a:r>
          </a:p>
        </p:txBody>
      </p:sp>
    </p:spTree>
    <p:extLst>
      <p:ext uri="{BB962C8B-B14F-4D97-AF65-F5344CB8AC3E}">
        <p14:creationId xmlns:p14="http://schemas.microsoft.com/office/powerpoint/2010/main" val="7926790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solidFill>
                  <a:srgbClr val="B2B2B2"/>
                </a:solidFill>
              </a:rPr>
              <a:t>Najpierw algorytm.</a:t>
            </a:r>
          </a:p>
          <a:p>
            <a:r>
              <a:rPr lang="pl-PL" dirty="0"/>
              <a:t>Zrozum swoją dziedzinę</a:t>
            </a:r>
          </a:p>
          <a:p>
            <a:pPr lvl="1"/>
            <a:r>
              <a:rPr lang="pl-PL" dirty="0"/>
              <a:t>oczekiwane wejścia,</a:t>
            </a:r>
          </a:p>
          <a:p>
            <a:pPr lvl="1"/>
            <a:r>
              <a:rPr lang="pl-PL" dirty="0">
                <a:solidFill>
                  <a:schemeClr val="bg1"/>
                </a:solidFill>
              </a:rPr>
              <a:t>akceptowalne kompromisy.</a:t>
            </a:r>
          </a:p>
          <a:p>
            <a:r>
              <a:rPr lang="pl-PL" dirty="0">
                <a:solidFill>
                  <a:schemeClr val="bg1"/>
                </a:solidFill>
              </a:rPr>
              <a:t>Gmatwanie kodu rzadko pomaga z wydajnością.</a:t>
            </a:r>
          </a:p>
          <a:p>
            <a:r>
              <a:rPr lang="pl-PL" dirty="0">
                <a:solidFill>
                  <a:schemeClr val="bg1"/>
                </a:solidFill>
              </a:rPr>
              <a:t>Za to często przeszkadza</a:t>
            </a:r>
          </a:p>
          <a:p>
            <a:pPr lvl="1"/>
            <a:r>
              <a:rPr lang="pl-PL" dirty="0">
                <a:solidFill>
                  <a:schemeClr val="bg1"/>
                </a:solidFill>
              </a:rPr>
              <a:t>kompilatorowi w optymalizowaniu,</a:t>
            </a:r>
          </a:p>
          <a:p>
            <a:pPr lvl="1"/>
            <a:r>
              <a:rPr lang="pl-PL" dirty="0">
                <a:solidFill>
                  <a:schemeClr val="bg1"/>
                </a:solidFill>
              </a:rPr>
              <a:t>ludziom (w tym Tobie!) w rozumieniu.</a:t>
            </a:r>
          </a:p>
          <a:p>
            <a:r>
              <a:rPr lang="pl-PL" dirty="0">
                <a:solidFill>
                  <a:schemeClr val="bg1"/>
                </a:solidFill>
              </a:rPr>
              <a:t>Testuj!</a:t>
            </a:r>
          </a:p>
        </p:txBody>
      </p:sp>
    </p:spTree>
    <p:extLst>
      <p:ext uri="{BB962C8B-B14F-4D97-AF65-F5344CB8AC3E}">
        <p14:creationId xmlns:p14="http://schemas.microsoft.com/office/powerpoint/2010/main" val="3712721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solidFill>
                  <a:srgbClr val="B2B2B2"/>
                </a:solidFill>
              </a:rPr>
              <a:t>Najpierw algorytm.</a:t>
            </a:r>
          </a:p>
          <a:p>
            <a:r>
              <a:rPr lang="pl-PL" dirty="0"/>
              <a:t>Zrozum swoją dziedzinę</a:t>
            </a:r>
          </a:p>
          <a:p>
            <a:pPr lvl="1"/>
            <a:r>
              <a:rPr lang="pl-PL" dirty="0">
                <a:solidFill>
                  <a:srgbClr val="B2B2B2"/>
                </a:solidFill>
              </a:rPr>
              <a:t>oczekiwane wejścia,</a:t>
            </a:r>
          </a:p>
          <a:p>
            <a:pPr lvl="1"/>
            <a:r>
              <a:rPr lang="pl-PL" dirty="0"/>
              <a:t>akceptowalne kompromisy.</a:t>
            </a:r>
          </a:p>
          <a:p>
            <a:r>
              <a:rPr lang="pl-PL" dirty="0">
                <a:solidFill>
                  <a:schemeClr val="bg1"/>
                </a:solidFill>
              </a:rPr>
              <a:t>Gmatwanie kodu rzadko pomaga z wydajnością.</a:t>
            </a:r>
          </a:p>
          <a:p>
            <a:r>
              <a:rPr lang="pl-PL" dirty="0">
                <a:solidFill>
                  <a:schemeClr val="bg1"/>
                </a:solidFill>
              </a:rPr>
              <a:t>Za to często przeszkadza</a:t>
            </a:r>
          </a:p>
          <a:p>
            <a:pPr lvl="1"/>
            <a:r>
              <a:rPr lang="pl-PL" dirty="0">
                <a:solidFill>
                  <a:schemeClr val="bg1"/>
                </a:solidFill>
              </a:rPr>
              <a:t>kompilatorowi w optymalizowaniu,</a:t>
            </a:r>
          </a:p>
          <a:p>
            <a:pPr lvl="1"/>
            <a:r>
              <a:rPr lang="pl-PL" dirty="0">
                <a:solidFill>
                  <a:schemeClr val="bg1"/>
                </a:solidFill>
              </a:rPr>
              <a:t>ludziom (w tym Tobie!) w rozumieniu.</a:t>
            </a:r>
          </a:p>
          <a:p>
            <a:r>
              <a:rPr lang="pl-PL" dirty="0">
                <a:solidFill>
                  <a:schemeClr val="bg1"/>
                </a:solidFill>
              </a:rPr>
              <a:t>Testuj!</a:t>
            </a:r>
          </a:p>
        </p:txBody>
      </p:sp>
    </p:spTree>
    <p:extLst>
      <p:ext uri="{BB962C8B-B14F-4D97-AF65-F5344CB8AC3E}">
        <p14:creationId xmlns:p14="http://schemas.microsoft.com/office/powerpoint/2010/main" val="31056312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solidFill>
                  <a:srgbClr val="B2B2B2"/>
                </a:solidFill>
              </a:rPr>
              <a:t>Najpierw algorytm.</a:t>
            </a:r>
          </a:p>
          <a:p>
            <a:r>
              <a:rPr lang="pl-PL" dirty="0">
                <a:solidFill>
                  <a:srgbClr val="B2B2B2"/>
                </a:solidFill>
              </a:rPr>
              <a:t>Zrozum swoją dziedzinę</a:t>
            </a:r>
          </a:p>
          <a:p>
            <a:pPr lvl="1"/>
            <a:r>
              <a:rPr lang="pl-PL" dirty="0">
                <a:solidFill>
                  <a:srgbClr val="B2B2B2"/>
                </a:solidFill>
              </a:rPr>
              <a:t>oczekiwane wejścia,</a:t>
            </a:r>
          </a:p>
          <a:p>
            <a:pPr lvl="1"/>
            <a:r>
              <a:rPr lang="pl-PL" dirty="0">
                <a:solidFill>
                  <a:srgbClr val="B2B2B2"/>
                </a:solidFill>
              </a:rPr>
              <a:t>akceptowalne kompromisy.</a:t>
            </a:r>
          </a:p>
          <a:p>
            <a:r>
              <a:rPr lang="pl-PL" dirty="0"/>
              <a:t>Gmatwanie kodu rzadko pomaga z wydajnością.</a:t>
            </a:r>
          </a:p>
          <a:p>
            <a:r>
              <a:rPr lang="pl-PL" dirty="0">
                <a:solidFill>
                  <a:schemeClr val="bg1"/>
                </a:solidFill>
              </a:rPr>
              <a:t>Za to często przeszkadza</a:t>
            </a:r>
          </a:p>
          <a:p>
            <a:pPr lvl="1"/>
            <a:r>
              <a:rPr lang="pl-PL" dirty="0">
                <a:solidFill>
                  <a:schemeClr val="bg1"/>
                </a:solidFill>
              </a:rPr>
              <a:t>kompilatorowi w optymalizowaniu,</a:t>
            </a:r>
          </a:p>
          <a:p>
            <a:pPr lvl="1"/>
            <a:r>
              <a:rPr lang="pl-PL" dirty="0">
                <a:solidFill>
                  <a:schemeClr val="bg1"/>
                </a:solidFill>
              </a:rPr>
              <a:t>ludziom (w tym Tobie!) w rozumieniu.</a:t>
            </a:r>
          </a:p>
          <a:p>
            <a:r>
              <a:rPr lang="pl-PL" dirty="0">
                <a:solidFill>
                  <a:schemeClr val="bg1"/>
                </a:solidFill>
              </a:rPr>
              <a:t>Testuj!</a:t>
            </a:r>
          </a:p>
        </p:txBody>
      </p:sp>
    </p:spTree>
    <p:extLst>
      <p:ext uri="{BB962C8B-B14F-4D97-AF65-F5344CB8AC3E}">
        <p14:creationId xmlns:p14="http://schemas.microsoft.com/office/powerpoint/2010/main" val="12100525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solidFill>
                  <a:srgbClr val="B2B2B2"/>
                </a:solidFill>
              </a:rPr>
              <a:t>Najpierw algorytm.</a:t>
            </a:r>
          </a:p>
          <a:p>
            <a:r>
              <a:rPr lang="pl-PL" dirty="0">
                <a:solidFill>
                  <a:srgbClr val="B2B2B2"/>
                </a:solidFill>
              </a:rPr>
              <a:t>Zrozum swoją dziedzinę</a:t>
            </a:r>
          </a:p>
          <a:p>
            <a:pPr lvl="1"/>
            <a:r>
              <a:rPr lang="pl-PL" dirty="0">
                <a:solidFill>
                  <a:srgbClr val="B2B2B2"/>
                </a:solidFill>
              </a:rPr>
              <a:t>oczekiwane wejścia,</a:t>
            </a:r>
          </a:p>
          <a:p>
            <a:pPr lvl="1"/>
            <a:r>
              <a:rPr lang="pl-PL" dirty="0">
                <a:solidFill>
                  <a:srgbClr val="B2B2B2"/>
                </a:solidFill>
              </a:rPr>
              <a:t>akceptowalne kompromisy.</a:t>
            </a:r>
          </a:p>
          <a:p>
            <a:r>
              <a:rPr lang="pl-PL" dirty="0">
                <a:solidFill>
                  <a:srgbClr val="B2B2B2"/>
                </a:solidFill>
              </a:rPr>
              <a:t>Gmatwanie kodu rzadko pomaga z wydajnością.</a:t>
            </a:r>
          </a:p>
          <a:p>
            <a:r>
              <a:rPr lang="pl-PL" dirty="0"/>
              <a:t>Za to często przeszkadza</a:t>
            </a:r>
          </a:p>
          <a:p>
            <a:pPr lvl="1"/>
            <a:r>
              <a:rPr lang="pl-PL" dirty="0">
                <a:solidFill>
                  <a:schemeClr val="bg1"/>
                </a:solidFill>
              </a:rPr>
              <a:t>kompilatorowi w optymalizowaniu,</a:t>
            </a:r>
          </a:p>
          <a:p>
            <a:pPr lvl="1"/>
            <a:r>
              <a:rPr lang="pl-PL" dirty="0">
                <a:solidFill>
                  <a:schemeClr val="bg1"/>
                </a:solidFill>
              </a:rPr>
              <a:t>ludziom (w tym Tobie!) w rozumieniu.</a:t>
            </a:r>
          </a:p>
          <a:p>
            <a:r>
              <a:rPr lang="pl-PL" dirty="0">
                <a:solidFill>
                  <a:schemeClr val="bg1"/>
                </a:solidFill>
              </a:rPr>
              <a:t>Testuj!</a:t>
            </a:r>
          </a:p>
        </p:txBody>
      </p:sp>
    </p:spTree>
    <p:extLst>
      <p:ext uri="{BB962C8B-B14F-4D97-AF65-F5344CB8AC3E}">
        <p14:creationId xmlns:p14="http://schemas.microsoft.com/office/powerpoint/2010/main" val="29432632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solidFill>
                  <a:srgbClr val="B2B2B2"/>
                </a:solidFill>
              </a:rPr>
              <a:t>Najpierw algorytm.</a:t>
            </a:r>
          </a:p>
          <a:p>
            <a:r>
              <a:rPr lang="pl-PL" dirty="0">
                <a:solidFill>
                  <a:srgbClr val="B2B2B2"/>
                </a:solidFill>
              </a:rPr>
              <a:t>Zrozum swoją dziedzinę</a:t>
            </a:r>
          </a:p>
          <a:p>
            <a:pPr lvl="1"/>
            <a:r>
              <a:rPr lang="pl-PL" dirty="0">
                <a:solidFill>
                  <a:srgbClr val="B2B2B2"/>
                </a:solidFill>
              </a:rPr>
              <a:t>oczekiwane wejścia,</a:t>
            </a:r>
          </a:p>
          <a:p>
            <a:pPr lvl="1"/>
            <a:r>
              <a:rPr lang="pl-PL" dirty="0">
                <a:solidFill>
                  <a:srgbClr val="B2B2B2"/>
                </a:solidFill>
              </a:rPr>
              <a:t>akceptowalne kompromisy.</a:t>
            </a:r>
          </a:p>
          <a:p>
            <a:r>
              <a:rPr lang="pl-PL" dirty="0">
                <a:solidFill>
                  <a:srgbClr val="B2B2B2"/>
                </a:solidFill>
              </a:rPr>
              <a:t>Gmatwanie kodu rzadko pomaga z wydajnością.</a:t>
            </a:r>
          </a:p>
          <a:p>
            <a:r>
              <a:rPr lang="pl-PL" dirty="0"/>
              <a:t>Za to często przeszkadza</a:t>
            </a:r>
          </a:p>
          <a:p>
            <a:pPr lvl="1"/>
            <a:r>
              <a:rPr lang="pl-PL" dirty="0"/>
              <a:t>kompilatorowi w optymalizowaniu,</a:t>
            </a:r>
          </a:p>
          <a:p>
            <a:pPr lvl="1"/>
            <a:r>
              <a:rPr lang="pl-PL" dirty="0">
                <a:solidFill>
                  <a:schemeClr val="bg1"/>
                </a:solidFill>
              </a:rPr>
              <a:t>ludziom (w tym Tobie!) w rozumieniu.</a:t>
            </a:r>
          </a:p>
          <a:p>
            <a:r>
              <a:rPr lang="pl-PL" dirty="0">
                <a:solidFill>
                  <a:schemeClr val="bg1"/>
                </a:solidFill>
              </a:rPr>
              <a:t>Testuj!</a:t>
            </a:r>
          </a:p>
        </p:txBody>
      </p:sp>
    </p:spTree>
    <p:extLst>
      <p:ext uri="{BB962C8B-B14F-4D97-AF65-F5344CB8AC3E}">
        <p14:creationId xmlns:p14="http://schemas.microsoft.com/office/powerpoint/2010/main" val="24280804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solidFill>
                  <a:srgbClr val="B2B2B2"/>
                </a:solidFill>
              </a:rPr>
              <a:t>Najpierw algorytm.</a:t>
            </a:r>
          </a:p>
          <a:p>
            <a:r>
              <a:rPr lang="pl-PL" dirty="0">
                <a:solidFill>
                  <a:srgbClr val="B2B2B2"/>
                </a:solidFill>
              </a:rPr>
              <a:t>Zrozum swoją dziedzinę</a:t>
            </a:r>
          </a:p>
          <a:p>
            <a:pPr lvl="1"/>
            <a:r>
              <a:rPr lang="pl-PL" dirty="0">
                <a:solidFill>
                  <a:srgbClr val="B2B2B2"/>
                </a:solidFill>
              </a:rPr>
              <a:t>oczekiwane wejścia,</a:t>
            </a:r>
          </a:p>
          <a:p>
            <a:pPr lvl="1"/>
            <a:r>
              <a:rPr lang="pl-PL" dirty="0">
                <a:solidFill>
                  <a:srgbClr val="B2B2B2"/>
                </a:solidFill>
              </a:rPr>
              <a:t>akceptowalne kompromisy.</a:t>
            </a:r>
          </a:p>
          <a:p>
            <a:r>
              <a:rPr lang="pl-PL" dirty="0">
                <a:solidFill>
                  <a:srgbClr val="B2B2B2"/>
                </a:solidFill>
              </a:rPr>
              <a:t>Gmatwanie kodu rzadko pomaga z wydajnością.</a:t>
            </a:r>
          </a:p>
          <a:p>
            <a:r>
              <a:rPr lang="pl-PL" dirty="0"/>
              <a:t>Za to często przeszkadza</a:t>
            </a:r>
          </a:p>
          <a:p>
            <a:pPr lvl="1"/>
            <a:r>
              <a:rPr lang="pl-PL" dirty="0">
                <a:solidFill>
                  <a:srgbClr val="B2B2B2"/>
                </a:solidFill>
              </a:rPr>
              <a:t>kompilatorowi w optymalizowaniu,</a:t>
            </a:r>
          </a:p>
          <a:p>
            <a:pPr lvl="1"/>
            <a:r>
              <a:rPr lang="pl-PL" dirty="0"/>
              <a:t>ludziom (w tym Tobie!) w rozumieniu.</a:t>
            </a:r>
          </a:p>
          <a:p>
            <a:r>
              <a:rPr lang="pl-PL" dirty="0">
                <a:solidFill>
                  <a:schemeClr val="bg1"/>
                </a:solidFill>
              </a:rPr>
              <a:t>Testuj!</a:t>
            </a:r>
          </a:p>
        </p:txBody>
      </p:sp>
    </p:spTree>
    <p:extLst>
      <p:ext uri="{BB962C8B-B14F-4D97-AF65-F5344CB8AC3E}">
        <p14:creationId xmlns:p14="http://schemas.microsoft.com/office/powerpoint/2010/main" val="38251311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solidFill>
                  <a:srgbClr val="B2B2B2"/>
                </a:solidFill>
              </a:rPr>
              <a:t>Najpierw algorytm.</a:t>
            </a:r>
          </a:p>
          <a:p>
            <a:r>
              <a:rPr lang="pl-PL" dirty="0">
                <a:solidFill>
                  <a:srgbClr val="B2B2B2"/>
                </a:solidFill>
              </a:rPr>
              <a:t>Zrozum swoją dziedzinę</a:t>
            </a:r>
          </a:p>
          <a:p>
            <a:pPr lvl="1"/>
            <a:r>
              <a:rPr lang="pl-PL" dirty="0">
                <a:solidFill>
                  <a:srgbClr val="B2B2B2"/>
                </a:solidFill>
              </a:rPr>
              <a:t>oczekiwane wejścia,</a:t>
            </a:r>
          </a:p>
          <a:p>
            <a:pPr lvl="1"/>
            <a:r>
              <a:rPr lang="pl-PL" dirty="0">
                <a:solidFill>
                  <a:srgbClr val="B2B2B2"/>
                </a:solidFill>
              </a:rPr>
              <a:t>akceptowalne kompromisy.</a:t>
            </a:r>
          </a:p>
          <a:p>
            <a:r>
              <a:rPr lang="pl-PL" dirty="0">
                <a:solidFill>
                  <a:srgbClr val="B2B2B2"/>
                </a:solidFill>
              </a:rPr>
              <a:t>Gmatwanie kodu rzadko pomaga z wydajnością.</a:t>
            </a:r>
          </a:p>
          <a:p>
            <a:r>
              <a:rPr lang="pl-PL" dirty="0">
                <a:solidFill>
                  <a:srgbClr val="B2B2B2"/>
                </a:solidFill>
              </a:rPr>
              <a:t>Za to często przeszkadza</a:t>
            </a:r>
          </a:p>
          <a:p>
            <a:pPr lvl="1"/>
            <a:r>
              <a:rPr lang="pl-PL" dirty="0">
                <a:solidFill>
                  <a:srgbClr val="B2B2B2"/>
                </a:solidFill>
              </a:rPr>
              <a:t>kompilatorowi w optymalizowaniu,</a:t>
            </a:r>
          </a:p>
          <a:p>
            <a:pPr lvl="1"/>
            <a:r>
              <a:rPr lang="pl-PL" dirty="0">
                <a:solidFill>
                  <a:srgbClr val="B2B2B2"/>
                </a:solidFill>
              </a:rPr>
              <a:t>ludziom (w tym Tobie!) w rozumieniu.</a:t>
            </a:r>
          </a:p>
          <a:p>
            <a:r>
              <a:rPr lang="pl-PL" dirty="0"/>
              <a:t>Testuj!</a:t>
            </a:r>
          </a:p>
        </p:txBody>
      </p:sp>
    </p:spTree>
    <p:extLst>
      <p:ext uri="{BB962C8B-B14F-4D97-AF65-F5344CB8AC3E}">
        <p14:creationId xmlns:p14="http://schemas.microsoft.com/office/powerpoint/2010/main" val="6106203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87B038CE-70B8-4F6A-A36F-0342A32E1063}"/>
              </a:ext>
            </a:extLst>
          </p:cNvPr>
          <p:cNvSpPr>
            <a:spLocks noGrp="1"/>
          </p:cNvSpPr>
          <p:nvPr>
            <p:ph type="title"/>
          </p:nvPr>
        </p:nvSpPr>
        <p:spPr/>
        <p:txBody>
          <a:bodyPr/>
          <a:lstStyle/>
          <a:p>
            <a:r>
              <a:rPr lang="pl-PL" dirty="0"/>
              <a:t>Patrz też</a:t>
            </a:r>
            <a:endParaRPr lang="en-US" dirty="0"/>
          </a:p>
        </p:txBody>
      </p:sp>
      <p:sp>
        <p:nvSpPr>
          <p:cNvPr id="6" name="Symbol zastępczy zawartości 5">
            <a:extLst>
              <a:ext uri="{FF2B5EF4-FFF2-40B4-BE49-F238E27FC236}">
                <a16:creationId xmlns:a16="http://schemas.microsoft.com/office/drawing/2014/main" id="{2A10222B-E8D6-4ED4-B805-2444AB384E8B}"/>
              </a:ext>
            </a:extLst>
          </p:cNvPr>
          <p:cNvSpPr>
            <a:spLocks noGrp="1"/>
          </p:cNvSpPr>
          <p:nvPr>
            <p:ph idx="1"/>
          </p:nvPr>
        </p:nvSpPr>
        <p:spPr/>
        <p:txBody>
          <a:bodyPr>
            <a:normAutofit fontScale="92500" lnSpcReduction="20000"/>
          </a:bodyPr>
          <a:lstStyle/>
          <a:p>
            <a:pPr marL="457200" indent="-457200">
              <a:buFont typeface="+mj-lt"/>
              <a:buAutoNum type="arabicPeriod"/>
            </a:pPr>
            <a:r>
              <a:rPr lang="pl-PL" sz="2400" noProof="1">
                <a:hlinkClick r:id="rId2"/>
              </a:rPr>
              <a:t>CppCon 2014: Andrei Alexandrescu "Optimization Tips - Mo' Hustle Mo' Problems"</a:t>
            </a:r>
            <a:endParaRPr lang="pl-PL" sz="2400" noProof="1">
              <a:hlinkClick r:id="rId3"/>
            </a:endParaRPr>
          </a:p>
          <a:p>
            <a:pPr marL="457200" indent="-457200">
              <a:buFont typeface="+mj-lt"/>
              <a:buAutoNum type="arabicPeriod"/>
            </a:pPr>
            <a:r>
              <a:rPr lang="en-US" sz="2400" noProof="1">
                <a:hlinkClick r:id="rId3"/>
              </a:rPr>
              <a:t>code::dive conference 2015 - Andrei Alexandrescu - Writing Fast Code I</a:t>
            </a:r>
            <a:endParaRPr lang="en-US" sz="2400" noProof="1"/>
          </a:p>
          <a:p>
            <a:pPr marL="457200" indent="-457200">
              <a:buFont typeface="+mj-lt"/>
              <a:buAutoNum type="arabicPeriod"/>
            </a:pPr>
            <a:r>
              <a:rPr lang="en-US" sz="2400" noProof="1">
                <a:hlinkClick r:id="rId4"/>
              </a:rPr>
              <a:t>code::dive conference 2015 - Andrei Alexandrescu - Writing Fast Code II</a:t>
            </a:r>
            <a:endParaRPr lang="pl-PL" sz="2400" noProof="1"/>
          </a:p>
          <a:p>
            <a:pPr marL="457200" indent="-457200">
              <a:buFont typeface="+mj-lt"/>
              <a:buAutoNum type="arabicPeriod"/>
            </a:pPr>
            <a:r>
              <a:rPr lang="en-US" sz="2400" noProof="1">
                <a:hlinkClick r:id="rId5"/>
              </a:rPr>
              <a:t>There's Treasure Everywhere - Andrei Alexandrescu</a:t>
            </a:r>
            <a:endParaRPr lang="pl-PL" sz="2400" noProof="1"/>
          </a:p>
          <a:p>
            <a:pPr marL="457200" indent="-457200">
              <a:buFont typeface="+mj-lt"/>
              <a:buAutoNum type="arabicPeriod"/>
            </a:pPr>
            <a:r>
              <a:rPr lang="pl-PL" sz="2400" noProof="1">
                <a:hlinkClick r:id="rId6"/>
              </a:rPr>
              <a:t>Fastware - Andrei Alexandrescu</a:t>
            </a:r>
            <a:endParaRPr lang="pl-PL" sz="2400" noProof="1"/>
          </a:p>
          <a:p>
            <a:pPr marL="457200" indent="-457200">
              <a:buFont typeface="+mj-lt"/>
              <a:buAutoNum type="arabicPeriod"/>
            </a:pPr>
            <a:r>
              <a:rPr lang="en-US" sz="2400" noProof="1">
                <a:hlinkClick r:id="rId7"/>
              </a:rPr>
              <a:t>CppCon 2015: Chandler Carruth "Tuning C++: Benchmarks, and CPUs, and Compilers! Oh My!„</a:t>
            </a:r>
            <a:endParaRPr lang="pl-PL" sz="2400" noProof="1"/>
          </a:p>
          <a:p>
            <a:pPr marL="457200" indent="-457200">
              <a:buFont typeface="+mj-lt"/>
              <a:buAutoNum type="arabicPeriod"/>
            </a:pPr>
            <a:r>
              <a:rPr lang="en-US" sz="2400" noProof="1">
                <a:hlinkClick r:id="rId8"/>
              </a:rPr>
              <a:t>CppCon 2017: Matt Godbolt “What Has My Compiler Done for Me Lately? Unbolting the Compiler's Lid”</a:t>
            </a:r>
            <a:endParaRPr lang="pl-PL" sz="2400" noProof="1"/>
          </a:p>
          <a:p>
            <a:pPr marL="457200" indent="-457200">
              <a:buFont typeface="+mj-lt"/>
              <a:buAutoNum type="arabicPeriod"/>
            </a:pPr>
            <a:r>
              <a:rPr lang="en-US" sz="2400" noProof="1">
                <a:hlinkClick r:id="rId9"/>
              </a:rPr>
              <a:t>CppCon 2018: Nir Friedman “Understanding Optimizers: Helping the Compiler Help You”</a:t>
            </a:r>
            <a:endParaRPr lang="pl-PL" sz="2400" noProof="1"/>
          </a:p>
          <a:p>
            <a:pPr marL="457200" indent="-457200">
              <a:buFont typeface="+mj-lt"/>
              <a:buAutoNum type="arabicPeriod"/>
            </a:pPr>
            <a:r>
              <a:rPr lang="en-US" sz="2400" noProof="1">
                <a:hlinkClick r:id="rId10"/>
              </a:rPr>
              <a:t>Type punning done right - Andreas Weis - Lightning Talks Meeting C++ 2017</a:t>
            </a:r>
            <a:endParaRPr lang="pl-PL" sz="2400" noProof="1"/>
          </a:p>
          <a:p>
            <a:pPr marL="457200" indent="-457200">
              <a:buFont typeface="+mj-lt"/>
              <a:buAutoNum type="arabicPeriod"/>
            </a:pPr>
            <a:r>
              <a:rPr lang="pl-PL" sz="2400" noProof="1">
                <a:hlinkClick r:id="rId11"/>
              </a:rPr>
              <a:t>Performance Tools Developments</a:t>
            </a:r>
            <a:endParaRPr lang="pl-PL" sz="2400" noProof="1"/>
          </a:p>
        </p:txBody>
      </p:sp>
    </p:spTree>
    <p:extLst>
      <p:ext uri="{BB962C8B-B14F-4D97-AF65-F5344CB8AC3E}">
        <p14:creationId xmlns:p14="http://schemas.microsoft.com/office/powerpoint/2010/main" val="12238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FDDE8B-1618-4C6E-812B-2FC56AD6F0B2}"/>
              </a:ext>
            </a:extLst>
          </p:cNvPr>
          <p:cNvSpPr>
            <a:spLocks noGrp="1"/>
          </p:cNvSpPr>
          <p:nvPr>
            <p:ph type="title"/>
          </p:nvPr>
        </p:nvSpPr>
        <p:spPr/>
        <p:txBody>
          <a:bodyPr/>
          <a:lstStyle/>
          <a:p>
            <a:r>
              <a:rPr lang="pl-PL" dirty="0"/>
              <a:t>Złożoność algorytmiczna</a:t>
            </a:r>
            <a:endParaRPr lang="en-US" dirty="0"/>
          </a:p>
        </p:txBody>
      </p:sp>
      <p:sp>
        <p:nvSpPr>
          <p:cNvPr id="3" name="Symbol zastępczy zawartości 2">
            <a:extLst>
              <a:ext uri="{FF2B5EF4-FFF2-40B4-BE49-F238E27FC236}">
                <a16:creationId xmlns:a16="http://schemas.microsoft.com/office/drawing/2014/main" id="{8708D4D4-99B2-4351-8F99-F4AD63E4AB77}"/>
              </a:ext>
            </a:extLst>
          </p:cNvPr>
          <p:cNvSpPr>
            <a:spLocks noGrp="1"/>
          </p:cNvSpPr>
          <p:nvPr>
            <p:ph idx="1"/>
          </p:nvPr>
        </p:nvSpPr>
        <p:spPr/>
        <p:txBody>
          <a:bodyPr/>
          <a:lstStyle/>
          <a:p>
            <a:r>
              <a:rPr lang="pl-PL" dirty="0"/>
              <a:t>Nie da się wygrać ze złożonością algorytmiczną.</a:t>
            </a:r>
          </a:p>
          <a:p>
            <a:r>
              <a:rPr lang="pl-PL" dirty="0">
                <a:solidFill>
                  <a:schemeClr val="bg1"/>
                </a:solidFill>
              </a:rPr>
              <a:t>Implementację optymalizujemy, gdy mamy właściwe algorytmy.</a:t>
            </a:r>
          </a:p>
          <a:p>
            <a:r>
              <a:rPr lang="pl-PL" dirty="0">
                <a:solidFill>
                  <a:schemeClr val="bg1"/>
                </a:solidFill>
              </a:rPr>
              <a:t>Sama złożoność może być jednak myląca.</a:t>
            </a:r>
          </a:p>
          <a:p>
            <a:r>
              <a:rPr lang="pl-PL" dirty="0">
                <a:solidFill>
                  <a:schemeClr val="bg1"/>
                </a:solidFill>
              </a:rPr>
              <a:t>Charakterystyka problemu pozwala dobrać dedykowany algorytm, często „</a:t>
            </a:r>
            <a:r>
              <a:rPr lang="en-US" dirty="0">
                <a:solidFill>
                  <a:schemeClr val="bg1"/>
                </a:solidFill>
              </a:rPr>
              <a:t>out of the box</a:t>
            </a:r>
            <a:r>
              <a:rPr lang="pl-PL"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658764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FDDE8B-1618-4C6E-812B-2FC56AD6F0B2}"/>
              </a:ext>
            </a:extLst>
          </p:cNvPr>
          <p:cNvSpPr>
            <a:spLocks noGrp="1"/>
          </p:cNvSpPr>
          <p:nvPr>
            <p:ph type="title"/>
          </p:nvPr>
        </p:nvSpPr>
        <p:spPr/>
        <p:txBody>
          <a:bodyPr/>
          <a:lstStyle/>
          <a:p>
            <a:r>
              <a:rPr lang="pl-PL" dirty="0"/>
              <a:t>Złożoność algorytmiczna</a:t>
            </a:r>
            <a:endParaRPr lang="en-US" dirty="0"/>
          </a:p>
        </p:txBody>
      </p:sp>
      <p:sp>
        <p:nvSpPr>
          <p:cNvPr id="3" name="Symbol zastępczy zawartości 2">
            <a:extLst>
              <a:ext uri="{FF2B5EF4-FFF2-40B4-BE49-F238E27FC236}">
                <a16:creationId xmlns:a16="http://schemas.microsoft.com/office/drawing/2014/main" id="{8708D4D4-99B2-4351-8F99-F4AD63E4AB77}"/>
              </a:ext>
            </a:extLst>
          </p:cNvPr>
          <p:cNvSpPr>
            <a:spLocks noGrp="1"/>
          </p:cNvSpPr>
          <p:nvPr>
            <p:ph idx="1"/>
          </p:nvPr>
        </p:nvSpPr>
        <p:spPr/>
        <p:txBody>
          <a:bodyPr/>
          <a:lstStyle/>
          <a:p>
            <a:r>
              <a:rPr lang="pl-PL" dirty="0">
                <a:solidFill>
                  <a:srgbClr val="B2B2B2"/>
                </a:solidFill>
              </a:rPr>
              <a:t>Nie da się wygrać ze złożonością algorytmiczną.</a:t>
            </a:r>
          </a:p>
          <a:p>
            <a:r>
              <a:rPr lang="pl-PL" dirty="0"/>
              <a:t>Implementację optymalizujemy, gdy mamy właściwe algorytmy.</a:t>
            </a:r>
          </a:p>
          <a:p>
            <a:r>
              <a:rPr lang="pl-PL" dirty="0">
                <a:solidFill>
                  <a:schemeClr val="bg1"/>
                </a:solidFill>
              </a:rPr>
              <a:t>Sama złożoność może być jednak myląca.</a:t>
            </a:r>
          </a:p>
          <a:p>
            <a:r>
              <a:rPr lang="pl-PL" dirty="0">
                <a:solidFill>
                  <a:schemeClr val="bg1"/>
                </a:solidFill>
              </a:rPr>
              <a:t>Charakterystyka problemu pozwala dobrać dedykowany algorytm, często „</a:t>
            </a:r>
            <a:r>
              <a:rPr lang="en-US" dirty="0">
                <a:solidFill>
                  <a:schemeClr val="bg1"/>
                </a:solidFill>
              </a:rPr>
              <a:t>out of the box</a:t>
            </a:r>
            <a:r>
              <a:rPr lang="pl-PL"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64342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32FDE0-B148-439D-BA1A-AD214D489980}"/>
              </a:ext>
            </a:extLst>
          </p:cNvPr>
          <p:cNvSpPr>
            <a:spLocks noGrp="1"/>
          </p:cNvSpPr>
          <p:nvPr>
            <p:ph type="title"/>
          </p:nvPr>
        </p:nvSpPr>
        <p:spPr/>
        <p:txBody>
          <a:bodyPr/>
          <a:lstStyle/>
          <a:p>
            <a:r>
              <a:rPr lang="pl-PL" dirty="0"/>
              <a:t>Ćwiczenie 1 – Porównanie sortowań</a:t>
            </a:r>
            <a:endParaRPr lang="en-US" dirty="0"/>
          </a:p>
        </p:txBody>
      </p:sp>
      <p:sp>
        <p:nvSpPr>
          <p:cNvPr id="16" name="Text Placeholder 15">
            <a:extLst>
              <a:ext uri="{FF2B5EF4-FFF2-40B4-BE49-F238E27FC236}">
                <a16:creationId xmlns:a16="http://schemas.microsoft.com/office/drawing/2014/main" id="{99AB99EC-A2B5-4B5E-B849-215249C30C9E}"/>
              </a:ext>
            </a:extLst>
          </p:cNvPr>
          <p:cNvSpPr>
            <a:spLocks noGrp="1"/>
          </p:cNvSpPr>
          <p:nvPr>
            <p:ph type="body" idx="1"/>
          </p:nvPr>
        </p:nvSpPr>
        <p:spPr/>
        <p:txBody>
          <a:bodyPr>
            <a:normAutofit lnSpcReduction="10000"/>
          </a:bodyPr>
          <a:lstStyle/>
          <a:p>
            <a:r>
              <a:rPr lang="pl-PL" dirty="0"/>
              <a:t>Sortowanie bąbelkowe</a:t>
            </a:r>
          </a:p>
          <a:p>
            <a:r>
              <a:rPr lang="pl-PL" dirty="0"/>
              <a:t>średnio </a:t>
            </a:r>
            <a:r>
              <a:rPr lang="el-GR" dirty="0"/>
              <a:t>Ο</a:t>
            </a:r>
            <a:r>
              <a:rPr lang="pl-PL" dirty="0"/>
              <a:t>(n²)</a:t>
            </a:r>
          </a:p>
        </p:txBody>
      </p:sp>
      <p:sp>
        <p:nvSpPr>
          <p:cNvPr id="18" name="Text Placeholder 17">
            <a:extLst>
              <a:ext uri="{FF2B5EF4-FFF2-40B4-BE49-F238E27FC236}">
                <a16:creationId xmlns:a16="http://schemas.microsoft.com/office/drawing/2014/main" id="{F5BC0BF8-6D46-4F06-926F-D313F918BEA4}"/>
              </a:ext>
            </a:extLst>
          </p:cNvPr>
          <p:cNvSpPr>
            <a:spLocks noGrp="1"/>
          </p:cNvSpPr>
          <p:nvPr>
            <p:ph type="body" sz="quarter" idx="3"/>
          </p:nvPr>
        </p:nvSpPr>
        <p:spPr/>
        <p:txBody>
          <a:bodyPr>
            <a:normAutofit lnSpcReduction="10000"/>
          </a:bodyPr>
          <a:lstStyle/>
          <a:p>
            <a:pPr algn="r"/>
            <a:r>
              <a:rPr lang="en-US" noProof="1">
                <a:latin typeface="Consolas" panose="020B0609020204030204" pitchFamily="49" charset="0"/>
              </a:rPr>
              <a:t>std::sort</a:t>
            </a:r>
          </a:p>
          <a:p>
            <a:pPr algn="r"/>
            <a:r>
              <a:rPr lang="pl-PL" dirty="0"/>
              <a:t>średnio </a:t>
            </a:r>
            <a:r>
              <a:rPr lang="el-GR" dirty="0"/>
              <a:t>Ο</a:t>
            </a:r>
            <a:r>
              <a:rPr lang="pl-PL" dirty="0"/>
              <a:t>(n log n)</a:t>
            </a:r>
          </a:p>
        </p:txBody>
      </p:sp>
      <p:sp>
        <p:nvSpPr>
          <p:cNvPr id="11" name="Symbol zastępczy zawartości 10">
            <a:extLst>
              <a:ext uri="{FF2B5EF4-FFF2-40B4-BE49-F238E27FC236}">
                <a16:creationId xmlns:a16="http://schemas.microsoft.com/office/drawing/2014/main" id="{27E060FF-3003-4761-83D3-C0F8051324E2}"/>
              </a:ext>
            </a:extLst>
          </p:cNvPr>
          <p:cNvSpPr>
            <a:spLocks noGrp="1"/>
          </p:cNvSpPr>
          <p:nvPr>
            <p:ph sz="half" idx="2"/>
          </p:nvPr>
        </p:nvSpPr>
        <p:spPr>
          <a:xfrm>
            <a:off x="839788" y="2505075"/>
            <a:ext cx="10512424" cy="3684588"/>
          </a:xfrm>
        </p:spPr>
        <p:txBody>
          <a:bodyPr/>
          <a:lstStyle/>
          <a:p>
            <a:endParaRPr lang="en-US" dirty="0"/>
          </a:p>
        </p:txBody>
      </p:sp>
    </p:spTree>
    <p:extLst>
      <p:ext uri="{BB962C8B-B14F-4D97-AF65-F5344CB8AC3E}">
        <p14:creationId xmlns:p14="http://schemas.microsoft.com/office/powerpoint/2010/main" val="207028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32FDE0-B148-439D-BA1A-AD214D489980}"/>
              </a:ext>
            </a:extLst>
          </p:cNvPr>
          <p:cNvSpPr>
            <a:spLocks noGrp="1"/>
          </p:cNvSpPr>
          <p:nvPr>
            <p:ph type="title"/>
          </p:nvPr>
        </p:nvSpPr>
        <p:spPr/>
        <p:txBody>
          <a:bodyPr/>
          <a:lstStyle/>
          <a:p>
            <a:r>
              <a:rPr lang="pl-PL" dirty="0"/>
              <a:t>Ćwiczenie 1 – Porównanie sortowań</a:t>
            </a:r>
            <a:endParaRPr lang="en-US" dirty="0"/>
          </a:p>
        </p:txBody>
      </p:sp>
      <p:sp>
        <p:nvSpPr>
          <p:cNvPr id="16" name="Text Placeholder 15">
            <a:extLst>
              <a:ext uri="{FF2B5EF4-FFF2-40B4-BE49-F238E27FC236}">
                <a16:creationId xmlns:a16="http://schemas.microsoft.com/office/drawing/2014/main" id="{99AB99EC-A2B5-4B5E-B849-215249C30C9E}"/>
              </a:ext>
            </a:extLst>
          </p:cNvPr>
          <p:cNvSpPr>
            <a:spLocks noGrp="1"/>
          </p:cNvSpPr>
          <p:nvPr>
            <p:ph type="body" idx="1"/>
          </p:nvPr>
        </p:nvSpPr>
        <p:spPr/>
        <p:txBody>
          <a:bodyPr>
            <a:normAutofit lnSpcReduction="10000"/>
          </a:bodyPr>
          <a:lstStyle/>
          <a:p>
            <a:r>
              <a:rPr lang="pl-PL" dirty="0"/>
              <a:t>Sortowanie bąbelkowe</a:t>
            </a:r>
          </a:p>
          <a:p>
            <a:r>
              <a:rPr lang="pl-PL" dirty="0"/>
              <a:t>średnio </a:t>
            </a:r>
            <a:r>
              <a:rPr lang="el-GR" dirty="0"/>
              <a:t>Ο</a:t>
            </a:r>
            <a:r>
              <a:rPr lang="pl-PL" dirty="0"/>
              <a:t>(n²)</a:t>
            </a:r>
          </a:p>
        </p:txBody>
      </p:sp>
      <p:sp>
        <p:nvSpPr>
          <p:cNvPr id="18" name="Text Placeholder 17">
            <a:extLst>
              <a:ext uri="{FF2B5EF4-FFF2-40B4-BE49-F238E27FC236}">
                <a16:creationId xmlns:a16="http://schemas.microsoft.com/office/drawing/2014/main" id="{F5BC0BF8-6D46-4F06-926F-D313F918BEA4}"/>
              </a:ext>
            </a:extLst>
          </p:cNvPr>
          <p:cNvSpPr>
            <a:spLocks noGrp="1"/>
          </p:cNvSpPr>
          <p:nvPr>
            <p:ph type="body" sz="quarter" idx="3"/>
          </p:nvPr>
        </p:nvSpPr>
        <p:spPr/>
        <p:txBody>
          <a:bodyPr>
            <a:normAutofit lnSpcReduction="10000"/>
          </a:bodyPr>
          <a:lstStyle/>
          <a:p>
            <a:pPr algn="r"/>
            <a:r>
              <a:rPr lang="en-US" noProof="1">
                <a:latin typeface="Consolas" panose="020B0609020204030204" pitchFamily="49" charset="0"/>
              </a:rPr>
              <a:t>std::sort</a:t>
            </a:r>
          </a:p>
          <a:p>
            <a:pPr algn="r"/>
            <a:r>
              <a:rPr lang="pl-PL" dirty="0"/>
              <a:t>średnio </a:t>
            </a:r>
            <a:r>
              <a:rPr lang="el-GR" dirty="0"/>
              <a:t>Ο</a:t>
            </a:r>
            <a:r>
              <a:rPr lang="pl-PL" dirty="0"/>
              <a:t>(n log n)</a:t>
            </a:r>
          </a:p>
        </p:txBody>
      </p:sp>
      <p:pic>
        <p:nvPicPr>
          <p:cNvPr id="10" name="Symbol zastępczy zawartości 9" descr="Porównanie czasu działania sortowania bąbelkowego i std::sort.&#10;&#10;http://quick-bench.com/60pvygRyWpBdBCQ8k8LNNTZH-QI">
            <a:hlinkClick r:id="rId3"/>
            <a:extLst>
              <a:ext uri="{FF2B5EF4-FFF2-40B4-BE49-F238E27FC236}">
                <a16:creationId xmlns:a16="http://schemas.microsoft.com/office/drawing/2014/main" id="{B6F5A4FD-E6BA-4A1A-9962-1E9D12F64BEE}"/>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411412" y="2505075"/>
            <a:ext cx="7369176" cy="3684588"/>
          </a:xfrm>
        </p:spPr>
      </p:pic>
    </p:spTree>
    <p:extLst>
      <p:ext uri="{BB962C8B-B14F-4D97-AF65-F5344CB8AC3E}">
        <p14:creationId xmlns:p14="http://schemas.microsoft.com/office/powerpoint/2010/main" val="158971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FDDE8B-1618-4C6E-812B-2FC56AD6F0B2}"/>
              </a:ext>
            </a:extLst>
          </p:cNvPr>
          <p:cNvSpPr>
            <a:spLocks noGrp="1"/>
          </p:cNvSpPr>
          <p:nvPr>
            <p:ph type="title"/>
          </p:nvPr>
        </p:nvSpPr>
        <p:spPr/>
        <p:txBody>
          <a:bodyPr/>
          <a:lstStyle/>
          <a:p>
            <a:r>
              <a:rPr lang="pl-PL" dirty="0"/>
              <a:t>Złożoność algorytmiczna</a:t>
            </a:r>
            <a:endParaRPr lang="en-US" dirty="0"/>
          </a:p>
        </p:txBody>
      </p:sp>
      <p:sp>
        <p:nvSpPr>
          <p:cNvPr id="3" name="Symbol zastępczy zawartości 2">
            <a:extLst>
              <a:ext uri="{FF2B5EF4-FFF2-40B4-BE49-F238E27FC236}">
                <a16:creationId xmlns:a16="http://schemas.microsoft.com/office/drawing/2014/main" id="{8708D4D4-99B2-4351-8F99-F4AD63E4AB77}"/>
              </a:ext>
            </a:extLst>
          </p:cNvPr>
          <p:cNvSpPr>
            <a:spLocks noGrp="1"/>
          </p:cNvSpPr>
          <p:nvPr>
            <p:ph idx="1"/>
          </p:nvPr>
        </p:nvSpPr>
        <p:spPr/>
        <p:txBody>
          <a:bodyPr/>
          <a:lstStyle/>
          <a:p>
            <a:r>
              <a:rPr lang="pl-PL" dirty="0">
                <a:solidFill>
                  <a:srgbClr val="B2B2B2"/>
                </a:solidFill>
              </a:rPr>
              <a:t>Nie da się wygrać ze złożonością algorytmiczną.</a:t>
            </a:r>
          </a:p>
          <a:p>
            <a:r>
              <a:rPr lang="pl-PL" dirty="0">
                <a:solidFill>
                  <a:srgbClr val="B2B2B2"/>
                </a:solidFill>
              </a:rPr>
              <a:t>Implementację optymalizujemy, gdy mamy właściwe algorytmy.</a:t>
            </a:r>
          </a:p>
          <a:p>
            <a:r>
              <a:rPr lang="pl-PL" dirty="0"/>
              <a:t>Sama złożoność może być jednak myląca.</a:t>
            </a:r>
          </a:p>
          <a:p>
            <a:r>
              <a:rPr lang="pl-PL" dirty="0">
                <a:solidFill>
                  <a:schemeClr val="bg1"/>
                </a:solidFill>
              </a:rPr>
              <a:t>Charakterystyka problemu pozwala dobrać dedykowany algorytm, często „</a:t>
            </a:r>
            <a:r>
              <a:rPr lang="en-US" dirty="0">
                <a:solidFill>
                  <a:schemeClr val="bg1"/>
                </a:solidFill>
              </a:rPr>
              <a:t>out of the box</a:t>
            </a:r>
            <a:r>
              <a:rPr lang="pl-PL"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049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32FDE0-B148-439D-BA1A-AD214D489980}"/>
              </a:ext>
            </a:extLst>
          </p:cNvPr>
          <p:cNvSpPr>
            <a:spLocks noGrp="1"/>
          </p:cNvSpPr>
          <p:nvPr>
            <p:ph type="title"/>
          </p:nvPr>
        </p:nvSpPr>
        <p:spPr/>
        <p:txBody>
          <a:bodyPr/>
          <a:lstStyle/>
          <a:p>
            <a:r>
              <a:rPr lang="pl-PL" dirty="0"/>
              <a:t>Ćwiczenie 2 – Porównanie sortowań</a:t>
            </a:r>
            <a:endParaRPr lang="en-US" dirty="0"/>
          </a:p>
        </p:txBody>
      </p:sp>
      <p:sp>
        <p:nvSpPr>
          <p:cNvPr id="16" name="Text Placeholder 15">
            <a:extLst>
              <a:ext uri="{FF2B5EF4-FFF2-40B4-BE49-F238E27FC236}">
                <a16:creationId xmlns:a16="http://schemas.microsoft.com/office/drawing/2014/main" id="{99AB99EC-A2B5-4B5E-B849-215249C30C9E}"/>
              </a:ext>
            </a:extLst>
          </p:cNvPr>
          <p:cNvSpPr>
            <a:spLocks noGrp="1"/>
          </p:cNvSpPr>
          <p:nvPr>
            <p:ph type="body" idx="1"/>
          </p:nvPr>
        </p:nvSpPr>
        <p:spPr/>
        <p:txBody>
          <a:bodyPr>
            <a:normAutofit lnSpcReduction="10000"/>
          </a:bodyPr>
          <a:lstStyle/>
          <a:p>
            <a:r>
              <a:rPr lang="pl-PL" dirty="0"/>
              <a:t>Sortowanie przez kopcowanie</a:t>
            </a:r>
          </a:p>
          <a:p>
            <a:r>
              <a:rPr lang="pl-PL" dirty="0"/>
              <a:t>pesymistycznie </a:t>
            </a:r>
            <a:r>
              <a:rPr lang="el-GR" dirty="0"/>
              <a:t>Ο</a:t>
            </a:r>
            <a:r>
              <a:rPr lang="pl-PL" dirty="0"/>
              <a:t>(n log n)</a:t>
            </a:r>
          </a:p>
        </p:txBody>
      </p:sp>
      <p:sp>
        <p:nvSpPr>
          <p:cNvPr id="18" name="Text Placeholder 17">
            <a:extLst>
              <a:ext uri="{FF2B5EF4-FFF2-40B4-BE49-F238E27FC236}">
                <a16:creationId xmlns:a16="http://schemas.microsoft.com/office/drawing/2014/main" id="{F5BC0BF8-6D46-4F06-926F-D313F918BEA4}"/>
              </a:ext>
            </a:extLst>
          </p:cNvPr>
          <p:cNvSpPr>
            <a:spLocks noGrp="1"/>
          </p:cNvSpPr>
          <p:nvPr>
            <p:ph type="body" sz="quarter" idx="3"/>
          </p:nvPr>
        </p:nvSpPr>
        <p:spPr/>
        <p:txBody>
          <a:bodyPr>
            <a:normAutofit lnSpcReduction="10000"/>
          </a:bodyPr>
          <a:lstStyle/>
          <a:p>
            <a:pPr algn="r"/>
            <a:r>
              <a:rPr lang="en-US" noProof="1">
                <a:latin typeface="Consolas" panose="020B0609020204030204" pitchFamily="49" charset="0"/>
              </a:rPr>
              <a:t>std::sort</a:t>
            </a:r>
          </a:p>
          <a:p>
            <a:pPr algn="r"/>
            <a:r>
              <a:rPr lang="pl-PL" dirty="0"/>
              <a:t>średnio </a:t>
            </a:r>
            <a:r>
              <a:rPr lang="el-GR" dirty="0"/>
              <a:t>Ο</a:t>
            </a:r>
            <a:r>
              <a:rPr lang="pl-PL" dirty="0"/>
              <a:t>(n log n)</a:t>
            </a:r>
          </a:p>
        </p:txBody>
      </p:sp>
      <p:sp>
        <p:nvSpPr>
          <p:cNvPr id="4" name="Content Placeholder 3">
            <a:extLst>
              <a:ext uri="{FF2B5EF4-FFF2-40B4-BE49-F238E27FC236}">
                <a16:creationId xmlns:a16="http://schemas.microsoft.com/office/drawing/2014/main" id="{0169748C-12E1-4019-81A2-5C60A14386BA}"/>
              </a:ext>
            </a:extLst>
          </p:cNvPr>
          <p:cNvSpPr>
            <a:spLocks noGrp="1"/>
          </p:cNvSpPr>
          <p:nvPr>
            <p:ph sz="half" idx="2"/>
          </p:nvPr>
        </p:nvSpPr>
        <p:spPr>
          <a:xfrm>
            <a:off x="839788" y="2505075"/>
            <a:ext cx="10512424" cy="3684588"/>
          </a:xfrm>
        </p:spPr>
        <p:txBody>
          <a:bodyPr/>
          <a:lstStyle/>
          <a:p>
            <a:endParaRPr lang="pl-PL" dirty="0"/>
          </a:p>
        </p:txBody>
      </p:sp>
    </p:spTree>
    <p:extLst>
      <p:ext uri="{BB962C8B-B14F-4D97-AF65-F5344CB8AC3E}">
        <p14:creationId xmlns:p14="http://schemas.microsoft.com/office/powerpoint/2010/main" val="254921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32FDE0-B148-439D-BA1A-AD214D489980}"/>
              </a:ext>
            </a:extLst>
          </p:cNvPr>
          <p:cNvSpPr>
            <a:spLocks noGrp="1"/>
          </p:cNvSpPr>
          <p:nvPr>
            <p:ph type="title"/>
          </p:nvPr>
        </p:nvSpPr>
        <p:spPr/>
        <p:txBody>
          <a:bodyPr/>
          <a:lstStyle/>
          <a:p>
            <a:r>
              <a:rPr lang="pl-PL" dirty="0"/>
              <a:t>Ćwiczenie 2 – Porównanie sortowań</a:t>
            </a:r>
            <a:endParaRPr lang="en-US" dirty="0"/>
          </a:p>
        </p:txBody>
      </p:sp>
      <p:sp>
        <p:nvSpPr>
          <p:cNvPr id="16" name="Text Placeholder 15">
            <a:extLst>
              <a:ext uri="{FF2B5EF4-FFF2-40B4-BE49-F238E27FC236}">
                <a16:creationId xmlns:a16="http://schemas.microsoft.com/office/drawing/2014/main" id="{99AB99EC-A2B5-4B5E-B849-215249C30C9E}"/>
              </a:ext>
            </a:extLst>
          </p:cNvPr>
          <p:cNvSpPr>
            <a:spLocks noGrp="1"/>
          </p:cNvSpPr>
          <p:nvPr>
            <p:ph type="body" idx="1"/>
          </p:nvPr>
        </p:nvSpPr>
        <p:spPr/>
        <p:txBody>
          <a:bodyPr>
            <a:normAutofit lnSpcReduction="10000"/>
          </a:bodyPr>
          <a:lstStyle/>
          <a:p>
            <a:r>
              <a:rPr lang="pl-PL" dirty="0"/>
              <a:t>Sortowanie przez kopcowanie</a:t>
            </a:r>
          </a:p>
          <a:p>
            <a:r>
              <a:rPr lang="pl-PL" dirty="0"/>
              <a:t>pesymistycznie </a:t>
            </a:r>
            <a:r>
              <a:rPr lang="el-GR" dirty="0"/>
              <a:t>Ο</a:t>
            </a:r>
            <a:r>
              <a:rPr lang="pl-PL" dirty="0"/>
              <a:t>(n log n)</a:t>
            </a:r>
          </a:p>
        </p:txBody>
      </p:sp>
      <p:sp>
        <p:nvSpPr>
          <p:cNvPr id="18" name="Text Placeholder 17">
            <a:extLst>
              <a:ext uri="{FF2B5EF4-FFF2-40B4-BE49-F238E27FC236}">
                <a16:creationId xmlns:a16="http://schemas.microsoft.com/office/drawing/2014/main" id="{F5BC0BF8-6D46-4F06-926F-D313F918BEA4}"/>
              </a:ext>
            </a:extLst>
          </p:cNvPr>
          <p:cNvSpPr>
            <a:spLocks noGrp="1"/>
          </p:cNvSpPr>
          <p:nvPr>
            <p:ph type="body" sz="quarter" idx="3"/>
          </p:nvPr>
        </p:nvSpPr>
        <p:spPr/>
        <p:txBody>
          <a:bodyPr>
            <a:normAutofit lnSpcReduction="10000"/>
          </a:bodyPr>
          <a:lstStyle/>
          <a:p>
            <a:pPr algn="r"/>
            <a:r>
              <a:rPr lang="en-US" noProof="1">
                <a:latin typeface="Consolas" panose="020B0609020204030204" pitchFamily="49" charset="0"/>
              </a:rPr>
              <a:t>std::sort</a:t>
            </a:r>
          </a:p>
          <a:p>
            <a:pPr algn="r"/>
            <a:r>
              <a:rPr lang="pl-PL" dirty="0"/>
              <a:t>średnio </a:t>
            </a:r>
            <a:r>
              <a:rPr lang="el-GR" dirty="0"/>
              <a:t>Ο</a:t>
            </a:r>
            <a:r>
              <a:rPr lang="pl-PL" dirty="0"/>
              <a:t>(n log n)</a:t>
            </a:r>
          </a:p>
        </p:txBody>
      </p:sp>
      <p:pic>
        <p:nvPicPr>
          <p:cNvPr id="7" name="Symbol zastępczy zawartości 6" descr="Porównanie czasu działania sortowania przez kopcowanie i std::sort.&#10;&#10;http://quick-bench.com/J5M9rpbiucDM6gFnIB8ux0-yI40">
            <a:hlinkClick r:id="rId3"/>
            <a:extLst>
              <a:ext uri="{FF2B5EF4-FFF2-40B4-BE49-F238E27FC236}">
                <a16:creationId xmlns:a16="http://schemas.microsoft.com/office/drawing/2014/main" id="{3B7BAC4B-2F97-42E6-A24D-FC1F95B2323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411412" y="2505075"/>
            <a:ext cx="7369176" cy="3684588"/>
          </a:xfrm>
        </p:spPr>
      </p:pic>
    </p:spTree>
    <p:extLst>
      <p:ext uri="{BB962C8B-B14F-4D97-AF65-F5344CB8AC3E}">
        <p14:creationId xmlns:p14="http://schemas.microsoft.com/office/powerpoint/2010/main" val="60999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FDDE8B-1618-4C6E-812B-2FC56AD6F0B2}"/>
              </a:ext>
            </a:extLst>
          </p:cNvPr>
          <p:cNvSpPr>
            <a:spLocks noGrp="1"/>
          </p:cNvSpPr>
          <p:nvPr>
            <p:ph type="title"/>
          </p:nvPr>
        </p:nvSpPr>
        <p:spPr/>
        <p:txBody>
          <a:bodyPr/>
          <a:lstStyle/>
          <a:p>
            <a:r>
              <a:rPr lang="pl-PL" dirty="0"/>
              <a:t>Złożoność algorytmiczna</a:t>
            </a:r>
            <a:endParaRPr lang="en-US" dirty="0"/>
          </a:p>
        </p:txBody>
      </p:sp>
      <p:sp>
        <p:nvSpPr>
          <p:cNvPr id="3" name="Symbol zastępczy zawartości 2">
            <a:extLst>
              <a:ext uri="{FF2B5EF4-FFF2-40B4-BE49-F238E27FC236}">
                <a16:creationId xmlns:a16="http://schemas.microsoft.com/office/drawing/2014/main" id="{8708D4D4-99B2-4351-8F99-F4AD63E4AB77}"/>
              </a:ext>
            </a:extLst>
          </p:cNvPr>
          <p:cNvSpPr>
            <a:spLocks noGrp="1"/>
          </p:cNvSpPr>
          <p:nvPr>
            <p:ph idx="1"/>
          </p:nvPr>
        </p:nvSpPr>
        <p:spPr/>
        <p:txBody>
          <a:bodyPr/>
          <a:lstStyle/>
          <a:p>
            <a:r>
              <a:rPr lang="pl-PL" dirty="0">
                <a:solidFill>
                  <a:srgbClr val="B2B2B2"/>
                </a:solidFill>
              </a:rPr>
              <a:t>Nie da się wygrać ze złożonością algorytmiczną.</a:t>
            </a:r>
          </a:p>
          <a:p>
            <a:r>
              <a:rPr lang="pl-PL" dirty="0">
                <a:solidFill>
                  <a:srgbClr val="B2B2B2"/>
                </a:solidFill>
              </a:rPr>
              <a:t>Implementację optymalizujemy, gdy mamy właściwe algorytmy.</a:t>
            </a:r>
          </a:p>
          <a:p>
            <a:r>
              <a:rPr lang="pl-PL" dirty="0">
                <a:solidFill>
                  <a:srgbClr val="B2B2B2"/>
                </a:solidFill>
              </a:rPr>
              <a:t>Sama złożoność może być jednak myląca.</a:t>
            </a:r>
          </a:p>
          <a:p>
            <a:r>
              <a:rPr lang="pl-PL" dirty="0"/>
              <a:t>Charakterystyka problemu pozwala dobrać dedykowany algorytm, często „</a:t>
            </a:r>
            <a:r>
              <a:rPr lang="en-US" dirty="0"/>
              <a:t>out of the box</a:t>
            </a:r>
            <a:r>
              <a:rPr lang="pl-PL" dirty="0"/>
              <a:t>”.</a:t>
            </a:r>
            <a:endParaRPr lang="en-US" dirty="0"/>
          </a:p>
        </p:txBody>
      </p:sp>
    </p:spTree>
    <p:extLst>
      <p:ext uri="{BB962C8B-B14F-4D97-AF65-F5344CB8AC3E}">
        <p14:creationId xmlns:p14="http://schemas.microsoft.com/office/powerpoint/2010/main" val="147195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32FDE0-B148-439D-BA1A-AD214D489980}"/>
              </a:ext>
            </a:extLst>
          </p:cNvPr>
          <p:cNvSpPr>
            <a:spLocks noGrp="1"/>
          </p:cNvSpPr>
          <p:nvPr>
            <p:ph type="title"/>
          </p:nvPr>
        </p:nvSpPr>
        <p:spPr/>
        <p:txBody>
          <a:bodyPr/>
          <a:lstStyle/>
          <a:p>
            <a:r>
              <a:rPr lang="pl-PL" dirty="0"/>
              <a:t>Ćwiczenie 3 – Porównanie sortowań</a:t>
            </a:r>
            <a:endParaRPr lang="en-US" dirty="0"/>
          </a:p>
        </p:txBody>
      </p:sp>
      <p:sp>
        <p:nvSpPr>
          <p:cNvPr id="16" name="Text Placeholder 15">
            <a:extLst>
              <a:ext uri="{FF2B5EF4-FFF2-40B4-BE49-F238E27FC236}">
                <a16:creationId xmlns:a16="http://schemas.microsoft.com/office/drawing/2014/main" id="{99AB99EC-A2B5-4B5E-B849-215249C30C9E}"/>
              </a:ext>
            </a:extLst>
          </p:cNvPr>
          <p:cNvSpPr>
            <a:spLocks noGrp="1"/>
          </p:cNvSpPr>
          <p:nvPr>
            <p:ph type="body" idx="1"/>
          </p:nvPr>
        </p:nvSpPr>
        <p:spPr/>
        <p:txBody>
          <a:bodyPr>
            <a:normAutofit lnSpcReduction="10000"/>
          </a:bodyPr>
          <a:lstStyle/>
          <a:p>
            <a:r>
              <a:rPr lang="pl-PL" dirty="0"/>
              <a:t>Sortowanie przez zliczanie</a:t>
            </a:r>
          </a:p>
          <a:p>
            <a:r>
              <a:rPr lang="pl-PL" dirty="0"/>
              <a:t>pesymistycznie </a:t>
            </a:r>
            <a:r>
              <a:rPr lang="el-GR" dirty="0"/>
              <a:t>Ο</a:t>
            </a:r>
            <a:r>
              <a:rPr lang="pl-PL" dirty="0"/>
              <a:t>(n)</a:t>
            </a:r>
          </a:p>
        </p:txBody>
      </p:sp>
      <p:sp>
        <p:nvSpPr>
          <p:cNvPr id="18" name="Text Placeholder 17">
            <a:extLst>
              <a:ext uri="{FF2B5EF4-FFF2-40B4-BE49-F238E27FC236}">
                <a16:creationId xmlns:a16="http://schemas.microsoft.com/office/drawing/2014/main" id="{F5BC0BF8-6D46-4F06-926F-D313F918BEA4}"/>
              </a:ext>
            </a:extLst>
          </p:cNvPr>
          <p:cNvSpPr>
            <a:spLocks noGrp="1"/>
          </p:cNvSpPr>
          <p:nvPr>
            <p:ph type="body" sz="quarter" idx="3"/>
          </p:nvPr>
        </p:nvSpPr>
        <p:spPr/>
        <p:txBody>
          <a:bodyPr>
            <a:normAutofit lnSpcReduction="10000"/>
          </a:bodyPr>
          <a:lstStyle/>
          <a:p>
            <a:pPr algn="r"/>
            <a:r>
              <a:rPr lang="en-US" noProof="1">
                <a:latin typeface="Consolas" panose="020B0609020204030204" pitchFamily="49" charset="0"/>
              </a:rPr>
              <a:t>std::sort</a:t>
            </a:r>
          </a:p>
          <a:p>
            <a:pPr algn="r"/>
            <a:r>
              <a:rPr lang="pl-PL" dirty="0"/>
              <a:t>średnio </a:t>
            </a:r>
            <a:r>
              <a:rPr lang="el-GR" dirty="0"/>
              <a:t>Ο</a:t>
            </a:r>
            <a:r>
              <a:rPr lang="pl-PL" dirty="0"/>
              <a:t>(n log n)</a:t>
            </a:r>
          </a:p>
        </p:txBody>
      </p:sp>
      <p:sp>
        <p:nvSpPr>
          <p:cNvPr id="4" name="Content Placeholder 3">
            <a:extLst>
              <a:ext uri="{FF2B5EF4-FFF2-40B4-BE49-F238E27FC236}">
                <a16:creationId xmlns:a16="http://schemas.microsoft.com/office/drawing/2014/main" id="{9A8E12C9-A1CC-4011-A9EF-AF20D02BF381}"/>
              </a:ext>
            </a:extLst>
          </p:cNvPr>
          <p:cNvSpPr>
            <a:spLocks noGrp="1"/>
          </p:cNvSpPr>
          <p:nvPr>
            <p:ph sz="half" idx="2"/>
          </p:nvPr>
        </p:nvSpPr>
        <p:spPr>
          <a:xfrm>
            <a:off x="839788" y="2505075"/>
            <a:ext cx="10512424" cy="3684588"/>
          </a:xfrm>
        </p:spPr>
        <p:txBody>
          <a:bodyPr/>
          <a:lstStyle/>
          <a:p>
            <a:endParaRPr lang="pl-PL"/>
          </a:p>
        </p:txBody>
      </p:sp>
    </p:spTree>
    <p:extLst>
      <p:ext uri="{BB962C8B-B14F-4D97-AF65-F5344CB8AC3E}">
        <p14:creationId xmlns:p14="http://schemas.microsoft.com/office/powerpoint/2010/main" val="285406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34134067-0C22-4D54-B44A-AD776CCCEB3F}"/>
              </a:ext>
            </a:extLst>
          </p:cNvPr>
          <p:cNvSpPr>
            <a:spLocks noGrp="1"/>
          </p:cNvSpPr>
          <p:nvPr>
            <p:ph type="title"/>
          </p:nvPr>
        </p:nvSpPr>
        <p:spPr/>
        <p:txBody>
          <a:bodyPr/>
          <a:lstStyle/>
          <a:p>
            <a:r>
              <a:rPr lang="pl-PL" dirty="0"/>
              <a:t>Prowadzący</a:t>
            </a:r>
            <a:endParaRPr lang="en-US" dirty="0"/>
          </a:p>
        </p:txBody>
      </p:sp>
      <p:sp>
        <p:nvSpPr>
          <p:cNvPr id="5" name="Symbol zastępczy zawartości 4">
            <a:extLst>
              <a:ext uri="{FF2B5EF4-FFF2-40B4-BE49-F238E27FC236}">
                <a16:creationId xmlns:a16="http://schemas.microsoft.com/office/drawing/2014/main" id="{A11DAC3E-62A6-4775-AE0D-F29B5B47451A}"/>
              </a:ext>
            </a:extLst>
          </p:cNvPr>
          <p:cNvSpPr>
            <a:spLocks noGrp="1"/>
          </p:cNvSpPr>
          <p:nvPr>
            <p:ph sz="half" idx="1"/>
          </p:nvPr>
        </p:nvSpPr>
        <p:spPr/>
        <p:txBody>
          <a:bodyPr/>
          <a:lstStyle/>
          <a:p>
            <a:pPr marL="0" indent="0">
              <a:buNone/>
            </a:pPr>
            <a:r>
              <a:rPr lang="pl-PL" dirty="0"/>
              <a:t>Adam Badura</a:t>
            </a:r>
          </a:p>
          <a:p>
            <a:pPr marL="0" indent="0">
              <a:buNone/>
            </a:pPr>
            <a:r>
              <a:rPr lang="en-US" dirty="0"/>
              <a:t>Software Architect</a:t>
            </a:r>
          </a:p>
          <a:p>
            <a:pPr marL="0" indent="0">
              <a:buNone/>
            </a:pPr>
            <a:r>
              <a:rPr lang="pl-PL" dirty="0">
                <a:hlinkClick r:id="rId2"/>
              </a:rPr>
              <a:t>adam.badura@nokia.com</a:t>
            </a:r>
            <a:endParaRPr lang="en-US" dirty="0"/>
          </a:p>
        </p:txBody>
      </p:sp>
      <p:sp>
        <p:nvSpPr>
          <p:cNvPr id="6" name="Symbol zastępczy zawartości 5">
            <a:extLst>
              <a:ext uri="{FF2B5EF4-FFF2-40B4-BE49-F238E27FC236}">
                <a16:creationId xmlns:a16="http://schemas.microsoft.com/office/drawing/2014/main" id="{AA4E74B0-F8EB-4B09-96E2-EE30FB22FEBB}"/>
              </a:ext>
            </a:extLst>
          </p:cNvPr>
          <p:cNvSpPr>
            <a:spLocks noGrp="1"/>
          </p:cNvSpPr>
          <p:nvPr>
            <p:ph sz="half" idx="2"/>
          </p:nvPr>
        </p:nvSpPr>
        <p:spPr/>
        <p:txBody>
          <a:bodyPr/>
          <a:lstStyle/>
          <a:p>
            <a:pPr marL="0" indent="0">
              <a:buNone/>
            </a:pPr>
            <a:r>
              <a:rPr lang="pl-PL" dirty="0"/>
              <a:t>Krzysztof </a:t>
            </a:r>
            <a:r>
              <a:rPr lang="pl-PL" noProof="1"/>
              <a:t>Pawluch</a:t>
            </a:r>
          </a:p>
          <a:p>
            <a:pPr marL="0" indent="0">
              <a:buNone/>
            </a:pPr>
            <a:r>
              <a:rPr lang="en-US" noProof="1"/>
              <a:t>Senior Eng</a:t>
            </a:r>
            <a:r>
              <a:rPr lang="pl-PL" noProof="1"/>
              <a:t>i</a:t>
            </a:r>
            <a:r>
              <a:rPr lang="en-US" noProof="1"/>
              <a:t>neer</a:t>
            </a:r>
          </a:p>
          <a:p>
            <a:pPr marL="0" indent="0">
              <a:buNone/>
            </a:pPr>
            <a:r>
              <a:rPr lang="en-US" dirty="0">
                <a:hlinkClick r:id="rId3"/>
              </a:rPr>
              <a:t>krzysztof.pawluch@nokia.com</a:t>
            </a:r>
            <a:endParaRPr lang="en-US" dirty="0"/>
          </a:p>
        </p:txBody>
      </p:sp>
    </p:spTree>
    <p:extLst>
      <p:ext uri="{BB962C8B-B14F-4D97-AF65-F5344CB8AC3E}">
        <p14:creationId xmlns:p14="http://schemas.microsoft.com/office/powerpoint/2010/main" val="132196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32FDE0-B148-439D-BA1A-AD214D489980}"/>
              </a:ext>
            </a:extLst>
          </p:cNvPr>
          <p:cNvSpPr>
            <a:spLocks noGrp="1"/>
          </p:cNvSpPr>
          <p:nvPr>
            <p:ph type="title"/>
          </p:nvPr>
        </p:nvSpPr>
        <p:spPr/>
        <p:txBody>
          <a:bodyPr/>
          <a:lstStyle/>
          <a:p>
            <a:r>
              <a:rPr lang="pl-PL" dirty="0"/>
              <a:t>Ćwiczenie 3 – Porównanie sortowań</a:t>
            </a:r>
            <a:endParaRPr lang="en-US" dirty="0"/>
          </a:p>
        </p:txBody>
      </p:sp>
      <p:sp>
        <p:nvSpPr>
          <p:cNvPr id="16" name="Text Placeholder 15">
            <a:extLst>
              <a:ext uri="{FF2B5EF4-FFF2-40B4-BE49-F238E27FC236}">
                <a16:creationId xmlns:a16="http://schemas.microsoft.com/office/drawing/2014/main" id="{99AB99EC-A2B5-4B5E-B849-215249C30C9E}"/>
              </a:ext>
            </a:extLst>
          </p:cNvPr>
          <p:cNvSpPr>
            <a:spLocks noGrp="1"/>
          </p:cNvSpPr>
          <p:nvPr>
            <p:ph type="body" idx="1"/>
          </p:nvPr>
        </p:nvSpPr>
        <p:spPr/>
        <p:txBody>
          <a:bodyPr>
            <a:normAutofit lnSpcReduction="10000"/>
          </a:bodyPr>
          <a:lstStyle/>
          <a:p>
            <a:r>
              <a:rPr lang="pl-PL" dirty="0"/>
              <a:t>Sortowanie przez zliczanie</a:t>
            </a:r>
          </a:p>
          <a:p>
            <a:r>
              <a:rPr lang="pl-PL" dirty="0"/>
              <a:t>pesymistycznie </a:t>
            </a:r>
            <a:r>
              <a:rPr lang="el-GR" dirty="0"/>
              <a:t>Ο</a:t>
            </a:r>
            <a:r>
              <a:rPr lang="pl-PL" dirty="0"/>
              <a:t>(n)</a:t>
            </a:r>
          </a:p>
        </p:txBody>
      </p:sp>
      <p:sp>
        <p:nvSpPr>
          <p:cNvPr id="18" name="Text Placeholder 17">
            <a:extLst>
              <a:ext uri="{FF2B5EF4-FFF2-40B4-BE49-F238E27FC236}">
                <a16:creationId xmlns:a16="http://schemas.microsoft.com/office/drawing/2014/main" id="{F5BC0BF8-6D46-4F06-926F-D313F918BEA4}"/>
              </a:ext>
            </a:extLst>
          </p:cNvPr>
          <p:cNvSpPr>
            <a:spLocks noGrp="1"/>
          </p:cNvSpPr>
          <p:nvPr>
            <p:ph type="body" sz="quarter" idx="3"/>
          </p:nvPr>
        </p:nvSpPr>
        <p:spPr/>
        <p:txBody>
          <a:bodyPr>
            <a:normAutofit lnSpcReduction="10000"/>
          </a:bodyPr>
          <a:lstStyle/>
          <a:p>
            <a:pPr algn="r"/>
            <a:r>
              <a:rPr lang="en-US" noProof="1">
                <a:latin typeface="Consolas" panose="020B0609020204030204" pitchFamily="49" charset="0"/>
              </a:rPr>
              <a:t>std::sort</a:t>
            </a:r>
          </a:p>
          <a:p>
            <a:pPr algn="r"/>
            <a:r>
              <a:rPr lang="pl-PL" dirty="0"/>
              <a:t>średnio </a:t>
            </a:r>
            <a:r>
              <a:rPr lang="el-GR" dirty="0"/>
              <a:t>Ο</a:t>
            </a:r>
            <a:r>
              <a:rPr lang="pl-PL" dirty="0"/>
              <a:t>(n log n)</a:t>
            </a:r>
          </a:p>
        </p:txBody>
      </p:sp>
      <p:pic>
        <p:nvPicPr>
          <p:cNvPr id="6" name="Symbol zastępczy zawartości 5" descr="Porównanie czasu działania sortowania przez kopcowanie i std::sort.&#10;&#10;http://quick-bench.com/rNP-zgXUZetS4iId2uV3TduoUmI">
            <a:hlinkClick r:id="rId3"/>
            <a:extLst>
              <a:ext uri="{FF2B5EF4-FFF2-40B4-BE49-F238E27FC236}">
                <a16:creationId xmlns:a16="http://schemas.microsoft.com/office/drawing/2014/main" id="{B692FDEA-F4C9-485D-BFA6-3A4BBC24B94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411412" y="2505075"/>
            <a:ext cx="7369176" cy="3684588"/>
          </a:xfrm>
        </p:spPr>
      </p:pic>
    </p:spTree>
    <p:extLst>
      <p:ext uri="{BB962C8B-B14F-4D97-AF65-F5344CB8AC3E}">
        <p14:creationId xmlns:p14="http://schemas.microsoft.com/office/powerpoint/2010/main" val="182518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33B6735E-6334-4849-A204-85EE975B575D}"/>
              </a:ext>
            </a:extLst>
          </p:cNvPr>
          <p:cNvSpPr>
            <a:spLocks noGrp="1"/>
          </p:cNvSpPr>
          <p:nvPr>
            <p:ph type="title"/>
          </p:nvPr>
        </p:nvSpPr>
        <p:spPr/>
        <p:txBody>
          <a:bodyPr/>
          <a:lstStyle/>
          <a:p>
            <a:r>
              <a:rPr lang="pl-PL" dirty="0"/>
              <a:t>Compiler Explorer</a:t>
            </a:r>
            <a:endParaRPr lang="en-US" dirty="0"/>
          </a:p>
        </p:txBody>
      </p:sp>
      <p:sp>
        <p:nvSpPr>
          <p:cNvPr id="4" name="TextBox 3">
            <a:extLst>
              <a:ext uri="{FF2B5EF4-FFF2-40B4-BE49-F238E27FC236}">
                <a16:creationId xmlns:a16="http://schemas.microsoft.com/office/drawing/2014/main" id="{DDFE64DC-1B25-40A9-A211-0E54843F5692}"/>
              </a:ext>
            </a:extLst>
          </p:cNvPr>
          <p:cNvSpPr txBox="1"/>
          <p:nvPr/>
        </p:nvSpPr>
        <p:spPr>
          <a:xfrm>
            <a:off x="838199" y="6311900"/>
            <a:ext cx="10515600" cy="523220"/>
          </a:xfrm>
          <a:prstGeom prst="rect">
            <a:avLst/>
          </a:prstGeom>
          <a:noFill/>
        </p:spPr>
        <p:txBody>
          <a:bodyPr wrap="square" rtlCol="0">
            <a:spAutoFit/>
          </a:bodyPr>
          <a:lstStyle/>
          <a:p>
            <a:pPr algn="ctr"/>
            <a:r>
              <a:rPr lang="pl-PL" sz="2800" dirty="0">
                <a:hlinkClick r:id="rId3"/>
              </a:rPr>
              <a:t>https://godbolt.org/</a:t>
            </a:r>
            <a:endParaRPr lang="pl-PL" sz="2800" dirty="0"/>
          </a:p>
        </p:txBody>
      </p:sp>
      <p:pic>
        <p:nvPicPr>
          <p:cNvPr id="6" name="Content Placeholder 5" descr="Zrzut ekranu strony Compiler Explorer.&#10;&#10;https://godbolt.org/">
            <a:hlinkClick r:id="rId3"/>
            <a:extLst>
              <a:ext uri="{FF2B5EF4-FFF2-40B4-BE49-F238E27FC236}">
                <a16:creationId xmlns:a16="http://schemas.microsoft.com/office/drawing/2014/main" id="{01501EC3-EF51-4B69-88A6-C11745FA93F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182848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33B6735E-6334-4849-A204-85EE975B575D}"/>
              </a:ext>
            </a:extLst>
          </p:cNvPr>
          <p:cNvSpPr>
            <a:spLocks noGrp="1"/>
          </p:cNvSpPr>
          <p:nvPr>
            <p:ph type="title"/>
          </p:nvPr>
        </p:nvSpPr>
        <p:spPr/>
        <p:txBody>
          <a:bodyPr/>
          <a:lstStyle/>
          <a:p>
            <a:r>
              <a:rPr lang="pl-PL" dirty="0"/>
              <a:t>Compiler Explorer</a:t>
            </a:r>
            <a:endParaRPr lang="en-US" dirty="0"/>
          </a:p>
        </p:txBody>
      </p:sp>
      <p:sp>
        <p:nvSpPr>
          <p:cNvPr id="4" name="TextBox 3">
            <a:extLst>
              <a:ext uri="{FF2B5EF4-FFF2-40B4-BE49-F238E27FC236}">
                <a16:creationId xmlns:a16="http://schemas.microsoft.com/office/drawing/2014/main" id="{DDFE64DC-1B25-40A9-A211-0E54843F5692}"/>
              </a:ext>
            </a:extLst>
          </p:cNvPr>
          <p:cNvSpPr txBox="1"/>
          <p:nvPr/>
        </p:nvSpPr>
        <p:spPr>
          <a:xfrm>
            <a:off x="838199" y="6311900"/>
            <a:ext cx="10515600" cy="523220"/>
          </a:xfrm>
          <a:prstGeom prst="rect">
            <a:avLst/>
          </a:prstGeom>
          <a:noFill/>
        </p:spPr>
        <p:txBody>
          <a:bodyPr wrap="square" rtlCol="0">
            <a:spAutoFit/>
          </a:bodyPr>
          <a:lstStyle/>
          <a:p>
            <a:pPr algn="ctr"/>
            <a:r>
              <a:rPr lang="pl-PL" sz="2800" dirty="0">
                <a:hlinkClick r:id="rId3"/>
              </a:rPr>
              <a:t>https://godbolt.org/</a:t>
            </a:r>
            <a:endParaRPr lang="pl-PL" sz="2800" dirty="0"/>
          </a:p>
        </p:txBody>
      </p:sp>
      <p:pic>
        <p:nvPicPr>
          <p:cNvPr id="8" name="Content Placeholder 7" descr="Zrzut ekranu strony Compiler Explorer z oznaczeniem pola edytora kodu.&#10;&#10;https://godbolt.org/">
            <a:hlinkClick r:id="rId3"/>
            <a:extLst>
              <a:ext uri="{FF2B5EF4-FFF2-40B4-BE49-F238E27FC236}">
                <a16:creationId xmlns:a16="http://schemas.microsoft.com/office/drawing/2014/main" id="{341144EE-4159-4C36-B492-052A888DDB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36383"/>
            <a:ext cx="8139279" cy="4351338"/>
          </a:xfrm>
        </p:spPr>
      </p:pic>
    </p:spTree>
    <p:extLst>
      <p:ext uri="{BB962C8B-B14F-4D97-AF65-F5344CB8AC3E}">
        <p14:creationId xmlns:p14="http://schemas.microsoft.com/office/powerpoint/2010/main" val="2708747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33B6735E-6334-4849-A204-85EE975B575D}"/>
              </a:ext>
            </a:extLst>
          </p:cNvPr>
          <p:cNvSpPr>
            <a:spLocks noGrp="1"/>
          </p:cNvSpPr>
          <p:nvPr>
            <p:ph type="title"/>
          </p:nvPr>
        </p:nvSpPr>
        <p:spPr/>
        <p:txBody>
          <a:bodyPr/>
          <a:lstStyle/>
          <a:p>
            <a:r>
              <a:rPr lang="pl-PL" dirty="0"/>
              <a:t>Compiler Explorer</a:t>
            </a:r>
            <a:endParaRPr lang="en-US" dirty="0"/>
          </a:p>
        </p:txBody>
      </p:sp>
      <p:sp>
        <p:nvSpPr>
          <p:cNvPr id="4" name="TextBox 3">
            <a:extLst>
              <a:ext uri="{FF2B5EF4-FFF2-40B4-BE49-F238E27FC236}">
                <a16:creationId xmlns:a16="http://schemas.microsoft.com/office/drawing/2014/main" id="{DDFE64DC-1B25-40A9-A211-0E54843F5692}"/>
              </a:ext>
            </a:extLst>
          </p:cNvPr>
          <p:cNvSpPr txBox="1"/>
          <p:nvPr/>
        </p:nvSpPr>
        <p:spPr>
          <a:xfrm>
            <a:off x="838199" y="6311900"/>
            <a:ext cx="10515600" cy="523220"/>
          </a:xfrm>
          <a:prstGeom prst="rect">
            <a:avLst/>
          </a:prstGeom>
          <a:noFill/>
        </p:spPr>
        <p:txBody>
          <a:bodyPr wrap="square" rtlCol="0">
            <a:spAutoFit/>
          </a:bodyPr>
          <a:lstStyle/>
          <a:p>
            <a:pPr algn="ctr"/>
            <a:r>
              <a:rPr lang="pl-PL" sz="2800" dirty="0">
                <a:hlinkClick r:id="rId3"/>
              </a:rPr>
              <a:t>https://godbolt.org/</a:t>
            </a:r>
            <a:endParaRPr lang="pl-PL" sz="2800" dirty="0"/>
          </a:p>
        </p:txBody>
      </p:sp>
      <p:pic>
        <p:nvPicPr>
          <p:cNvPr id="6" name="Content Placeholder 5" descr="Zrzut ekranu strony Compiler Explorer z oznaczeniem pola wyboru kompilatora.&#10;&#10;https://godbolt.org/">
            <a:hlinkClick r:id="rId3"/>
            <a:extLst>
              <a:ext uri="{FF2B5EF4-FFF2-40B4-BE49-F238E27FC236}">
                <a16:creationId xmlns:a16="http://schemas.microsoft.com/office/drawing/2014/main" id="{923E71F8-6D77-4CE1-90FE-1B72657B3BB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665628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33B6735E-6334-4849-A204-85EE975B575D}"/>
              </a:ext>
            </a:extLst>
          </p:cNvPr>
          <p:cNvSpPr>
            <a:spLocks noGrp="1"/>
          </p:cNvSpPr>
          <p:nvPr>
            <p:ph type="title"/>
          </p:nvPr>
        </p:nvSpPr>
        <p:spPr/>
        <p:txBody>
          <a:bodyPr/>
          <a:lstStyle/>
          <a:p>
            <a:r>
              <a:rPr lang="pl-PL" dirty="0"/>
              <a:t>Compiler Explorer</a:t>
            </a:r>
            <a:endParaRPr lang="en-US" dirty="0"/>
          </a:p>
        </p:txBody>
      </p:sp>
      <p:sp>
        <p:nvSpPr>
          <p:cNvPr id="4" name="TextBox 3">
            <a:extLst>
              <a:ext uri="{FF2B5EF4-FFF2-40B4-BE49-F238E27FC236}">
                <a16:creationId xmlns:a16="http://schemas.microsoft.com/office/drawing/2014/main" id="{DDFE64DC-1B25-40A9-A211-0E54843F5692}"/>
              </a:ext>
            </a:extLst>
          </p:cNvPr>
          <p:cNvSpPr txBox="1"/>
          <p:nvPr/>
        </p:nvSpPr>
        <p:spPr>
          <a:xfrm>
            <a:off x="838199" y="6311900"/>
            <a:ext cx="10515600" cy="523220"/>
          </a:xfrm>
          <a:prstGeom prst="rect">
            <a:avLst/>
          </a:prstGeom>
          <a:noFill/>
        </p:spPr>
        <p:txBody>
          <a:bodyPr wrap="square" rtlCol="0">
            <a:spAutoFit/>
          </a:bodyPr>
          <a:lstStyle/>
          <a:p>
            <a:pPr algn="ctr"/>
            <a:r>
              <a:rPr lang="pl-PL" sz="2800" dirty="0">
                <a:hlinkClick r:id="rId3"/>
              </a:rPr>
              <a:t>https://godbolt.org/</a:t>
            </a:r>
            <a:endParaRPr lang="pl-PL" sz="2800" dirty="0"/>
          </a:p>
        </p:txBody>
      </p:sp>
      <p:pic>
        <p:nvPicPr>
          <p:cNvPr id="8" name="Content Placeholder 7" descr="Zrzut ekranu strony Compiler Explorer z oznaczeniem pola wyboru opcji kompilatora.&#10;&#10;https://godbolt.org/">
            <a:hlinkClick r:id="rId3"/>
            <a:extLst>
              <a:ext uri="{FF2B5EF4-FFF2-40B4-BE49-F238E27FC236}">
                <a16:creationId xmlns:a16="http://schemas.microsoft.com/office/drawing/2014/main" id="{F6270F86-694A-40BC-9BDD-DEDA71550D0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1921924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33B6735E-6334-4849-A204-85EE975B575D}"/>
              </a:ext>
            </a:extLst>
          </p:cNvPr>
          <p:cNvSpPr>
            <a:spLocks noGrp="1"/>
          </p:cNvSpPr>
          <p:nvPr>
            <p:ph type="title"/>
          </p:nvPr>
        </p:nvSpPr>
        <p:spPr/>
        <p:txBody>
          <a:bodyPr/>
          <a:lstStyle/>
          <a:p>
            <a:r>
              <a:rPr lang="pl-PL" dirty="0"/>
              <a:t>Compiler Explorer</a:t>
            </a:r>
            <a:endParaRPr lang="en-US" dirty="0"/>
          </a:p>
        </p:txBody>
      </p:sp>
      <p:sp>
        <p:nvSpPr>
          <p:cNvPr id="4" name="TextBox 3">
            <a:extLst>
              <a:ext uri="{FF2B5EF4-FFF2-40B4-BE49-F238E27FC236}">
                <a16:creationId xmlns:a16="http://schemas.microsoft.com/office/drawing/2014/main" id="{DDFE64DC-1B25-40A9-A211-0E54843F5692}"/>
              </a:ext>
            </a:extLst>
          </p:cNvPr>
          <p:cNvSpPr txBox="1"/>
          <p:nvPr/>
        </p:nvSpPr>
        <p:spPr>
          <a:xfrm>
            <a:off x="838199" y="6311900"/>
            <a:ext cx="10515600" cy="523220"/>
          </a:xfrm>
          <a:prstGeom prst="rect">
            <a:avLst/>
          </a:prstGeom>
          <a:noFill/>
        </p:spPr>
        <p:txBody>
          <a:bodyPr wrap="square" rtlCol="0">
            <a:spAutoFit/>
          </a:bodyPr>
          <a:lstStyle/>
          <a:p>
            <a:pPr algn="ctr"/>
            <a:r>
              <a:rPr lang="pl-PL" sz="2800" dirty="0">
                <a:hlinkClick r:id="rId3"/>
              </a:rPr>
              <a:t>https://godbolt.org/</a:t>
            </a:r>
            <a:endParaRPr lang="pl-PL" sz="2800" dirty="0"/>
          </a:p>
        </p:txBody>
      </p:sp>
      <p:pic>
        <p:nvPicPr>
          <p:cNvPr id="6" name="Content Placeholder 5" descr="Zrzut ekranu strony Compiler Explorer z oznaczeniem elementów wyników kompilacji.&#10;&#10;https://godbolt.org/">
            <a:hlinkClick r:id="rId3"/>
            <a:extLst>
              <a:ext uri="{FF2B5EF4-FFF2-40B4-BE49-F238E27FC236}">
                <a16:creationId xmlns:a16="http://schemas.microsoft.com/office/drawing/2014/main" id="{F03E6A33-95B0-41D8-A1EF-195F05AB6EE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262969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63C6-9D47-4D68-A560-2D5EAEE87B1E}"/>
              </a:ext>
            </a:extLst>
          </p:cNvPr>
          <p:cNvSpPr>
            <a:spLocks noGrp="1"/>
          </p:cNvSpPr>
          <p:nvPr>
            <p:ph type="title"/>
          </p:nvPr>
        </p:nvSpPr>
        <p:spPr/>
        <p:txBody>
          <a:bodyPr/>
          <a:lstStyle/>
          <a:p>
            <a:r>
              <a:rPr lang="pl-PL" dirty="0"/>
              <a:t>Optymalizacje kompilatora</a:t>
            </a:r>
          </a:p>
        </p:txBody>
      </p:sp>
      <p:sp>
        <p:nvSpPr>
          <p:cNvPr id="3" name="Content Placeholder 2">
            <a:extLst>
              <a:ext uri="{FF2B5EF4-FFF2-40B4-BE49-F238E27FC236}">
                <a16:creationId xmlns:a16="http://schemas.microsoft.com/office/drawing/2014/main" id="{0ACF7BDC-58E1-4009-B000-F73F3315327E}"/>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4164499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4 – Mnożenie a przesunięcie</a:t>
            </a:r>
          </a:p>
        </p:txBody>
      </p:sp>
      <p:sp>
        <p:nvSpPr>
          <p:cNvPr id="5" name="Text Placeholder 4">
            <a:extLst>
              <a:ext uri="{FF2B5EF4-FFF2-40B4-BE49-F238E27FC236}">
                <a16:creationId xmlns:a16="http://schemas.microsoft.com/office/drawing/2014/main" id="{E6C53406-FC44-46CD-9873-C2C9C8509944}"/>
              </a:ext>
            </a:extLst>
          </p:cNvPr>
          <p:cNvSpPr>
            <a:spLocks noGrp="1"/>
          </p:cNvSpPr>
          <p:nvPr>
            <p:ph type="body" idx="1"/>
          </p:nvPr>
        </p:nvSpPr>
        <p:spPr/>
        <p:txBody>
          <a:bodyPr/>
          <a:lstStyle/>
          <a:p>
            <a:r>
              <a:rPr lang="pl-PL" dirty="0"/>
              <a:t>mnożenie</a:t>
            </a:r>
          </a:p>
        </p:txBody>
      </p:sp>
      <p:sp>
        <p:nvSpPr>
          <p:cNvPr id="7" name="Text Placeholder 6">
            <a:extLst>
              <a:ext uri="{FF2B5EF4-FFF2-40B4-BE49-F238E27FC236}">
                <a16:creationId xmlns:a16="http://schemas.microsoft.com/office/drawing/2014/main" id="{3A640FDC-47BA-4177-8C1A-1A71173AFF72}"/>
              </a:ext>
            </a:extLst>
          </p:cNvPr>
          <p:cNvSpPr>
            <a:spLocks noGrp="1"/>
          </p:cNvSpPr>
          <p:nvPr>
            <p:ph type="body" sz="quarter" idx="3"/>
          </p:nvPr>
        </p:nvSpPr>
        <p:spPr/>
        <p:txBody>
          <a:bodyPr/>
          <a:lstStyle/>
          <a:p>
            <a:r>
              <a:rPr lang="pl-PL" dirty="0"/>
              <a:t>przesunięcie bitowe</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quarter" idx="4"/>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a:t>
            </a:r>
            <a:r>
              <a:rPr lang="pl-PL" noProof="1">
                <a:latin typeface="Consolas" panose="020B0609020204030204" pitchFamily="49" charset="0"/>
              </a:rPr>
              <a:t>bar</a:t>
            </a:r>
            <a:r>
              <a:rPr lang="en-US" noProof="1">
                <a:latin typeface="Consolas" panose="020B0609020204030204" pitchFamily="49" charset="0"/>
              </a:rPr>
              <a:t>(</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 &lt;&lt; </a:t>
            </a:r>
            <a:r>
              <a:rPr lang="pl-PL" noProof="1">
                <a:latin typeface="Consolas" panose="020B0609020204030204" pitchFamily="49" charset="0"/>
              </a:rPr>
              <a:t>1</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solidFill>
                <a:schemeClr val="bg1"/>
              </a:solidFill>
            </a:endParaRPr>
          </a:p>
          <a:p>
            <a:pPr marL="0" indent="0">
              <a:buNone/>
            </a:pPr>
            <a:r>
              <a:rPr lang="pl-PL" noProof="1">
                <a:solidFill>
                  <a:schemeClr val="bg1"/>
                </a:solidFill>
                <a:latin typeface="Consolas" panose="020B0609020204030204" pitchFamily="49" charset="0"/>
              </a:rPr>
              <a:t>bar</a:t>
            </a:r>
            <a:r>
              <a:rPr lang="en-US" noProof="1">
                <a:solidFill>
                  <a:schemeClr val="bg1"/>
                </a:solidFill>
                <a:latin typeface="Consolas" panose="020B0609020204030204" pitchFamily="49" charset="0"/>
              </a:rPr>
              <a:t>(int):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lea eax, [rdi+rdi]</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2"/>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 * 2;</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solidFill>
                <a:schemeClr val="bg1"/>
              </a:solidFill>
            </a:endParaRPr>
          </a:p>
          <a:p>
            <a:pPr marL="0" indent="0">
              <a:buNone/>
            </a:pPr>
            <a:r>
              <a:rPr lang="en-US" noProof="1">
                <a:solidFill>
                  <a:schemeClr val="bg1"/>
                </a:solidFill>
                <a:latin typeface="Consolas" panose="020B0609020204030204" pitchFamily="49" charset="0"/>
              </a:rPr>
              <a:t>foo(int):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lea eax, [rdi+rdi]</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Tree>
    <p:extLst>
      <p:ext uri="{BB962C8B-B14F-4D97-AF65-F5344CB8AC3E}">
        <p14:creationId xmlns:p14="http://schemas.microsoft.com/office/powerpoint/2010/main" val="4191766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4 – Mnożenie a przesunięcie</a:t>
            </a:r>
          </a:p>
        </p:txBody>
      </p:sp>
      <p:sp>
        <p:nvSpPr>
          <p:cNvPr id="5" name="Text Placeholder 4">
            <a:extLst>
              <a:ext uri="{FF2B5EF4-FFF2-40B4-BE49-F238E27FC236}">
                <a16:creationId xmlns:a16="http://schemas.microsoft.com/office/drawing/2014/main" id="{E6C53406-FC44-46CD-9873-C2C9C8509944}"/>
              </a:ext>
            </a:extLst>
          </p:cNvPr>
          <p:cNvSpPr>
            <a:spLocks noGrp="1"/>
          </p:cNvSpPr>
          <p:nvPr>
            <p:ph type="body" idx="1"/>
          </p:nvPr>
        </p:nvSpPr>
        <p:spPr/>
        <p:txBody>
          <a:bodyPr/>
          <a:lstStyle/>
          <a:p>
            <a:r>
              <a:rPr lang="pl-PL" dirty="0"/>
              <a:t>mnożenie</a:t>
            </a:r>
          </a:p>
        </p:txBody>
      </p:sp>
      <p:sp>
        <p:nvSpPr>
          <p:cNvPr id="7" name="Text Placeholder 6">
            <a:extLst>
              <a:ext uri="{FF2B5EF4-FFF2-40B4-BE49-F238E27FC236}">
                <a16:creationId xmlns:a16="http://schemas.microsoft.com/office/drawing/2014/main" id="{3A640FDC-47BA-4177-8C1A-1A71173AFF72}"/>
              </a:ext>
            </a:extLst>
          </p:cNvPr>
          <p:cNvSpPr>
            <a:spLocks noGrp="1"/>
          </p:cNvSpPr>
          <p:nvPr>
            <p:ph type="body" sz="quarter" idx="3"/>
          </p:nvPr>
        </p:nvSpPr>
        <p:spPr/>
        <p:txBody>
          <a:bodyPr/>
          <a:lstStyle/>
          <a:p>
            <a:r>
              <a:rPr lang="pl-PL" dirty="0"/>
              <a:t>przesunięcie bitowe</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quarter" idx="4"/>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a:t>
            </a:r>
            <a:r>
              <a:rPr lang="pl-PL" noProof="1">
                <a:latin typeface="Consolas" panose="020B0609020204030204" pitchFamily="49" charset="0"/>
              </a:rPr>
              <a:t>bar</a:t>
            </a:r>
            <a:r>
              <a:rPr lang="en-US" noProof="1">
                <a:latin typeface="Consolas" panose="020B0609020204030204" pitchFamily="49" charset="0"/>
              </a:rPr>
              <a:t>(</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 &lt;&lt; </a:t>
            </a:r>
            <a:r>
              <a:rPr lang="pl-PL" noProof="1">
                <a:latin typeface="Consolas" panose="020B0609020204030204" pitchFamily="49" charset="0"/>
              </a:rPr>
              <a:t>1</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p>
          <a:p>
            <a:pPr marL="0" indent="0">
              <a:buNone/>
            </a:pPr>
            <a:r>
              <a:rPr lang="pl-PL" noProof="1">
                <a:latin typeface="Consolas" panose="020B0609020204030204" pitchFamily="49" charset="0"/>
              </a:rPr>
              <a:t>bar</a:t>
            </a:r>
            <a:r>
              <a:rPr lang="en-US" noProof="1">
                <a:latin typeface="Consolas" panose="020B0609020204030204" pitchFamily="49" charset="0"/>
              </a:rPr>
              <a:t>(int):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lea</a:t>
            </a:r>
            <a:r>
              <a:rPr lang="en-US" noProof="1">
                <a:latin typeface="Consolas" panose="020B0609020204030204" pitchFamily="49" charset="0"/>
              </a:rPr>
              <a:t> eax, [rdi+rdi]</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2"/>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 * 2;</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p>
          <a:p>
            <a:pPr marL="0" indent="0">
              <a:buNone/>
            </a:pPr>
            <a:r>
              <a:rPr lang="en-US" noProof="1">
                <a:latin typeface="Consolas" panose="020B0609020204030204" pitchFamily="49" charset="0"/>
              </a:rPr>
              <a:t>foo(int):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lea</a:t>
            </a:r>
            <a:r>
              <a:rPr lang="en-US" noProof="1">
                <a:latin typeface="Consolas" panose="020B0609020204030204" pitchFamily="49" charset="0"/>
              </a:rPr>
              <a:t> eax, [rdi+rdi]</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Tree>
    <p:extLst>
      <p:ext uri="{BB962C8B-B14F-4D97-AF65-F5344CB8AC3E}">
        <p14:creationId xmlns:p14="http://schemas.microsoft.com/office/powerpoint/2010/main" val="41106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5 – Dodawanie</a:t>
            </a:r>
          </a:p>
        </p:txBody>
      </p:sp>
      <p:sp>
        <p:nvSpPr>
          <p:cNvPr id="5" name="Text Placeholder 4">
            <a:extLst>
              <a:ext uri="{FF2B5EF4-FFF2-40B4-BE49-F238E27FC236}">
                <a16:creationId xmlns:a16="http://schemas.microsoft.com/office/drawing/2014/main" id="{E6C53406-FC44-46CD-9873-C2C9C8509944}"/>
              </a:ext>
            </a:extLst>
          </p:cNvPr>
          <p:cNvSpPr>
            <a:spLocks noGrp="1"/>
          </p:cNvSpPr>
          <p:nvPr>
            <p:ph type="body" idx="1"/>
          </p:nvPr>
        </p:nvSpPr>
        <p:spPr/>
        <p:txBody>
          <a:bodyPr/>
          <a:lstStyle/>
          <a:p>
            <a:r>
              <a:rPr lang="pl-PL" dirty="0"/>
              <a:t>dodawanie</a:t>
            </a:r>
          </a:p>
        </p:txBody>
      </p:sp>
      <p:sp>
        <p:nvSpPr>
          <p:cNvPr id="7" name="Text Placeholder 6">
            <a:extLst>
              <a:ext uri="{FF2B5EF4-FFF2-40B4-BE49-F238E27FC236}">
                <a16:creationId xmlns:a16="http://schemas.microsoft.com/office/drawing/2014/main" id="{3A640FDC-47BA-4177-8C1A-1A71173AFF72}"/>
              </a:ext>
            </a:extLst>
          </p:cNvPr>
          <p:cNvSpPr>
            <a:spLocks noGrp="1"/>
          </p:cNvSpPr>
          <p:nvPr>
            <p:ph type="body" sz="quarter" idx="3"/>
          </p:nvPr>
        </p:nvSpPr>
        <p:spPr/>
        <p:txBody>
          <a:bodyPr/>
          <a:lstStyle/>
          <a:p>
            <a:r>
              <a:rPr lang="pl-PL" dirty="0"/>
              <a:t>dodawanie z przypisaniem</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quarter" idx="4"/>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a:t>
            </a:r>
            <a:r>
              <a:rPr lang="pl-PL" noProof="1">
                <a:latin typeface="Consolas" panose="020B0609020204030204" pitchFamily="49" charset="0"/>
              </a:rPr>
              <a:t>bar</a:t>
            </a:r>
            <a:r>
              <a:rPr lang="en-US" noProof="1">
                <a:latin typeface="Consolas" panose="020B0609020204030204" pitchFamily="49" charset="0"/>
              </a:rPr>
              <a:t>(</a:t>
            </a:r>
            <a:r>
              <a:rPr lang="en-US" b="1" noProof="1">
                <a:solidFill>
                  <a:schemeClr val="accent1"/>
                </a:solidFill>
                <a:latin typeface="Consolas" panose="020B0609020204030204" pitchFamily="49" charset="0"/>
              </a:rPr>
              <a:t>int</a:t>
            </a:r>
            <a:r>
              <a:rPr lang="en-US" noProof="1">
                <a:latin typeface="Consolas" panose="020B0609020204030204" pitchFamily="49" charset="0"/>
              </a:rPr>
              <a:t> x</a:t>
            </a:r>
            <a:r>
              <a:rPr lang="pl-PL" noProof="1">
                <a:latin typeface="Consolas" panose="020B0609020204030204" pitchFamily="49" charset="0"/>
              </a:rPr>
              <a:t>, </a:t>
            </a:r>
            <a:r>
              <a:rPr lang="pl-PL" b="1" noProof="1">
                <a:solidFill>
                  <a:schemeClr val="accent1"/>
                </a:solidFill>
                <a:latin typeface="Consolas" panose="020B0609020204030204" pitchFamily="49" charset="0"/>
              </a:rPr>
              <a:t>int</a:t>
            </a:r>
            <a:r>
              <a:rPr lang="pl-PL" noProof="1">
                <a:latin typeface="Consolas" panose="020B0609020204030204" pitchFamily="49" charset="0"/>
              </a:rPr>
              <a:t> y</a:t>
            </a:r>
            <a:r>
              <a:rPr lang="en-US" noProof="1">
                <a:latin typeface="Consolas" panose="020B0609020204030204" pitchFamily="49" charset="0"/>
              </a:rPr>
              <a:t>) {</a:t>
            </a:r>
            <a:br>
              <a:rPr lang="pl-PL" noProof="1">
                <a:latin typeface="Consolas" panose="020B0609020204030204" pitchFamily="49" charset="0"/>
              </a:rPr>
            </a:br>
            <a:r>
              <a:rPr lang="pl-PL" noProof="1">
                <a:latin typeface="Consolas" panose="020B0609020204030204" pitchFamily="49" charset="0"/>
              </a:rPr>
              <a:t>  x += y;</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solidFill>
                <a:schemeClr val="bg1"/>
              </a:solidFill>
            </a:endParaRPr>
          </a:p>
          <a:p>
            <a:pPr marL="0" indent="0">
              <a:buNone/>
            </a:pPr>
            <a:r>
              <a:rPr lang="pl-PL" noProof="1">
                <a:solidFill>
                  <a:schemeClr val="bg1"/>
                </a:solidFill>
                <a:latin typeface="Consolas" panose="020B0609020204030204" pitchFamily="49" charset="0"/>
              </a:rPr>
              <a:t>bar</a:t>
            </a:r>
            <a:r>
              <a:rPr lang="en-US" noProof="1">
                <a:solidFill>
                  <a:schemeClr val="bg1"/>
                </a:solidFill>
                <a:latin typeface="Consolas" panose="020B0609020204030204" pitchFamily="49" charset="0"/>
              </a:rPr>
              <a:t>(int</a:t>
            </a:r>
            <a:r>
              <a:rPr lang="pl-PL" noProof="1">
                <a:solidFill>
                  <a:schemeClr val="bg1"/>
                </a:solidFill>
                <a:latin typeface="Consolas" panose="020B0609020204030204" pitchFamily="49" charset="0"/>
              </a:rPr>
              <a:t>, int</a:t>
            </a:r>
            <a:r>
              <a:rPr lang="en-US" noProof="1">
                <a:solidFill>
                  <a:schemeClr val="bg1"/>
                </a:solidFill>
                <a:latin typeface="Consolas" panose="020B0609020204030204" pitchFamily="49" charset="0"/>
              </a:rPr>
              <a: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lea eax, [rdi+r</a:t>
            </a:r>
            <a:r>
              <a:rPr lang="pl-PL" noProof="1">
                <a:solidFill>
                  <a:schemeClr val="bg1"/>
                </a:solidFill>
                <a:latin typeface="Consolas" panose="020B0609020204030204" pitchFamily="49" charset="0"/>
              </a:rPr>
              <a:t>s</a:t>
            </a:r>
            <a:r>
              <a:rPr lang="en-US" noProof="1">
                <a:solidFill>
                  <a:schemeClr val="bg1"/>
                </a:solidFill>
                <a:latin typeface="Consolas" panose="020B0609020204030204" pitchFamily="49" charset="0"/>
              </a:rPr>
              <a:t>i]</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2"/>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a:t>
            </a:r>
            <a:r>
              <a:rPr lang="pl-PL" noProof="1">
                <a:latin typeface="Consolas" panose="020B0609020204030204" pitchFamily="49" charset="0"/>
              </a:rPr>
              <a:t>, </a:t>
            </a:r>
            <a:r>
              <a:rPr lang="pl-PL" b="1" noProof="1">
                <a:solidFill>
                  <a:schemeClr val="accent1"/>
                </a:solidFill>
                <a:latin typeface="Consolas" panose="020B0609020204030204" pitchFamily="49" charset="0"/>
              </a:rPr>
              <a:t>int</a:t>
            </a:r>
            <a:r>
              <a:rPr lang="pl-PL" noProof="1">
                <a:latin typeface="Consolas" panose="020B0609020204030204" pitchFamily="49" charset="0"/>
              </a:rPr>
              <a:t> y</a:t>
            </a:r>
            <a:r>
              <a:rPr lang="en-US" noProof="1">
                <a:latin typeface="Consolas" panose="020B0609020204030204" pitchFamily="49" charset="0"/>
              </a:rPr>
              <a:t>) {</a:t>
            </a:r>
            <a:br>
              <a:rPr lang="pl-PL" noProof="1">
                <a:latin typeface="Consolas" panose="020B0609020204030204" pitchFamily="49" charset="0"/>
              </a:rPr>
            </a:br>
            <a:r>
              <a:rPr lang="pl-PL" noProof="1">
                <a:latin typeface="Consolas" panose="020B0609020204030204" pitchFamily="49" charset="0"/>
              </a:rPr>
              <a:t>  x = x + y;</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solidFill>
                <a:schemeClr val="bg1"/>
              </a:solidFill>
            </a:endParaRPr>
          </a:p>
          <a:p>
            <a:pPr marL="0" indent="0">
              <a:buNone/>
            </a:pPr>
            <a:r>
              <a:rPr lang="en-US" noProof="1">
                <a:solidFill>
                  <a:schemeClr val="bg1"/>
                </a:solidFill>
                <a:latin typeface="Consolas" panose="020B0609020204030204" pitchFamily="49" charset="0"/>
              </a:rPr>
              <a:t>foo(int</a:t>
            </a:r>
            <a:r>
              <a:rPr lang="pl-PL" noProof="1">
                <a:solidFill>
                  <a:schemeClr val="bg1"/>
                </a:solidFill>
                <a:latin typeface="Consolas" panose="020B0609020204030204" pitchFamily="49" charset="0"/>
              </a:rPr>
              <a:t>, int</a:t>
            </a:r>
            <a:r>
              <a:rPr lang="en-US" noProof="1">
                <a:solidFill>
                  <a:schemeClr val="bg1"/>
                </a:solidFill>
                <a:latin typeface="Consolas" panose="020B0609020204030204" pitchFamily="49" charset="0"/>
              </a:rPr>
              <a: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lea eax, [rdi+r</a:t>
            </a:r>
            <a:r>
              <a:rPr lang="pl-PL" noProof="1">
                <a:solidFill>
                  <a:schemeClr val="bg1"/>
                </a:solidFill>
                <a:latin typeface="Consolas" panose="020B0609020204030204" pitchFamily="49" charset="0"/>
              </a:rPr>
              <a:t>s</a:t>
            </a:r>
            <a:r>
              <a:rPr lang="en-US" noProof="1">
                <a:solidFill>
                  <a:schemeClr val="bg1"/>
                </a:solidFill>
                <a:latin typeface="Consolas" panose="020B0609020204030204" pitchFamily="49" charset="0"/>
              </a:rPr>
              <a:t>i]</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Tree>
    <p:extLst>
      <p:ext uri="{BB962C8B-B14F-4D97-AF65-F5344CB8AC3E}">
        <p14:creationId xmlns:p14="http://schemas.microsoft.com/office/powerpoint/2010/main" val="351402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FEBD31-7B08-47D0-B1DA-D31CA8AD99F8}"/>
              </a:ext>
            </a:extLst>
          </p:cNvPr>
          <p:cNvSpPr>
            <a:spLocks noGrp="1"/>
          </p:cNvSpPr>
          <p:nvPr>
            <p:ph type="title"/>
          </p:nvPr>
        </p:nvSpPr>
        <p:spPr/>
        <p:txBody>
          <a:bodyPr/>
          <a:lstStyle/>
          <a:p>
            <a:r>
              <a:rPr lang="en-US" dirty="0"/>
              <a:t>Quick C++ Benchmarks</a:t>
            </a:r>
          </a:p>
        </p:txBody>
      </p:sp>
      <p:sp>
        <p:nvSpPr>
          <p:cNvPr id="3" name="TextBox 2">
            <a:extLst>
              <a:ext uri="{FF2B5EF4-FFF2-40B4-BE49-F238E27FC236}">
                <a16:creationId xmlns:a16="http://schemas.microsoft.com/office/drawing/2014/main" id="{C496F422-0152-4FD6-AD4D-6D3166EAA069}"/>
              </a:ext>
            </a:extLst>
          </p:cNvPr>
          <p:cNvSpPr txBox="1"/>
          <p:nvPr/>
        </p:nvSpPr>
        <p:spPr>
          <a:xfrm>
            <a:off x="838200" y="6311900"/>
            <a:ext cx="10515600" cy="523220"/>
          </a:xfrm>
          <a:prstGeom prst="rect">
            <a:avLst/>
          </a:prstGeom>
          <a:noFill/>
        </p:spPr>
        <p:txBody>
          <a:bodyPr wrap="square" rtlCol="0">
            <a:spAutoFit/>
          </a:bodyPr>
          <a:lstStyle/>
          <a:p>
            <a:pPr algn="ctr"/>
            <a:r>
              <a:rPr lang="pl-PL" sz="2800" dirty="0">
                <a:hlinkClick r:id="rId3"/>
              </a:rPr>
              <a:t>http://quick-bench.com/</a:t>
            </a:r>
            <a:endParaRPr lang="pl-PL" sz="2800" dirty="0"/>
          </a:p>
        </p:txBody>
      </p:sp>
      <p:pic>
        <p:nvPicPr>
          <p:cNvPr id="7" name="Content Placeholder 6" descr="Zrzut ekranu strony Quick C++ Benchmarks.&#10;&#10;http://quick-bench.com/">
            <a:hlinkClick r:id="rId3"/>
            <a:extLst>
              <a:ext uri="{FF2B5EF4-FFF2-40B4-BE49-F238E27FC236}">
                <a16:creationId xmlns:a16="http://schemas.microsoft.com/office/drawing/2014/main" id="{64977418-B375-45B5-9767-A5051293D81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4035529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5 – Dodawanie</a:t>
            </a:r>
          </a:p>
        </p:txBody>
      </p:sp>
      <p:sp>
        <p:nvSpPr>
          <p:cNvPr id="5" name="Text Placeholder 4">
            <a:extLst>
              <a:ext uri="{FF2B5EF4-FFF2-40B4-BE49-F238E27FC236}">
                <a16:creationId xmlns:a16="http://schemas.microsoft.com/office/drawing/2014/main" id="{E6C53406-FC44-46CD-9873-C2C9C8509944}"/>
              </a:ext>
            </a:extLst>
          </p:cNvPr>
          <p:cNvSpPr>
            <a:spLocks noGrp="1"/>
          </p:cNvSpPr>
          <p:nvPr>
            <p:ph type="body" idx="1"/>
          </p:nvPr>
        </p:nvSpPr>
        <p:spPr/>
        <p:txBody>
          <a:bodyPr/>
          <a:lstStyle/>
          <a:p>
            <a:r>
              <a:rPr lang="pl-PL" dirty="0"/>
              <a:t>dodawanie</a:t>
            </a:r>
          </a:p>
        </p:txBody>
      </p:sp>
      <p:sp>
        <p:nvSpPr>
          <p:cNvPr id="7" name="Text Placeholder 6">
            <a:extLst>
              <a:ext uri="{FF2B5EF4-FFF2-40B4-BE49-F238E27FC236}">
                <a16:creationId xmlns:a16="http://schemas.microsoft.com/office/drawing/2014/main" id="{3A640FDC-47BA-4177-8C1A-1A71173AFF72}"/>
              </a:ext>
            </a:extLst>
          </p:cNvPr>
          <p:cNvSpPr>
            <a:spLocks noGrp="1"/>
          </p:cNvSpPr>
          <p:nvPr>
            <p:ph type="body" sz="quarter" idx="3"/>
          </p:nvPr>
        </p:nvSpPr>
        <p:spPr/>
        <p:txBody>
          <a:bodyPr/>
          <a:lstStyle/>
          <a:p>
            <a:r>
              <a:rPr lang="pl-PL" dirty="0"/>
              <a:t>dodawanie z przypisaniem</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quarter" idx="4"/>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a:t>
            </a:r>
            <a:r>
              <a:rPr lang="pl-PL" noProof="1">
                <a:latin typeface="Consolas" panose="020B0609020204030204" pitchFamily="49" charset="0"/>
              </a:rPr>
              <a:t>bar</a:t>
            </a:r>
            <a:r>
              <a:rPr lang="en-US" noProof="1">
                <a:latin typeface="Consolas" panose="020B0609020204030204" pitchFamily="49" charset="0"/>
              </a:rPr>
              <a:t>(</a:t>
            </a:r>
            <a:r>
              <a:rPr lang="en-US" b="1" noProof="1">
                <a:solidFill>
                  <a:schemeClr val="accent1"/>
                </a:solidFill>
                <a:latin typeface="Consolas" panose="020B0609020204030204" pitchFamily="49" charset="0"/>
              </a:rPr>
              <a:t>int</a:t>
            </a:r>
            <a:r>
              <a:rPr lang="en-US" noProof="1">
                <a:latin typeface="Consolas" panose="020B0609020204030204" pitchFamily="49" charset="0"/>
              </a:rPr>
              <a:t> x</a:t>
            </a:r>
            <a:r>
              <a:rPr lang="pl-PL" noProof="1">
                <a:latin typeface="Consolas" panose="020B0609020204030204" pitchFamily="49" charset="0"/>
              </a:rPr>
              <a:t>, </a:t>
            </a:r>
            <a:r>
              <a:rPr lang="pl-PL" b="1" noProof="1">
                <a:solidFill>
                  <a:schemeClr val="accent1"/>
                </a:solidFill>
                <a:latin typeface="Consolas" panose="020B0609020204030204" pitchFamily="49" charset="0"/>
              </a:rPr>
              <a:t>int</a:t>
            </a:r>
            <a:r>
              <a:rPr lang="pl-PL" noProof="1">
                <a:latin typeface="Consolas" panose="020B0609020204030204" pitchFamily="49" charset="0"/>
              </a:rPr>
              <a:t> y</a:t>
            </a:r>
            <a:r>
              <a:rPr lang="en-US" noProof="1">
                <a:latin typeface="Consolas" panose="020B0609020204030204" pitchFamily="49" charset="0"/>
              </a:rPr>
              <a:t>) {</a:t>
            </a:r>
            <a:br>
              <a:rPr lang="pl-PL" noProof="1">
                <a:latin typeface="Consolas" panose="020B0609020204030204" pitchFamily="49" charset="0"/>
              </a:rPr>
            </a:br>
            <a:r>
              <a:rPr lang="pl-PL" noProof="1">
                <a:latin typeface="Consolas" panose="020B0609020204030204" pitchFamily="49" charset="0"/>
              </a:rPr>
              <a:t>  x += y;</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p>
          <a:p>
            <a:pPr marL="0" indent="0">
              <a:buNone/>
            </a:pPr>
            <a:r>
              <a:rPr lang="pl-PL" noProof="1">
                <a:latin typeface="Consolas" panose="020B0609020204030204" pitchFamily="49" charset="0"/>
              </a:rPr>
              <a:t>bar</a:t>
            </a:r>
            <a:r>
              <a:rPr lang="en-US" noProof="1">
                <a:latin typeface="Consolas" panose="020B0609020204030204" pitchFamily="49" charset="0"/>
              </a:rPr>
              <a:t>(int</a:t>
            </a:r>
            <a:r>
              <a:rPr lang="pl-PL" noProof="1">
                <a:latin typeface="Consolas" panose="020B0609020204030204" pitchFamily="49" charset="0"/>
              </a:rPr>
              <a:t>, int</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lea</a:t>
            </a:r>
            <a:r>
              <a:rPr lang="en-US" noProof="1">
                <a:latin typeface="Consolas" panose="020B0609020204030204" pitchFamily="49" charset="0"/>
              </a:rPr>
              <a:t> eax, [rdi+r</a:t>
            </a:r>
            <a:r>
              <a:rPr lang="pl-PL" noProof="1">
                <a:latin typeface="Consolas" panose="020B0609020204030204" pitchFamily="49" charset="0"/>
              </a:rPr>
              <a:t>s</a:t>
            </a:r>
            <a:r>
              <a:rPr lang="en-US" noProof="1">
                <a:latin typeface="Consolas" panose="020B0609020204030204" pitchFamily="49" charset="0"/>
              </a:rPr>
              <a:t>i]</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2"/>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a:t>
            </a:r>
            <a:r>
              <a:rPr lang="pl-PL" noProof="1">
                <a:latin typeface="Consolas" panose="020B0609020204030204" pitchFamily="49" charset="0"/>
              </a:rPr>
              <a:t>, </a:t>
            </a:r>
            <a:r>
              <a:rPr lang="pl-PL" b="1" noProof="1">
                <a:solidFill>
                  <a:schemeClr val="accent1"/>
                </a:solidFill>
                <a:latin typeface="Consolas" panose="020B0609020204030204" pitchFamily="49" charset="0"/>
              </a:rPr>
              <a:t>int</a:t>
            </a:r>
            <a:r>
              <a:rPr lang="pl-PL" noProof="1">
                <a:latin typeface="Consolas" panose="020B0609020204030204" pitchFamily="49" charset="0"/>
              </a:rPr>
              <a:t> y</a:t>
            </a:r>
            <a:r>
              <a:rPr lang="en-US" noProof="1">
                <a:latin typeface="Consolas" panose="020B0609020204030204" pitchFamily="49" charset="0"/>
              </a:rPr>
              <a:t>) {</a:t>
            </a:r>
            <a:br>
              <a:rPr lang="pl-PL" noProof="1">
                <a:latin typeface="Consolas" panose="020B0609020204030204" pitchFamily="49" charset="0"/>
              </a:rPr>
            </a:br>
            <a:r>
              <a:rPr lang="pl-PL" noProof="1">
                <a:latin typeface="Consolas" panose="020B0609020204030204" pitchFamily="49" charset="0"/>
              </a:rPr>
              <a:t>  x = x + y;</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p>
          <a:p>
            <a:pPr marL="0" indent="0">
              <a:buNone/>
            </a:pPr>
            <a:r>
              <a:rPr lang="en-US" noProof="1">
                <a:latin typeface="Consolas" panose="020B0609020204030204" pitchFamily="49" charset="0"/>
              </a:rPr>
              <a:t>foo(int</a:t>
            </a:r>
            <a:r>
              <a:rPr lang="pl-PL" noProof="1">
                <a:latin typeface="Consolas" panose="020B0609020204030204" pitchFamily="49" charset="0"/>
              </a:rPr>
              <a:t>, int</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lea</a:t>
            </a:r>
            <a:r>
              <a:rPr lang="en-US" noProof="1">
                <a:latin typeface="Consolas" panose="020B0609020204030204" pitchFamily="49" charset="0"/>
              </a:rPr>
              <a:t> eax, [rdi+r</a:t>
            </a:r>
            <a:r>
              <a:rPr lang="pl-PL" noProof="1">
                <a:latin typeface="Consolas" panose="020B0609020204030204" pitchFamily="49" charset="0"/>
              </a:rPr>
              <a:t>s</a:t>
            </a:r>
            <a:r>
              <a:rPr lang="en-US" noProof="1">
                <a:latin typeface="Consolas" panose="020B0609020204030204" pitchFamily="49" charset="0"/>
              </a:rPr>
              <a:t>i]</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Tree>
    <p:extLst>
      <p:ext uri="{BB962C8B-B14F-4D97-AF65-F5344CB8AC3E}">
        <p14:creationId xmlns:p14="http://schemas.microsoft.com/office/powerpoint/2010/main" val="384666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6 – Dodawanie a inkrementacja</a:t>
            </a:r>
          </a:p>
        </p:txBody>
      </p:sp>
      <p:sp>
        <p:nvSpPr>
          <p:cNvPr id="5" name="Text Placeholder 4">
            <a:extLst>
              <a:ext uri="{FF2B5EF4-FFF2-40B4-BE49-F238E27FC236}">
                <a16:creationId xmlns:a16="http://schemas.microsoft.com/office/drawing/2014/main" id="{E6C53406-FC44-46CD-9873-C2C9C8509944}"/>
              </a:ext>
            </a:extLst>
          </p:cNvPr>
          <p:cNvSpPr>
            <a:spLocks noGrp="1"/>
          </p:cNvSpPr>
          <p:nvPr>
            <p:ph type="body" idx="1"/>
          </p:nvPr>
        </p:nvSpPr>
        <p:spPr/>
        <p:txBody>
          <a:bodyPr/>
          <a:lstStyle/>
          <a:p>
            <a:r>
              <a:rPr lang="pl-PL" dirty="0"/>
              <a:t>dodawanie</a:t>
            </a:r>
          </a:p>
        </p:txBody>
      </p:sp>
      <p:sp>
        <p:nvSpPr>
          <p:cNvPr id="7" name="Text Placeholder 6">
            <a:extLst>
              <a:ext uri="{FF2B5EF4-FFF2-40B4-BE49-F238E27FC236}">
                <a16:creationId xmlns:a16="http://schemas.microsoft.com/office/drawing/2014/main" id="{3A640FDC-47BA-4177-8C1A-1A71173AFF72}"/>
              </a:ext>
            </a:extLst>
          </p:cNvPr>
          <p:cNvSpPr>
            <a:spLocks noGrp="1"/>
          </p:cNvSpPr>
          <p:nvPr>
            <p:ph type="body" sz="quarter" idx="3"/>
          </p:nvPr>
        </p:nvSpPr>
        <p:spPr/>
        <p:txBody>
          <a:bodyPr/>
          <a:lstStyle/>
          <a:p>
            <a:r>
              <a:rPr lang="pl-PL" dirty="0"/>
              <a:t>inkrementowanie</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quarter" idx="4"/>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a:t>
            </a:r>
            <a:r>
              <a:rPr lang="pl-PL" noProof="1">
                <a:latin typeface="Consolas" panose="020B0609020204030204" pitchFamily="49" charset="0"/>
              </a:rPr>
              <a:t>bar</a:t>
            </a:r>
            <a:r>
              <a:rPr lang="en-US" noProof="1">
                <a:latin typeface="Consolas" panose="020B0609020204030204" pitchFamily="49" charset="0"/>
              </a:rPr>
              <a:t>(</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solidFill>
                <a:schemeClr val="bg1"/>
              </a:solidFill>
            </a:endParaRPr>
          </a:p>
          <a:p>
            <a:pPr marL="0" indent="0">
              <a:buNone/>
            </a:pPr>
            <a:r>
              <a:rPr lang="pl-PL" noProof="1">
                <a:solidFill>
                  <a:schemeClr val="bg1"/>
                </a:solidFill>
                <a:latin typeface="Consolas" panose="020B0609020204030204" pitchFamily="49" charset="0"/>
              </a:rPr>
              <a:t>bar</a:t>
            </a:r>
            <a:r>
              <a:rPr lang="en-US" noProof="1">
                <a:solidFill>
                  <a:schemeClr val="bg1"/>
                </a:solidFill>
                <a:latin typeface="Consolas" panose="020B0609020204030204" pitchFamily="49" charset="0"/>
              </a:rPr>
              <a:t>(int):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lea eax, [rdi+</a:t>
            </a:r>
            <a:r>
              <a:rPr lang="pl-PL" noProof="1">
                <a:solidFill>
                  <a:schemeClr val="bg1"/>
                </a:solidFill>
                <a:latin typeface="Consolas" panose="020B0609020204030204" pitchFamily="49" charset="0"/>
              </a:rPr>
              <a:t>1</a:t>
            </a:r>
            <a:r>
              <a:rPr lang="en-US" noProof="1">
                <a:solidFill>
                  <a:schemeClr val="bg1"/>
                </a:solidFill>
                <a:latin typeface="Consolas" panose="020B0609020204030204" pitchFamily="49" charset="0"/>
              </a:rPr>
              <a: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2"/>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x = x + 1;</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solidFill>
                <a:schemeClr val="bg1"/>
              </a:solidFill>
            </a:endParaRPr>
          </a:p>
          <a:p>
            <a:pPr marL="0" indent="0">
              <a:buNone/>
            </a:pPr>
            <a:r>
              <a:rPr lang="en-US" noProof="1">
                <a:solidFill>
                  <a:schemeClr val="bg1"/>
                </a:solidFill>
                <a:latin typeface="Consolas" panose="020B0609020204030204" pitchFamily="49" charset="0"/>
              </a:rPr>
              <a:t>foo(int):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lea eax, [rdi+</a:t>
            </a:r>
            <a:r>
              <a:rPr lang="pl-PL" noProof="1">
                <a:solidFill>
                  <a:schemeClr val="bg1"/>
                </a:solidFill>
                <a:latin typeface="Consolas" panose="020B0609020204030204" pitchFamily="49" charset="0"/>
              </a:rPr>
              <a:t>1</a:t>
            </a:r>
            <a:r>
              <a:rPr lang="en-US" noProof="1">
                <a:solidFill>
                  <a:schemeClr val="bg1"/>
                </a:solidFill>
                <a:latin typeface="Consolas" panose="020B0609020204030204" pitchFamily="49" charset="0"/>
              </a:rPr>
              <a: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Tree>
    <p:extLst>
      <p:ext uri="{BB962C8B-B14F-4D97-AF65-F5344CB8AC3E}">
        <p14:creationId xmlns:p14="http://schemas.microsoft.com/office/powerpoint/2010/main" val="973635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6 – Dodawanie a inkrementacja</a:t>
            </a:r>
          </a:p>
        </p:txBody>
      </p:sp>
      <p:sp>
        <p:nvSpPr>
          <p:cNvPr id="5" name="Text Placeholder 4">
            <a:extLst>
              <a:ext uri="{FF2B5EF4-FFF2-40B4-BE49-F238E27FC236}">
                <a16:creationId xmlns:a16="http://schemas.microsoft.com/office/drawing/2014/main" id="{E6C53406-FC44-46CD-9873-C2C9C8509944}"/>
              </a:ext>
            </a:extLst>
          </p:cNvPr>
          <p:cNvSpPr>
            <a:spLocks noGrp="1"/>
          </p:cNvSpPr>
          <p:nvPr>
            <p:ph type="body" idx="1"/>
          </p:nvPr>
        </p:nvSpPr>
        <p:spPr/>
        <p:txBody>
          <a:bodyPr/>
          <a:lstStyle/>
          <a:p>
            <a:r>
              <a:rPr lang="pl-PL" dirty="0"/>
              <a:t>dodawanie</a:t>
            </a:r>
          </a:p>
        </p:txBody>
      </p:sp>
      <p:sp>
        <p:nvSpPr>
          <p:cNvPr id="7" name="Text Placeholder 6">
            <a:extLst>
              <a:ext uri="{FF2B5EF4-FFF2-40B4-BE49-F238E27FC236}">
                <a16:creationId xmlns:a16="http://schemas.microsoft.com/office/drawing/2014/main" id="{3A640FDC-47BA-4177-8C1A-1A71173AFF72}"/>
              </a:ext>
            </a:extLst>
          </p:cNvPr>
          <p:cNvSpPr>
            <a:spLocks noGrp="1"/>
          </p:cNvSpPr>
          <p:nvPr>
            <p:ph type="body" sz="quarter" idx="3"/>
          </p:nvPr>
        </p:nvSpPr>
        <p:spPr/>
        <p:txBody>
          <a:bodyPr/>
          <a:lstStyle/>
          <a:p>
            <a:r>
              <a:rPr lang="pl-PL" dirty="0"/>
              <a:t>inkrementowanie</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quarter" idx="4"/>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a:t>
            </a:r>
            <a:r>
              <a:rPr lang="pl-PL" noProof="1">
                <a:latin typeface="Consolas" panose="020B0609020204030204" pitchFamily="49" charset="0"/>
              </a:rPr>
              <a:t>bar</a:t>
            </a:r>
            <a:r>
              <a:rPr lang="en-US" noProof="1">
                <a:latin typeface="Consolas" panose="020B0609020204030204" pitchFamily="49" charset="0"/>
              </a:rPr>
              <a:t>(</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p>
          <a:p>
            <a:pPr marL="0" indent="0">
              <a:buNone/>
            </a:pPr>
            <a:r>
              <a:rPr lang="pl-PL" noProof="1">
                <a:latin typeface="Consolas" panose="020B0609020204030204" pitchFamily="49" charset="0"/>
              </a:rPr>
              <a:t>bar</a:t>
            </a:r>
            <a:r>
              <a:rPr lang="en-US" noProof="1">
                <a:latin typeface="Consolas" panose="020B0609020204030204" pitchFamily="49" charset="0"/>
              </a:rPr>
              <a:t>(int):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lea</a:t>
            </a:r>
            <a:r>
              <a:rPr lang="en-US" noProof="1">
                <a:latin typeface="Consolas" panose="020B0609020204030204" pitchFamily="49" charset="0"/>
              </a:rPr>
              <a:t> eax, [rdi+</a:t>
            </a:r>
            <a:r>
              <a:rPr lang="pl-PL" noProof="1">
                <a:latin typeface="Consolas" panose="020B0609020204030204" pitchFamily="49" charset="0"/>
              </a:rPr>
              <a:t>1</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2"/>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x = x + 1;</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p>
          <a:p>
            <a:pPr marL="0" indent="0">
              <a:buNone/>
            </a:pPr>
            <a:r>
              <a:rPr lang="en-US" noProof="1">
                <a:latin typeface="Consolas" panose="020B0609020204030204" pitchFamily="49" charset="0"/>
              </a:rPr>
              <a:t>foo(int):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lea</a:t>
            </a:r>
            <a:r>
              <a:rPr lang="en-US" noProof="1">
                <a:latin typeface="Consolas" panose="020B0609020204030204" pitchFamily="49" charset="0"/>
              </a:rPr>
              <a:t> eax, [rdi+</a:t>
            </a:r>
            <a:r>
              <a:rPr lang="pl-PL" noProof="1">
                <a:latin typeface="Consolas" panose="020B0609020204030204" pitchFamily="49" charset="0"/>
              </a:rPr>
              <a:t>1</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Tree>
    <p:extLst>
      <p:ext uri="{BB962C8B-B14F-4D97-AF65-F5344CB8AC3E}">
        <p14:creationId xmlns:p14="http://schemas.microsoft.com/office/powerpoint/2010/main" val="337723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7 – Inkrementacja post i </a:t>
            </a:r>
            <a:r>
              <a:rPr lang="pl-PL" dirty="0" err="1"/>
              <a:t>pre</a:t>
            </a:r>
            <a:endParaRPr lang="pl-PL" dirty="0"/>
          </a:p>
        </p:txBody>
      </p:sp>
      <p:sp>
        <p:nvSpPr>
          <p:cNvPr id="5" name="Text Placeholder 4">
            <a:extLst>
              <a:ext uri="{FF2B5EF4-FFF2-40B4-BE49-F238E27FC236}">
                <a16:creationId xmlns:a16="http://schemas.microsoft.com/office/drawing/2014/main" id="{E6C53406-FC44-46CD-9873-C2C9C8509944}"/>
              </a:ext>
            </a:extLst>
          </p:cNvPr>
          <p:cNvSpPr>
            <a:spLocks noGrp="1"/>
          </p:cNvSpPr>
          <p:nvPr>
            <p:ph type="body" idx="1"/>
          </p:nvPr>
        </p:nvSpPr>
        <p:spPr/>
        <p:txBody>
          <a:bodyPr/>
          <a:lstStyle/>
          <a:p>
            <a:r>
              <a:rPr lang="pl-PL" noProof="1"/>
              <a:t>Post-inkrementacja</a:t>
            </a:r>
          </a:p>
        </p:txBody>
      </p:sp>
      <p:sp>
        <p:nvSpPr>
          <p:cNvPr id="7" name="Text Placeholder 6">
            <a:extLst>
              <a:ext uri="{FF2B5EF4-FFF2-40B4-BE49-F238E27FC236}">
                <a16:creationId xmlns:a16="http://schemas.microsoft.com/office/drawing/2014/main" id="{3A640FDC-47BA-4177-8C1A-1A71173AFF72}"/>
              </a:ext>
            </a:extLst>
          </p:cNvPr>
          <p:cNvSpPr>
            <a:spLocks noGrp="1"/>
          </p:cNvSpPr>
          <p:nvPr>
            <p:ph type="body" sz="quarter" idx="3"/>
          </p:nvPr>
        </p:nvSpPr>
        <p:spPr/>
        <p:txBody>
          <a:bodyPr/>
          <a:lstStyle/>
          <a:p>
            <a:r>
              <a:rPr lang="pl-PL" noProof="1"/>
              <a:t>Pre-inkrementacja</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quarter" idx="4"/>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a:t>
            </a:r>
            <a:r>
              <a:rPr lang="pl-PL" noProof="1">
                <a:latin typeface="Consolas" panose="020B0609020204030204" pitchFamily="49" charset="0"/>
              </a:rPr>
              <a:t>bar</a:t>
            </a:r>
            <a:r>
              <a:rPr lang="en-US" noProof="1">
                <a:latin typeface="Consolas" panose="020B0609020204030204" pitchFamily="49" charset="0"/>
              </a:rPr>
              <a:t>(</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solidFill>
                <a:schemeClr val="bg1"/>
              </a:solidFill>
            </a:endParaRPr>
          </a:p>
          <a:p>
            <a:pPr marL="0" indent="0">
              <a:buNone/>
            </a:pPr>
            <a:r>
              <a:rPr lang="pl-PL" noProof="1">
                <a:solidFill>
                  <a:schemeClr val="bg1"/>
                </a:solidFill>
                <a:latin typeface="Consolas" panose="020B0609020204030204" pitchFamily="49" charset="0"/>
              </a:rPr>
              <a:t>bar</a:t>
            </a:r>
            <a:r>
              <a:rPr lang="en-US" noProof="1">
                <a:solidFill>
                  <a:schemeClr val="bg1"/>
                </a:solidFill>
                <a:latin typeface="Consolas" panose="020B0609020204030204" pitchFamily="49" charset="0"/>
              </a:rPr>
              <a:t>(int):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lea eax, [rdi+</a:t>
            </a:r>
            <a:r>
              <a:rPr lang="pl-PL" noProof="1">
                <a:solidFill>
                  <a:schemeClr val="bg1"/>
                </a:solidFill>
                <a:latin typeface="Consolas" panose="020B0609020204030204" pitchFamily="49" charset="0"/>
              </a:rPr>
              <a:t>1</a:t>
            </a:r>
            <a:r>
              <a:rPr lang="en-US" noProof="1">
                <a:solidFill>
                  <a:schemeClr val="bg1"/>
                </a:solidFill>
                <a:latin typeface="Consolas" panose="020B0609020204030204" pitchFamily="49" charset="0"/>
              </a:rPr>
              <a: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2"/>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solidFill>
                <a:schemeClr val="bg1"/>
              </a:solidFill>
            </a:endParaRPr>
          </a:p>
          <a:p>
            <a:pPr marL="0" indent="0">
              <a:buNone/>
            </a:pPr>
            <a:r>
              <a:rPr lang="en-US" noProof="1">
                <a:solidFill>
                  <a:schemeClr val="bg1"/>
                </a:solidFill>
                <a:latin typeface="Consolas" panose="020B0609020204030204" pitchFamily="49" charset="0"/>
              </a:rPr>
              <a:t>foo(int):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lea eax, [rdi+</a:t>
            </a:r>
            <a:r>
              <a:rPr lang="pl-PL" noProof="1">
                <a:solidFill>
                  <a:schemeClr val="bg1"/>
                </a:solidFill>
                <a:latin typeface="Consolas" panose="020B0609020204030204" pitchFamily="49" charset="0"/>
              </a:rPr>
              <a:t>1</a:t>
            </a:r>
            <a:r>
              <a:rPr lang="en-US" noProof="1">
                <a:solidFill>
                  <a:schemeClr val="bg1"/>
                </a:solidFill>
                <a:latin typeface="Consolas" panose="020B0609020204030204" pitchFamily="49" charset="0"/>
              </a:rPr>
              <a:t>]</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Tree>
    <p:extLst>
      <p:ext uri="{BB962C8B-B14F-4D97-AF65-F5344CB8AC3E}">
        <p14:creationId xmlns:p14="http://schemas.microsoft.com/office/powerpoint/2010/main" val="1007236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7 – Inkrementacja post i </a:t>
            </a:r>
            <a:r>
              <a:rPr lang="pl-PL" dirty="0" err="1"/>
              <a:t>pre</a:t>
            </a:r>
            <a:endParaRPr lang="pl-PL" dirty="0"/>
          </a:p>
        </p:txBody>
      </p:sp>
      <p:sp>
        <p:nvSpPr>
          <p:cNvPr id="5" name="Text Placeholder 4">
            <a:extLst>
              <a:ext uri="{FF2B5EF4-FFF2-40B4-BE49-F238E27FC236}">
                <a16:creationId xmlns:a16="http://schemas.microsoft.com/office/drawing/2014/main" id="{E6C53406-FC44-46CD-9873-C2C9C8509944}"/>
              </a:ext>
            </a:extLst>
          </p:cNvPr>
          <p:cNvSpPr>
            <a:spLocks noGrp="1"/>
          </p:cNvSpPr>
          <p:nvPr>
            <p:ph type="body" idx="1"/>
          </p:nvPr>
        </p:nvSpPr>
        <p:spPr/>
        <p:txBody>
          <a:bodyPr/>
          <a:lstStyle/>
          <a:p>
            <a:r>
              <a:rPr lang="pl-PL" noProof="1"/>
              <a:t>Post-inkrementacja</a:t>
            </a:r>
          </a:p>
        </p:txBody>
      </p:sp>
      <p:sp>
        <p:nvSpPr>
          <p:cNvPr id="7" name="Text Placeholder 6">
            <a:extLst>
              <a:ext uri="{FF2B5EF4-FFF2-40B4-BE49-F238E27FC236}">
                <a16:creationId xmlns:a16="http://schemas.microsoft.com/office/drawing/2014/main" id="{3A640FDC-47BA-4177-8C1A-1A71173AFF72}"/>
              </a:ext>
            </a:extLst>
          </p:cNvPr>
          <p:cNvSpPr>
            <a:spLocks noGrp="1"/>
          </p:cNvSpPr>
          <p:nvPr>
            <p:ph type="body" sz="quarter" idx="3"/>
          </p:nvPr>
        </p:nvSpPr>
        <p:spPr/>
        <p:txBody>
          <a:bodyPr/>
          <a:lstStyle/>
          <a:p>
            <a:r>
              <a:rPr lang="pl-PL" noProof="1"/>
              <a:t>Pre-inkrementacja</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quarter" idx="4"/>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a:t>
            </a:r>
            <a:r>
              <a:rPr lang="pl-PL" noProof="1">
                <a:latin typeface="Consolas" panose="020B0609020204030204" pitchFamily="49" charset="0"/>
              </a:rPr>
              <a:t>bar</a:t>
            </a:r>
            <a:r>
              <a:rPr lang="en-US" noProof="1">
                <a:latin typeface="Consolas" panose="020B0609020204030204" pitchFamily="49" charset="0"/>
              </a:rPr>
              <a:t>(</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p>
          <a:p>
            <a:pPr marL="0" indent="0">
              <a:buNone/>
            </a:pPr>
            <a:r>
              <a:rPr lang="pl-PL" noProof="1">
                <a:latin typeface="Consolas" panose="020B0609020204030204" pitchFamily="49" charset="0"/>
              </a:rPr>
              <a:t>bar</a:t>
            </a:r>
            <a:r>
              <a:rPr lang="en-US" noProof="1">
                <a:latin typeface="Consolas" panose="020B0609020204030204" pitchFamily="49" charset="0"/>
              </a:rPr>
              <a:t>(int):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lea</a:t>
            </a:r>
            <a:r>
              <a:rPr lang="en-US" noProof="1">
                <a:latin typeface="Consolas" panose="020B0609020204030204" pitchFamily="49" charset="0"/>
              </a:rPr>
              <a:t> eax, [rdi+</a:t>
            </a:r>
            <a:r>
              <a:rPr lang="pl-PL" noProof="1">
                <a:latin typeface="Consolas" panose="020B0609020204030204" pitchFamily="49" charset="0"/>
              </a:rPr>
              <a:t>1</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2"/>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br>
              <a:rPr lang="en-US" noProof="1">
                <a:latin typeface="Consolas" panose="020B0609020204030204" pitchFamily="49" charset="0"/>
              </a:rPr>
            </a:br>
            <a:r>
              <a:rPr lang="en-US" noProof="1">
                <a:latin typeface="Consolas" panose="020B0609020204030204" pitchFamily="49" charset="0"/>
              </a:rPr>
              <a:t>}</a:t>
            </a:r>
          </a:p>
          <a:p>
            <a:pPr marL="0" indent="0">
              <a:buNone/>
            </a:pPr>
            <a:endParaRPr lang="en-US" noProof="1"/>
          </a:p>
          <a:p>
            <a:pPr marL="0" indent="0">
              <a:buNone/>
            </a:pPr>
            <a:r>
              <a:rPr lang="en-US" noProof="1">
                <a:latin typeface="Consolas" panose="020B0609020204030204" pitchFamily="49" charset="0"/>
              </a:rPr>
              <a:t>foo(int):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lea</a:t>
            </a:r>
            <a:r>
              <a:rPr lang="en-US" noProof="1">
                <a:latin typeface="Consolas" panose="020B0609020204030204" pitchFamily="49" charset="0"/>
              </a:rPr>
              <a:t> eax, [rdi+</a:t>
            </a:r>
            <a:r>
              <a:rPr lang="pl-PL" noProof="1">
                <a:latin typeface="Consolas" panose="020B0609020204030204" pitchFamily="49" charset="0"/>
              </a:rPr>
              <a:t>1</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Tree>
    <p:extLst>
      <p:ext uri="{BB962C8B-B14F-4D97-AF65-F5344CB8AC3E}">
        <p14:creationId xmlns:p14="http://schemas.microsoft.com/office/powerpoint/2010/main" val="3678306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8.1 – Dzielenie przez zmienną</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a:t>
            </a:r>
            <a:r>
              <a:rPr lang="pl-PL" noProof="1">
                <a:latin typeface="Consolas" panose="020B0609020204030204" pitchFamily="49" charset="0"/>
              </a:rPr>
              <a:t>, </a:t>
            </a:r>
            <a:r>
              <a:rPr lang="pl-PL" b="1" noProof="1">
                <a:solidFill>
                  <a:schemeClr val="accent1"/>
                </a:solidFill>
                <a:latin typeface="Consolas" panose="020B0609020204030204" pitchFamily="49" charset="0"/>
              </a:rPr>
              <a:t>int</a:t>
            </a:r>
            <a:r>
              <a:rPr lang="pl-PL" noProof="1">
                <a:latin typeface="Consolas" panose="020B0609020204030204" pitchFamily="49" charset="0"/>
              </a:rPr>
              <a:t> y</a:t>
            </a:r>
            <a:r>
              <a:rPr lang="en-US" noProof="1">
                <a:latin typeface="Consolas" panose="020B0609020204030204" pitchFamily="49" charset="0"/>
              </a:rPr>
              <a:t>) {</a:t>
            </a:r>
            <a:br>
              <a:rPr lang="pl-PL" noProof="1">
                <a:latin typeface="Consolas" panose="020B0609020204030204" pitchFamily="49" charset="0"/>
              </a:rPr>
            </a:br>
            <a:r>
              <a:rPr lang="pl-PL"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r>
              <a:rPr lang="pl-PL" noProof="1">
                <a:latin typeface="Consolas" panose="020B0609020204030204" pitchFamily="49" charset="0"/>
              </a:rPr>
              <a:t> / y</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half" idx="2"/>
          </p:nvPr>
        </p:nvSpPr>
        <p:spPr/>
        <p:txBody>
          <a:bodyPr/>
          <a:lstStyle/>
          <a:p>
            <a:pPr marL="0" indent="0">
              <a:buNone/>
            </a:pPr>
            <a:r>
              <a:rPr lang="pl-PL" noProof="1">
                <a:solidFill>
                  <a:schemeClr val="bg1"/>
                </a:solidFill>
                <a:latin typeface="Consolas" panose="020B0609020204030204" pitchFamily="49" charset="0"/>
              </a:rPr>
              <a:t>foo</a:t>
            </a:r>
            <a:r>
              <a:rPr lang="en-US" noProof="1">
                <a:solidFill>
                  <a:schemeClr val="bg1"/>
                </a:solidFill>
                <a:latin typeface="Consolas" panose="020B0609020204030204" pitchFamily="49" charset="0"/>
              </a:rPr>
              <a:t>(int</a:t>
            </a:r>
            <a:r>
              <a:rPr lang="pl-PL" noProof="1">
                <a:solidFill>
                  <a:schemeClr val="bg1"/>
                </a:solidFill>
                <a:latin typeface="Consolas" panose="020B0609020204030204" pitchFamily="49" charset="0"/>
              </a:rPr>
              <a:t>, int</a:t>
            </a:r>
            <a:r>
              <a:rPr lang="en-US" noProof="1">
                <a:solidFill>
                  <a:schemeClr val="bg1"/>
                </a:solidFill>
                <a:latin typeface="Consolas" panose="020B0609020204030204" pitchFamily="49" charset="0"/>
              </a:rPr>
              <a:t>):</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mov eax, edi</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cdq</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a:t>
            </a:r>
            <a:r>
              <a:rPr lang="pl-PL" noProof="1">
                <a:solidFill>
                  <a:schemeClr val="bg1"/>
                </a:solidFill>
                <a:latin typeface="Consolas" panose="020B0609020204030204" pitchFamily="49" charset="0"/>
              </a:rPr>
              <a:t>idiv</a:t>
            </a:r>
            <a:r>
              <a:rPr lang="en-US" noProof="1">
                <a:solidFill>
                  <a:schemeClr val="bg1"/>
                </a:solidFill>
                <a:latin typeface="Consolas" panose="020B0609020204030204" pitchFamily="49" charset="0"/>
              </a:rPr>
              <a:t> </a:t>
            </a:r>
            <a:r>
              <a:rPr lang="pl-PL" noProof="1">
                <a:solidFill>
                  <a:schemeClr val="bg1"/>
                </a:solidFill>
                <a:latin typeface="Consolas" panose="020B0609020204030204" pitchFamily="49" charset="0"/>
              </a:rPr>
              <a:t>esi</a:t>
            </a:r>
            <a:br>
              <a:rPr lang="en-US"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Tree>
    <p:extLst>
      <p:ext uri="{BB962C8B-B14F-4D97-AF65-F5344CB8AC3E}">
        <p14:creationId xmlns:p14="http://schemas.microsoft.com/office/powerpoint/2010/main" val="2179810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8.1 – Dzielenie przez zmienną</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a:t>
            </a:r>
            <a:r>
              <a:rPr lang="pl-PL" noProof="1">
                <a:latin typeface="Consolas" panose="020B0609020204030204" pitchFamily="49" charset="0"/>
              </a:rPr>
              <a:t>, </a:t>
            </a:r>
            <a:r>
              <a:rPr lang="pl-PL" b="1" noProof="1">
                <a:solidFill>
                  <a:schemeClr val="accent1"/>
                </a:solidFill>
                <a:latin typeface="Consolas" panose="020B0609020204030204" pitchFamily="49" charset="0"/>
              </a:rPr>
              <a:t>int</a:t>
            </a:r>
            <a:r>
              <a:rPr lang="pl-PL" noProof="1">
                <a:latin typeface="Consolas" panose="020B0609020204030204" pitchFamily="49" charset="0"/>
              </a:rPr>
              <a:t> y</a:t>
            </a:r>
            <a:r>
              <a:rPr lang="en-US" noProof="1">
                <a:latin typeface="Consolas" panose="020B0609020204030204" pitchFamily="49" charset="0"/>
              </a:rPr>
              <a:t>) {</a:t>
            </a:r>
            <a:br>
              <a:rPr lang="pl-PL" noProof="1">
                <a:latin typeface="Consolas" panose="020B0609020204030204" pitchFamily="49" charset="0"/>
              </a:rPr>
            </a:br>
            <a:r>
              <a:rPr lang="pl-PL"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r>
              <a:rPr lang="pl-PL" noProof="1">
                <a:latin typeface="Consolas" panose="020B0609020204030204" pitchFamily="49" charset="0"/>
              </a:rPr>
              <a:t> / y</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half" idx="2"/>
          </p:nvPr>
        </p:nvSpPr>
        <p:spPr/>
        <p:txBody>
          <a:bodyPr/>
          <a:lstStyle/>
          <a:p>
            <a:pPr marL="0" indent="0">
              <a:buNone/>
            </a:pPr>
            <a:r>
              <a:rPr lang="pl-PL" noProof="1">
                <a:latin typeface="Consolas" panose="020B0609020204030204" pitchFamily="49" charset="0"/>
              </a:rPr>
              <a:t>foo</a:t>
            </a:r>
            <a:r>
              <a:rPr lang="en-US" noProof="1">
                <a:latin typeface="Consolas" panose="020B0609020204030204" pitchFamily="49" charset="0"/>
              </a:rPr>
              <a:t>(int</a:t>
            </a:r>
            <a:r>
              <a:rPr lang="pl-PL" noProof="1">
                <a:latin typeface="Consolas" panose="020B0609020204030204" pitchFamily="49" charset="0"/>
              </a:rPr>
              <a:t>, int</a:t>
            </a:r>
            <a:r>
              <a:rPr lang="en-US" noProof="1">
                <a:latin typeface="Consolas" panose="020B0609020204030204" pitchFamily="49" charset="0"/>
              </a:rPr>
              <a:t>):</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mov</a:t>
            </a:r>
            <a:r>
              <a:rPr lang="pl-PL" noProof="1">
                <a:latin typeface="Consolas" panose="020B0609020204030204" pitchFamily="49" charset="0"/>
              </a:rPr>
              <a:t> eax, edi</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cdq</a:t>
            </a:r>
            <a:br>
              <a:rPr lang="en-US" noProof="1">
                <a:latin typeface="Consolas" panose="020B0609020204030204" pitchFamily="49" charset="0"/>
              </a:rPr>
            </a:br>
            <a:r>
              <a:rPr lang="en-US" noProof="1">
                <a:latin typeface="Consolas" panose="020B0609020204030204" pitchFamily="49" charset="0"/>
              </a:rPr>
              <a:t>  </a:t>
            </a:r>
            <a:r>
              <a:rPr lang="pl-PL" noProof="1">
                <a:solidFill>
                  <a:schemeClr val="accent1"/>
                </a:solidFill>
                <a:latin typeface="Consolas" panose="020B0609020204030204" pitchFamily="49" charset="0"/>
              </a:rPr>
              <a:t>idiv</a:t>
            </a:r>
            <a:r>
              <a:rPr lang="en-US" noProof="1">
                <a:latin typeface="Consolas" panose="020B0609020204030204" pitchFamily="49" charset="0"/>
              </a:rPr>
              <a:t> </a:t>
            </a:r>
            <a:r>
              <a:rPr lang="pl-PL" noProof="1">
                <a:latin typeface="Consolas" panose="020B0609020204030204" pitchFamily="49" charset="0"/>
              </a:rPr>
              <a:t>esi</a:t>
            </a:r>
            <a:br>
              <a:rPr lang="en-US"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Tree>
    <p:extLst>
      <p:ext uri="{BB962C8B-B14F-4D97-AF65-F5344CB8AC3E}">
        <p14:creationId xmlns:p14="http://schemas.microsoft.com/office/powerpoint/2010/main" val="2774186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8.2 – Dzielenie przez stałą cz. 1</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r>
              <a:rPr lang="pl-PL" noProof="1">
                <a:latin typeface="Consolas" panose="020B0609020204030204" pitchFamily="49" charset="0"/>
              </a:rPr>
              <a:t> / 2</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half" idx="2"/>
          </p:nvPr>
        </p:nvSpPr>
        <p:spPr/>
        <p:txBody>
          <a:bodyPr/>
          <a:lstStyle/>
          <a:p>
            <a:pPr marL="0" indent="0">
              <a:buNone/>
            </a:pPr>
            <a:r>
              <a:rPr lang="pl-PL" noProof="1">
                <a:solidFill>
                  <a:schemeClr val="bg1"/>
                </a:solidFill>
                <a:latin typeface="Consolas" panose="020B0609020204030204" pitchFamily="49" charset="0"/>
              </a:rPr>
              <a:t>foo</a:t>
            </a:r>
            <a:r>
              <a:rPr lang="en-US" noProof="1">
                <a:solidFill>
                  <a:schemeClr val="bg1"/>
                </a:solidFill>
                <a:latin typeface="Consolas" panose="020B0609020204030204" pitchFamily="49" charset="0"/>
              </a:rPr>
              <a:t>(int</a:t>
            </a:r>
            <a:r>
              <a:rPr lang="pl-PL" noProof="1">
                <a:solidFill>
                  <a:schemeClr val="bg1"/>
                </a:solidFill>
                <a:latin typeface="Consolas" panose="020B0609020204030204" pitchFamily="49" charset="0"/>
              </a:rPr>
              <a:t>, int</a:t>
            </a:r>
            <a:r>
              <a:rPr lang="en-US" noProof="1">
                <a:solidFill>
                  <a:schemeClr val="bg1"/>
                </a:solidFill>
                <a:latin typeface="Consolas" panose="020B0609020204030204" pitchFamily="49" charset="0"/>
              </a:rPr>
              <a:t>):</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mov eax, edi</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shr eax, 31</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add eax, edi</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sar eax</a:t>
            </a:r>
            <a:br>
              <a:rPr lang="pl-PL"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Tree>
    <p:extLst>
      <p:ext uri="{BB962C8B-B14F-4D97-AF65-F5344CB8AC3E}">
        <p14:creationId xmlns:p14="http://schemas.microsoft.com/office/powerpoint/2010/main" val="1669150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8.2 – Dzielenie przez stałą cz. 1</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r>
              <a:rPr lang="pl-PL" noProof="1">
                <a:latin typeface="Consolas" panose="020B0609020204030204" pitchFamily="49" charset="0"/>
              </a:rPr>
              <a:t> / 2</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half" idx="2"/>
          </p:nvPr>
        </p:nvSpPr>
        <p:spPr/>
        <p:txBody>
          <a:bodyPr/>
          <a:lstStyle/>
          <a:p>
            <a:pPr marL="0" indent="0">
              <a:buNone/>
            </a:pPr>
            <a:r>
              <a:rPr lang="pl-PL" noProof="1">
                <a:latin typeface="Consolas" panose="020B0609020204030204" pitchFamily="49" charset="0"/>
              </a:rPr>
              <a:t>foo</a:t>
            </a:r>
            <a:r>
              <a:rPr lang="en-US" noProof="1">
                <a:latin typeface="Consolas" panose="020B0609020204030204" pitchFamily="49" charset="0"/>
              </a:rPr>
              <a:t>(int):</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mov</a:t>
            </a:r>
            <a:r>
              <a:rPr lang="pl-PL" noProof="1">
                <a:latin typeface="Consolas" panose="020B0609020204030204" pitchFamily="49" charset="0"/>
              </a:rPr>
              <a:t> eax, edi</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shr</a:t>
            </a:r>
            <a:r>
              <a:rPr lang="pl-PL" noProof="1">
                <a:latin typeface="Consolas" panose="020B0609020204030204" pitchFamily="49" charset="0"/>
              </a:rPr>
              <a:t> eax, 31</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add</a:t>
            </a:r>
            <a:r>
              <a:rPr lang="pl-PL" noProof="1">
                <a:latin typeface="Consolas" panose="020B0609020204030204" pitchFamily="49" charset="0"/>
              </a:rPr>
              <a:t> eax, edi</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sar</a:t>
            </a:r>
            <a:r>
              <a:rPr lang="pl-PL" noProof="1">
                <a:latin typeface="Consolas" panose="020B0609020204030204" pitchFamily="49" charset="0"/>
              </a:rPr>
              <a:t> eax</a:t>
            </a:r>
            <a:br>
              <a:rPr lang="pl-PL"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Tree>
    <p:extLst>
      <p:ext uri="{BB962C8B-B14F-4D97-AF65-F5344CB8AC3E}">
        <p14:creationId xmlns:p14="http://schemas.microsoft.com/office/powerpoint/2010/main" val="3945547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8.3 – Dzielenie przez stałą cz. 2</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r>
              <a:rPr lang="pl-PL" noProof="1">
                <a:latin typeface="Consolas" panose="020B0609020204030204" pitchFamily="49" charset="0"/>
              </a:rPr>
              <a:t> / 10</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half" idx="2"/>
          </p:nvPr>
        </p:nvSpPr>
        <p:spPr/>
        <p:txBody>
          <a:bodyPr/>
          <a:lstStyle/>
          <a:p>
            <a:pPr marL="0" indent="0">
              <a:buNone/>
            </a:pPr>
            <a:r>
              <a:rPr lang="pl-PL" noProof="1">
                <a:solidFill>
                  <a:schemeClr val="bg1"/>
                </a:solidFill>
                <a:latin typeface="Consolas" panose="020B0609020204030204" pitchFamily="49" charset="0"/>
              </a:rPr>
              <a:t>foo</a:t>
            </a:r>
            <a:r>
              <a:rPr lang="en-US" noProof="1">
                <a:solidFill>
                  <a:schemeClr val="bg1"/>
                </a:solidFill>
                <a:latin typeface="Consolas" panose="020B0609020204030204" pitchFamily="49" charset="0"/>
              </a:rPr>
              <a:t>(int</a:t>
            </a:r>
            <a:r>
              <a:rPr lang="pl-PL" noProof="1">
                <a:solidFill>
                  <a:schemeClr val="bg1"/>
                </a:solidFill>
                <a:latin typeface="Consolas" panose="020B0609020204030204" pitchFamily="49" charset="0"/>
              </a:rPr>
              <a:t>, int</a:t>
            </a:r>
            <a:r>
              <a:rPr lang="en-US" noProof="1">
                <a:solidFill>
                  <a:schemeClr val="bg1"/>
                </a:solidFill>
                <a:latin typeface="Consolas" panose="020B0609020204030204" pitchFamily="49" charset="0"/>
              </a:rPr>
              <a:t>):</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mov eax, edi</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mov edx, 1717986919</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sar edi, 31</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imul edx</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sar edx, 2</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mov eax, edx</a:t>
            </a:r>
            <a:br>
              <a:rPr lang="pl-PL" noProof="1">
                <a:solidFill>
                  <a:schemeClr val="bg1"/>
                </a:solidFill>
                <a:latin typeface="Consolas" panose="020B0609020204030204" pitchFamily="49" charset="0"/>
              </a:rPr>
            </a:br>
            <a:r>
              <a:rPr lang="pl-PL" noProof="1">
                <a:solidFill>
                  <a:schemeClr val="bg1"/>
                </a:solidFill>
                <a:latin typeface="Consolas" panose="020B0609020204030204" pitchFamily="49" charset="0"/>
              </a:rPr>
              <a:t>  sub eax, edi</a:t>
            </a:r>
            <a:br>
              <a:rPr lang="pl-PL" noProof="1">
                <a:solidFill>
                  <a:schemeClr val="bg1"/>
                </a:solidFill>
                <a:latin typeface="Consolas" panose="020B0609020204030204" pitchFamily="49" charset="0"/>
              </a:rPr>
            </a:br>
            <a:r>
              <a:rPr lang="en-US" noProof="1">
                <a:solidFill>
                  <a:schemeClr val="bg1"/>
                </a:solidFill>
                <a:latin typeface="Consolas" panose="020B0609020204030204" pitchFamily="49" charset="0"/>
              </a:rPr>
              <a:t>  ret</a:t>
            </a:r>
          </a:p>
        </p:txBody>
      </p:sp>
    </p:spTree>
    <p:extLst>
      <p:ext uri="{BB962C8B-B14F-4D97-AF65-F5344CB8AC3E}">
        <p14:creationId xmlns:p14="http://schemas.microsoft.com/office/powerpoint/2010/main" val="124040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FEBD31-7B08-47D0-B1DA-D31CA8AD99F8}"/>
              </a:ext>
            </a:extLst>
          </p:cNvPr>
          <p:cNvSpPr>
            <a:spLocks noGrp="1"/>
          </p:cNvSpPr>
          <p:nvPr>
            <p:ph type="title"/>
          </p:nvPr>
        </p:nvSpPr>
        <p:spPr/>
        <p:txBody>
          <a:bodyPr/>
          <a:lstStyle/>
          <a:p>
            <a:r>
              <a:rPr lang="en-US" dirty="0"/>
              <a:t>Quick C++ Benchmarks</a:t>
            </a:r>
          </a:p>
        </p:txBody>
      </p:sp>
      <p:sp>
        <p:nvSpPr>
          <p:cNvPr id="3" name="TextBox 2">
            <a:extLst>
              <a:ext uri="{FF2B5EF4-FFF2-40B4-BE49-F238E27FC236}">
                <a16:creationId xmlns:a16="http://schemas.microsoft.com/office/drawing/2014/main" id="{C496F422-0152-4FD6-AD4D-6D3166EAA069}"/>
              </a:ext>
            </a:extLst>
          </p:cNvPr>
          <p:cNvSpPr txBox="1"/>
          <p:nvPr/>
        </p:nvSpPr>
        <p:spPr>
          <a:xfrm>
            <a:off x="838200" y="6311900"/>
            <a:ext cx="10515600" cy="523220"/>
          </a:xfrm>
          <a:prstGeom prst="rect">
            <a:avLst/>
          </a:prstGeom>
          <a:noFill/>
        </p:spPr>
        <p:txBody>
          <a:bodyPr wrap="square" rtlCol="0">
            <a:spAutoFit/>
          </a:bodyPr>
          <a:lstStyle/>
          <a:p>
            <a:pPr algn="ctr"/>
            <a:r>
              <a:rPr lang="pl-PL" sz="2800" dirty="0">
                <a:hlinkClick r:id="rId3"/>
              </a:rPr>
              <a:t>http://quick-bench.com/</a:t>
            </a:r>
            <a:endParaRPr lang="pl-PL" sz="2800" dirty="0"/>
          </a:p>
        </p:txBody>
      </p:sp>
      <p:pic>
        <p:nvPicPr>
          <p:cNvPr id="15" name="Content Placeholder 14" descr="Zrzut ekranu strony Quick C++ Benchmarks z oznaczeniem pola edytora kodu.&#10;&#10;http://quick-bench.com/">
            <a:hlinkClick r:id="rId3"/>
            <a:extLst>
              <a:ext uri="{FF2B5EF4-FFF2-40B4-BE49-F238E27FC236}">
                <a16:creationId xmlns:a16="http://schemas.microsoft.com/office/drawing/2014/main" id="{4668803A-13FC-4695-B416-7844AA2EA57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2334441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8.3 – Dzielenie przez stałą cz. 2</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lstStyle/>
          <a:p>
            <a:pPr marL="0" indent="0">
              <a:buNone/>
            </a:pPr>
            <a:r>
              <a:rPr lang="en-US" b="1" noProof="1">
                <a:solidFill>
                  <a:schemeClr val="accent1"/>
                </a:solidFill>
                <a:latin typeface="Consolas" panose="020B0609020204030204" pitchFamily="49" charset="0"/>
              </a:rPr>
              <a:t>int</a:t>
            </a:r>
            <a:r>
              <a:rPr lang="en-US" noProof="1">
                <a:latin typeface="Consolas" panose="020B0609020204030204" pitchFamily="49" charset="0"/>
              </a:rPr>
              <a:t> foo(</a:t>
            </a:r>
            <a:r>
              <a:rPr lang="en-US" b="1" noProof="1">
                <a:solidFill>
                  <a:schemeClr val="accent1"/>
                </a:solidFill>
                <a:latin typeface="Consolas" panose="020B0609020204030204" pitchFamily="49" charset="0"/>
              </a:rPr>
              <a:t>int</a:t>
            </a:r>
            <a:r>
              <a:rPr lang="en-US" noProof="1">
                <a:latin typeface="Consolas" panose="020B0609020204030204" pitchFamily="49" charset="0"/>
              </a:rPr>
              <a:t> x) {</a:t>
            </a:r>
            <a:br>
              <a:rPr lang="pl-PL" noProof="1">
                <a:latin typeface="Consolas" panose="020B0609020204030204" pitchFamily="49" charset="0"/>
              </a:rPr>
            </a:br>
            <a:r>
              <a:rPr lang="pl-PL"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x</a:t>
            </a:r>
            <a:r>
              <a:rPr lang="pl-PL" noProof="1">
                <a:latin typeface="Consolas" panose="020B0609020204030204" pitchFamily="49" charset="0"/>
              </a:rPr>
              <a:t> / 10</a:t>
            </a:r>
            <a:r>
              <a:rPr lang="en-US" noProof="1">
                <a:latin typeface="Consolas" panose="020B0609020204030204" pitchFamily="49" charset="0"/>
              </a:rPr>
              <a:t>;</a:t>
            </a:r>
            <a:br>
              <a:rPr lang="en-US" noProof="1">
                <a:latin typeface="Consolas" panose="020B0609020204030204" pitchFamily="49" charset="0"/>
              </a:rPr>
            </a:br>
            <a:r>
              <a:rPr lang="en-US" noProof="1">
                <a:latin typeface="Consolas" panose="020B0609020204030204" pitchFamily="49" charset="0"/>
              </a:rPr>
              <a:t>}</a:t>
            </a:r>
          </a:p>
        </p:txBody>
      </p:sp>
      <p:sp>
        <p:nvSpPr>
          <p:cNvPr id="8" name="Content Placeholder 7">
            <a:extLst>
              <a:ext uri="{FF2B5EF4-FFF2-40B4-BE49-F238E27FC236}">
                <a16:creationId xmlns:a16="http://schemas.microsoft.com/office/drawing/2014/main" id="{54869B10-1C19-43BF-BAFB-47C864713E52}"/>
              </a:ext>
            </a:extLst>
          </p:cNvPr>
          <p:cNvSpPr>
            <a:spLocks noGrp="1"/>
          </p:cNvSpPr>
          <p:nvPr>
            <p:ph sz="half" idx="2"/>
          </p:nvPr>
        </p:nvSpPr>
        <p:spPr/>
        <p:txBody>
          <a:bodyPr/>
          <a:lstStyle/>
          <a:p>
            <a:pPr marL="0" indent="0">
              <a:buNone/>
            </a:pPr>
            <a:r>
              <a:rPr lang="pl-PL" noProof="1">
                <a:latin typeface="Consolas" panose="020B0609020204030204" pitchFamily="49" charset="0"/>
              </a:rPr>
              <a:t>foo</a:t>
            </a:r>
            <a:r>
              <a:rPr lang="en-US" noProof="1">
                <a:latin typeface="Consolas" panose="020B0609020204030204" pitchFamily="49" charset="0"/>
              </a:rPr>
              <a:t>(in</a:t>
            </a:r>
            <a:r>
              <a:rPr lang="pl-PL" noProof="1">
                <a:latin typeface="Consolas" panose="020B0609020204030204" pitchFamily="49" charset="0"/>
              </a:rPr>
              <a:t>t</a:t>
            </a:r>
            <a:r>
              <a:rPr lang="en-US" noProof="1">
                <a:latin typeface="Consolas" panose="020B0609020204030204" pitchFamily="49" charset="0"/>
              </a:rPr>
              <a:t>):</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mov</a:t>
            </a:r>
            <a:r>
              <a:rPr lang="pl-PL" noProof="1">
                <a:latin typeface="Consolas" panose="020B0609020204030204" pitchFamily="49" charset="0"/>
              </a:rPr>
              <a:t> eax, edi</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mov</a:t>
            </a:r>
            <a:r>
              <a:rPr lang="pl-PL" noProof="1">
                <a:latin typeface="Consolas" panose="020B0609020204030204" pitchFamily="49" charset="0"/>
              </a:rPr>
              <a:t> edx, 1717986919</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sar</a:t>
            </a:r>
            <a:r>
              <a:rPr lang="pl-PL" noProof="1">
                <a:latin typeface="Consolas" panose="020B0609020204030204" pitchFamily="49" charset="0"/>
              </a:rPr>
              <a:t> edi, 31</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imul</a:t>
            </a:r>
            <a:r>
              <a:rPr lang="pl-PL" noProof="1">
                <a:latin typeface="Consolas" panose="020B0609020204030204" pitchFamily="49" charset="0"/>
              </a:rPr>
              <a:t> edx</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sar</a:t>
            </a:r>
            <a:r>
              <a:rPr lang="pl-PL" noProof="1">
                <a:latin typeface="Consolas" panose="020B0609020204030204" pitchFamily="49" charset="0"/>
              </a:rPr>
              <a:t> edx, 2</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mov</a:t>
            </a:r>
            <a:r>
              <a:rPr lang="pl-PL" noProof="1">
                <a:latin typeface="Consolas" panose="020B0609020204030204" pitchFamily="49" charset="0"/>
              </a:rPr>
              <a:t> eax, edx</a:t>
            </a:r>
            <a:br>
              <a:rPr lang="pl-PL" noProof="1">
                <a:latin typeface="Consolas" panose="020B0609020204030204" pitchFamily="49" charset="0"/>
              </a:rPr>
            </a:br>
            <a:r>
              <a:rPr lang="pl-PL" noProof="1">
                <a:latin typeface="Consolas" panose="020B0609020204030204" pitchFamily="49" charset="0"/>
              </a:rPr>
              <a:t>  </a:t>
            </a:r>
            <a:r>
              <a:rPr lang="pl-PL" noProof="1">
                <a:solidFill>
                  <a:schemeClr val="accent1"/>
                </a:solidFill>
                <a:latin typeface="Consolas" panose="020B0609020204030204" pitchFamily="49" charset="0"/>
              </a:rPr>
              <a:t>sub</a:t>
            </a:r>
            <a:r>
              <a:rPr lang="pl-PL" noProof="1">
                <a:latin typeface="Consolas" panose="020B0609020204030204" pitchFamily="49" charset="0"/>
              </a:rPr>
              <a:t> eax, edi</a:t>
            </a:r>
            <a:br>
              <a:rPr lang="pl-PL" noProof="1">
                <a:latin typeface="Consolas" panose="020B0609020204030204" pitchFamily="49" charset="0"/>
              </a:rPr>
            </a:br>
            <a:r>
              <a:rPr lang="en-US" noProof="1">
                <a:latin typeface="Consolas" panose="020B0609020204030204" pitchFamily="49" charset="0"/>
              </a:rPr>
              <a:t>  </a:t>
            </a:r>
            <a:r>
              <a:rPr lang="en-US" noProof="1">
                <a:solidFill>
                  <a:schemeClr val="accent1"/>
                </a:solidFill>
                <a:latin typeface="Consolas" panose="020B0609020204030204" pitchFamily="49" charset="0"/>
              </a:rPr>
              <a:t>ret</a:t>
            </a:r>
          </a:p>
        </p:txBody>
      </p:sp>
    </p:spTree>
    <p:extLst>
      <p:ext uri="{BB962C8B-B14F-4D97-AF65-F5344CB8AC3E}">
        <p14:creationId xmlns:p14="http://schemas.microsoft.com/office/powerpoint/2010/main" val="375509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9.1 – Nazwy enumeracji</a:t>
            </a: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idx="1"/>
          </p:nvPr>
        </p:nvSpPr>
        <p:spPr/>
        <p:txBody>
          <a:bodyPr>
            <a:normAutofit fontScale="77500" lnSpcReduction="20000"/>
          </a:bodyPr>
          <a:lstStyle/>
          <a:p>
            <a:pPr marL="0" indent="0">
              <a:buNone/>
            </a:pPr>
            <a:r>
              <a:rPr lang="en-US" b="1" noProof="1">
                <a:solidFill>
                  <a:schemeClr val="accent1"/>
                </a:solidFill>
                <a:latin typeface="Consolas" panose="020B0609020204030204" pitchFamily="49" charset="0"/>
              </a:rPr>
              <a:t>enum</a:t>
            </a:r>
            <a:r>
              <a:rPr lang="en-US" noProof="1">
                <a:latin typeface="Consolas" panose="020B0609020204030204" pitchFamily="49" charset="0"/>
              </a:rPr>
              <a:t> </a:t>
            </a:r>
            <a:r>
              <a:rPr lang="en-US" b="1" noProof="1">
                <a:solidFill>
                  <a:schemeClr val="accent1"/>
                </a:solidFill>
                <a:latin typeface="Consolas" panose="020B0609020204030204" pitchFamily="49" charset="0"/>
              </a:rPr>
              <a:t>class</a:t>
            </a:r>
            <a:r>
              <a:rPr lang="en-US" noProof="1">
                <a:latin typeface="Consolas" panose="020B0609020204030204" pitchFamily="49" charset="0"/>
              </a:rPr>
              <a:t> color {</a:t>
            </a:r>
            <a:br>
              <a:rPr lang="pl-PL" noProof="1">
                <a:latin typeface="Consolas" panose="020B0609020204030204" pitchFamily="49" charset="0"/>
              </a:rPr>
            </a:br>
            <a:r>
              <a:rPr lang="en-US" noProof="1">
                <a:latin typeface="Consolas" panose="020B0609020204030204" pitchFamily="49" charset="0"/>
              </a:rPr>
              <a:t>  black,</a:t>
            </a:r>
            <a:br>
              <a:rPr lang="pl-PL" noProof="1">
                <a:latin typeface="Consolas" panose="020B0609020204030204" pitchFamily="49" charset="0"/>
              </a:rPr>
            </a:br>
            <a:r>
              <a:rPr lang="en-US" noProof="1">
                <a:latin typeface="Consolas" panose="020B0609020204030204" pitchFamily="49" charset="0"/>
              </a:rPr>
              <a:t>  maroon,</a:t>
            </a:r>
            <a:br>
              <a:rPr lang="pl-PL" noProof="1">
                <a:latin typeface="Consolas" panose="020B0609020204030204" pitchFamily="49" charset="0"/>
              </a:rPr>
            </a:br>
            <a:r>
              <a:rPr lang="en-US" noProof="1">
                <a:latin typeface="Consolas" panose="020B0609020204030204" pitchFamily="49" charset="0"/>
              </a:rPr>
              <a:t>  green,</a:t>
            </a:r>
            <a:br>
              <a:rPr lang="pl-PL" noProof="1">
                <a:latin typeface="Consolas" panose="020B0609020204030204" pitchFamily="49" charset="0"/>
              </a:rPr>
            </a:br>
            <a:r>
              <a:rPr lang="en-US" noProof="1">
                <a:latin typeface="Consolas" panose="020B0609020204030204" pitchFamily="49" charset="0"/>
              </a:rPr>
              <a:t>  olive,</a:t>
            </a:r>
            <a:br>
              <a:rPr lang="pl-PL" noProof="1">
                <a:latin typeface="Consolas" panose="020B0609020204030204" pitchFamily="49" charset="0"/>
              </a:rPr>
            </a:br>
            <a:r>
              <a:rPr lang="pl-PL" noProof="1">
                <a:latin typeface="Consolas" panose="020B0609020204030204" pitchFamily="49" charset="0"/>
              </a:rPr>
              <a:t> </a:t>
            </a:r>
            <a:r>
              <a:rPr lang="en-US" noProof="1">
                <a:latin typeface="Consolas" panose="020B0609020204030204" pitchFamily="49" charset="0"/>
              </a:rPr>
              <a:t> navy,</a:t>
            </a:r>
            <a:br>
              <a:rPr lang="pl-PL" noProof="1">
                <a:latin typeface="Consolas" panose="020B0609020204030204" pitchFamily="49" charset="0"/>
              </a:rPr>
            </a:br>
            <a:r>
              <a:rPr lang="en-US" noProof="1">
                <a:latin typeface="Consolas" panose="020B0609020204030204" pitchFamily="49" charset="0"/>
              </a:rPr>
              <a:t>  purple,</a:t>
            </a:r>
            <a:br>
              <a:rPr lang="pl-PL" noProof="1">
                <a:latin typeface="Consolas" panose="020B0609020204030204" pitchFamily="49" charset="0"/>
              </a:rPr>
            </a:br>
            <a:r>
              <a:rPr lang="en-US" noProof="1">
                <a:latin typeface="Consolas" panose="020B0609020204030204" pitchFamily="49" charset="0"/>
              </a:rPr>
              <a:t>  teal,</a:t>
            </a:r>
            <a:br>
              <a:rPr lang="pl-PL" noProof="1">
                <a:latin typeface="Consolas" panose="020B0609020204030204" pitchFamily="49" charset="0"/>
              </a:rPr>
            </a:br>
            <a:r>
              <a:rPr lang="en-US" noProof="1">
                <a:latin typeface="Consolas" panose="020B0609020204030204" pitchFamily="49" charset="0"/>
              </a:rPr>
              <a:t>  silver,</a:t>
            </a:r>
            <a:br>
              <a:rPr lang="pl-PL" noProof="1">
                <a:latin typeface="Consolas" panose="020B0609020204030204" pitchFamily="49" charset="0"/>
              </a:rPr>
            </a:br>
            <a:r>
              <a:rPr lang="en-US" noProof="1">
                <a:latin typeface="Consolas" panose="020B0609020204030204" pitchFamily="49" charset="0"/>
              </a:rPr>
              <a:t>  gray,</a:t>
            </a:r>
            <a:br>
              <a:rPr lang="pl-PL" noProof="1">
                <a:latin typeface="Consolas" panose="020B0609020204030204" pitchFamily="49" charset="0"/>
              </a:rPr>
            </a:br>
            <a:r>
              <a:rPr lang="en-US" noProof="1">
                <a:latin typeface="Consolas" panose="020B0609020204030204" pitchFamily="49" charset="0"/>
              </a:rPr>
              <a:t>  red,</a:t>
            </a:r>
            <a:br>
              <a:rPr lang="pl-PL" noProof="1">
                <a:latin typeface="Consolas" panose="020B0609020204030204" pitchFamily="49" charset="0"/>
              </a:rPr>
            </a:br>
            <a:r>
              <a:rPr lang="en-US" noProof="1">
                <a:latin typeface="Consolas" panose="020B0609020204030204" pitchFamily="49" charset="0"/>
              </a:rPr>
              <a:t>  lime,</a:t>
            </a:r>
            <a:br>
              <a:rPr lang="pl-PL" noProof="1">
                <a:latin typeface="Consolas" panose="020B0609020204030204" pitchFamily="49" charset="0"/>
              </a:rPr>
            </a:br>
            <a:r>
              <a:rPr lang="en-US" noProof="1">
                <a:latin typeface="Consolas" panose="020B0609020204030204" pitchFamily="49" charset="0"/>
              </a:rPr>
              <a:t>  yellow,</a:t>
            </a:r>
            <a:br>
              <a:rPr lang="pl-PL" noProof="1">
                <a:latin typeface="Consolas" panose="020B0609020204030204" pitchFamily="49" charset="0"/>
              </a:rPr>
            </a:br>
            <a:r>
              <a:rPr lang="en-US" noProof="1">
                <a:latin typeface="Consolas" panose="020B0609020204030204" pitchFamily="49" charset="0"/>
              </a:rPr>
              <a:t>  blue,</a:t>
            </a:r>
            <a:br>
              <a:rPr lang="pl-PL" noProof="1">
                <a:latin typeface="Consolas" panose="020B0609020204030204" pitchFamily="49" charset="0"/>
              </a:rPr>
            </a:br>
            <a:r>
              <a:rPr lang="en-US" noProof="1">
                <a:latin typeface="Consolas" panose="020B0609020204030204" pitchFamily="49" charset="0"/>
              </a:rPr>
              <a:t>  fuchsia,</a:t>
            </a:r>
            <a:br>
              <a:rPr lang="pl-PL" noProof="1">
                <a:latin typeface="Consolas" panose="020B0609020204030204" pitchFamily="49" charset="0"/>
              </a:rPr>
            </a:br>
            <a:r>
              <a:rPr lang="en-US" noProof="1">
                <a:latin typeface="Consolas" panose="020B0609020204030204" pitchFamily="49" charset="0"/>
              </a:rPr>
              <a:t>  aqua,</a:t>
            </a:r>
            <a:br>
              <a:rPr lang="pl-PL" noProof="1">
                <a:latin typeface="Consolas" panose="020B0609020204030204" pitchFamily="49" charset="0"/>
              </a:rPr>
            </a:br>
            <a:r>
              <a:rPr lang="en-US" noProof="1">
                <a:latin typeface="Consolas" panose="020B0609020204030204" pitchFamily="49" charset="0"/>
              </a:rPr>
              <a:t>  white</a:t>
            </a:r>
            <a:br>
              <a:rPr lang="pl-PL" noProof="1">
                <a:latin typeface="Consolas" panose="020B0609020204030204" pitchFamily="49" charset="0"/>
              </a:rPr>
            </a:br>
            <a:r>
              <a:rPr lang="en-US" noProof="1">
                <a:latin typeface="Consolas" panose="020B0609020204030204" pitchFamily="49" charset="0"/>
              </a:rPr>
              <a:t>};</a:t>
            </a:r>
          </a:p>
        </p:txBody>
      </p:sp>
    </p:spTree>
    <p:extLst>
      <p:ext uri="{BB962C8B-B14F-4D97-AF65-F5344CB8AC3E}">
        <p14:creationId xmlns:p14="http://schemas.microsoft.com/office/powerpoint/2010/main" val="1537021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9.2 – Nazwy enumeracji, </a:t>
            </a:r>
            <a:r>
              <a:rPr lang="en-US" sz="4000" b="1" dirty="0">
                <a:solidFill>
                  <a:schemeClr val="accent1"/>
                </a:solidFill>
                <a:latin typeface="Consolas" panose="020B0609020204030204" pitchFamily="49" charset="0"/>
              </a:rPr>
              <a:t>switch</a:t>
            </a:r>
            <a:endParaRPr lang="en-US" b="1" dirty="0">
              <a:solidFill>
                <a:schemeClr val="accent1"/>
              </a:solidFill>
              <a:latin typeface="Consolas" panose="020B0609020204030204" pitchFamily="49" charset="0"/>
            </a:endParaRP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normAutofit fontScale="62500" lnSpcReduction="20000"/>
          </a:bodyPr>
          <a:lstStyle/>
          <a:p>
            <a:pPr marL="0" indent="0">
              <a:buNone/>
            </a:pP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enum_to_c_str(color v)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switch</a:t>
            </a:r>
            <a:r>
              <a:rPr lang="en-US" noProof="1">
                <a:latin typeface="Consolas" panose="020B0609020204030204" pitchFamily="49" charset="0"/>
              </a:rPr>
              <a:t> (v) {</a:t>
            </a:r>
            <a:br>
              <a:rPr lang="pl-PL" noProof="1">
                <a:latin typeface="Consolas" panose="020B0609020204030204" pitchFamily="49" charset="0"/>
              </a:rPr>
            </a:br>
            <a:r>
              <a:rPr lang="en-US" noProof="1">
                <a:solidFill>
                  <a:schemeClr val="accent2"/>
                </a:solidFill>
                <a:latin typeface="Consolas" panose="020B0609020204030204" pitchFamily="49" charset="0"/>
              </a:rPr>
              <a:t>#define CASE(x) case x: return #x</a:t>
            </a:r>
            <a:br>
              <a:rPr lang="pl-PL" noProof="1">
                <a:latin typeface="Consolas" panose="020B0609020204030204" pitchFamily="49" charset="0"/>
              </a:rPr>
            </a:br>
            <a:r>
              <a:rPr lang="en-US" noProof="1">
                <a:latin typeface="Consolas" panose="020B0609020204030204" pitchFamily="49" charset="0"/>
              </a:rPr>
              <a:t>    CASE(color::black);</a:t>
            </a:r>
            <a:br>
              <a:rPr lang="pl-PL" noProof="1">
                <a:latin typeface="Consolas" panose="020B0609020204030204" pitchFamily="49" charset="0"/>
              </a:rPr>
            </a:br>
            <a:r>
              <a:rPr lang="en-US" noProof="1">
                <a:latin typeface="Consolas" panose="020B0609020204030204" pitchFamily="49" charset="0"/>
              </a:rPr>
              <a:t>    CASE(color::maroon);</a:t>
            </a:r>
            <a:br>
              <a:rPr lang="pl-PL" noProof="1">
                <a:latin typeface="Consolas" panose="020B0609020204030204" pitchFamily="49" charset="0"/>
              </a:rPr>
            </a:br>
            <a:r>
              <a:rPr lang="en-US" noProof="1">
                <a:latin typeface="Consolas" panose="020B0609020204030204" pitchFamily="49" charset="0"/>
              </a:rPr>
              <a:t>    CASE(color::green);</a:t>
            </a:r>
            <a:br>
              <a:rPr lang="pl-PL" noProof="1">
                <a:latin typeface="Consolas" panose="020B0609020204030204" pitchFamily="49" charset="0"/>
              </a:rPr>
            </a:br>
            <a:r>
              <a:rPr lang="en-US" noProof="1">
                <a:latin typeface="Consolas" panose="020B0609020204030204" pitchFamily="49" charset="0"/>
              </a:rPr>
              <a:t>    CASE(color::olive);</a:t>
            </a:r>
            <a:br>
              <a:rPr lang="pl-PL" noProof="1">
                <a:latin typeface="Consolas" panose="020B0609020204030204" pitchFamily="49" charset="0"/>
              </a:rPr>
            </a:br>
            <a:r>
              <a:rPr lang="en-US" noProof="1">
                <a:latin typeface="Consolas" panose="020B0609020204030204" pitchFamily="49" charset="0"/>
              </a:rPr>
              <a:t>    CASE(color::navy);</a:t>
            </a:r>
            <a:br>
              <a:rPr lang="pl-PL" noProof="1">
                <a:latin typeface="Consolas" panose="020B0609020204030204" pitchFamily="49" charset="0"/>
              </a:rPr>
            </a:br>
            <a:r>
              <a:rPr lang="en-US" noProof="1">
                <a:latin typeface="Consolas" panose="020B0609020204030204" pitchFamily="49" charset="0"/>
              </a:rPr>
              <a:t>    CASE(color::purple);</a:t>
            </a:r>
            <a:br>
              <a:rPr lang="pl-PL" noProof="1">
                <a:latin typeface="Consolas" panose="020B0609020204030204" pitchFamily="49" charset="0"/>
              </a:rPr>
            </a:br>
            <a:r>
              <a:rPr lang="en-US" noProof="1">
                <a:latin typeface="Consolas" panose="020B0609020204030204" pitchFamily="49" charset="0"/>
              </a:rPr>
              <a:t>    CASE(color::teal);</a:t>
            </a:r>
            <a:br>
              <a:rPr lang="pl-PL" noProof="1">
                <a:latin typeface="Consolas" panose="020B0609020204030204" pitchFamily="49" charset="0"/>
              </a:rPr>
            </a:br>
            <a:r>
              <a:rPr lang="en-US" noProof="1">
                <a:latin typeface="Consolas" panose="020B0609020204030204" pitchFamily="49" charset="0"/>
              </a:rPr>
              <a:t>    CASE(color::silver);</a:t>
            </a:r>
            <a:br>
              <a:rPr lang="pl-PL" noProof="1">
                <a:latin typeface="Consolas" panose="020B0609020204030204" pitchFamily="49" charset="0"/>
              </a:rPr>
            </a:br>
            <a:r>
              <a:rPr lang="en-US" noProof="1">
                <a:latin typeface="Consolas" panose="020B0609020204030204" pitchFamily="49" charset="0"/>
              </a:rPr>
              <a:t>    CASE(color::gray);</a:t>
            </a:r>
            <a:br>
              <a:rPr lang="pl-PL" noProof="1">
                <a:latin typeface="Consolas" panose="020B0609020204030204" pitchFamily="49" charset="0"/>
              </a:rPr>
            </a:br>
            <a:r>
              <a:rPr lang="en-US" noProof="1">
                <a:latin typeface="Consolas" panose="020B0609020204030204" pitchFamily="49" charset="0"/>
              </a:rPr>
              <a:t>    CASE(color::red);</a:t>
            </a:r>
            <a:br>
              <a:rPr lang="pl-PL" noProof="1">
                <a:latin typeface="Consolas" panose="020B0609020204030204" pitchFamily="49" charset="0"/>
              </a:rPr>
            </a:br>
            <a:r>
              <a:rPr lang="en-US" noProof="1">
                <a:latin typeface="Consolas" panose="020B0609020204030204" pitchFamily="49" charset="0"/>
              </a:rPr>
              <a:t>    CASE(color::lime);</a:t>
            </a:r>
            <a:br>
              <a:rPr lang="pl-PL" noProof="1">
                <a:latin typeface="Consolas" panose="020B0609020204030204" pitchFamily="49" charset="0"/>
              </a:rPr>
            </a:br>
            <a:r>
              <a:rPr lang="en-US" noProof="1">
                <a:latin typeface="Consolas" panose="020B0609020204030204" pitchFamily="49" charset="0"/>
              </a:rPr>
              <a:t>    CASE(color::yellow);</a:t>
            </a:r>
            <a:br>
              <a:rPr lang="pl-PL" noProof="1">
                <a:latin typeface="Consolas" panose="020B0609020204030204" pitchFamily="49" charset="0"/>
              </a:rPr>
            </a:br>
            <a:r>
              <a:rPr lang="en-US" noProof="1">
                <a:latin typeface="Consolas" panose="020B0609020204030204" pitchFamily="49" charset="0"/>
              </a:rPr>
              <a:t>    CASE(color::blue);</a:t>
            </a:r>
            <a:br>
              <a:rPr lang="pl-PL" noProof="1">
                <a:latin typeface="Consolas" panose="020B0609020204030204" pitchFamily="49" charset="0"/>
              </a:rPr>
            </a:br>
            <a:r>
              <a:rPr lang="en-US" noProof="1">
                <a:latin typeface="Consolas" panose="020B0609020204030204" pitchFamily="49" charset="0"/>
              </a:rPr>
              <a:t>    CASE(color::fuchsia);</a:t>
            </a:r>
            <a:br>
              <a:rPr lang="pl-PL" noProof="1">
                <a:latin typeface="Consolas" panose="020B0609020204030204" pitchFamily="49" charset="0"/>
              </a:rPr>
            </a:br>
            <a:r>
              <a:rPr lang="en-US" noProof="1">
                <a:latin typeface="Consolas" panose="020B0609020204030204" pitchFamily="49" charset="0"/>
              </a:rPr>
              <a:t>    CASE(color::aqua);</a:t>
            </a:r>
            <a:br>
              <a:rPr lang="pl-PL" noProof="1">
                <a:latin typeface="Consolas" panose="020B0609020204030204" pitchFamily="49" charset="0"/>
              </a:rPr>
            </a:br>
            <a:r>
              <a:rPr lang="en-US" noProof="1">
                <a:latin typeface="Consolas" panose="020B0609020204030204" pitchFamily="49" charset="0"/>
              </a:rPr>
              <a:t>    CASE(color::white);</a:t>
            </a:r>
            <a:br>
              <a:rPr lang="pl-PL" noProof="1">
                <a:latin typeface="Consolas" panose="020B0609020204030204" pitchFamily="49" charset="0"/>
              </a:rPr>
            </a:br>
            <a:r>
              <a:rPr lang="en-US" noProof="1">
                <a:solidFill>
                  <a:schemeClr val="accent2"/>
                </a:solidFill>
                <a:latin typeface="Consolas" panose="020B0609020204030204" pitchFamily="49" charset="0"/>
              </a:rPr>
              <a:t>#undef CASE</a:t>
            </a:r>
            <a:br>
              <a:rPr lang="pl-PL" noProof="1">
                <a:latin typeface="Consolas" panose="020B0609020204030204" pitchFamily="49" charset="0"/>
              </a:rPr>
            </a:br>
            <a:r>
              <a:rPr lang="en-US" noProof="1">
                <a:latin typeface="Consolas" panose="020B0609020204030204" pitchFamily="49" charset="0"/>
              </a:rPr>
              <a:t>  }</a:t>
            </a:r>
            <a:br>
              <a:rPr lang="pl-PL" noProof="1">
                <a:latin typeface="Consolas" panose="020B0609020204030204" pitchFamily="49" charset="0"/>
              </a:rPr>
            </a:br>
            <a:r>
              <a:rPr lang="en-US" noProof="1">
                <a:latin typeface="Consolas" panose="020B0609020204030204" pitchFamily="49" charset="0"/>
              </a:rPr>
              <a:t>}</a:t>
            </a:r>
          </a:p>
        </p:txBody>
      </p:sp>
      <p:sp>
        <p:nvSpPr>
          <p:cNvPr id="2" name="Content Placeholder 1">
            <a:extLst>
              <a:ext uri="{FF2B5EF4-FFF2-40B4-BE49-F238E27FC236}">
                <a16:creationId xmlns:a16="http://schemas.microsoft.com/office/drawing/2014/main" id="{32DA4243-E000-4145-B506-251CAEDC278A}"/>
              </a:ext>
            </a:extLst>
          </p:cNvPr>
          <p:cNvSpPr>
            <a:spLocks noGrp="1"/>
          </p:cNvSpPr>
          <p:nvPr>
            <p:ph sz="half" idx="2"/>
          </p:nvPr>
        </p:nvSpPr>
        <p:spPr/>
        <p:txBody>
          <a:bodyPr>
            <a:normAutofit/>
          </a:bodyPr>
          <a:lstStyle/>
          <a:p>
            <a:pPr marL="0" indent="0">
              <a:buNone/>
            </a:pPr>
            <a:r>
              <a:rPr lang="pl-PL" sz="1800" noProof="1">
                <a:solidFill>
                  <a:schemeClr val="bg1"/>
                </a:solidFill>
                <a:latin typeface="Consolas" panose="020B0609020204030204" pitchFamily="49" charset="0"/>
              </a:rPr>
              <a:t>enum_to_c_str(color):</a:t>
            </a:r>
            <a:br>
              <a:rPr lang="pl-PL" sz="1800" noProof="1">
                <a:solidFill>
                  <a:schemeClr val="bg1"/>
                </a:solidFill>
                <a:latin typeface="Consolas" panose="020B0609020204030204" pitchFamily="49" charset="0"/>
              </a:rPr>
            </a:br>
            <a:r>
              <a:rPr lang="pl-PL" sz="1800" noProof="1">
                <a:solidFill>
                  <a:schemeClr val="bg1"/>
                </a:solidFill>
                <a:latin typeface="Consolas" panose="020B0609020204030204" pitchFamily="49" charset="0"/>
              </a:rPr>
              <a:t>  mov edi, edi</a:t>
            </a:r>
            <a:br>
              <a:rPr lang="pl-PL" sz="1800" noProof="1">
                <a:solidFill>
                  <a:schemeClr val="bg1"/>
                </a:solidFill>
                <a:latin typeface="Consolas" panose="020B0609020204030204" pitchFamily="49" charset="0"/>
              </a:rPr>
            </a:br>
            <a:r>
              <a:rPr lang="pl-PL" sz="1800" noProof="1">
                <a:solidFill>
                  <a:schemeClr val="bg1"/>
                </a:solidFill>
                <a:latin typeface="Consolas" panose="020B0609020204030204" pitchFamily="49" charset="0"/>
              </a:rPr>
              <a:t>  mov rax, QWORD PTR CSWTCH.0[0+rdi*8]</a:t>
            </a:r>
            <a:br>
              <a:rPr lang="pl-PL" sz="1800" noProof="1">
                <a:solidFill>
                  <a:schemeClr val="bg1"/>
                </a:solidFill>
                <a:latin typeface="Consolas" panose="020B0609020204030204" pitchFamily="49" charset="0"/>
              </a:rPr>
            </a:br>
            <a:r>
              <a:rPr lang="pl-PL" sz="1800" noProof="1">
                <a:solidFill>
                  <a:schemeClr val="bg1"/>
                </a:solidFill>
                <a:latin typeface="Consolas" panose="020B0609020204030204" pitchFamily="49" charset="0"/>
              </a:rPr>
              <a:t>  ret</a:t>
            </a:r>
            <a:br>
              <a:rPr lang="pl-PL" sz="1800" noProof="1">
                <a:solidFill>
                  <a:schemeClr val="bg1"/>
                </a:solidFill>
                <a:latin typeface="Consolas" panose="020B0609020204030204" pitchFamily="49" charset="0"/>
              </a:rPr>
            </a:br>
            <a:r>
              <a:rPr lang="pl-PL" sz="1800" noProof="1">
                <a:solidFill>
                  <a:schemeClr val="bg1"/>
                </a:solidFill>
                <a:latin typeface="Consolas" panose="020B0609020204030204" pitchFamily="49" charset="0"/>
              </a:rPr>
              <a:t>// (…) stałe</a:t>
            </a:r>
          </a:p>
        </p:txBody>
      </p:sp>
    </p:spTree>
    <p:extLst>
      <p:ext uri="{BB962C8B-B14F-4D97-AF65-F5344CB8AC3E}">
        <p14:creationId xmlns:p14="http://schemas.microsoft.com/office/powerpoint/2010/main" val="3284606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9.2 – Nazwy enumeracji, </a:t>
            </a:r>
            <a:r>
              <a:rPr lang="en-US" sz="4000" b="1" dirty="0">
                <a:solidFill>
                  <a:schemeClr val="accent1"/>
                </a:solidFill>
                <a:latin typeface="Consolas" panose="020B0609020204030204" pitchFamily="49" charset="0"/>
              </a:rPr>
              <a:t>switch</a:t>
            </a:r>
            <a:endParaRPr lang="en-US" b="1" dirty="0">
              <a:solidFill>
                <a:schemeClr val="accent1"/>
              </a:solidFill>
              <a:latin typeface="Consolas" panose="020B0609020204030204" pitchFamily="49" charset="0"/>
            </a:endParaRP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normAutofit fontScale="62500" lnSpcReduction="20000"/>
          </a:bodyPr>
          <a:lstStyle/>
          <a:p>
            <a:pPr marL="0" indent="0">
              <a:buNone/>
            </a:pP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enum_to_c_str(color v)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switch</a:t>
            </a:r>
            <a:r>
              <a:rPr lang="en-US" noProof="1">
                <a:latin typeface="Consolas" panose="020B0609020204030204" pitchFamily="49" charset="0"/>
              </a:rPr>
              <a:t> (v) {</a:t>
            </a:r>
            <a:br>
              <a:rPr lang="pl-PL" noProof="1">
                <a:latin typeface="Consolas" panose="020B0609020204030204" pitchFamily="49" charset="0"/>
              </a:rPr>
            </a:br>
            <a:r>
              <a:rPr lang="en-US" noProof="1">
                <a:solidFill>
                  <a:schemeClr val="accent2"/>
                </a:solidFill>
                <a:latin typeface="Consolas" panose="020B0609020204030204" pitchFamily="49" charset="0"/>
              </a:rPr>
              <a:t>#define CASE(x) case x: return #x</a:t>
            </a:r>
            <a:br>
              <a:rPr lang="pl-PL" noProof="1">
                <a:latin typeface="Consolas" panose="020B0609020204030204" pitchFamily="49" charset="0"/>
              </a:rPr>
            </a:br>
            <a:r>
              <a:rPr lang="en-US" noProof="1">
                <a:latin typeface="Consolas" panose="020B0609020204030204" pitchFamily="49" charset="0"/>
              </a:rPr>
              <a:t>    CASE(color::black);</a:t>
            </a:r>
            <a:br>
              <a:rPr lang="pl-PL" noProof="1">
                <a:latin typeface="Consolas" panose="020B0609020204030204" pitchFamily="49" charset="0"/>
              </a:rPr>
            </a:br>
            <a:r>
              <a:rPr lang="en-US" noProof="1">
                <a:latin typeface="Consolas" panose="020B0609020204030204" pitchFamily="49" charset="0"/>
              </a:rPr>
              <a:t>    CASE(color::maroon);</a:t>
            </a:r>
            <a:br>
              <a:rPr lang="pl-PL" noProof="1">
                <a:latin typeface="Consolas" panose="020B0609020204030204" pitchFamily="49" charset="0"/>
              </a:rPr>
            </a:br>
            <a:r>
              <a:rPr lang="en-US" noProof="1">
                <a:latin typeface="Consolas" panose="020B0609020204030204" pitchFamily="49" charset="0"/>
              </a:rPr>
              <a:t>    CASE(color::green);</a:t>
            </a:r>
            <a:br>
              <a:rPr lang="pl-PL" noProof="1">
                <a:latin typeface="Consolas" panose="020B0609020204030204" pitchFamily="49" charset="0"/>
              </a:rPr>
            </a:br>
            <a:r>
              <a:rPr lang="en-US" noProof="1">
                <a:latin typeface="Consolas" panose="020B0609020204030204" pitchFamily="49" charset="0"/>
              </a:rPr>
              <a:t>    CASE(color::olive);</a:t>
            </a:r>
            <a:br>
              <a:rPr lang="pl-PL" noProof="1">
                <a:latin typeface="Consolas" panose="020B0609020204030204" pitchFamily="49" charset="0"/>
              </a:rPr>
            </a:br>
            <a:r>
              <a:rPr lang="en-US" noProof="1">
                <a:latin typeface="Consolas" panose="020B0609020204030204" pitchFamily="49" charset="0"/>
              </a:rPr>
              <a:t>    CASE(color::navy);</a:t>
            </a:r>
            <a:br>
              <a:rPr lang="pl-PL" noProof="1">
                <a:latin typeface="Consolas" panose="020B0609020204030204" pitchFamily="49" charset="0"/>
              </a:rPr>
            </a:br>
            <a:r>
              <a:rPr lang="en-US" noProof="1">
                <a:latin typeface="Consolas" panose="020B0609020204030204" pitchFamily="49" charset="0"/>
              </a:rPr>
              <a:t>    CASE(color::purple);</a:t>
            </a:r>
            <a:br>
              <a:rPr lang="pl-PL" noProof="1">
                <a:latin typeface="Consolas" panose="020B0609020204030204" pitchFamily="49" charset="0"/>
              </a:rPr>
            </a:br>
            <a:r>
              <a:rPr lang="en-US" noProof="1">
                <a:latin typeface="Consolas" panose="020B0609020204030204" pitchFamily="49" charset="0"/>
              </a:rPr>
              <a:t>    CASE(color::teal);</a:t>
            </a:r>
            <a:br>
              <a:rPr lang="pl-PL" noProof="1">
                <a:latin typeface="Consolas" panose="020B0609020204030204" pitchFamily="49" charset="0"/>
              </a:rPr>
            </a:br>
            <a:r>
              <a:rPr lang="en-US" noProof="1">
                <a:latin typeface="Consolas" panose="020B0609020204030204" pitchFamily="49" charset="0"/>
              </a:rPr>
              <a:t>    CASE(color::silver);</a:t>
            </a:r>
            <a:br>
              <a:rPr lang="pl-PL" noProof="1">
                <a:latin typeface="Consolas" panose="020B0609020204030204" pitchFamily="49" charset="0"/>
              </a:rPr>
            </a:br>
            <a:r>
              <a:rPr lang="en-US" noProof="1">
                <a:latin typeface="Consolas" panose="020B0609020204030204" pitchFamily="49" charset="0"/>
              </a:rPr>
              <a:t>    CASE(color::gray);</a:t>
            </a:r>
            <a:br>
              <a:rPr lang="pl-PL" noProof="1">
                <a:latin typeface="Consolas" panose="020B0609020204030204" pitchFamily="49" charset="0"/>
              </a:rPr>
            </a:br>
            <a:r>
              <a:rPr lang="en-US" noProof="1">
                <a:latin typeface="Consolas" panose="020B0609020204030204" pitchFamily="49" charset="0"/>
              </a:rPr>
              <a:t>    CASE(color::red);</a:t>
            </a:r>
            <a:br>
              <a:rPr lang="pl-PL" noProof="1">
                <a:latin typeface="Consolas" panose="020B0609020204030204" pitchFamily="49" charset="0"/>
              </a:rPr>
            </a:br>
            <a:r>
              <a:rPr lang="en-US" noProof="1">
                <a:latin typeface="Consolas" panose="020B0609020204030204" pitchFamily="49" charset="0"/>
              </a:rPr>
              <a:t>    CASE(color::lime);</a:t>
            </a:r>
            <a:br>
              <a:rPr lang="pl-PL" noProof="1">
                <a:latin typeface="Consolas" panose="020B0609020204030204" pitchFamily="49" charset="0"/>
              </a:rPr>
            </a:br>
            <a:r>
              <a:rPr lang="en-US" noProof="1">
                <a:latin typeface="Consolas" panose="020B0609020204030204" pitchFamily="49" charset="0"/>
              </a:rPr>
              <a:t>    CASE(color::yellow);</a:t>
            </a:r>
            <a:br>
              <a:rPr lang="pl-PL" noProof="1">
                <a:latin typeface="Consolas" panose="020B0609020204030204" pitchFamily="49" charset="0"/>
              </a:rPr>
            </a:br>
            <a:r>
              <a:rPr lang="en-US" noProof="1">
                <a:latin typeface="Consolas" panose="020B0609020204030204" pitchFamily="49" charset="0"/>
              </a:rPr>
              <a:t>    CASE(color::blue);</a:t>
            </a:r>
            <a:br>
              <a:rPr lang="pl-PL" noProof="1">
                <a:latin typeface="Consolas" panose="020B0609020204030204" pitchFamily="49" charset="0"/>
              </a:rPr>
            </a:br>
            <a:r>
              <a:rPr lang="en-US" noProof="1">
                <a:latin typeface="Consolas" panose="020B0609020204030204" pitchFamily="49" charset="0"/>
              </a:rPr>
              <a:t>    CASE(color::fuchsia);</a:t>
            </a:r>
            <a:br>
              <a:rPr lang="pl-PL" noProof="1">
                <a:latin typeface="Consolas" panose="020B0609020204030204" pitchFamily="49" charset="0"/>
              </a:rPr>
            </a:br>
            <a:r>
              <a:rPr lang="en-US" noProof="1">
                <a:latin typeface="Consolas" panose="020B0609020204030204" pitchFamily="49" charset="0"/>
              </a:rPr>
              <a:t>    CASE(color::aqua);</a:t>
            </a:r>
            <a:br>
              <a:rPr lang="pl-PL" noProof="1">
                <a:latin typeface="Consolas" panose="020B0609020204030204" pitchFamily="49" charset="0"/>
              </a:rPr>
            </a:br>
            <a:r>
              <a:rPr lang="en-US" noProof="1">
                <a:latin typeface="Consolas" panose="020B0609020204030204" pitchFamily="49" charset="0"/>
              </a:rPr>
              <a:t>    CASE(color::white);</a:t>
            </a:r>
            <a:br>
              <a:rPr lang="pl-PL" noProof="1">
                <a:latin typeface="Consolas" panose="020B0609020204030204" pitchFamily="49" charset="0"/>
              </a:rPr>
            </a:br>
            <a:r>
              <a:rPr lang="en-US" noProof="1">
                <a:solidFill>
                  <a:schemeClr val="accent2"/>
                </a:solidFill>
                <a:latin typeface="Consolas" panose="020B0609020204030204" pitchFamily="49" charset="0"/>
              </a:rPr>
              <a:t>#undef CASE</a:t>
            </a:r>
            <a:br>
              <a:rPr lang="pl-PL" noProof="1">
                <a:latin typeface="Consolas" panose="020B0609020204030204" pitchFamily="49" charset="0"/>
              </a:rPr>
            </a:br>
            <a:r>
              <a:rPr lang="en-US" noProof="1">
                <a:latin typeface="Consolas" panose="020B0609020204030204" pitchFamily="49" charset="0"/>
              </a:rPr>
              <a:t>  }</a:t>
            </a:r>
            <a:br>
              <a:rPr lang="pl-PL" noProof="1">
                <a:latin typeface="Consolas" panose="020B0609020204030204" pitchFamily="49" charset="0"/>
              </a:rPr>
            </a:br>
            <a:r>
              <a:rPr lang="en-US" noProof="1">
                <a:latin typeface="Consolas" panose="020B0609020204030204" pitchFamily="49" charset="0"/>
              </a:rPr>
              <a:t>}</a:t>
            </a:r>
          </a:p>
        </p:txBody>
      </p:sp>
      <p:sp>
        <p:nvSpPr>
          <p:cNvPr id="2" name="Content Placeholder 1">
            <a:extLst>
              <a:ext uri="{FF2B5EF4-FFF2-40B4-BE49-F238E27FC236}">
                <a16:creationId xmlns:a16="http://schemas.microsoft.com/office/drawing/2014/main" id="{32DA4243-E000-4145-B506-251CAEDC278A}"/>
              </a:ext>
            </a:extLst>
          </p:cNvPr>
          <p:cNvSpPr>
            <a:spLocks noGrp="1"/>
          </p:cNvSpPr>
          <p:nvPr>
            <p:ph sz="half" idx="2"/>
          </p:nvPr>
        </p:nvSpPr>
        <p:spPr/>
        <p:txBody>
          <a:bodyPr>
            <a:normAutofit/>
          </a:bodyPr>
          <a:lstStyle/>
          <a:p>
            <a:pPr marL="0" indent="0">
              <a:buNone/>
            </a:pPr>
            <a:r>
              <a:rPr lang="pl-PL" sz="1800" noProof="1">
                <a:latin typeface="Consolas" panose="020B0609020204030204" pitchFamily="49" charset="0"/>
              </a:rPr>
              <a:t>enum_to_c_str(color):</a:t>
            </a:r>
            <a:br>
              <a:rPr lang="pl-PL" sz="1800" noProof="1">
                <a:latin typeface="Consolas" panose="020B0609020204030204" pitchFamily="49" charset="0"/>
              </a:rPr>
            </a:br>
            <a:r>
              <a:rPr lang="pl-PL" sz="1800" noProof="1">
                <a:latin typeface="Consolas" panose="020B0609020204030204" pitchFamily="49" charset="0"/>
              </a:rPr>
              <a:t>  </a:t>
            </a:r>
            <a:r>
              <a:rPr lang="pl-PL" sz="1800" noProof="1">
                <a:solidFill>
                  <a:schemeClr val="accent1"/>
                </a:solidFill>
                <a:latin typeface="Consolas" panose="020B0609020204030204" pitchFamily="49" charset="0"/>
              </a:rPr>
              <a:t>mov</a:t>
            </a:r>
            <a:r>
              <a:rPr lang="pl-PL" sz="1800" noProof="1">
                <a:latin typeface="Consolas" panose="020B0609020204030204" pitchFamily="49" charset="0"/>
              </a:rPr>
              <a:t> edi, edi</a:t>
            </a:r>
            <a:br>
              <a:rPr lang="pl-PL" sz="1800" noProof="1">
                <a:latin typeface="Consolas" panose="020B0609020204030204" pitchFamily="49" charset="0"/>
              </a:rPr>
            </a:br>
            <a:r>
              <a:rPr lang="pl-PL" sz="1800" noProof="1">
                <a:latin typeface="Consolas" panose="020B0609020204030204" pitchFamily="49" charset="0"/>
              </a:rPr>
              <a:t>  </a:t>
            </a:r>
            <a:r>
              <a:rPr lang="pl-PL" sz="1800" noProof="1">
                <a:solidFill>
                  <a:schemeClr val="accent1"/>
                </a:solidFill>
                <a:latin typeface="Consolas" panose="020B0609020204030204" pitchFamily="49" charset="0"/>
              </a:rPr>
              <a:t>mov</a:t>
            </a:r>
            <a:r>
              <a:rPr lang="pl-PL" sz="1800" noProof="1">
                <a:latin typeface="Consolas" panose="020B0609020204030204" pitchFamily="49" charset="0"/>
              </a:rPr>
              <a:t> rax, QWORD PTR CSWTCH.0[0+rdi*8]</a:t>
            </a:r>
            <a:br>
              <a:rPr lang="pl-PL" sz="1800" noProof="1">
                <a:latin typeface="Consolas" panose="020B0609020204030204" pitchFamily="49" charset="0"/>
              </a:rPr>
            </a:br>
            <a:r>
              <a:rPr lang="pl-PL" sz="1800" noProof="1">
                <a:latin typeface="Consolas" panose="020B0609020204030204" pitchFamily="49" charset="0"/>
              </a:rPr>
              <a:t>  </a:t>
            </a:r>
            <a:r>
              <a:rPr lang="pl-PL" sz="1800" noProof="1">
                <a:solidFill>
                  <a:schemeClr val="accent1"/>
                </a:solidFill>
                <a:latin typeface="Consolas" panose="020B0609020204030204" pitchFamily="49" charset="0"/>
              </a:rPr>
              <a:t>ret</a:t>
            </a:r>
            <a:br>
              <a:rPr lang="pl-PL" sz="1800" noProof="1">
                <a:latin typeface="Consolas" panose="020B0609020204030204" pitchFamily="49" charset="0"/>
              </a:rPr>
            </a:br>
            <a:r>
              <a:rPr lang="pl-PL" sz="1800" noProof="1">
                <a:solidFill>
                  <a:schemeClr val="accent6"/>
                </a:solidFill>
                <a:latin typeface="Consolas" panose="020B0609020204030204" pitchFamily="49" charset="0"/>
              </a:rPr>
              <a:t>// (…) stałe</a:t>
            </a:r>
          </a:p>
        </p:txBody>
      </p:sp>
    </p:spTree>
    <p:extLst>
      <p:ext uri="{BB962C8B-B14F-4D97-AF65-F5344CB8AC3E}">
        <p14:creationId xmlns:p14="http://schemas.microsoft.com/office/powerpoint/2010/main" val="350210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9.3 – Nazwy enumeracji, </a:t>
            </a:r>
            <a:r>
              <a:rPr lang="en-US" sz="4000" noProof="1">
                <a:latin typeface="Consolas" panose="020B0609020204030204" pitchFamily="49" charset="0"/>
              </a:rPr>
              <a:t>std::map</a:t>
            </a:r>
            <a:endParaRPr lang="en-US" b="1" noProof="1">
              <a:solidFill>
                <a:schemeClr val="accent1"/>
              </a:solidFill>
              <a:latin typeface="Consolas" panose="020B0609020204030204" pitchFamily="49" charset="0"/>
            </a:endParaRP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normAutofit fontScale="55000" lnSpcReduction="20000"/>
          </a:bodyPr>
          <a:lstStyle/>
          <a:p>
            <a:pPr marL="0" indent="0">
              <a:buNone/>
            </a:pP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enum_to_c_str(color v)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static</a:t>
            </a:r>
            <a:r>
              <a:rPr lang="en-US" noProof="1">
                <a:latin typeface="Consolas" panose="020B0609020204030204" pitchFamily="49" charset="0"/>
              </a:rPr>
              <a:t> std::map&lt;color, </a:t>
            </a: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*&gt;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mapping{</a:t>
            </a:r>
            <a:br>
              <a:rPr lang="pl-PL" noProof="1">
                <a:latin typeface="Consolas" panose="020B0609020204030204" pitchFamily="49" charset="0"/>
              </a:rPr>
            </a:br>
            <a:r>
              <a:rPr lang="en-US" noProof="1">
                <a:solidFill>
                  <a:schemeClr val="accent2"/>
                </a:solidFill>
                <a:latin typeface="Consolas" panose="020B0609020204030204" pitchFamily="49" charset="0"/>
              </a:rPr>
              <a:t>#define CASE(x) {x, #x}</a:t>
            </a:r>
            <a:br>
              <a:rPr lang="pl-PL" noProof="1">
                <a:solidFill>
                  <a:schemeClr val="accent2"/>
                </a:solidFill>
                <a:latin typeface="Consolas" panose="020B0609020204030204" pitchFamily="49" charset="0"/>
              </a:rPr>
            </a:br>
            <a:r>
              <a:rPr lang="en-US" noProof="1">
                <a:latin typeface="Consolas" panose="020B0609020204030204" pitchFamily="49" charset="0"/>
              </a:rPr>
              <a:t>    CASE(color::black),</a:t>
            </a:r>
            <a:br>
              <a:rPr lang="pl-PL" noProof="1">
                <a:latin typeface="Consolas" panose="020B0609020204030204" pitchFamily="49" charset="0"/>
              </a:rPr>
            </a:br>
            <a:r>
              <a:rPr lang="en-US" noProof="1">
                <a:latin typeface="Consolas" panose="020B0609020204030204" pitchFamily="49" charset="0"/>
              </a:rPr>
              <a:t>    CASE(color::maroon),</a:t>
            </a:r>
            <a:br>
              <a:rPr lang="pl-PL" noProof="1">
                <a:latin typeface="Consolas" panose="020B0609020204030204" pitchFamily="49" charset="0"/>
              </a:rPr>
            </a:br>
            <a:r>
              <a:rPr lang="en-US" noProof="1">
                <a:latin typeface="Consolas" panose="020B0609020204030204" pitchFamily="49" charset="0"/>
              </a:rPr>
              <a:t>    CASE(color::green),</a:t>
            </a:r>
            <a:br>
              <a:rPr lang="pl-PL" noProof="1">
                <a:latin typeface="Consolas" panose="020B0609020204030204" pitchFamily="49" charset="0"/>
              </a:rPr>
            </a:br>
            <a:r>
              <a:rPr lang="en-US" noProof="1">
                <a:latin typeface="Consolas" panose="020B0609020204030204" pitchFamily="49" charset="0"/>
              </a:rPr>
              <a:t>    CASE(color::olive),</a:t>
            </a:r>
            <a:br>
              <a:rPr lang="pl-PL" noProof="1">
                <a:latin typeface="Consolas" panose="020B0609020204030204" pitchFamily="49" charset="0"/>
              </a:rPr>
            </a:br>
            <a:r>
              <a:rPr lang="en-US" noProof="1">
                <a:latin typeface="Consolas" panose="020B0609020204030204" pitchFamily="49" charset="0"/>
              </a:rPr>
              <a:t>    CASE(color::navy),</a:t>
            </a:r>
            <a:br>
              <a:rPr lang="pl-PL" noProof="1">
                <a:latin typeface="Consolas" panose="020B0609020204030204" pitchFamily="49" charset="0"/>
              </a:rPr>
            </a:br>
            <a:r>
              <a:rPr lang="en-US" noProof="1">
                <a:latin typeface="Consolas" panose="020B0609020204030204" pitchFamily="49" charset="0"/>
              </a:rPr>
              <a:t>    CASE(color::purple),</a:t>
            </a:r>
            <a:br>
              <a:rPr lang="pl-PL" noProof="1">
                <a:latin typeface="Consolas" panose="020B0609020204030204" pitchFamily="49" charset="0"/>
              </a:rPr>
            </a:br>
            <a:r>
              <a:rPr lang="en-US" noProof="1">
                <a:latin typeface="Consolas" panose="020B0609020204030204" pitchFamily="49" charset="0"/>
              </a:rPr>
              <a:t>    CASE(color::teal),</a:t>
            </a:r>
            <a:br>
              <a:rPr lang="pl-PL" noProof="1">
                <a:latin typeface="Consolas" panose="020B0609020204030204" pitchFamily="49" charset="0"/>
              </a:rPr>
            </a:br>
            <a:r>
              <a:rPr lang="en-US" noProof="1">
                <a:latin typeface="Consolas" panose="020B0609020204030204" pitchFamily="49" charset="0"/>
              </a:rPr>
              <a:t>    CASE(color::silver),</a:t>
            </a:r>
            <a:br>
              <a:rPr lang="pl-PL" noProof="1">
                <a:latin typeface="Consolas" panose="020B0609020204030204" pitchFamily="49" charset="0"/>
              </a:rPr>
            </a:br>
            <a:r>
              <a:rPr lang="en-US" noProof="1">
                <a:latin typeface="Consolas" panose="020B0609020204030204" pitchFamily="49" charset="0"/>
              </a:rPr>
              <a:t>    CASE(color::gray),</a:t>
            </a:r>
            <a:br>
              <a:rPr lang="pl-PL" noProof="1">
                <a:latin typeface="Consolas" panose="020B0609020204030204" pitchFamily="49" charset="0"/>
              </a:rPr>
            </a:br>
            <a:r>
              <a:rPr lang="en-US" noProof="1">
                <a:latin typeface="Consolas" panose="020B0609020204030204" pitchFamily="49" charset="0"/>
              </a:rPr>
              <a:t>    CASE(color::red),</a:t>
            </a:r>
            <a:br>
              <a:rPr lang="pl-PL" noProof="1">
                <a:latin typeface="Consolas" panose="020B0609020204030204" pitchFamily="49" charset="0"/>
              </a:rPr>
            </a:br>
            <a:r>
              <a:rPr lang="en-US" noProof="1">
                <a:latin typeface="Consolas" panose="020B0609020204030204" pitchFamily="49" charset="0"/>
              </a:rPr>
              <a:t>    CASE(color::lime),</a:t>
            </a:r>
            <a:br>
              <a:rPr lang="pl-PL" noProof="1">
                <a:latin typeface="Consolas" panose="020B0609020204030204" pitchFamily="49" charset="0"/>
              </a:rPr>
            </a:br>
            <a:r>
              <a:rPr lang="en-US" noProof="1">
                <a:latin typeface="Consolas" panose="020B0609020204030204" pitchFamily="49" charset="0"/>
              </a:rPr>
              <a:t>    CASE(color::yellow),</a:t>
            </a:r>
            <a:br>
              <a:rPr lang="pl-PL" noProof="1">
                <a:latin typeface="Consolas" panose="020B0609020204030204" pitchFamily="49" charset="0"/>
              </a:rPr>
            </a:br>
            <a:r>
              <a:rPr lang="en-US" noProof="1">
                <a:latin typeface="Consolas" panose="020B0609020204030204" pitchFamily="49" charset="0"/>
              </a:rPr>
              <a:t>    CASE(color::blue),</a:t>
            </a:r>
            <a:br>
              <a:rPr lang="pl-PL" noProof="1">
                <a:latin typeface="Consolas" panose="020B0609020204030204" pitchFamily="49" charset="0"/>
              </a:rPr>
            </a:br>
            <a:r>
              <a:rPr lang="en-US" noProof="1">
                <a:latin typeface="Consolas" panose="020B0609020204030204" pitchFamily="49" charset="0"/>
              </a:rPr>
              <a:t>    CASE(color::fuchsia),</a:t>
            </a:r>
            <a:br>
              <a:rPr lang="pl-PL" noProof="1">
                <a:latin typeface="Consolas" panose="020B0609020204030204" pitchFamily="49" charset="0"/>
              </a:rPr>
            </a:br>
            <a:r>
              <a:rPr lang="en-US" noProof="1">
                <a:latin typeface="Consolas" panose="020B0609020204030204" pitchFamily="49" charset="0"/>
              </a:rPr>
              <a:t>    CASE(color::aqua),</a:t>
            </a:r>
            <a:br>
              <a:rPr lang="pl-PL" noProof="1">
                <a:latin typeface="Consolas" panose="020B0609020204030204" pitchFamily="49" charset="0"/>
              </a:rPr>
            </a:br>
            <a:r>
              <a:rPr lang="en-US" noProof="1">
                <a:latin typeface="Consolas" panose="020B0609020204030204" pitchFamily="49" charset="0"/>
              </a:rPr>
              <a:t>    CASE(color::white)</a:t>
            </a:r>
            <a:br>
              <a:rPr lang="pl-PL" noProof="1">
                <a:latin typeface="Consolas" panose="020B0609020204030204" pitchFamily="49" charset="0"/>
              </a:rPr>
            </a:br>
            <a:r>
              <a:rPr lang="en-US" noProof="1">
                <a:solidFill>
                  <a:schemeClr val="accent2"/>
                </a:solidFill>
                <a:latin typeface="Consolas" panose="020B0609020204030204" pitchFamily="49" charset="0"/>
              </a:rPr>
              <a:t>#undef CASE</a:t>
            </a:r>
            <a:br>
              <a:rPr lang="pl-PL" noProof="1">
                <a:solidFill>
                  <a:schemeClr val="accent2"/>
                </a:solidFill>
                <a:latin typeface="Consolas" panose="020B0609020204030204" pitchFamily="49" charset="0"/>
              </a:rPr>
            </a:br>
            <a:r>
              <a:rPr lang="en-US" noProof="1">
                <a:latin typeface="Consolas" panose="020B0609020204030204" pitchFamily="49" charset="0"/>
              </a:rPr>
              <a:t>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mapping.find(v)-&gt;second;</a:t>
            </a:r>
            <a:br>
              <a:rPr lang="pl-PL" noProof="1">
                <a:latin typeface="Consolas" panose="020B0609020204030204" pitchFamily="49" charset="0"/>
              </a:rPr>
            </a:br>
            <a:r>
              <a:rPr lang="en-US" noProof="1">
                <a:latin typeface="Consolas" panose="020B0609020204030204" pitchFamily="49" charset="0"/>
              </a:rPr>
              <a:t>}</a:t>
            </a:r>
          </a:p>
        </p:txBody>
      </p:sp>
      <p:sp>
        <p:nvSpPr>
          <p:cNvPr id="3" name="Symbol zastępczy zawartości 2">
            <a:extLst>
              <a:ext uri="{FF2B5EF4-FFF2-40B4-BE49-F238E27FC236}">
                <a16:creationId xmlns:a16="http://schemas.microsoft.com/office/drawing/2014/main" id="{B74F81BF-953A-4B5E-9828-0E45175F58E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844144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9.3 – Nazwy enumeracji, </a:t>
            </a:r>
            <a:r>
              <a:rPr lang="en-US" sz="4000" noProof="1">
                <a:latin typeface="Consolas" panose="020B0609020204030204" pitchFamily="49" charset="0"/>
              </a:rPr>
              <a:t>std::map</a:t>
            </a:r>
            <a:endParaRPr lang="en-US" b="1" noProof="1">
              <a:solidFill>
                <a:schemeClr val="accent1"/>
              </a:solidFill>
              <a:latin typeface="Consolas" panose="020B0609020204030204" pitchFamily="49" charset="0"/>
            </a:endParaRP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normAutofit fontScale="55000" lnSpcReduction="20000"/>
          </a:bodyPr>
          <a:lstStyle/>
          <a:p>
            <a:pPr marL="0" indent="0">
              <a:buNone/>
            </a:pP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enum_to_c_str(color v)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static</a:t>
            </a:r>
            <a:r>
              <a:rPr lang="en-US" noProof="1">
                <a:latin typeface="Consolas" panose="020B0609020204030204" pitchFamily="49" charset="0"/>
              </a:rPr>
              <a:t> std::map&lt;color, </a:t>
            </a: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*&gt;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mapping{</a:t>
            </a:r>
            <a:br>
              <a:rPr lang="pl-PL" noProof="1">
                <a:latin typeface="Consolas" panose="020B0609020204030204" pitchFamily="49" charset="0"/>
              </a:rPr>
            </a:br>
            <a:r>
              <a:rPr lang="en-US" noProof="1">
                <a:solidFill>
                  <a:schemeClr val="accent2"/>
                </a:solidFill>
                <a:latin typeface="Consolas" panose="020B0609020204030204" pitchFamily="49" charset="0"/>
              </a:rPr>
              <a:t>#define CASE(x) {x, #x}</a:t>
            </a:r>
            <a:br>
              <a:rPr lang="pl-PL" noProof="1">
                <a:solidFill>
                  <a:schemeClr val="accent2"/>
                </a:solidFill>
                <a:latin typeface="Consolas" panose="020B0609020204030204" pitchFamily="49" charset="0"/>
              </a:rPr>
            </a:br>
            <a:r>
              <a:rPr lang="en-US" noProof="1">
                <a:latin typeface="Consolas" panose="020B0609020204030204" pitchFamily="49" charset="0"/>
              </a:rPr>
              <a:t>    CASE(color::black),</a:t>
            </a:r>
            <a:br>
              <a:rPr lang="pl-PL" noProof="1">
                <a:latin typeface="Consolas" panose="020B0609020204030204" pitchFamily="49" charset="0"/>
              </a:rPr>
            </a:br>
            <a:r>
              <a:rPr lang="en-US" noProof="1">
                <a:latin typeface="Consolas" panose="020B0609020204030204" pitchFamily="49" charset="0"/>
              </a:rPr>
              <a:t>    CASE(color::maroon),</a:t>
            </a:r>
            <a:br>
              <a:rPr lang="pl-PL" noProof="1">
                <a:latin typeface="Consolas" panose="020B0609020204030204" pitchFamily="49" charset="0"/>
              </a:rPr>
            </a:br>
            <a:r>
              <a:rPr lang="en-US" noProof="1">
                <a:latin typeface="Consolas" panose="020B0609020204030204" pitchFamily="49" charset="0"/>
              </a:rPr>
              <a:t>    CASE(color::green),</a:t>
            </a:r>
            <a:br>
              <a:rPr lang="pl-PL" noProof="1">
                <a:latin typeface="Consolas" panose="020B0609020204030204" pitchFamily="49" charset="0"/>
              </a:rPr>
            </a:br>
            <a:r>
              <a:rPr lang="en-US" noProof="1">
                <a:latin typeface="Consolas" panose="020B0609020204030204" pitchFamily="49" charset="0"/>
              </a:rPr>
              <a:t>    CASE(color::olive),</a:t>
            </a:r>
            <a:br>
              <a:rPr lang="pl-PL" noProof="1">
                <a:latin typeface="Consolas" panose="020B0609020204030204" pitchFamily="49" charset="0"/>
              </a:rPr>
            </a:br>
            <a:r>
              <a:rPr lang="en-US" noProof="1">
                <a:latin typeface="Consolas" panose="020B0609020204030204" pitchFamily="49" charset="0"/>
              </a:rPr>
              <a:t>    CASE(color::navy),</a:t>
            </a:r>
            <a:br>
              <a:rPr lang="pl-PL" noProof="1">
                <a:latin typeface="Consolas" panose="020B0609020204030204" pitchFamily="49" charset="0"/>
              </a:rPr>
            </a:br>
            <a:r>
              <a:rPr lang="en-US" noProof="1">
                <a:latin typeface="Consolas" panose="020B0609020204030204" pitchFamily="49" charset="0"/>
              </a:rPr>
              <a:t>    CASE(color::purple),</a:t>
            </a:r>
            <a:br>
              <a:rPr lang="pl-PL" noProof="1">
                <a:latin typeface="Consolas" panose="020B0609020204030204" pitchFamily="49" charset="0"/>
              </a:rPr>
            </a:br>
            <a:r>
              <a:rPr lang="en-US" noProof="1">
                <a:latin typeface="Consolas" panose="020B0609020204030204" pitchFamily="49" charset="0"/>
              </a:rPr>
              <a:t>    CASE(color::teal),</a:t>
            </a:r>
            <a:br>
              <a:rPr lang="pl-PL" noProof="1">
                <a:latin typeface="Consolas" panose="020B0609020204030204" pitchFamily="49" charset="0"/>
              </a:rPr>
            </a:br>
            <a:r>
              <a:rPr lang="en-US" noProof="1">
                <a:latin typeface="Consolas" panose="020B0609020204030204" pitchFamily="49" charset="0"/>
              </a:rPr>
              <a:t>    CASE(color::silver),</a:t>
            </a:r>
            <a:br>
              <a:rPr lang="pl-PL" noProof="1">
                <a:latin typeface="Consolas" panose="020B0609020204030204" pitchFamily="49" charset="0"/>
              </a:rPr>
            </a:br>
            <a:r>
              <a:rPr lang="en-US" noProof="1">
                <a:latin typeface="Consolas" panose="020B0609020204030204" pitchFamily="49" charset="0"/>
              </a:rPr>
              <a:t>    CASE(color::gray),</a:t>
            </a:r>
            <a:br>
              <a:rPr lang="pl-PL" noProof="1">
                <a:latin typeface="Consolas" panose="020B0609020204030204" pitchFamily="49" charset="0"/>
              </a:rPr>
            </a:br>
            <a:r>
              <a:rPr lang="en-US" noProof="1">
                <a:latin typeface="Consolas" panose="020B0609020204030204" pitchFamily="49" charset="0"/>
              </a:rPr>
              <a:t>    CASE(color::red),</a:t>
            </a:r>
            <a:br>
              <a:rPr lang="pl-PL" noProof="1">
                <a:latin typeface="Consolas" panose="020B0609020204030204" pitchFamily="49" charset="0"/>
              </a:rPr>
            </a:br>
            <a:r>
              <a:rPr lang="en-US" noProof="1">
                <a:latin typeface="Consolas" panose="020B0609020204030204" pitchFamily="49" charset="0"/>
              </a:rPr>
              <a:t>    CASE(color::lime),</a:t>
            </a:r>
            <a:br>
              <a:rPr lang="pl-PL" noProof="1">
                <a:latin typeface="Consolas" panose="020B0609020204030204" pitchFamily="49" charset="0"/>
              </a:rPr>
            </a:br>
            <a:r>
              <a:rPr lang="en-US" noProof="1">
                <a:latin typeface="Consolas" panose="020B0609020204030204" pitchFamily="49" charset="0"/>
              </a:rPr>
              <a:t>    CASE(color::yellow),</a:t>
            </a:r>
            <a:br>
              <a:rPr lang="pl-PL" noProof="1">
                <a:latin typeface="Consolas" panose="020B0609020204030204" pitchFamily="49" charset="0"/>
              </a:rPr>
            </a:br>
            <a:r>
              <a:rPr lang="en-US" noProof="1">
                <a:latin typeface="Consolas" panose="020B0609020204030204" pitchFamily="49" charset="0"/>
              </a:rPr>
              <a:t>    CASE(color::blue),</a:t>
            </a:r>
            <a:br>
              <a:rPr lang="pl-PL" noProof="1">
                <a:latin typeface="Consolas" panose="020B0609020204030204" pitchFamily="49" charset="0"/>
              </a:rPr>
            </a:br>
            <a:r>
              <a:rPr lang="en-US" noProof="1">
                <a:latin typeface="Consolas" panose="020B0609020204030204" pitchFamily="49" charset="0"/>
              </a:rPr>
              <a:t>    CASE(color::fuchsia),</a:t>
            </a:r>
            <a:br>
              <a:rPr lang="pl-PL" noProof="1">
                <a:latin typeface="Consolas" panose="020B0609020204030204" pitchFamily="49" charset="0"/>
              </a:rPr>
            </a:br>
            <a:r>
              <a:rPr lang="en-US" noProof="1">
                <a:latin typeface="Consolas" panose="020B0609020204030204" pitchFamily="49" charset="0"/>
              </a:rPr>
              <a:t>    CASE(color::aqua),</a:t>
            </a:r>
            <a:br>
              <a:rPr lang="pl-PL" noProof="1">
                <a:latin typeface="Consolas" panose="020B0609020204030204" pitchFamily="49" charset="0"/>
              </a:rPr>
            </a:br>
            <a:r>
              <a:rPr lang="en-US" noProof="1">
                <a:latin typeface="Consolas" panose="020B0609020204030204" pitchFamily="49" charset="0"/>
              </a:rPr>
              <a:t>    CASE(color::white)</a:t>
            </a:r>
            <a:br>
              <a:rPr lang="pl-PL" noProof="1">
                <a:latin typeface="Consolas" panose="020B0609020204030204" pitchFamily="49" charset="0"/>
              </a:rPr>
            </a:br>
            <a:r>
              <a:rPr lang="en-US" noProof="1">
                <a:solidFill>
                  <a:schemeClr val="accent2"/>
                </a:solidFill>
                <a:latin typeface="Consolas" panose="020B0609020204030204" pitchFamily="49" charset="0"/>
              </a:rPr>
              <a:t>#undef CASE</a:t>
            </a:r>
            <a:br>
              <a:rPr lang="pl-PL" noProof="1">
                <a:solidFill>
                  <a:schemeClr val="accent2"/>
                </a:solidFill>
                <a:latin typeface="Consolas" panose="020B0609020204030204" pitchFamily="49" charset="0"/>
              </a:rPr>
            </a:br>
            <a:r>
              <a:rPr lang="en-US" noProof="1">
                <a:latin typeface="Consolas" panose="020B0609020204030204" pitchFamily="49" charset="0"/>
              </a:rPr>
              <a:t>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mapping.find(v)-&gt;second;</a:t>
            </a:r>
            <a:br>
              <a:rPr lang="pl-PL" noProof="1">
                <a:latin typeface="Consolas" panose="020B0609020204030204" pitchFamily="49" charset="0"/>
              </a:rPr>
            </a:br>
            <a:r>
              <a:rPr lang="en-US" noProof="1">
                <a:latin typeface="Consolas" panose="020B0609020204030204" pitchFamily="49" charset="0"/>
              </a:rPr>
              <a:t>}</a:t>
            </a:r>
          </a:p>
        </p:txBody>
      </p:sp>
      <p:pic>
        <p:nvPicPr>
          <p:cNvPr id="11" name="Content Placeholder 10" descr="Rysunkowe &quot;Boom&quot; w dymie eksplozji.">
            <a:extLst>
              <a:ext uri="{FF2B5EF4-FFF2-40B4-BE49-F238E27FC236}">
                <a16:creationId xmlns:a16="http://schemas.microsoft.com/office/drawing/2014/main" id="{FB1E93CA-414F-4380-9AC4-26B88192A35D}"/>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72200" y="2568258"/>
            <a:ext cx="5181600" cy="2866072"/>
          </a:xfrm>
        </p:spPr>
      </p:pic>
    </p:spTree>
    <p:extLst>
      <p:ext uri="{BB962C8B-B14F-4D97-AF65-F5344CB8AC3E}">
        <p14:creationId xmlns:p14="http://schemas.microsoft.com/office/powerpoint/2010/main" val="26938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9.4 – Nazwy enumeracji, </a:t>
            </a:r>
            <a:r>
              <a:rPr lang="en-US" sz="4000" noProof="1">
                <a:latin typeface="Consolas" panose="020B0609020204030204" pitchFamily="49" charset="0"/>
              </a:rPr>
              <a:t>std::unordered_map</a:t>
            </a:r>
            <a:endParaRPr lang="en-US" sz="4000" b="1" noProof="1">
              <a:solidFill>
                <a:schemeClr val="accent1"/>
              </a:solidFill>
              <a:latin typeface="Consolas" panose="020B0609020204030204" pitchFamily="49" charset="0"/>
            </a:endParaRP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normAutofit fontScale="55000" lnSpcReduction="20000"/>
          </a:bodyPr>
          <a:lstStyle/>
          <a:p>
            <a:pPr marL="0" indent="0">
              <a:buNone/>
            </a:pP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enum_to_c_str(color v)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static</a:t>
            </a:r>
            <a:r>
              <a:rPr lang="en-US" noProof="1">
                <a:latin typeface="Consolas" panose="020B0609020204030204" pitchFamily="49" charset="0"/>
              </a:rPr>
              <a:t> std::unordered_map&lt;color, </a:t>
            </a: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*&gt;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mapping{</a:t>
            </a:r>
            <a:br>
              <a:rPr lang="pl-PL" noProof="1">
                <a:latin typeface="Consolas" panose="020B0609020204030204" pitchFamily="49" charset="0"/>
              </a:rPr>
            </a:br>
            <a:r>
              <a:rPr lang="en-US" noProof="1">
                <a:solidFill>
                  <a:schemeClr val="accent2"/>
                </a:solidFill>
                <a:latin typeface="Consolas" panose="020B0609020204030204" pitchFamily="49" charset="0"/>
              </a:rPr>
              <a:t>#define CASE(x) {x, #x}</a:t>
            </a:r>
            <a:br>
              <a:rPr lang="pl-PL" noProof="1">
                <a:solidFill>
                  <a:schemeClr val="accent2"/>
                </a:solidFill>
                <a:latin typeface="Consolas" panose="020B0609020204030204" pitchFamily="49" charset="0"/>
              </a:rPr>
            </a:br>
            <a:r>
              <a:rPr lang="en-US" noProof="1">
                <a:latin typeface="Consolas" panose="020B0609020204030204" pitchFamily="49" charset="0"/>
              </a:rPr>
              <a:t>    CASE(color::black),</a:t>
            </a:r>
            <a:br>
              <a:rPr lang="pl-PL" noProof="1">
                <a:latin typeface="Consolas" panose="020B0609020204030204" pitchFamily="49" charset="0"/>
              </a:rPr>
            </a:br>
            <a:r>
              <a:rPr lang="en-US" noProof="1">
                <a:latin typeface="Consolas" panose="020B0609020204030204" pitchFamily="49" charset="0"/>
              </a:rPr>
              <a:t>    CASE(color::maroon),</a:t>
            </a:r>
            <a:br>
              <a:rPr lang="pl-PL" noProof="1">
                <a:latin typeface="Consolas" panose="020B0609020204030204" pitchFamily="49" charset="0"/>
              </a:rPr>
            </a:br>
            <a:r>
              <a:rPr lang="en-US" noProof="1">
                <a:latin typeface="Consolas" panose="020B0609020204030204" pitchFamily="49" charset="0"/>
              </a:rPr>
              <a:t>    CASE(color::green),</a:t>
            </a:r>
            <a:br>
              <a:rPr lang="pl-PL" noProof="1">
                <a:latin typeface="Consolas" panose="020B0609020204030204" pitchFamily="49" charset="0"/>
              </a:rPr>
            </a:br>
            <a:r>
              <a:rPr lang="en-US" noProof="1">
                <a:latin typeface="Consolas" panose="020B0609020204030204" pitchFamily="49" charset="0"/>
              </a:rPr>
              <a:t>    CASE(color::olive),</a:t>
            </a:r>
            <a:br>
              <a:rPr lang="pl-PL" noProof="1">
                <a:latin typeface="Consolas" panose="020B0609020204030204" pitchFamily="49" charset="0"/>
              </a:rPr>
            </a:br>
            <a:r>
              <a:rPr lang="en-US" noProof="1">
                <a:latin typeface="Consolas" panose="020B0609020204030204" pitchFamily="49" charset="0"/>
              </a:rPr>
              <a:t>    CASE(color::navy),</a:t>
            </a:r>
            <a:br>
              <a:rPr lang="pl-PL" noProof="1">
                <a:latin typeface="Consolas" panose="020B0609020204030204" pitchFamily="49" charset="0"/>
              </a:rPr>
            </a:br>
            <a:r>
              <a:rPr lang="en-US" noProof="1">
                <a:latin typeface="Consolas" panose="020B0609020204030204" pitchFamily="49" charset="0"/>
              </a:rPr>
              <a:t>    CASE(color::purple),</a:t>
            </a:r>
            <a:br>
              <a:rPr lang="pl-PL" noProof="1">
                <a:latin typeface="Consolas" panose="020B0609020204030204" pitchFamily="49" charset="0"/>
              </a:rPr>
            </a:br>
            <a:r>
              <a:rPr lang="en-US" noProof="1">
                <a:latin typeface="Consolas" panose="020B0609020204030204" pitchFamily="49" charset="0"/>
              </a:rPr>
              <a:t>    CASE(color::teal),</a:t>
            </a:r>
            <a:br>
              <a:rPr lang="pl-PL" noProof="1">
                <a:latin typeface="Consolas" panose="020B0609020204030204" pitchFamily="49" charset="0"/>
              </a:rPr>
            </a:br>
            <a:r>
              <a:rPr lang="en-US" noProof="1">
                <a:latin typeface="Consolas" panose="020B0609020204030204" pitchFamily="49" charset="0"/>
              </a:rPr>
              <a:t>    CASE(color::silver),</a:t>
            </a:r>
            <a:br>
              <a:rPr lang="pl-PL" noProof="1">
                <a:latin typeface="Consolas" panose="020B0609020204030204" pitchFamily="49" charset="0"/>
              </a:rPr>
            </a:br>
            <a:r>
              <a:rPr lang="en-US" noProof="1">
                <a:latin typeface="Consolas" panose="020B0609020204030204" pitchFamily="49" charset="0"/>
              </a:rPr>
              <a:t>    CASE(color::gray),</a:t>
            </a:r>
            <a:br>
              <a:rPr lang="pl-PL" noProof="1">
                <a:latin typeface="Consolas" panose="020B0609020204030204" pitchFamily="49" charset="0"/>
              </a:rPr>
            </a:br>
            <a:r>
              <a:rPr lang="en-US" noProof="1">
                <a:latin typeface="Consolas" panose="020B0609020204030204" pitchFamily="49" charset="0"/>
              </a:rPr>
              <a:t>    CASE(color::red),</a:t>
            </a:r>
            <a:br>
              <a:rPr lang="pl-PL" noProof="1">
                <a:latin typeface="Consolas" panose="020B0609020204030204" pitchFamily="49" charset="0"/>
              </a:rPr>
            </a:br>
            <a:r>
              <a:rPr lang="en-US" noProof="1">
                <a:latin typeface="Consolas" panose="020B0609020204030204" pitchFamily="49" charset="0"/>
              </a:rPr>
              <a:t>    CASE(color::lime),</a:t>
            </a:r>
            <a:br>
              <a:rPr lang="pl-PL" noProof="1">
                <a:latin typeface="Consolas" panose="020B0609020204030204" pitchFamily="49" charset="0"/>
              </a:rPr>
            </a:br>
            <a:r>
              <a:rPr lang="en-US" noProof="1">
                <a:latin typeface="Consolas" panose="020B0609020204030204" pitchFamily="49" charset="0"/>
              </a:rPr>
              <a:t>    CASE(color::yellow),</a:t>
            </a:r>
            <a:br>
              <a:rPr lang="pl-PL" noProof="1">
                <a:latin typeface="Consolas" panose="020B0609020204030204" pitchFamily="49" charset="0"/>
              </a:rPr>
            </a:br>
            <a:r>
              <a:rPr lang="en-US" noProof="1">
                <a:latin typeface="Consolas" panose="020B0609020204030204" pitchFamily="49" charset="0"/>
              </a:rPr>
              <a:t>    CASE(color::blue),</a:t>
            </a:r>
            <a:br>
              <a:rPr lang="pl-PL" noProof="1">
                <a:latin typeface="Consolas" panose="020B0609020204030204" pitchFamily="49" charset="0"/>
              </a:rPr>
            </a:br>
            <a:r>
              <a:rPr lang="en-US" noProof="1">
                <a:latin typeface="Consolas" panose="020B0609020204030204" pitchFamily="49" charset="0"/>
              </a:rPr>
              <a:t>    CASE(color::fuchsia),</a:t>
            </a:r>
            <a:br>
              <a:rPr lang="pl-PL" noProof="1">
                <a:latin typeface="Consolas" panose="020B0609020204030204" pitchFamily="49" charset="0"/>
              </a:rPr>
            </a:br>
            <a:r>
              <a:rPr lang="en-US" noProof="1">
                <a:latin typeface="Consolas" panose="020B0609020204030204" pitchFamily="49" charset="0"/>
              </a:rPr>
              <a:t>    CASE(color::aqua),</a:t>
            </a:r>
            <a:br>
              <a:rPr lang="pl-PL" noProof="1">
                <a:latin typeface="Consolas" panose="020B0609020204030204" pitchFamily="49" charset="0"/>
              </a:rPr>
            </a:br>
            <a:r>
              <a:rPr lang="en-US" noProof="1">
                <a:latin typeface="Consolas" panose="020B0609020204030204" pitchFamily="49" charset="0"/>
              </a:rPr>
              <a:t>    CASE(color::white)</a:t>
            </a:r>
            <a:br>
              <a:rPr lang="pl-PL" noProof="1">
                <a:latin typeface="Consolas" panose="020B0609020204030204" pitchFamily="49" charset="0"/>
              </a:rPr>
            </a:br>
            <a:r>
              <a:rPr lang="en-US" noProof="1">
                <a:solidFill>
                  <a:schemeClr val="accent2"/>
                </a:solidFill>
                <a:latin typeface="Consolas" panose="020B0609020204030204" pitchFamily="49" charset="0"/>
              </a:rPr>
              <a:t>#undef CASE</a:t>
            </a:r>
            <a:br>
              <a:rPr lang="pl-PL" noProof="1">
                <a:solidFill>
                  <a:schemeClr val="accent2"/>
                </a:solidFill>
                <a:latin typeface="Consolas" panose="020B0609020204030204" pitchFamily="49" charset="0"/>
              </a:rPr>
            </a:br>
            <a:r>
              <a:rPr lang="en-US" noProof="1">
                <a:latin typeface="Consolas" panose="020B0609020204030204" pitchFamily="49" charset="0"/>
              </a:rPr>
              <a:t>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mapping.find(v)-&gt;second;</a:t>
            </a:r>
            <a:br>
              <a:rPr lang="pl-PL" noProof="1">
                <a:latin typeface="Consolas" panose="020B0609020204030204" pitchFamily="49" charset="0"/>
              </a:rPr>
            </a:br>
            <a:r>
              <a:rPr lang="en-US" noProof="1">
                <a:latin typeface="Consolas" panose="020B0609020204030204" pitchFamily="49" charset="0"/>
              </a:rPr>
              <a:t>}</a:t>
            </a:r>
          </a:p>
        </p:txBody>
      </p:sp>
      <p:sp>
        <p:nvSpPr>
          <p:cNvPr id="3" name="Symbol zastępczy zawartości 2">
            <a:extLst>
              <a:ext uri="{FF2B5EF4-FFF2-40B4-BE49-F238E27FC236}">
                <a16:creationId xmlns:a16="http://schemas.microsoft.com/office/drawing/2014/main" id="{33B94595-97BA-43B6-BDA1-55B5F70FC28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32458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EF0EF-D69D-47CC-97B9-F5AE376C465B}"/>
              </a:ext>
            </a:extLst>
          </p:cNvPr>
          <p:cNvSpPr>
            <a:spLocks noGrp="1"/>
          </p:cNvSpPr>
          <p:nvPr>
            <p:ph type="title"/>
          </p:nvPr>
        </p:nvSpPr>
        <p:spPr/>
        <p:txBody>
          <a:bodyPr/>
          <a:lstStyle/>
          <a:p>
            <a:r>
              <a:rPr lang="pl-PL" dirty="0"/>
              <a:t>Ćwiczenie 9.4 – Nazwy enumeracji, </a:t>
            </a:r>
            <a:r>
              <a:rPr lang="en-US" sz="4000" noProof="1">
                <a:latin typeface="Consolas" panose="020B0609020204030204" pitchFamily="49" charset="0"/>
              </a:rPr>
              <a:t>std::unordered_map</a:t>
            </a:r>
            <a:endParaRPr lang="en-US" sz="4000" b="1" noProof="1">
              <a:solidFill>
                <a:schemeClr val="accent1"/>
              </a:solidFill>
              <a:latin typeface="Consolas" panose="020B0609020204030204" pitchFamily="49" charset="0"/>
            </a:endParaRPr>
          </a:p>
        </p:txBody>
      </p:sp>
      <p:sp>
        <p:nvSpPr>
          <p:cNvPr id="12" name="Content Placeholder 11">
            <a:extLst>
              <a:ext uri="{FF2B5EF4-FFF2-40B4-BE49-F238E27FC236}">
                <a16:creationId xmlns:a16="http://schemas.microsoft.com/office/drawing/2014/main" id="{E7C589A7-AD55-4BC0-8EBC-29C1E6667561}"/>
              </a:ext>
            </a:extLst>
          </p:cNvPr>
          <p:cNvSpPr>
            <a:spLocks noGrp="1"/>
          </p:cNvSpPr>
          <p:nvPr>
            <p:ph sz="half" idx="1"/>
          </p:nvPr>
        </p:nvSpPr>
        <p:spPr/>
        <p:txBody>
          <a:bodyPr>
            <a:normAutofit fontScale="55000" lnSpcReduction="20000"/>
          </a:bodyPr>
          <a:lstStyle/>
          <a:p>
            <a:pPr marL="0" indent="0">
              <a:buNone/>
            </a:pP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enum_to_c_str(color v)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static</a:t>
            </a:r>
            <a:r>
              <a:rPr lang="en-US" noProof="1">
                <a:latin typeface="Consolas" panose="020B0609020204030204" pitchFamily="49" charset="0"/>
              </a:rPr>
              <a:t> std::unordered_map&lt;color, </a:t>
            </a:r>
            <a:r>
              <a:rPr lang="en-US" b="1" noProof="1">
                <a:solidFill>
                  <a:schemeClr val="accent1"/>
                </a:solidFill>
                <a:latin typeface="Consolas" panose="020B0609020204030204" pitchFamily="49" charset="0"/>
              </a:rPr>
              <a:t>char</a:t>
            </a:r>
            <a:r>
              <a:rPr lang="en-US" noProof="1">
                <a:latin typeface="Consolas" panose="020B0609020204030204" pitchFamily="49" charset="0"/>
              </a:rPr>
              <a: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*&gt; </a:t>
            </a:r>
            <a:r>
              <a:rPr lang="en-US" b="1" noProof="1">
                <a:solidFill>
                  <a:schemeClr val="accent1"/>
                </a:solidFill>
                <a:latin typeface="Consolas" panose="020B0609020204030204" pitchFamily="49" charset="0"/>
              </a:rPr>
              <a:t>const</a:t>
            </a:r>
            <a:r>
              <a:rPr lang="en-US" noProof="1">
                <a:latin typeface="Consolas" panose="020B0609020204030204" pitchFamily="49" charset="0"/>
              </a:rPr>
              <a:t> mapping{</a:t>
            </a:r>
            <a:br>
              <a:rPr lang="pl-PL" noProof="1">
                <a:latin typeface="Consolas" panose="020B0609020204030204" pitchFamily="49" charset="0"/>
              </a:rPr>
            </a:br>
            <a:r>
              <a:rPr lang="en-US" noProof="1">
                <a:solidFill>
                  <a:schemeClr val="accent2"/>
                </a:solidFill>
                <a:latin typeface="Consolas" panose="020B0609020204030204" pitchFamily="49" charset="0"/>
              </a:rPr>
              <a:t>#define CASE(x) {x, #x}</a:t>
            </a:r>
            <a:br>
              <a:rPr lang="pl-PL" noProof="1">
                <a:solidFill>
                  <a:schemeClr val="accent2"/>
                </a:solidFill>
                <a:latin typeface="Consolas" panose="020B0609020204030204" pitchFamily="49" charset="0"/>
              </a:rPr>
            </a:br>
            <a:r>
              <a:rPr lang="en-US" noProof="1">
                <a:latin typeface="Consolas" panose="020B0609020204030204" pitchFamily="49" charset="0"/>
              </a:rPr>
              <a:t>    CASE(color::black),</a:t>
            </a:r>
            <a:br>
              <a:rPr lang="pl-PL" noProof="1">
                <a:latin typeface="Consolas" panose="020B0609020204030204" pitchFamily="49" charset="0"/>
              </a:rPr>
            </a:br>
            <a:r>
              <a:rPr lang="en-US" noProof="1">
                <a:latin typeface="Consolas" panose="020B0609020204030204" pitchFamily="49" charset="0"/>
              </a:rPr>
              <a:t>    CASE(color::maroon),</a:t>
            </a:r>
            <a:br>
              <a:rPr lang="pl-PL" noProof="1">
                <a:latin typeface="Consolas" panose="020B0609020204030204" pitchFamily="49" charset="0"/>
              </a:rPr>
            </a:br>
            <a:r>
              <a:rPr lang="en-US" noProof="1">
                <a:latin typeface="Consolas" panose="020B0609020204030204" pitchFamily="49" charset="0"/>
              </a:rPr>
              <a:t>    CASE(color::green),</a:t>
            </a:r>
            <a:br>
              <a:rPr lang="pl-PL" noProof="1">
                <a:latin typeface="Consolas" panose="020B0609020204030204" pitchFamily="49" charset="0"/>
              </a:rPr>
            </a:br>
            <a:r>
              <a:rPr lang="en-US" noProof="1">
                <a:latin typeface="Consolas" panose="020B0609020204030204" pitchFamily="49" charset="0"/>
              </a:rPr>
              <a:t>    CASE(color::olive),</a:t>
            </a:r>
            <a:br>
              <a:rPr lang="pl-PL" noProof="1">
                <a:latin typeface="Consolas" panose="020B0609020204030204" pitchFamily="49" charset="0"/>
              </a:rPr>
            </a:br>
            <a:r>
              <a:rPr lang="en-US" noProof="1">
                <a:latin typeface="Consolas" panose="020B0609020204030204" pitchFamily="49" charset="0"/>
              </a:rPr>
              <a:t>    CASE(color::navy),</a:t>
            </a:r>
            <a:br>
              <a:rPr lang="pl-PL" noProof="1">
                <a:latin typeface="Consolas" panose="020B0609020204030204" pitchFamily="49" charset="0"/>
              </a:rPr>
            </a:br>
            <a:r>
              <a:rPr lang="en-US" noProof="1">
                <a:latin typeface="Consolas" panose="020B0609020204030204" pitchFamily="49" charset="0"/>
              </a:rPr>
              <a:t>    CASE(color::purple),</a:t>
            </a:r>
            <a:br>
              <a:rPr lang="pl-PL" noProof="1">
                <a:latin typeface="Consolas" panose="020B0609020204030204" pitchFamily="49" charset="0"/>
              </a:rPr>
            </a:br>
            <a:r>
              <a:rPr lang="en-US" noProof="1">
                <a:latin typeface="Consolas" panose="020B0609020204030204" pitchFamily="49" charset="0"/>
              </a:rPr>
              <a:t>    CASE(color::teal),</a:t>
            </a:r>
            <a:br>
              <a:rPr lang="pl-PL" noProof="1">
                <a:latin typeface="Consolas" panose="020B0609020204030204" pitchFamily="49" charset="0"/>
              </a:rPr>
            </a:br>
            <a:r>
              <a:rPr lang="en-US" noProof="1">
                <a:latin typeface="Consolas" panose="020B0609020204030204" pitchFamily="49" charset="0"/>
              </a:rPr>
              <a:t>    CASE(color::silver),</a:t>
            </a:r>
            <a:br>
              <a:rPr lang="pl-PL" noProof="1">
                <a:latin typeface="Consolas" panose="020B0609020204030204" pitchFamily="49" charset="0"/>
              </a:rPr>
            </a:br>
            <a:r>
              <a:rPr lang="en-US" noProof="1">
                <a:latin typeface="Consolas" panose="020B0609020204030204" pitchFamily="49" charset="0"/>
              </a:rPr>
              <a:t>    CASE(color::gray),</a:t>
            </a:r>
            <a:br>
              <a:rPr lang="pl-PL" noProof="1">
                <a:latin typeface="Consolas" panose="020B0609020204030204" pitchFamily="49" charset="0"/>
              </a:rPr>
            </a:br>
            <a:r>
              <a:rPr lang="en-US" noProof="1">
                <a:latin typeface="Consolas" panose="020B0609020204030204" pitchFamily="49" charset="0"/>
              </a:rPr>
              <a:t>    CASE(color::red),</a:t>
            </a:r>
            <a:br>
              <a:rPr lang="pl-PL" noProof="1">
                <a:latin typeface="Consolas" panose="020B0609020204030204" pitchFamily="49" charset="0"/>
              </a:rPr>
            </a:br>
            <a:r>
              <a:rPr lang="en-US" noProof="1">
                <a:latin typeface="Consolas" panose="020B0609020204030204" pitchFamily="49" charset="0"/>
              </a:rPr>
              <a:t>    CASE(color::lime),</a:t>
            </a:r>
            <a:br>
              <a:rPr lang="pl-PL" noProof="1">
                <a:latin typeface="Consolas" panose="020B0609020204030204" pitchFamily="49" charset="0"/>
              </a:rPr>
            </a:br>
            <a:r>
              <a:rPr lang="en-US" noProof="1">
                <a:latin typeface="Consolas" panose="020B0609020204030204" pitchFamily="49" charset="0"/>
              </a:rPr>
              <a:t>    CASE(color::yellow),</a:t>
            </a:r>
            <a:br>
              <a:rPr lang="pl-PL" noProof="1">
                <a:latin typeface="Consolas" panose="020B0609020204030204" pitchFamily="49" charset="0"/>
              </a:rPr>
            </a:br>
            <a:r>
              <a:rPr lang="en-US" noProof="1">
                <a:latin typeface="Consolas" panose="020B0609020204030204" pitchFamily="49" charset="0"/>
              </a:rPr>
              <a:t>    CASE(color::blue),</a:t>
            </a:r>
            <a:br>
              <a:rPr lang="pl-PL" noProof="1">
                <a:latin typeface="Consolas" panose="020B0609020204030204" pitchFamily="49" charset="0"/>
              </a:rPr>
            </a:br>
            <a:r>
              <a:rPr lang="en-US" noProof="1">
                <a:latin typeface="Consolas" panose="020B0609020204030204" pitchFamily="49" charset="0"/>
              </a:rPr>
              <a:t>    CASE(color::fuchsia),</a:t>
            </a:r>
            <a:br>
              <a:rPr lang="pl-PL" noProof="1">
                <a:latin typeface="Consolas" panose="020B0609020204030204" pitchFamily="49" charset="0"/>
              </a:rPr>
            </a:br>
            <a:r>
              <a:rPr lang="en-US" noProof="1">
                <a:latin typeface="Consolas" panose="020B0609020204030204" pitchFamily="49" charset="0"/>
              </a:rPr>
              <a:t>    CASE(color::aqua),</a:t>
            </a:r>
            <a:br>
              <a:rPr lang="pl-PL" noProof="1">
                <a:latin typeface="Consolas" panose="020B0609020204030204" pitchFamily="49" charset="0"/>
              </a:rPr>
            </a:br>
            <a:r>
              <a:rPr lang="en-US" noProof="1">
                <a:latin typeface="Consolas" panose="020B0609020204030204" pitchFamily="49" charset="0"/>
              </a:rPr>
              <a:t>    CASE(color::white)</a:t>
            </a:r>
            <a:br>
              <a:rPr lang="pl-PL" noProof="1">
                <a:latin typeface="Consolas" panose="020B0609020204030204" pitchFamily="49" charset="0"/>
              </a:rPr>
            </a:br>
            <a:r>
              <a:rPr lang="en-US" noProof="1">
                <a:solidFill>
                  <a:schemeClr val="accent2"/>
                </a:solidFill>
                <a:latin typeface="Consolas" panose="020B0609020204030204" pitchFamily="49" charset="0"/>
              </a:rPr>
              <a:t>#undef CASE</a:t>
            </a:r>
            <a:br>
              <a:rPr lang="pl-PL" noProof="1">
                <a:solidFill>
                  <a:schemeClr val="accent2"/>
                </a:solidFill>
                <a:latin typeface="Consolas" panose="020B0609020204030204" pitchFamily="49" charset="0"/>
              </a:rPr>
            </a:br>
            <a:r>
              <a:rPr lang="en-US" noProof="1">
                <a:latin typeface="Consolas" panose="020B0609020204030204" pitchFamily="49" charset="0"/>
              </a:rPr>
              <a:t>  };</a:t>
            </a:r>
            <a:br>
              <a:rPr lang="pl-PL" noProof="1">
                <a:latin typeface="Consolas" panose="020B0609020204030204" pitchFamily="49" charset="0"/>
              </a:rPr>
            </a:br>
            <a:r>
              <a:rPr lang="en-US" noProof="1">
                <a:latin typeface="Consolas" panose="020B0609020204030204" pitchFamily="49" charset="0"/>
              </a:rPr>
              <a:t>  </a:t>
            </a:r>
            <a:r>
              <a:rPr lang="en-US" b="1" noProof="1">
                <a:solidFill>
                  <a:schemeClr val="accent1"/>
                </a:solidFill>
                <a:latin typeface="Consolas" panose="020B0609020204030204" pitchFamily="49" charset="0"/>
              </a:rPr>
              <a:t>return</a:t>
            </a:r>
            <a:r>
              <a:rPr lang="en-US" noProof="1">
                <a:latin typeface="Consolas" panose="020B0609020204030204" pitchFamily="49" charset="0"/>
              </a:rPr>
              <a:t> mapping.find(v)-&gt;second;</a:t>
            </a:r>
            <a:br>
              <a:rPr lang="pl-PL" noProof="1">
                <a:latin typeface="Consolas" panose="020B0609020204030204" pitchFamily="49" charset="0"/>
              </a:rPr>
            </a:br>
            <a:r>
              <a:rPr lang="en-US" noProof="1">
                <a:latin typeface="Consolas" panose="020B0609020204030204" pitchFamily="49" charset="0"/>
              </a:rPr>
              <a:t>}</a:t>
            </a:r>
          </a:p>
        </p:txBody>
      </p:sp>
      <p:pic>
        <p:nvPicPr>
          <p:cNvPr id="11" name="Content Placeholder 10" descr="Rysunkowe &quot;Boom&quot; w dymie eksplozji.">
            <a:extLst>
              <a:ext uri="{FF2B5EF4-FFF2-40B4-BE49-F238E27FC236}">
                <a16:creationId xmlns:a16="http://schemas.microsoft.com/office/drawing/2014/main" id="{FB1E93CA-414F-4380-9AC4-26B88192A35D}"/>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72200" y="2568258"/>
            <a:ext cx="5181600" cy="2866072"/>
          </a:xfrm>
        </p:spPr>
      </p:pic>
    </p:spTree>
    <p:extLst>
      <p:ext uri="{BB962C8B-B14F-4D97-AF65-F5344CB8AC3E}">
        <p14:creationId xmlns:p14="http://schemas.microsoft.com/office/powerpoint/2010/main" val="3566200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11CD6A-E98D-4549-B48D-EA2E1108DDD2}"/>
              </a:ext>
            </a:extLst>
          </p:cNvPr>
          <p:cNvSpPr>
            <a:spLocks noGrp="1"/>
          </p:cNvSpPr>
          <p:nvPr>
            <p:ph type="title"/>
          </p:nvPr>
        </p:nvSpPr>
        <p:spPr/>
        <p:txBody>
          <a:bodyPr/>
          <a:lstStyle/>
          <a:p>
            <a:r>
              <a:rPr lang="pl-PL" dirty="0"/>
              <a:t>Ćwiczenie 9.5 – Nazwy enumeracji, porównanie</a:t>
            </a:r>
          </a:p>
        </p:txBody>
      </p:sp>
      <p:sp>
        <p:nvSpPr>
          <p:cNvPr id="6" name="Content Placeholder 5">
            <a:extLst>
              <a:ext uri="{FF2B5EF4-FFF2-40B4-BE49-F238E27FC236}">
                <a16:creationId xmlns:a16="http://schemas.microsoft.com/office/drawing/2014/main" id="{68A7B209-D305-4954-9B81-164DC6865A5C}"/>
              </a:ext>
            </a:extLst>
          </p:cNvPr>
          <p:cNvSpPr>
            <a:spLocks noGrp="1"/>
          </p:cNvSpPr>
          <p:nvPr>
            <p:ph idx="1"/>
          </p:nvPr>
        </p:nvSpPr>
        <p:spPr/>
        <p:txBody>
          <a:bodyPr/>
          <a:lstStyle/>
          <a:p>
            <a:pPr marL="0" indent="0">
              <a:buNone/>
            </a:pPr>
            <a:endParaRPr lang="pl-PL" dirty="0"/>
          </a:p>
        </p:txBody>
      </p:sp>
    </p:spTree>
    <p:extLst>
      <p:ext uri="{BB962C8B-B14F-4D97-AF65-F5344CB8AC3E}">
        <p14:creationId xmlns:p14="http://schemas.microsoft.com/office/powerpoint/2010/main" val="39865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11CD6A-E98D-4549-B48D-EA2E1108DDD2}"/>
              </a:ext>
            </a:extLst>
          </p:cNvPr>
          <p:cNvSpPr>
            <a:spLocks noGrp="1"/>
          </p:cNvSpPr>
          <p:nvPr>
            <p:ph type="title"/>
          </p:nvPr>
        </p:nvSpPr>
        <p:spPr/>
        <p:txBody>
          <a:bodyPr/>
          <a:lstStyle/>
          <a:p>
            <a:r>
              <a:rPr lang="pl-PL" dirty="0"/>
              <a:t>Ćwiczenie 9.5 – Nazwy enumeracji, porównanie</a:t>
            </a:r>
          </a:p>
        </p:txBody>
      </p:sp>
      <p:pic>
        <p:nvPicPr>
          <p:cNvPr id="3" name="Content Placeholder 2" descr="Porównanie czasu działania wszystkich trzech metod konwersji enumeracji na tekst.&#10;&#10;http://quick-bench.com/FkZ_VVPk8CTi9f9U7wO66qgnU28">
            <a:hlinkClick r:id="rId3"/>
            <a:extLst>
              <a:ext uri="{FF2B5EF4-FFF2-40B4-BE49-F238E27FC236}">
                <a16:creationId xmlns:a16="http://schemas.microsoft.com/office/drawing/2014/main" id="{27AAC7D0-18A3-47EC-B8FD-D7DD3E5927F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19275" y="1862931"/>
            <a:ext cx="8553450" cy="4276725"/>
          </a:xfrm>
        </p:spPr>
      </p:pic>
    </p:spTree>
    <p:extLst>
      <p:ext uri="{BB962C8B-B14F-4D97-AF65-F5344CB8AC3E}">
        <p14:creationId xmlns:p14="http://schemas.microsoft.com/office/powerpoint/2010/main" val="229513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FEBD31-7B08-47D0-B1DA-D31CA8AD99F8}"/>
              </a:ext>
            </a:extLst>
          </p:cNvPr>
          <p:cNvSpPr>
            <a:spLocks noGrp="1"/>
          </p:cNvSpPr>
          <p:nvPr>
            <p:ph type="title"/>
          </p:nvPr>
        </p:nvSpPr>
        <p:spPr/>
        <p:txBody>
          <a:bodyPr/>
          <a:lstStyle/>
          <a:p>
            <a:r>
              <a:rPr lang="en-US" dirty="0"/>
              <a:t>Quick C++ Benchmarks</a:t>
            </a:r>
          </a:p>
        </p:txBody>
      </p:sp>
      <p:sp>
        <p:nvSpPr>
          <p:cNvPr id="3" name="TextBox 2">
            <a:extLst>
              <a:ext uri="{FF2B5EF4-FFF2-40B4-BE49-F238E27FC236}">
                <a16:creationId xmlns:a16="http://schemas.microsoft.com/office/drawing/2014/main" id="{C496F422-0152-4FD6-AD4D-6D3166EAA069}"/>
              </a:ext>
            </a:extLst>
          </p:cNvPr>
          <p:cNvSpPr txBox="1"/>
          <p:nvPr/>
        </p:nvSpPr>
        <p:spPr>
          <a:xfrm>
            <a:off x="838200" y="6311900"/>
            <a:ext cx="10515600" cy="523220"/>
          </a:xfrm>
          <a:prstGeom prst="rect">
            <a:avLst/>
          </a:prstGeom>
          <a:noFill/>
        </p:spPr>
        <p:txBody>
          <a:bodyPr wrap="square" rtlCol="0">
            <a:spAutoFit/>
          </a:bodyPr>
          <a:lstStyle/>
          <a:p>
            <a:pPr algn="ctr"/>
            <a:r>
              <a:rPr lang="pl-PL" sz="2800" dirty="0">
                <a:hlinkClick r:id="rId3"/>
              </a:rPr>
              <a:t>http://quick-bench.com/</a:t>
            </a:r>
            <a:endParaRPr lang="pl-PL" sz="2800" dirty="0"/>
          </a:p>
        </p:txBody>
      </p:sp>
      <p:pic>
        <p:nvPicPr>
          <p:cNvPr id="13" name="Content Placeholder 12" descr="Zrzut ekranu strony Quick C++ Benchmarks z oznaczeniem pola wyboru kompilatora.&#10;&#10;http://quick-bench.com/">
            <a:hlinkClick r:id="rId3"/>
            <a:extLst>
              <a:ext uri="{FF2B5EF4-FFF2-40B4-BE49-F238E27FC236}">
                <a16:creationId xmlns:a16="http://schemas.microsoft.com/office/drawing/2014/main" id="{8F96A63C-DB0C-425A-B69C-16ABCEE96C0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253218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6A33-0B03-498F-9403-ACD85B73A40D}"/>
              </a:ext>
            </a:extLst>
          </p:cNvPr>
          <p:cNvSpPr>
            <a:spLocks noGrp="1"/>
          </p:cNvSpPr>
          <p:nvPr>
            <p:ph type="title"/>
          </p:nvPr>
        </p:nvSpPr>
        <p:spPr/>
        <p:txBody>
          <a:bodyPr/>
          <a:lstStyle/>
          <a:p>
            <a:r>
              <a:rPr lang="pl-PL" dirty="0"/>
              <a:t>Ćwiczenie 10 – Konkatenacja napisów</a:t>
            </a:r>
          </a:p>
        </p:txBody>
      </p:sp>
      <p:sp>
        <p:nvSpPr>
          <p:cNvPr id="4" name="Text Placeholder 3">
            <a:extLst>
              <a:ext uri="{FF2B5EF4-FFF2-40B4-BE49-F238E27FC236}">
                <a16:creationId xmlns:a16="http://schemas.microsoft.com/office/drawing/2014/main" id="{6F6D265C-C861-46B9-B686-2D4815D33693}"/>
              </a:ext>
            </a:extLst>
          </p:cNvPr>
          <p:cNvSpPr>
            <a:spLocks noGrp="1"/>
          </p:cNvSpPr>
          <p:nvPr>
            <p:ph type="body" idx="1"/>
          </p:nvPr>
        </p:nvSpPr>
        <p:spPr/>
        <p:txBody>
          <a:bodyPr/>
          <a:lstStyle/>
          <a:p>
            <a:r>
              <a:rPr lang="en-US" noProof="1">
                <a:latin typeface="Consolas" panose="020B0609020204030204" pitchFamily="49" charset="0"/>
              </a:rPr>
              <a:t>text += right</a:t>
            </a:r>
          </a:p>
        </p:txBody>
      </p:sp>
      <p:sp>
        <p:nvSpPr>
          <p:cNvPr id="5" name="Content Placeholder 4">
            <a:extLst>
              <a:ext uri="{FF2B5EF4-FFF2-40B4-BE49-F238E27FC236}">
                <a16:creationId xmlns:a16="http://schemas.microsoft.com/office/drawing/2014/main" id="{E4D4F75B-8624-43D9-B6B4-431B7375DC67}"/>
              </a:ext>
            </a:extLst>
          </p:cNvPr>
          <p:cNvSpPr>
            <a:spLocks noGrp="1"/>
          </p:cNvSpPr>
          <p:nvPr>
            <p:ph sz="half" idx="2"/>
          </p:nvPr>
        </p:nvSpPr>
        <p:spPr>
          <a:xfrm>
            <a:off x="839788" y="2505075"/>
            <a:ext cx="10512424" cy="3684588"/>
          </a:xfrm>
        </p:spPr>
        <p:txBody>
          <a:bodyPr/>
          <a:lstStyle/>
          <a:p>
            <a:endParaRPr lang="pl-PL" dirty="0"/>
          </a:p>
        </p:txBody>
      </p:sp>
      <p:sp>
        <p:nvSpPr>
          <p:cNvPr id="6" name="Text Placeholder 5">
            <a:extLst>
              <a:ext uri="{FF2B5EF4-FFF2-40B4-BE49-F238E27FC236}">
                <a16:creationId xmlns:a16="http://schemas.microsoft.com/office/drawing/2014/main" id="{356C5D90-3212-4C74-8F16-521EBCEE276C}"/>
              </a:ext>
            </a:extLst>
          </p:cNvPr>
          <p:cNvSpPr>
            <a:spLocks noGrp="1"/>
          </p:cNvSpPr>
          <p:nvPr>
            <p:ph type="body" sz="quarter" idx="3"/>
          </p:nvPr>
        </p:nvSpPr>
        <p:spPr/>
        <p:txBody>
          <a:bodyPr/>
          <a:lstStyle/>
          <a:p>
            <a:r>
              <a:rPr lang="en-US" noProof="1">
                <a:latin typeface="Consolas" panose="020B0609020204030204" pitchFamily="49" charset="0"/>
              </a:rPr>
              <a:t>text = text + right</a:t>
            </a:r>
          </a:p>
        </p:txBody>
      </p:sp>
    </p:spTree>
    <p:extLst>
      <p:ext uri="{BB962C8B-B14F-4D97-AF65-F5344CB8AC3E}">
        <p14:creationId xmlns:p14="http://schemas.microsoft.com/office/powerpoint/2010/main" val="205941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6A33-0B03-498F-9403-ACD85B73A40D}"/>
              </a:ext>
            </a:extLst>
          </p:cNvPr>
          <p:cNvSpPr>
            <a:spLocks noGrp="1"/>
          </p:cNvSpPr>
          <p:nvPr>
            <p:ph type="title"/>
          </p:nvPr>
        </p:nvSpPr>
        <p:spPr/>
        <p:txBody>
          <a:bodyPr/>
          <a:lstStyle/>
          <a:p>
            <a:r>
              <a:rPr lang="pl-PL" dirty="0"/>
              <a:t>Ćwiczenie 10 – Konkatenacja napisów</a:t>
            </a:r>
          </a:p>
        </p:txBody>
      </p:sp>
      <p:sp>
        <p:nvSpPr>
          <p:cNvPr id="4" name="Text Placeholder 3">
            <a:extLst>
              <a:ext uri="{FF2B5EF4-FFF2-40B4-BE49-F238E27FC236}">
                <a16:creationId xmlns:a16="http://schemas.microsoft.com/office/drawing/2014/main" id="{6F6D265C-C861-46B9-B686-2D4815D33693}"/>
              </a:ext>
            </a:extLst>
          </p:cNvPr>
          <p:cNvSpPr>
            <a:spLocks noGrp="1"/>
          </p:cNvSpPr>
          <p:nvPr>
            <p:ph type="body" idx="1"/>
          </p:nvPr>
        </p:nvSpPr>
        <p:spPr/>
        <p:txBody>
          <a:bodyPr/>
          <a:lstStyle/>
          <a:p>
            <a:r>
              <a:rPr lang="en-US" noProof="1">
                <a:latin typeface="Consolas" panose="020B0609020204030204" pitchFamily="49" charset="0"/>
              </a:rPr>
              <a:t>text += right</a:t>
            </a:r>
          </a:p>
        </p:txBody>
      </p:sp>
      <p:pic>
        <p:nvPicPr>
          <p:cNvPr id="7" name="Content Placeholder 6" descr="Porównanie czasu działania konkatenacji napisów operatorem += i zestawieniem operatorów = i +.&#10;&#10;http://quick-bench.com/ATuuraILJ3OOiMMkHJiB2pXWL8g">
            <a:hlinkClick r:id="rId3"/>
            <a:extLst>
              <a:ext uri="{FF2B5EF4-FFF2-40B4-BE49-F238E27FC236}">
                <a16:creationId xmlns:a16="http://schemas.microsoft.com/office/drawing/2014/main" id="{D626A333-0C29-46B9-AEE1-BBA537A0F65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411412" y="2505075"/>
            <a:ext cx="7369176" cy="3684588"/>
          </a:xfrm>
        </p:spPr>
      </p:pic>
      <p:sp>
        <p:nvSpPr>
          <p:cNvPr id="6" name="Text Placeholder 5">
            <a:extLst>
              <a:ext uri="{FF2B5EF4-FFF2-40B4-BE49-F238E27FC236}">
                <a16:creationId xmlns:a16="http://schemas.microsoft.com/office/drawing/2014/main" id="{356C5D90-3212-4C74-8F16-521EBCEE276C}"/>
              </a:ext>
            </a:extLst>
          </p:cNvPr>
          <p:cNvSpPr>
            <a:spLocks noGrp="1"/>
          </p:cNvSpPr>
          <p:nvPr>
            <p:ph type="body" sz="quarter" idx="3"/>
          </p:nvPr>
        </p:nvSpPr>
        <p:spPr/>
        <p:txBody>
          <a:bodyPr/>
          <a:lstStyle/>
          <a:p>
            <a:r>
              <a:rPr lang="en-US" noProof="1">
                <a:latin typeface="Consolas" panose="020B0609020204030204" pitchFamily="49" charset="0"/>
              </a:rPr>
              <a:t>text = text + right</a:t>
            </a:r>
          </a:p>
        </p:txBody>
      </p:sp>
    </p:spTree>
    <p:extLst>
      <p:ext uri="{BB962C8B-B14F-4D97-AF65-F5344CB8AC3E}">
        <p14:creationId xmlns:p14="http://schemas.microsoft.com/office/powerpoint/2010/main" val="3546225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858E-0408-4A35-BA29-56A6105EB022}"/>
              </a:ext>
            </a:extLst>
          </p:cNvPr>
          <p:cNvSpPr>
            <a:spLocks noGrp="1"/>
          </p:cNvSpPr>
          <p:nvPr>
            <p:ph type="title"/>
          </p:nvPr>
        </p:nvSpPr>
        <p:spPr/>
        <p:txBody>
          <a:bodyPr/>
          <a:lstStyle/>
          <a:p>
            <a:r>
              <a:rPr lang="pl-PL" dirty="0"/>
              <a:t>Ćwiczenie 11 – Sumowanie, wiele wątków</a:t>
            </a:r>
          </a:p>
        </p:txBody>
      </p:sp>
      <p:sp>
        <p:nvSpPr>
          <p:cNvPr id="3" name="Text Placeholder 2">
            <a:extLst>
              <a:ext uri="{FF2B5EF4-FFF2-40B4-BE49-F238E27FC236}">
                <a16:creationId xmlns:a16="http://schemas.microsoft.com/office/drawing/2014/main" id="{0AB88D0F-3CFF-4AB8-8F78-A2593179DF80}"/>
              </a:ext>
            </a:extLst>
          </p:cNvPr>
          <p:cNvSpPr>
            <a:spLocks noGrp="1"/>
          </p:cNvSpPr>
          <p:nvPr>
            <p:ph type="body" idx="1"/>
          </p:nvPr>
        </p:nvSpPr>
        <p:spPr/>
        <p:txBody>
          <a:bodyPr/>
          <a:lstStyle/>
          <a:p>
            <a:r>
              <a:rPr lang="pl-PL" dirty="0"/>
              <a:t>Jeden wątek</a:t>
            </a:r>
          </a:p>
        </p:txBody>
      </p:sp>
      <p:sp>
        <p:nvSpPr>
          <p:cNvPr id="4" name="Content Placeholder 3">
            <a:extLst>
              <a:ext uri="{FF2B5EF4-FFF2-40B4-BE49-F238E27FC236}">
                <a16:creationId xmlns:a16="http://schemas.microsoft.com/office/drawing/2014/main" id="{3266F48F-BFFE-4760-A402-45FF777355F3}"/>
              </a:ext>
            </a:extLst>
          </p:cNvPr>
          <p:cNvSpPr>
            <a:spLocks noGrp="1"/>
          </p:cNvSpPr>
          <p:nvPr>
            <p:ph sz="half" idx="2"/>
          </p:nvPr>
        </p:nvSpPr>
        <p:spPr>
          <a:xfrm>
            <a:off x="839788" y="2505075"/>
            <a:ext cx="10512424" cy="3684588"/>
          </a:xfrm>
        </p:spPr>
        <p:txBody>
          <a:bodyPr/>
          <a:lstStyle/>
          <a:p>
            <a:endParaRPr lang="pl-PL"/>
          </a:p>
        </p:txBody>
      </p:sp>
      <p:sp>
        <p:nvSpPr>
          <p:cNvPr id="5" name="Text Placeholder 4">
            <a:extLst>
              <a:ext uri="{FF2B5EF4-FFF2-40B4-BE49-F238E27FC236}">
                <a16:creationId xmlns:a16="http://schemas.microsoft.com/office/drawing/2014/main" id="{36E9DBFF-5945-4422-AF08-4BF34C0A88AF}"/>
              </a:ext>
            </a:extLst>
          </p:cNvPr>
          <p:cNvSpPr>
            <a:spLocks noGrp="1"/>
          </p:cNvSpPr>
          <p:nvPr>
            <p:ph type="body" sz="quarter" idx="3"/>
          </p:nvPr>
        </p:nvSpPr>
        <p:spPr/>
        <p:txBody>
          <a:bodyPr/>
          <a:lstStyle/>
          <a:p>
            <a:r>
              <a:rPr lang="pl-PL" dirty="0"/>
              <a:t>Sprzętowa liczba wątków</a:t>
            </a:r>
          </a:p>
        </p:txBody>
      </p:sp>
    </p:spTree>
    <p:extLst>
      <p:ext uri="{BB962C8B-B14F-4D97-AF65-F5344CB8AC3E}">
        <p14:creationId xmlns:p14="http://schemas.microsoft.com/office/powerpoint/2010/main" val="1286808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858E-0408-4A35-BA29-56A6105EB022}"/>
              </a:ext>
            </a:extLst>
          </p:cNvPr>
          <p:cNvSpPr>
            <a:spLocks noGrp="1"/>
          </p:cNvSpPr>
          <p:nvPr>
            <p:ph type="title"/>
          </p:nvPr>
        </p:nvSpPr>
        <p:spPr/>
        <p:txBody>
          <a:bodyPr/>
          <a:lstStyle/>
          <a:p>
            <a:r>
              <a:rPr lang="pl-PL" dirty="0"/>
              <a:t>Ćwiczenie 11 – Sumowanie, wiele wątków</a:t>
            </a:r>
          </a:p>
        </p:txBody>
      </p:sp>
      <p:sp>
        <p:nvSpPr>
          <p:cNvPr id="3" name="Text Placeholder 2">
            <a:extLst>
              <a:ext uri="{FF2B5EF4-FFF2-40B4-BE49-F238E27FC236}">
                <a16:creationId xmlns:a16="http://schemas.microsoft.com/office/drawing/2014/main" id="{0AB88D0F-3CFF-4AB8-8F78-A2593179DF80}"/>
              </a:ext>
            </a:extLst>
          </p:cNvPr>
          <p:cNvSpPr>
            <a:spLocks noGrp="1"/>
          </p:cNvSpPr>
          <p:nvPr>
            <p:ph type="body" idx="1"/>
          </p:nvPr>
        </p:nvSpPr>
        <p:spPr/>
        <p:txBody>
          <a:bodyPr/>
          <a:lstStyle/>
          <a:p>
            <a:r>
              <a:rPr lang="pl-PL" dirty="0"/>
              <a:t>Jeden wątek</a:t>
            </a:r>
          </a:p>
        </p:txBody>
      </p:sp>
      <p:sp>
        <p:nvSpPr>
          <p:cNvPr id="5" name="Text Placeholder 4">
            <a:extLst>
              <a:ext uri="{FF2B5EF4-FFF2-40B4-BE49-F238E27FC236}">
                <a16:creationId xmlns:a16="http://schemas.microsoft.com/office/drawing/2014/main" id="{36E9DBFF-5945-4422-AF08-4BF34C0A88AF}"/>
              </a:ext>
            </a:extLst>
          </p:cNvPr>
          <p:cNvSpPr>
            <a:spLocks noGrp="1"/>
          </p:cNvSpPr>
          <p:nvPr>
            <p:ph type="body" sz="quarter" idx="3"/>
          </p:nvPr>
        </p:nvSpPr>
        <p:spPr/>
        <p:txBody>
          <a:bodyPr/>
          <a:lstStyle/>
          <a:p>
            <a:r>
              <a:rPr lang="pl-PL" dirty="0"/>
              <a:t>Sprzętowa liczba wątków</a:t>
            </a:r>
          </a:p>
        </p:txBody>
      </p:sp>
      <p:pic>
        <p:nvPicPr>
          <p:cNvPr id="13" name="Content Placeholder 12" descr="Porównanie czasu działania sumowania na jednym wątku i sumowania na wielu wątkach.&#10;&#10;http://quick-bench.com/xRmYZBeFPCa9-MCFTOtlNJNhVGU">
            <a:extLst>
              <a:ext uri="{FF2B5EF4-FFF2-40B4-BE49-F238E27FC236}">
                <a16:creationId xmlns:a16="http://schemas.microsoft.com/office/drawing/2014/main" id="{9232C513-00C5-4C64-AC34-D6C60B9CC59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11412" y="2505075"/>
            <a:ext cx="7369176" cy="3684588"/>
          </a:xfrm>
        </p:spPr>
      </p:pic>
    </p:spTree>
    <p:extLst>
      <p:ext uri="{BB962C8B-B14F-4D97-AF65-F5344CB8AC3E}">
        <p14:creationId xmlns:p14="http://schemas.microsoft.com/office/powerpoint/2010/main" val="3370520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858E-0408-4A35-BA29-56A6105EB022}"/>
              </a:ext>
            </a:extLst>
          </p:cNvPr>
          <p:cNvSpPr>
            <a:spLocks noGrp="1"/>
          </p:cNvSpPr>
          <p:nvPr>
            <p:ph type="title"/>
          </p:nvPr>
        </p:nvSpPr>
        <p:spPr/>
        <p:txBody>
          <a:bodyPr/>
          <a:lstStyle/>
          <a:p>
            <a:r>
              <a:rPr lang="pl-PL" dirty="0"/>
              <a:t>Ćwiczenie 12 – Sumowanie, bardzo wiele wątków</a:t>
            </a:r>
          </a:p>
        </p:txBody>
      </p:sp>
      <p:sp>
        <p:nvSpPr>
          <p:cNvPr id="3" name="Text Placeholder 2">
            <a:extLst>
              <a:ext uri="{FF2B5EF4-FFF2-40B4-BE49-F238E27FC236}">
                <a16:creationId xmlns:a16="http://schemas.microsoft.com/office/drawing/2014/main" id="{0AB88D0F-3CFF-4AB8-8F78-A2593179DF80}"/>
              </a:ext>
            </a:extLst>
          </p:cNvPr>
          <p:cNvSpPr>
            <a:spLocks noGrp="1"/>
          </p:cNvSpPr>
          <p:nvPr>
            <p:ph type="body" idx="1"/>
          </p:nvPr>
        </p:nvSpPr>
        <p:spPr/>
        <p:txBody>
          <a:bodyPr/>
          <a:lstStyle/>
          <a:p>
            <a:r>
              <a:rPr lang="pl-PL" dirty="0"/>
              <a:t>Sprzętowa liczba wątków</a:t>
            </a:r>
          </a:p>
        </p:txBody>
      </p:sp>
      <p:sp>
        <p:nvSpPr>
          <p:cNvPr id="4" name="Content Placeholder 3">
            <a:extLst>
              <a:ext uri="{FF2B5EF4-FFF2-40B4-BE49-F238E27FC236}">
                <a16:creationId xmlns:a16="http://schemas.microsoft.com/office/drawing/2014/main" id="{3266F48F-BFFE-4760-A402-45FF777355F3}"/>
              </a:ext>
            </a:extLst>
          </p:cNvPr>
          <p:cNvSpPr>
            <a:spLocks noGrp="1"/>
          </p:cNvSpPr>
          <p:nvPr>
            <p:ph sz="half" idx="2"/>
          </p:nvPr>
        </p:nvSpPr>
        <p:spPr>
          <a:xfrm>
            <a:off x="839788" y="2505075"/>
            <a:ext cx="10512424" cy="3684588"/>
          </a:xfrm>
        </p:spPr>
        <p:txBody>
          <a:bodyPr/>
          <a:lstStyle/>
          <a:p>
            <a:endParaRPr lang="pl-PL"/>
          </a:p>
        </p:txBody>
      </p:sp>
      <p:sp>
        <p:nvSpPr>
          <p:cNvPr id="5" name="Text Placeholder 4">
            <a:extLst>
              <a:ext uri="{FF2B5EF4-FFF2-40B4-BE49-F238E27FC236}">
                <a16:creationId xmlns:a16="http://schemas.microsoft.com/office/drawing/2014/main" id="{36E9DBFF-5945-4422-AF08-4BF34C0A88AF}"/>
              </a:ext>
            </a:extLst>
          </p:cNvPr>
          <p:cNvSpPr>
            <a:spLocks noGrp="1"/>
          </p:cNvSpPr>
          <p:nvPr>
            <p:ph type="body" sz="quarter" idx="3"/>
          </p:nvPr>
        </p:nvSpPr>
        <p:spPr/>
        <p:txBody>
          <a:bodyPr/>
          <a:lstStyle/>
          <a:p>
            <a:r>
              <a:rPr lang="pl-PL" dirty="0"/>
              <a:t>Jeszcze więcej wątków</a:t>
            </a:r>
          </a:p>
        </p:txBody>
      </p:sp>
    </p:spTree>
    <p:extLst>
      <p:ext uri="{BB962C8B-B14F-4D97-AF65-F5344CB8AC3E}">
        <p14:creationId xmlns:p14="http://schemas.microsoft.com/office/powerpoint/2010/main" val="1726867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858E-0408-4A35-BA29-56A6105EB022}"/>
              </a:ext>
            </a:extLst>
          </p:cNvPr>
          <p:cNvSpPr>
            <a:spLocks noGrp="1"/>
          </p:cNvSpPr>
          <p:nvPr>
            <p:ph type="title"/>
          </p:nvPr>
        </p:nvSpPr>
        <p:spPr/>
        <p:txBody>
          <a:bodyPr/>
          <a:lstStyle/>
          <a:p>
            <a:r>
              <a:rPr lang="pl-PL" dirty="0"/>
              <a:t>Ćwiczenie 12 – Sumowanie, bardzo wiele wątków</a:t>
            </a:r>
          </a:p>
        </p:txBody>
      </p:sp>
      <p:sp>
        <p:nvSpPr>
          <p:cNvPr id="3" name="Text Placeholder 2">
            <a:extLst>
              <a:ext uri="{FF2B5EF4-FFF2-40B4-BE49-F238E27FC236}">
                <a16:creationId xmlns:a16="http://schemas.microsoft.com/office/drawing/2014/main" id="{0AB88D0F-3CFF-4AB8-8F78-A2593179DF80}"/>
              </a:ext>
            </a:extLst>
          </p:cNvPr>
          <p:cNvSpPr>
            <a:spLocks noGrp="1"/>
          </p:cNvSpPr>
          <p:nvPr>
            <p:ph type="body" idx="1"/>
          </p:nvPr>
        </p:nvSpPr>
        <p:spPr/>
        <p:txBody>
          <a:bodyPr/>
          <a:lstStyle/>
          <a:p>
            <a:r>
              <a:rPr lang="pl-PL" dirty="0"/>
              <a:t>Sprzętowa liczba wątków</a:t>
            </a:r>
          </a:p>
        </p:txBody>
      </p:sp>
      <p:sp>
        <p:nvSpPr>
          <p:cNvPr id="5" name="Text Placeholder 4">
            <a:extLst>
              <a:ext uri="{FF2B5EF4-FFF2-40B4-BE49-F238E27FC236}">
                <a16:creationId xmlns:a16="http://schemas.microsoft.com/office/drawing/2014/main" id="{36E9DBFF-5945-4422-AF08-4BF34C0A88AF}"/>
              </a:ext>
            </a:extLst>
          </p:cNvPr>
          <p:cNvSpPr>
            <a:spLocks noGrp="1"/>
          </p:cNvSpPr>
          <p:nvPr>
            <p:ph type="body" sz="quarter" idx="3"/>
          </p:nvPr>
        </p:nvSpPr>
        <p:spPr/>
        <p:txBody>
          <a:bodyPr/>
          <a:lstStyle/>
          <a:p>
            <a:r>
              <a:rPr lang="pl-PL" dirty="0"/>
              <a:t>Jeszcze więcej wątków</a:t>
            </a:r>
          </a:p>
        </p:txBody>
      </p:sp>
      <p:pic>
        <p:nvPicPr>
          <p:cNvPr id="13" name="Content Placeholder 12" descr="Porównanie czasu działania sumowania na sprzętowej liczbie wątków i sumowania na więcej niż sprzętowej liczbie wątków.&#10;&#10;http://quick-bench.com/INFBg-4gcsSpBD7i_cBklIW9g8k">
            <a:hlinkClick r:id="rId3"/>
            <a:extLst>
              <a:ext uri="{FF2B5EF4-FFF2-40B4-BE49-F238E27FC236}">
                <a16:creationId xmlns:a16="http://schemas.microsoft.com/office/drawing/2014/main" id="{F442D502-0BD9-45FA-8773-BEF1E31E2C7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411412" y="2505075"/>
            <a:ext cx="7369176" cy="3684588"/>
          </a:xfrm>
        </p:spPr>
      </p:pic>
    </p:spTree>
    <p:extLst>
      <p:ext uri="{BB962C8B-B14F-4D97-AF65-F5344CB8AC3E}">
        <p14:creationId xmlns:p14="http://schemas.microsoft.com/office/powerpoint/2010/main" val="655671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858E-0408-4A35-BA29-56A6105EB022}"/>
              </a:ext>
            </a:extLst>
          </p:cNvPr>
          <p:cNvSpPr>
            <a:spLocks noGrp="1"/>
          </p:cNvSpPr>
          <p:nvPr>
            <p:ph type="title"/>
          </p:nvPr>
        </p:nvSpPr>
        <p:spPr/>
        <p:txBody>
          <a:bodyPr/>
          <a:lstStyle/>
          <a:p>
            <a:r>
              <a:rPr lang="pl-PL" dirty="0"/>
              <a:t>Ćwiczenie 13 – Sumowanie, małe dane</a:t>
            </a:r>
          </a:p>
        </p:txBody>
      </p:sp>
      <p:sp>
        <p:nvSpPr>
          <p:cNvPr id="3" name="Text Placeholder 2">
            <a:extLst>
              <a:ext uri="{FF2B5EF4-FFF2-40B4-BE49-F238E27FC236}">
                <a16:creationId xmlns:a16="http://schemas.microsoft.com/office/drawing/2014/main" id="{0AB88D0F-3CFF-4AB8-8F78-A2593179DF80}"/>
              </a:ext>
            </a:extLst>
          </p:cNvPr>
          <p:cNvSpPr>
            <a:spLocks noGrp="1"/>
          </p:cNvSpPr>
          <p:nvPr>
            <p:ph type="body" idx="1"/>
          </p:nvPr>
        </p:nvSpPr>
        <p:spPr/>
        <p:txBody>
          <a:bodyPr/>
          <a:lstStyle/>
          <a:p>
            <a:r>
              <a:rPr lang="pl-PL" dirty="0"/>
              <a:t>Jeden wątek</a:t>
            </a:r>
          </a:p>
        </p:txBody>
      </p:sp>
      <p:sp>
        <p:nvSpPr>
          <p:cNvPr id="4" name="Content Placeholder 3">
            <a:extLst>
              <a:ext uri="{FF2B5EF4-FFF2-40B4-BE49-F238E27FC236}">
                <a16:creationId xmlns:a16="http://schemas.microsoft.com/office/drawing/2014/main" id="{3266F48F-BFFE-4760-A402-45FF777355F3}"/>
              </a:ext>
            </a:extLst>
          </p:cNvPr>
          <p:cNvSpPr>
            <a:spLocks noGrp="1"/>
          </p:cNvSpPr>
          <p:nvPr>
            <p:ph sz="half" idx="2"/>
          </p:nvPr>
        </p:nvSpPr>
        <p:spPr>
          <a:xfrm>
            <a:off x="839788" y="2505075"/>
            <a:ext cx="10512424" cy="3684588"/>
          </a:xfrm>
        </p:spPr>
        <p:txBody>
          <a:bodyPr/>
          <a:lstStyle/>
          <a:p>
            <a:endParaRPr lang="pl-PL"/>
          </a:p>
        </p:txBody>
      </p:sp>
      <p:sp>
        <p:nvSpPr>
          <p:cNvPr id="5" name="Text Placeholder 4">
            <a:extLst>
              <a:ext uri="{FF2B5EF4-FFF2-40B4-BE49-F238E27FC236}">
                <a16:creationId xmlns:a16="http://schemas.microsoft.com/office/drawing/2014/main" id="{36E9DBFF-5945-4422-AF08-4BF34C0A88AF}"/>
              </a:ext>
            </a:extLst>
          </p:cNvPr>
          <p:cNvSpPr>
            <a:spLocks noGrp="1"/>
          </p:cNvSpPr>
          <p:nvPr>
            <p:ph type="body" sz="quarter" idx="3"/>
          </p:nvPr>
        </p:nvSpPr>
        <p:spPr/>
        <p:txBody>
          <a:bodyPr/>
          <a:lstStyle/>
          <a:p>
            <a:r>
              <a:rPr lang="pl-PL" dirty="0"/>
              <a:t>Sprzętowa liczba wątków</a:t>
            </a:r>
          </a:p>
        </p:txBody>
      </p:sp>
    </p:spTree>
    <p:extLst>
      <p:ext uri="{BB962C8B-B14F-4D97-AF65-F5344CB8AC3E}">
        <p14:creationId xmlns:p14="http://schemas.microsoft.com/office/powerpoint/2010/main" val="2024201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858E-0408-4A35-BA29-56A6105EB022}"/>
              </a:ext>
            </a:extLst>
          </p:cNvPr>
          <p:cNvSpPr>
            <a:spLocks noGrp="1"/>
          </p:cNvSpPr>
          <p:nvPr>
            <p:ph type="title"/>
          </p:nvPr>
        </p:nvSpPr>
        <p:spPr/>
        <p:txBody>
          <a:bodyPr/>
          <a:lstStyle/>
          <a:p>
            <a:r>
              <a:rPr lang="pl-PL" dirty="0"/>
              <a:t>Ćwiczenie 13 – Sumowanie, małe dane</a:t>
            </a:r>
          </a:p>
        </p:txBody>
      </p:sp>
      <p:sp>
        <p:nvSpPr>
          <p:cNvPr id="3" name="Text Placeholder 2">
            <a:extLst>
              <a:ext uri="{FF2B5EF4-FFF2-40B4-BE49-F238E27FC236}">
                <a16:creationId xmlns:a16="http://schemas.microsoft.com/office/drawing/2014/main" id="{0AB88D0F-3CFF-4AB8-8F78-A2593179DF80}"/>
              </a:ext>
            </a:extLst>
          </p:cNvPr>
          <p:cNvSpPr>
            <a:spLocks noGrp="1"/>
          </p:cNvSpPr>
          <p:nvPr>
            <p:ph type="body" idx="1"/>
          </p:nvPr>
        </p:nvSpPr>
        <p:spPr/>
        <p:txBody>
          <a:bodyPr/>
          <a:lstStyle/>
          <a:p>
            <a:r>
              <a:rPr lang="pl-PL" dirty="0"/>
              <a:t>Jeden wątek</a:t>
            </a:r>
          </a:p>
        </p:txBody>
      </p:sp>
      <p:sp>
        <p:nvSpPr>
          <p:cNvPr id="5" name="Text Placeholder 4">
            <a:extLst>
              <a:ext uri="{FF2B5EF4-FFF2-40B4-BE49-F238E27FC236}">
                <a16:creationId xmlns:a16="http://schemas.microsoft.com/office/drawing/2014/main" id="{36E9DBFF-5945-4422-AF08-4BF34C0A88AF}"/>
              </a:ext>
            </a:extLst>
          </p:cNvPr>
          <p:cNvSpPr>
            <a:spLocks noGrp="1"/>
          </p:cNvSpPr>
          <p:nvPr>
            <p:ph type="body" sz="quarter" idx="3"/>
          </p:nvPr>
        </p:nvSpPr>
        <p:spPr/>
        <p:txBody>
          <a:bodyPr/>
          <a:lstStyle/>
          <a:p>
            <a:r>
              <a:rPr lang="pl-PL" dirty="0"/>
              <a:t>Sprzętowa liczba wątków</a:t>
            </a:r>
          </a:p>
        </p:txBody>
      </p:sp>
      <p:pic>
        <p:nvPicPr>
          <p:cNvPr id="9" name="Content Placeholder 8" descr="Porównanie czasu działania sumowania na jednym wątku i sumowania na wielu wątkach, przy małej liczbie danych.&#10;&#10;http://quick-bench.com/G1irEF3EdfANeyP2NaDBJexSSAY">
            <a:hlinkClick r:id="rId3"/>
            <a:extLst>
              <a:ext uri="{FF2B5EF4-FFF2-40B4-BE49-F238E27FC236}">
                <a16:creationId xmlns:a16="http://schemas.microsoft.com/office/drawing/2014/main" id="{5C014601-2558-4671-9F82-45A2AE888B8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411412" y="2505075"/>
            <a:ext cx="7369176" cy="3684588"/>
          </a:xfrm>
        </p:spPr>
      </p:pic>
    </p:spTree>
    <p:extLst>
      <p:ext uri="{BB962C8B-B14F-4D97-AF65-F5344CB8AC3E}">
        <p14:creationId xmlns:p14="http://schemas.microsoft.com/office/powerpoint/2010/main" val="3691337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55EE-C8BB-4F5B-8727-047CB961E42F}"/>
              </a:ext>
            </a:extLst>
          </p:cNvPr>
          <p:cNvSpPr>
            <a:spLocks noGrp="1"/>
          </p:cNvSpPr>
          <p:nvPr>
            <p:ph type="title"/>
          </p:nvPr>
        </p:nvSpPr>
        <p:spPr/>
        <p:txBody>
          <a:bodyPr/>
          <a:lstStyle/>
          <a:p>
            <a:r>
              <a:rPr lang="pl-PL" dirty="0"/>
              <a:t>Programowanie dynamiczne</a:t>
            </a:r>
          </a:p>
        </p:txBody>
      </p:sp>
      <p:sp>
        <p:nvSpPr>
          <p:cNvPr id="3" name="Content Placeholder 2">
            <a:extLst>
              <a:ext uri="{FF2B5EF4-FFF2-40B4-BE49-F238E27FC236}">
                <a16:creationId xmlns:a16="http://schemas.microsoft.com/office/drawing/2014/main" id="{9A51863D-8F35-4DD4-8B7F-C9D04584DF23}"/>
              </a:ext>
            </a:extLst>
          </p:cNvPr>
          <p:cNvSpPr>
            <a:spLocks noGrp="1"/>
          </p:cNvSpPr>
          <p:nvPr>
            <p:ph idx="1"/>
          </p:nvPr>
        </p:nvSpPr>
        <p:spPr/>
        <p:txBody>
          <a:bodyPr/>
          <a:lstStyle/>
          <a:p>
            <a:r>
              <a:rPr lang="pl-PL" dirty="0">
                <a:solidFill>
                  <a:schemeClr val="bg1"/>
                </a:solidFill>
              </a:rPr>
              <a:t>Dzielenie problemu na podproblemy o tym samym typie, ale mniejszym rozmiarze.</a:t>
            </a:r>
          </a:p>
          <a:p>
            <a:r>
              <a:rPr lang="pl-PL" dirty="0">
                <a:solidFill>
                  <a:schemeClr val="bg1"/>
                </a:solidFill>
              </a:rPr>
              <a:t>Podproblemy są rozwiązywane tylko raz, a wynik jest zapamiętywany („memoizacja”).</a:t>
            </a:r>
          </a:p>
          <a:p>
            <a:r>
              <a:rPr lang="pl-PL" dirty="0">
                <a:solidFill>
                  <a:schemeClr val="bg1"/>
                </a:solidFill>
              </a:rPr>
              <a:t>Kluczowe jest rekurencyjne rozbicie problemu na podproblemy.</a:t>
            </a:r>
          </a:p>
        </p:txBody>
      </p:sp>
    </p:spTree>
    <p:extLst>
      <p:ext uri="{BB962C8B-B14F-4D97-AF65-F5344CB8AC3E}">
        <p14:creationId xmlns:p14="http://schemas.microsoft.com/office/powerpoint/2010/main" val="1154620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55EE-C8BB-4F5B-8727-047CB961E42F}"/>
              </a:ext>
            </a:extLst>
          </p:cNvPr>
          <p:cNvSpPr>
            <a:spLocks noGrp="1"/>
          </p:cNvSpPr>
          <p:nvPr>
            <p:ph type="title"/>
          </p:nvPr>
        </p:nvSpPr>
        <p:spPr/>
        <p:txBody>
          <a:bodyPr/>
          <a:lstStyle/>
          <a:p>
            <a:r>
              <a:rPr lang="pl-PL" dirty="0"/>
              <a:t>Programowanie dynamiczne</a:t>
            </a:r>
          </a:p>
        </p:txBody>
      </p:sp>
      <p:sp>
        <p:nvSpPr>
          <p:cNvPr id="3" name="Content Placeholder 2">
            <a:extLst>
              <a:ext uri="{FF2B5EF4-FFF2-40B4-BE49-F238E27FC236}">
                <a16:creationId xmlns:a16="http://schemas.microsoft.com/office/drawing/2014/main" id="{9A51863D-8F35-4DD4-8B7F-C9D04584DF23}"/>
              </a:ext>
            </a:extLst>
          </p:cNvPr>
          <p:cNvSpPr>
            <a:spLocks noGrp="1"/>
          </p:cNvSpPr>
          <p:nvPr>
            <p:ph idx="1"/>
          </p:nvPr>
        </p:nvSpPr>
        <p:spPr/>
        <p:txBody>
          <a:bodyPr/>
          <a:lstStyle/>
          <a:p>
            <a:r>
              <a:rPr lang="pl-PL" dirty="0"/>
              <a:t>Dzielenie problemu na podproblemy o tym samym typie, ale mniejszym rozmiarze.</a:t>
            </a:r>
          </a:p>
          <a:p>
            <a:r>
              <a:rPr lang="pl-PL" dirty="0">
                <a:solidFill>
                  <a:schemeClr val="bg1"/>
                </a:solidFill>
              </a:rPr>
              <a:t>Podproblemy są rozwiązywane tylko raz, a wynik jest zapamiętywany („memoizacja”).</a:t>
            </a:r>
          </a:p>
          <a:p>
            <a:r>
              <a:rPr lang="pl-PL" dirty="0">
                <a:solidFill>
                  <a:schemeClr val="bg1"/>
                </a:solidFill>
              </a:rPr>
              <a:t>Kluczowe jest rekurencyjne rozbicie problemu na podproblemy.</a:t>
            </a:r>
          </a:p>
        </p:txBody>
      </p:sp>
    </p:spTree>
    <p:extLst>
      <p:ext uri="{BB962C8B-B14F-4D97-AF65-F5344CB8AC3E}">
        <p14:creationId xmlns:p14="http://schemas.microsoft.com/office/powerpoint/2010/main" val="146104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FEBD31-7B08-47D0-B1DA-D31CA8AD99F8}"/>
              </a:ext>
            </a:extLst>
          </p:cNvPr>
          <p:cNvSpPr>
            <a:spLocks noGrp="1"/>
          </p:cNvSpPr>
          <p:nvPr>
            <p:ph type="title"/>
          </p:nvPr>
        </p:nvSpPr>
        <p:spPr/>
        <p:txBody>
          <a:bodyPr/>
          <a:lstStyle/>
          <a:p>
            <a:r>
              <a:rPr lang="en-US" dirty="0"/>
              <a:t>Quick C++ Benchmarks</a:t>
            </a:r>
          </a:p>
        </p:txBody>
      </p:sp>
      <p:sp>
        <p:nvSpPr>
          <p:cNvPr id="3" name="TextBox 2">
            <a:extLst>
              <a:ext uri="{FF2B5EF4-FFF2-40B4-BE49-F238E27FC236}">
                <a16:creationId xmlns:a16="http://schemas.microsoft.com/office/drawing/2014/main" id="{C496F422-0152-4FD6-AD4D-6D3166EAA069}"/>
              </a:ext>
            </a:extLst>
          </p:cNvPr>
          <p:cNvSpPr txBox="1"/>
          <p:nvPr/>
        </p:nvSpPr>
        <p:spPr>
          <a:xfrm>
            <a:off x="838200" y="6311900"/>
            <a:ext cx="10515600" cy="523220"/>
          </a:xfrm>
          <a:prstGeom prst="rect">
            <a:avLst/>
          </a:prstGeom>
          <a:noFill/>
        </p:spPr>
        <p:txBody>
          <a:bodyPr wrap="square" rtlCol="0">
            <a:spAutoFit/>
          </a:bodyPr>
          <a:lstStyle/>
          <a:p>
            <a:pPr algn="ctr"/>
            <a:r>
              <a:rPr lang="pl-PL" sz="2800" dirty="0">
                <a:hlinkClick r:id="rId3"/>
              </a:rPr>
              <a:t>http://quick-bench.com/</a:t>
            </a:r>
            <a:endParaRPr lang="pl-PL" sz="2800" dirty="0"/>
          </a:p>
        </p:txBody>
      </p:sp>
      <p:pic>
        <p:nvPicPr>
          <p:cNvPr id="12" name="Content Placeholder 11" descr="Zrzut ekranu strony Quick C++ Benchmarks z oznaczeniem pola wyboru standardu języka.&#10;&#10;http://quick-bench.com/">
            <a:hlinkClick r:id="rId3"/>
            <a:extLst>
              <a:ext uri="{FF2B5EF4-FFF2-40B4-BE49-F238E27FC236}">
                <a16:creationId xmlns:a16="http://schemas.microsoft.com/office/drawing/2014/main" id="{354D1213-C0A4-48D1-A5B9-80235EDA898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3160654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55EE-C8BB-4F5B-8727-047CB961E42F}"/>
              </a:ext>
            </a:extLst>
          </p:cNvPr>
          <p:cNvSpPr>
            <a:spLocks noGrp="1"/>
          </p:cNvSpPr>
          <p:nvPr>
            <p:ph type="title"/>
          </p:nvPr>
        </p:nvSpPr>
        <p:spPr/>
        <p:txBody>
          <a:bodyPr/>
          <a:lstStyle/>
          <a:p>
            <a:r>
              <a:rPr lang="pl-PL" dirty="0"/>
              <a:t>Programowanie dynamiczne</a:t>
            </a:r>
          </a:p>
        </p:txBody>
      </p:sp>
      <p:sp>
        <p:nvSpPr>
          <p:cNvPr id="3" name="Content Placeholder 2">
            <a:extLst>
              <a:ext uri="{FF2B5EF4-FFF2-40B4-BE49-F238E27FC236}">
                <a16:creationId xmlns:a16="http://schemas.microsoft.com/office/drawing/2014/main" id="{9A51863D-8F35-4DD4-8B7F-C9D04584DF23}"/>
              </a:ext>
            </a:extLst>
          </p:cNvPr>
          <p:cNvSpPr>
            <a:spLocks noGrp="1"/>
          </p:cNvSpPr>
          <p:nvPr>
            <p:ph idx="1"/>
          </p:nvPr>
        </p:nvSpPr>
        <p:spPr/>
        <p:txBody>
          <a:bodyPr/>
          <a:lstStyle/>
          <a:p>
            <a:r>
              <a:rPr lang="pl-PL" dirty="0">
                <a:solidFill>
                  <a:srgbClr val="B2B2B2"/>
                </a:solidFill>
              </a:rPr>
              <a:t>Dzielenie problemu na podproblemy o tym samym typie, ale mniejszym rozmiarze.</a:t>
            </a:r>
          </a:p>
          <a:p>
            <a:r>
              <a:rPr lang="pl-PL" dirty="0"/>
              <a:t>Podproblemy są rozwiązywane tylko raz, a wynik jest zapamiętywany („memoizacja”).</a:t>
            </a:r>
          </a:p>
          <a:p>
            <a:r>
              <a:rPr lang="pl-PL" dirty="0">
                <a:solidFill>
                  <a:schemeClr val="bg1"/>
                </a:solidFill>
              </a:rPr>
              <a:t>Kluczowe jest rekurencyjne rozbicie problemu na podproblemy.</a:t>
            </a:r>
          </a:p>
        </p:txBody>
      </p:sp>
    </p:spTree>
    <p:extLst>
      <p:ext uri="{BB962C8B-B14F-4D97-AF65-F5344CB8AC3E}">
        <p14:creationId xmlns:p14="http://schemas.microsoft.com/office/powerpoint/2010/main" val="19279374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55EE-C8BB-4F5B-8727-047CB961E42F}"/>
              </a:ext>
            </a:extLst>
          </p:cNvPr>
          <p:cNvSpPr>
            <a:spLocks noGrp="1"/>
          </p:cNvSpPr>
          <p:nvPr>
            <p:ph type="title"/>
          </p:nvPr>
        </p:nvSpPr>
        <p:spPr/>
        <p:txBody>
          <a:bodyPr/>
          <a:lstStyle/>
          <a:p>
            <a:r>
              <a:rPr lang="pl-PL" dirty="0"/>
              <a:t>Programowanie dynamiczne</a:t>
            </a:r>
          </a:p>
        </p:txBody>
      </p:sp>
      <p:sp>
        <p:nvSpPr>
          <p:cNvPr id="3" name="Content Placeholder 2">
            <a:extLst>
              <a:ext uri="{FF2B5EF4-FFF2-40B4-BE49-F238E27FC236}">
                <a16:creationId xmlns:a16="http://schemas.microsoft.com/office/drawing/2014/main" id="{9A51863D-8F35-4DD4-8B7F-C9D04584DF23}"/>
              </a:ext>
            </a:extLst>
          </p:cNvPr>
          <p:cNvSpPr>
            <a:spLocks noGrp="1"/>
          </p:cNvSpPr>
          <p:nvPr>
            <p:ph idx="1"/>
          </p:nvPr>
        </p:nvSpPr>
        <p:spPr/>
        <p:txBody>
          <a:bodyPr/>
          <a:lstStyle/>
          <a:p>
            <a:r>
              <a:rPr lang="pl-PL" dirty="0">
                <a:solidFill>
                  <a:srgbClr val="B2B2B2"/>
                </a:solidFill>
              </a:rPr>
              <a:t>Dzielenie problemu na podproblemy o tym samym typie, ale mniejszym rozmiarze.</a:t>
            </a:r>
          </a:p>
          <a:p>
            <a:r>
              <a:rPr lang="pl-PL" dirty="0">
                <a:solidFill>
                  <a:srgbClr val="B2B2B2"/>
                </a:solidFill>
              </a:rPr>
              <a:t>Podproblemy są rozwiązywane tylko raz, a wynik jest zapamiętywany („memoizacja”).</a:t>
            </a:r>
          </a:p>
          <a:p>
            <a:r>
              <a:rPr lang="pl-PL" dirty="0"/>
              <a:t>Kluczowe jest rekurencyjne rozbicie problemu na podproblemy.</a:t>
            </a:r>
          </a:p>
        </p:txBody>
      </p:sp>
    </p:spTree>
    <p:extLst>
      <p:ext uri="{BB962C8B-B14F-4D97-AF65-F5344CB8AC3E}">
        <p14:creationId xmlns:p14="http://schemas.microsoft.com/office/powerpoint/2010/main" val="10827937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428E-1CA8-49CC-B168-778787F62283}"/>
              </a:ext>
            </a:extLst>
          </p:cNvPr>
          <p:cNvSpPr>
            <a:spLocks noGrp="1"/>
          </p:cNvSpPr>
          <p:nvPr>
            <p:ph type="title"/>
          </p:nvPr>
        </p:nvSpPr>
        <p:spPr/>
        <p:txBody>
          <a:bodyPr/>
          <a:lstStyle/>
          <a:p>
            <a:r>
              <a:rPr lang="pl-PL" dirty="0"/>
              <a:t>Ćwiczenie 14 – Fibonacci</a:t>
            </a:r>
          </a:p>
        </p:txBody>
      </p:sp>
      <p:sp>
        <p:nvSpPr>
          <p:cNvPr id="7" name="Content Placeholder 6">
            <a:extLst>
              <a:ext uri="{FF2B5EF4-FFF2-40B4-BE49-F238E27FC236}">
                <a16:creationId xmlns:a16="http://schemas.microsoft.com/office/drawing/2014/main" id="{49FDDE06-7FB4-4F95-AC5E-A70FAF0F8694}"/>
              </a:ext>
            </a:extLst>
          </p:cNvPr>
          <p:cNvSpPr>
            <a:spLocks noGrp="1"/>
          </p:cNvSpPr>
          <p:nvPr>
            <p:ph idx="1"/>
          </p:nvPr>
        </p:nvSpPr>
        <p:spPr/>
        <p:txBody>
          <a:bodyPr/>
          <a:lstStyle/>
          <a:p>
            <a:pPr marL="514350" indent="-514350">
              <a:buFont typeface="+mj-lt"/>
              <a:buAutoNum type="arabicPeriod"/>
            </a:pPr>
            <a:r>
              <a:rPr lang="pl-PL" dirty="0"/>
              <a:t>rekursja</a:t>
            </a:r>
          </a:p>
          <a:p>
            <a:pPr marL="514350" indent="-514350">
              <a:buFont typeface="+mj-lt"/>
              <a:buAutoNum type="arabicPeriod"/>
            </a:pPr>
            <a:r>
              <a:rPr lang="pl-PL" dirty="0"/>
              <a:t>rekursja z memoizacją</a:t>
            </a:r>
          </a:p>
          <a:p>
            <a:pPr marL="514350" indent="-514350">
              <a:buFont typeface="+mj-lt"/>
              <a:buAutoNum type="arabicPeriod"/>
            </a:pPr>
            <a:r>
              <a:rPr lang="pl-PL" dirty="0"/>
              <a:t>iteracja z memoizacją</a:t>
            </a:r>
          </a:p>
        </p:txBody>
      </p:sp>
    </p:spTree>
    <p:extLst>
      <p:ext uri="{BB962C8B-B14F-4D97-AF65-F5344CB8AC3E}">
        <p14:creationId xmlns:p14="http://schemas.microsoft.com/office/powerpoint/2010/main" val="24841261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428E-1CA8-49CC-B168-778787F62283}"/>
              </a:ext>
            </a:extLst>
          </p:cNvPr>
          <p:cNvSpPr>
            <a:spLocks noGrp="1"/>
          </p:cNvSpPr>
          <p:nvPr>
            <p:ph type="title"/>
          </p:nvPr>
        </p:nvSpPr>
        <p:spPr/>
        <p:txBody>
          <a:bodyPr/>
          <a:lstStyle/>
          <a:p>
            <a:r>
              <a:rPr lang="pl-PL" dirty="0"/>
              <a:t>Ćwiczenie 14 – Fibonacci</a:t>
            </a:r>
          </a:p>
        </p:txBody>
      </p:sp>
      <p:pic>
        <p:nvPicPr>
          <p:cNvPr id="4" name="Content Placeholder 3" descr="Porównanie czasu działania trzech metod liczenia liczb Fibonacciego: rekurencyjna, rekurencyjna z memoizacją i iteracyjna z memoizacją.&#10;&#10;http://quick-bench.com/zTYodGv03fLo1n3_hVhyLCG530A&#10;">
            <a:hlinkClick r:id="rId3"/>
            <a:extLst>
              <a:ext uri="{FF2B5EF4-FFF2-40B4-BE49-F238E27FC236}">
                <a16:creationId xmlns:a16="http://schemas.microsoft.com/office/drawing/2014/main" id="{B7E18BD8-378D-49B2-9678-6407361F70C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19275" y="1862931"/>
            <a:ext cx="8553450" cy="4276725"/>
          </a:xfrm>
        </p:spPr>
      </p:pic>
    </p:spTree>
    <p:extLst>
      <p:ext uri="{BB962C8B-B14F-4D97-AF65-F5344CB8AC3E}">
        <p14:creationId xmlns:p14="http://schemas.microsoft.com/office/powerpoint/2010/main" val="3326585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9672-E436-489B-A001-F84F16FB9C77}"/>
              </a:ext>
            </a:extLst>
          </p:cNvPr>
          <p:cNvSpPr>
            <a:spLocks noGrp="1"/>
          </p:cNvSpPr>
          <p:nvPr>
            <p:ph type="title"/>
          </p:nvPr>
        </p:nvSpPr>
        <p:spPr/>
        <p:txBody>
          <a:bodyPr/>
          <a:lstStyle/>
          <a:p>
            <a:r>
              <a:rPr lang="pl-PL" dirty="0"/>
              <a:t>Ćwiczenie 15 – Dyskretny problem plecakowy</a:t>
            </a:r>
          </a:p>
        </p:txBody>
      </p:sp>
      <p:sp>
        <p:nvSpPr>
          <p:cNvPr id="4" name="Text Placeholder 3">
            <a:extLst>
              <a:ext uri="{FF2B5EF4-FFF2-40B4-BE49-F238E27FC236}">
                <a16:creationId xmlns:a16="http://schemas.microsoft.com/office/drawing/2014/main" id="{11F57B7B-3306-4B32-8A39-D06C87F995F4}"/>
              </a:ext>
            </a:extLst>
          </p:cNvPr>
          <p:cNvSpPr>
            <a:spLocks noGrp="1"/>
          </p:cNvSpPr>
          <p:nvPr>
            <p:ph type="body" idx="1"/>
          </p:nvPr>
        </p:nvSpPr>
        <p:spPr/>
        <p:txBody>
          <a:bodyPr/>
          <a:lstStyle/>
          <a:p>
            <a:r>
              <a:rPr lang="pl-PL" dirty="0"/>
              <a:t>rekurencja</a:t>
            </a:r>
          </a:p>
        </p:txBody>
      </p:sp>
      <p:sp>
        <p:nvSpPr>
          <p:cNvPr id="5" name="Content Placeholder 4">
            <a:extLst>
              <a:ext uri="{FF2B5EF4-FFF2-40B4-BE49-F238E27FC236}">
                <a16:creationId xmlns:a16="http://schemas.microsoft.com/office/drawing/2014/main" id="{262BCD53-18DC-42DA-A1E3-5C36EA96CB53}"/>
              </a:ext>
            </a:extLst>
          </p:cNvPr>
          <p:cNvSpPr>
            <a:spLocks noGrp="1"/>
          </p:cNvSpPr>
          <p:nvPr>
            <p:ph sz="half" idx="2"/>
          </p:nvPr>
        </p:nvSpPr>
        <p:spPr/>
        <p:txBody>
          <a:bodyPr/>
          <a:lstStyle/>
          <a:p>
            <a:endParaRPr lang="pl-PL"/>
          </a:p>
        </p:txBody>
      </p:sp>
      <p:sp>
        <p:nvSpPr>
          <p:cNvPr id="6" name="Text Placeholder 5">
            <a:extLst>
              <a:ext uri="{FF2B5EF4-FFF2-40B4-BE49-F238E27FC236}">
                <a16:creationId xmlns:a16="http://schemas.microsoft.com/office/drawing/2014/main" id="{5B7B6204-6BF1-4DBB-A782-028A5C00D329}"/>
              </a:ext>
            </a:extLst>
          </p:cNvPr>
          <p:cNvSpPr>
            <a:spLocks noGrp="1"/>
          </p:cNvSpPr>
          <p:nvPr>
            <p:ph type="body" sz="quarter" idx="3"/>
          </p:nvPr>
        </p:nvSpPr>
        <p:spPr/>
        <p:txBody>
          <a:bodyPr/>
          <a:lstStyle/>
          <a:p>
            <a:r>
              <a:rPr lang="pl-PL" dirty="0"/>
              <a:t>programowanie dynamiczne</a:t>
            </a:r>
          </a:p>
        </p:txBody>
      </p:sp>
      <p:sp>
        <p:nvSpPr>
          <p:cNvPr id="7" name="Content Placeholder 6">
            <a:extLst>
              <a:ext uri="{FF2B5EF4-FFF2-40B4-BE49-F238E27FC236}">
                <a16:creationId xmlns:a16="http://schemas.microsoft.com/office/drawing/2014/main" id="{CF94EC57-1F78-46CE-966B-B7545C72EDCB}"/>
              </a:ext>
            </a:extLst>
          </p:cNvPr>
          <p:cNvSpPr>
            <a:spLocks noGrp="1"/>
          </p:cNvSpPr>
          <p:nvPr>
            <p:ph sz="quarter" idx="4"/>
          </p:nvPr>
        </p:nvSpPr>
        <p:spPr/>
        <p:txBody>
          <a:bodyPr/>
          <a:lstStyle/>
          <a:p>
            <a:endParaRPr lang="pl-PL"/>
          </a:p>
        </p:txBody>
      </p:sp>
    </p:spTree>
    <p:extLst>
      <p:ext uri="{BB962C8B-B14F-4D97-AF65-F5344CB8AC3E}">
        <p14:creationId xmlns:p14="http://schemas.microsoft.com/office/powerpoint/2010/main" val="414443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9672-E436-489B-A001-F84F16FB9C77}"/>
              </a:ext>
            </a:extLst>
          </p:cNvPr>
          <p:cNvSpPr>
            <a:spLocks noGrp="1"/>
          </p:cNvSpPr>
          <p:nvPr>
            <p:ph type="title"/>
          </p:nvPr>
        </p:nvSpPr>
        <p:spPr/>
        <p:txBody>
          <a:bodyPr/>
          <a:lstStyle/>
          <a:p>
            <a:r>
              <a:rPr lang="pl-PL" dirty="0"/>
              <a:t>Ćwiczenie 15 – Dyskretny problem plecakowy</a:t>
            </a:r>
          </a:p>
        </p:txBody>
      </p:sp>
      <p:sp>
        <p:nvSpPr>
          <p:cNvPr id="4" name="Text Placeholder 3">
            <a:extLst>
              <a:ext uri="{FF2B5EF4-FFF2-40B4-BE49-F238E27FC236}">
                <a16:creationId xmlns:a16="http://schemas.microsoft.com/office/drawing/2014/main" id="{11F57B7B-3306-4B32-8A39-D06C87F995F4}"/>
              </a:ext>
            </a:extLst>
          </p:cNvPr>
          <p:cNvSpPr>
            <a:spLocks noGrp="1"/>
          </p:cNvSpPr>
          <p:nvPr>
            <p:ph type="body" idx="1"/>
          </p:nvPr>
        </p:nvSpPr>
        <p:spPr/>
        <p:txBody>
          <a:bodyPr/>
          <a:lstStyle/>
          <a:p>
            <a:r>
              <a:rPr lang="pl-PL" dirty="0"/>
              <a:t>rekurencja</a:t>
            </a:r>
          </a:p>
        </p:txBody>
      </p:sp>
      <p:pic>
        <p:nvPicPr>
          <p:cNvPr id="8" name="Content Placeholder 7" descr="Porównanie czasu działania metodą rekurencyjną i metodą programowania dynamicznego.&#10;&#10;http://quick-bench.com/f7xJnvvQF4lTEmBP4ZZ5qkBYaLA">
            <a:hlinkClick r:id="rId3"/>
            <a:extLst>
              <a:ext uri="{FF2B5EF4-FFF2-40B4-BE49-F238E27FC236}">
                <a16:creationId xmlns:a16="http://schemas.microsoft.com/office/drawing/2014/main" id="{F1F454AB-E230-48A7-84F5-AB3084D89A1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411412" y="2505075"/>
            <a:ext cx="7369176" cy="3684588"/>
          </a:xfrm>
        </p:spPr>
      </p:pic>
      <p:sp>
        <p:nvSpPr>
          <p:cNvPr id="6" name="Text Placeholder 5">
            <a:extLst>
              <a:ext uri="{FF2B5EF4-FFF2-40B4-BE49-F238E27FC236}">
                <a16:creationId xmlns:a16="http://schemas.microsoft.com/office/drawing/2014/main" id="{5B7B6204-6BF1-4DBB-A782-028A5C00D329}"/>
              </a:ext>
            </a:extLst>
          </p:cNvPr>
          <p:cNvSpPr>
            <a:spLocks noGrp="1"/>
          </p:cNvSpPr>
          <p:nvPr>
            <p:ph type="body" sz="quarter" idx="3"/>
          </p:nvPr>
        </p:nvSpPr>
        <p:spPr/>
        <p:txBody>
          <a:bodyPr/>
          <a:lstStyle/>
          <a:p>
            <a:r>
              <a:rPr lang="pl-PL" dirty="0"/>
              <a:t>programowanie dynamiczne</a:t>
            </a:r>
          </a:p>
        </p:txBody>
      </p:sp>
    </p:spTree>
    <p:extLst>
      <p:ext uri="{BB962C8B-B14F-4D97-AF65-F5344CB8AC3E}">
        <p14:creationId xmlns:p14="http://schemas.microsoft.com/office/powerpoint/2010/main" val="624775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6528-9F6F-4241-9F29-941117FC80AA}"/>
              </a:ext>
            </a:extLst>
          </p:cNvPr>
          <p:cNvSpPr>
            <a:spLocks noGrp="1"/>
          </p:cNvSpPr>
          <p:nvPr>
            <p:ph type="title"/>
          </p:nvPr>
        </p:nvSpPr>
        <p:spPr/>
        <p:txBody>
          <a:bodyPr/>
          <a:lstStyle/>
          <a:p>
            <a:r>
              <a:rPr lang="pl-PL" dirty="0"/>
              <a:t>Ćwiczenie 16 – Semantyka przenoszenia</a:t>
            </a:r>
          </a:p>
        </p:txBody>
      </p:sp>
      <p:sp>
        <p:nvSpPr>
          <p:cNvPr id="3" name="Text Placeholder 2">
            <a:extLst>
              <a:ext uri="{FF2B5EF4-FFF2-40B4-BE49-F238E27FC236}">
                <a16:creationId xmlns:a16="http://schemas.microsoft.com/office/drawing/2014/main" id="{478ACF3C-5BA1-413A-AFF3-A9968EB3AF22}"/>
              </a:ext>
            </a:extLst>
          </p:cNvPr>
          <p:cNvSpPr>
            <a:spLocks noGrp="1"/>
          </p:cNvSpPr>
          <p:nvPr>
            <p:ph type="body" idx="1"/>
          </p:nvPr>
        </p:nvSpPr>
        <p:spPr/>
        <p:txBody>
          <a:bodyPr/>
          <a:lstStyle/>
          <a:p>
            <a:r>
              <a:rPr lang="pl-PL" dirty="0"/>
              <a:t>kopiowanie</a:t>
            </a:r>
          </a:p>
        </p:txBody>
      </p:sp>
      <p:sp>
        <p:nvSpPr>
          <p:cNvPr id="4" name="Content Placeholder 3">
            <a:extLst>
              <a:ext uri="{FF2B5EF4-FFF2-40B4-BE49-F238E27FC236}">
                <a16:creationId xmlns:a16="http://schemas.microsoft.com/office/drawing/2014/main" id="{E7ABE834-F514-4094-8388-9202B84D0C4B}"/>
              </a:ext>
            </a:extLst>
          </p:cNvPr>
          <p:cNvSpPr>
            <a:spLocks noGrp="1"/>
          </p:cNvSpPr>
          <p:nvPr>
            <p:ph sz="half" idx="2"/>
          </p:nvPr>
        </p:nvSpPr>
        <p:spPr>
          <a:xfrm>
            <a:off x="839788" y="2505075"/>
            <a:ext cx="10512424" cy="3684588"/>
          </a:xfrm>
        </p:spPr>
        <p:txBody>
          <a:bodyPr/>
          <a:lstStyle/>
          <a:p>
            <a:endParaRPr lang="pl-PL"/>
          </a:p>
        </p:txBody>
      </p:sp>
      <p:sp>
        <p:nvSpPr>
          <p:cNvPr id="5" name="Text Placeholder 4">
            <a:extLst>
              <a:ext uri="{FF2B5EF4-FFF2-40B4-BE49-F238E27FC236}">
                <a16:creationId xmlns:a16="http://schemas.microsoft.com/office/drawing/2014/main" id="{07EBF741-FD71-423E-9B0C-8B3F1D631887}"/>
              </a:ext>
            </a:extLst>
          </p:cNvPr>
          <p:cNvSpPr>
            <a:spLocks noGrp="1"/>
          </p:cNvSpPr>
          <p:nvPr>
            <p:ph type="body" sz="quarter" idx="3"/>
          </p:nvPr>
        </p:nvSpPr>
        <p:spPr/>
        <p:txBody>
          <a:bodyPr/>
          <a:lstStyle/>
          <a:p>
            <a:r>
              <a:rPr lang="pl-PL" dirty="0"/>
              <a:t>przenoszenie</a:t>
            </a:r>
          </a:p>
        </p:txBody>
      </p:sp>
    </p:spTree>
    <p:extLst>
      <p:ext uri="{BB962C8B-B14F-4D97-AF65-F5344CB8AC3E}">
        <p14:creationId xmlns:p14="http://schemas.microsoft.com/office/powerpoint/2010/main" val="27706957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6528-9F6F-4241-9F29-941117FC80AA}"/>
              </a:ext>
            </a:extLst>
          </p:cNvPr>
          <p:cNvSpPr>
            <a:spLocks noGrp="1"/>
          </p:cNvSpPr>
          <p:nvPr>
            <p:ph type="title"/>
          </p:nvPr>
        </p:nvSpPr>
        <p:spPr/>
        <p:txBody>
          <a:bodyPr/>
          <a:lstStyle/>
          <a:p>
            <a:r>
              <a:rPr lang="pl-PL" dirty="0"/>
              <a:t>Ćwiczenie 16 – Semantyka przenoszenia</a:t>
            </a:r>
          </a:p>
        </p:txBody>
      </p:sp>
      <p:sp>
        <p:nvSpPr>
          <p:cNvPr id="3" name="Text Placeholder 2">
            <a:extLst>
              <a:ext uri="{FF2B5EF4-FFF2-40B4-BE49-F238E27FC236}">
                <a16:creationId xmlns:a16="http://schemas.microsoft.com/office/drawing/2014/main" id="{478ACF3C-5BA1-413A-AFF3-A9968EB3AF22}"/>
              </a:ext>
            </a:extLst>
          </p:cNvPr>
          <p:cNvSpPr>
            <a:spLocks noGrp="1"/>
          </p:cNvSpPr>
          <p:nvPr>
            <p:ph type="body" idx="1"/>
          </p:nvPr>
        </p:nvSpPr>
        <p:spPr/>
        <p:txBody>
          <a:bodyPr/>
          <a:lstStyle/>
          <a:p>
            <a:r>
              <a:rPr lang="pl-PL" dirty="0"/>
              <a:t>kopiowanie</a:t>
            </a:r>
          </a:p>
        </p:txBody>
      </p:sp>
      <p:pic>
        <p:nvPicPr>
          <p:cNvPr id="7" name="Content Placeholder 6" descr="Porównanie kosztu kopiowania i przenoszenia zasobu w postaci bloku pamięci o rozmiarze 1KB.&#10;&#10;http://quick-bench.com/4_5K_1EI5BASflrHJqSGXjeqR3I">
            <a:hlinkClick r:id="rId3"/>
            <a:extLst>
              <a:ext uri="{FF2B5EF4-FFF2-40B4-BE49-F238E27FC236}">
                <a16:creationId xmlns:a16="http://schemas.microsoft.com/office/drawing/2014/main" id="{63D1A2C6-7632-4D92-ACA6-0C67C97DB59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411412" y="2505075"/>
            <a:ext cx="7369176" cy="3684588"/>
          </a:xfrm>
        </p:spPr>
      </p:pic>
      <p:sp>
        <p:nvSpPr>
          <p:cNvPr id="5" name="Text Placeholder 4">
            <a:extLst>
              <a:ext uri="{FF2B5EF4-FFF2-40B4-BE49-F238E27FC236}">
                <a16:creationId xmlns:a16="http://schemas.microsoft.com/office/drawing/2014/main" id="{07EBF741-FD71-423E-9B0C-8B3F1D631887}"/>
              </a:ext>
            </a:extLst>
          </p:cNvPr>
          <p:cNvSpPr>
            <a:spLocks noGrp="1"/>
          </p:cNvSpPr>
          <p:nvPr>
            <p:ph type="body" sz="quarter" idx="3"/>
          </p:nvPr>
        </p:nvSpPr>
        <p:spPr/>
        <p:txBody>
          <a:bodyPr/>
          <a:lstStyle/>
          <a:p>
            <a:r>
              <a:rPr lang="pl-PL" dirty="0"/>
              <a:t>przenoszenie</a:t>
            </a:r>
          </a:p>
        </p:txBody>
      </p:sp>
    </p:spTree>
    <p:extLst>
      <p:ext uri="{BB962C8B-B14F-4D97-AF65-F5344CB8AC3E}">
        <p14:creationId xmlns:p14="http://schemas.microsoft.com/office/powerpoint/2010/main" val="4185664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368BCF-0CE2-47AC-BED0-9955EA049111}"/>
              </a:ext>
            </a:extLst>
          </p:cNvPr>
          <p:cNvSpPr>
            <a:spLocks noGrp="1"/>
          </p:cNvSpPr>
          <p:nvPr>
            <p:ph type="title"/>
          </p:nvPr>
        </p:nvSpPr>
        <p:spPr/>
        <p:txBody>
          <a:bodyPr/>
          <a:lstStyle/>
          <a:p>
            <a:r>
              <a:rPr lang="pl-PL" dirty="0"/>
              <a:t>Profilowanie</a:t>
            </a:r>
          </a:p>
        </p:txBody>
      </p:sp>
      <p:sp>
        <p:nvSpPr>
          <p:cNvPr id="8" name="Content Placeholder 7">
            <a:extLst>
              <a:ext uri="{FF2B5EF4-FFF2-40B4-BE49-F238E27FC236}">
                <a16:creationId xmlns:a16="http://schemas.microsoft.com/office/drawing/2014/main" id="{E8F2B141-7AAF-4E16-BD11-326A4BFDBA3E}"/>
              </a:ext>
            </a:extLst>
          </p:cNvPr>
          <p:cNvSpPr>
            <a:spLocks noGrp="1"/>
          </p:cNvSpPr>
          <p:nvPr>
            <p:ph idx="1"/>
          </p:nvPr>
        </p:nvSpPr>
        <p:spPr/>
        <p:txBody>
          <a:bodyPr/>
          <a:lstStyle/>
          <a:p>
            <a:r>
              <a:rPr lang="pl-PL" dirty="0">
                <a:solidFill>
                  <a:schemeClr val="bg1"/>
                </a:solidFill>
              </a:rPr>
              <a:t>Wyróżniamy 3 typy profilowania</a:t>
            </a:r>
          </a:p>
          <a:p>
            <a:pPr lvl="1"/>
            <a:r>
              <a:rPr lang="pl-PL" dirty="0">
                <a:solidFill>
                  <a:schemeClr val="bg1"/>
                </a:solidFill>
              </a:rPr>
              <a:t>Profilowanie zdarzeń (</a:t>
            </a:r>
            <a:r>
              <a:rPr lang="en-US" dirty="0">
                <a:solidFill>
                  <a:schemeClr val="bg1"/>
                </a:solidFill>
              </a:rPr>
              <a:t>event based profiling</a:t>
            </a:r>
            <a:r>
              <a:rPr lang="pl-PL" dirty="0">
                <a:solidFill>
                  <a:schemeClr val="bg1"/>
                </a:solidFill>
              </a:rPr>
              <a:t>) – alokacje, zawołania itd.</a:t>
            </a:r>
          </a:p>
          <a:p>
            <a:pPr lvl="1"/>
            <a:r>
              <a:rPr lang="pl-PL" dirty="0">
                <a:solidFill>
                  <a:schemeClr val="bg1"/>
                </a:solidFill>
              </a:rPr>
              <a:t>Profilowanie statystyczne – sprawdzanie stosu z określoną częstotliwością.</a:t>
            </a:r>
          </a:p>
          <a:p>
            <a:pPr lvl="1"/>
            <a:r>
              <a:rPr lang="pl-PL" dirty="0">
                <a:solidFill>
                  <a:schemeClr val="bg1"/>
                </a:solidFill>
              </a:rPr>
              <a:t>Instrumentalizacja kodu – wprowadzenie do programu dodatkowych funkcji odpowiedzialnych za zbieranie statystyk.</a:t>
            </a:r>
          </a:p>
        </p:txBody>
      </p:sp>
    </p:spTree>
    <p:extLst>
      <p:ext uri="{BB962C8B-B14F-4D97-AF65-F5344CB8AC3E}">
        <p14:creationId xmlns:p14="http://schemas.microsoft.com/office/powerpoint/2010/main" val="3217837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368BCF-0CE2-47AC-BED0-9955EA049111}"/>
              </a:ext>
            </a:extLst>
          </p:cNvPr>
          <p:cNvSpPr>
            <a:spLocks noGrp="1"/>
          </p:cNvSpPr>
          <p:nvPr>
            <p:ph type="title"/>
          </p:nvPr>
        </p:nvSpPr>
        <p:spPr/>
        <p:txBody>
          <a:bodyPr/>
          <a:lstStyle/>
          <a:p>
            <a:r>
              <a:rPr lang="pl-PL" dirty="0"/>
              <a:t>Profilowanie</a:t>
            </a:r>
          </a:p>
        </p:txBody>
      </p:sp>
      <p:sp>
        <p:nvSpPr>
          <p:cNvPr id="8" name="Content Placeholder 7">
            <a:extLst>
              <a:ext uri="{FF2B5EF4-FFF2-40B4-BE49-F238E27FC236}">
                <a16:creationId xmlns:a16="http://schemas.microsoft.com/office/drawing/2014/main" id="{E8F2B141-7AAF-4E16-BD11-326A4BFDBA3E}"/>
              </a:ext>
            </a:extLst>
          </p:cNvPr>
          <p:cNvSpPr>
            <a:spLocks noGrp="1"/>
          </p:cNvSpPr>
          <p:nvPr>
            <p:ph idx="1"/>
          </p:nvPr>
        </p:nvSpPr>
        <p:spPr/>
        <p:txBody>
          <a:bodyPr/>
          <a:lstStyle/>
          <a:p>
            <a:r>
              <a:rPr lang="pl-PL" dirty="0"/>
              <a:t>Wyróżniamy 3 typy profilowania</a:t>
            </a:r>
          </a:p>
          <a:p>
            <a:pPr lvl="1"/>
            <a:r>
              <a:rPr lang="pl-PL" dirty="0">
                <a:solidFill>
                  <a:schemeClr val="bg1"/>
                </a:solidFill>
              </a:rPr>
              <a:t>Profilowanie zdarzeń (</a:t>
            </a:r>
            <a:r>
              <a:rPr lang="en-US" dirty="0">
                <a:solidFill>
                  <a:schemeClr val="bg1"/>
                </a:solidFill>
              </a:rPr>
              <a:t>event based profiling</a:t>
            </a:r>
            <a:r>
              <a:rPr lang="pl-PL" dirty="0">
                <a:solidFill>
                  <a:schemeClr val="bg1"/>
                </a:solidFill>
              </a:rPr>
              <a:t>) – alokacje, zawołania itd.</a:t>
            </a:r>
          </a:p>
          <a:p>
            <a:pPr lvl="1"/>
            <a:r>
              <a:rPr lang="pl-PL" dirty="0">
                <a:solidFill>
                  <a:schemeClr val="bg1"/>
                </a:solidFill>
              </a:rPr>
              <a:t>Profilowanie statystyczne – sprawdzanie stosu z określoną częstotliwością.</a:t>
            </a:r>
          </a:p>
          <a:p>
            <a:pPr lvl="1"/>
            <a:r>
              <a:rPr lang="pl-PL" dirty="0">
                <a:solidFill>
                  <a:schemeClr val="bg1"/>
                </a:solidFill>
              </a:rPr>
              <a:t>Instrumentalizacja kodu – wprowadzenie do programu dodatkowych funkcji odpowiedzialnych za zbieranie statystyk.</a:t>
            </a:r>
          </a:p>
        </p:txBody>
      </p:sp>
    </p:spTree>
    <p:extLst>
      <p:ext uri="{BB962C8B-B14F-4D97-AF65-F5344CB8AC3E}">
        <p14:creationId xmlns:p14="http://schemas.microsoft.com/office/powerpoint/2010/main" val="132222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FEBD31-7B08-47D0-B1DA-D31CA8AD99F8}"/>
              </a:ext>
            </a:extLst>
          </p:cNvPr>
          <p:cNvSpPr>
            <a:spLocks noGrp="1"/>
          </p:cNvSpPr>
          <p:nvPr>
            <p:ph type="title"/>
          </p:nvPr>
        </p:nvSpPr>
        <p:spPr/>
        <p:txBody>
          <a:bodyPr/>
          <a:lstStyle/>
          <a:p>
            <a:r>
              <a:rPr lang="en-US" dirty="0"/>
              <a:t>Quick C++ Benchmarks</a:t>
            </a:r>
          </a:p>
        </p:txBody>
      </p:sp>
      <p:sp>
        <p:nvSpPr>
          <p:cNvPr id="3" name="TextBox 2">
            <a:extLst>
              <a:ext uri="{FF2B5EF4-FFF2-40B4-BE49-F238E27FC236}">
                <a16:creationId xmlns:a16="http://schemas.microsoft.com/office/drawing/2014/main" id="{C496F422-0152-4FD6-AD4D-6D3166EAA069}"/>
              </a:ext>
            </a:extLst>
          </p:cNvPr>
          <p:cNvSpPr txBox="1"/>
          <p:nvPr/>
        </p:nvSpPr>
        <p:spPr>
          <a:xfrm>
            <a:off x="838200" y="6311900"/>
            <a:ext cx="10515600" cy="523220"/>
          </a:xfrm>
          <a:prstGeom prst="rect">
            <a:avLst/>
          </a:prstGeom>
          <a:noFill/>
        </p:spPr>
        <p:txBody>
          <a:bodyPr wrap="square" rtlCol="0">
            <a:spAutoFit/>
          </a:bodyPr>
          <a:lstStyle/>
          <a:p>
            <a:pPr algn="ctr"/>
            <a:r>
              <a:rPr lang="pl-PL" sz="2800" dirty="0">
                <a:hlinkClick r:id="rId3"/>
              </a:rPr>
              <a:t>http://quick-bench.com/</a:t>
            </a:r>
            <a:endParaRPr lang="pl-PL" sz="2800" dirty="0"/>
          </a:p>
        </p:txBody>
      </p:sp>
      <p:pic>
        <p:nvPicPr>
          <p:cNvPr id="12" name="Content Placeholder 11" descr="Zrzut ekranu strony Quick C++ Benchmarks z oznaczeniem pola wyboru poziomu optymalizacji.&#10;&#10;http://quick-bench.com/">
            <a:hlinkClick r:id="rId3"/>
            <a:extLst>
              <a:ext uri="{FF2B5EF4-FFF2-40B4-BE49-F238E27FC236}">
                <a16:creationId xmlns:a16="http://schemas.microsoft.com/office/drawing/2014/main" id="{A3F4A561-E6CF-4BF3-B473-096334DE3FC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594396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368BCF-0CE2-47AC-BED0-9955EA049111}"/>
              </a:ext>
            </a:extLst>
          </p:cNvPr>
          <p:cNvSpPr>
            <a:spLocks noGrp="1"/>
          </p:cNvSpPr>
          <p:nvPr>
            <p:ph type="title"/>
          </p:nvPr>
        </p:nvSpPr>
        <p:spPr/>
        <p:txBody>
          <a:bodyPr/>
          <a:lstStyle/>
          <a:p>
            <a:r>
              <a:rPr lang="pl-PL" dirty="0"/>
              <a:t>Profilowanie</a:t>
            </a:r>
          </a:p>
        </p:txBody>
      </p:sp>
      <p:sp>
        <p:nvSpPr>
          <p:cNvPr id="8" name="Content Placeholder 7">
            <a:extLst>
              <a:ext uri="{FF2B5EF4-FFF2-40B4-BE49-F238E27FC236}">
                <a16:creationId xmlns:a16="http://schemas.microsoft.com/office/drawing/2014/main" id="{E8F2B141-7AAF-4E16-BD11-326A4BFDBA3E}"/>
              </a:ext>
            </a:extLst>
          </p:cNvPr>
          <p:cNvSpPr>
            <a:spLocks noGrp="1"/>
          </p:cNvSpPr>
          <p:nvPr>
            <p:ph idx="1"/>
          </p:nvPr>
        </p:nvSpPr>
        <p:spPr/>
        <p:txBody>
          <a:bodyPr/>
          <a:lstStyle/>
          <a:p>
            <a:r>
              <a:rPr lang="pl-PL" dirty="0"/>
              <a:t>Wyróżniamy 3 typy profilowania</a:t>
            </a:r>
          </a:p>
          <a:p>
            <a:pPr lvl="1"/>
            <a:r>
              <a:rPr lang="pl-PL" dirty="0"/>
              <a:t>Profilowanie zdarzeń (</a:t>
            </a:r>
            <a:r>
              <a:rPr lang="en-US" dirty="0"/>
              <a:t>event based profiling</a:t>
            </a:r>
            <a:r>
              <a:rPr lang="pl-PL" dirty="0"/>
              <a:t>) – alokacje, zawołania itd.</a:t>
            </a:r>
          </a:p>
          <a:p>
            <a:pPr lvl="1"/>
            <a:r>
              <a:rPr lang="pl-PL" dirty="0">
                <a:solidFill>
                  <a:schemeClr val="bg1"/>
                </a:solidFill>
              </a:rPr>
              <a:t>Profilowanie statystyczne – sprawdzanie stosu z określoną częstotliwością.</a:t>
            </a:r>
          </a:p>
          <a:p>
            <a:pPr lvl="1"/>
            <a:r>
              <a:rPr lang="pl-PL" dirty="0">
                <a:solidFill>
                  <a:schemeClr val="bg1"/>
                </a:solidFill>
              </a:rPr>
              <a:t>Instrumentalizacja kodu – wprowadzenie do programu dodatkowych funkcji odpowiedzialnych za zbieranie statystyk.</a:t>
            </a:r>
          </a:p>
        </p:txBody>
      </p:sp>
    </p:spTree>
    <p:extLst>
      <p:ext uri="{BB962C8B-B14F-4D97-AF65-F5344CB8AC3E}">
        <p14:creationId xmlns:p14="http://schemas.microsoft.com/office/powerpoint/2010/main" val="341838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368BCF-0CE2-47AC-BED0-9955EA049111}"/>
              </a:ext>
            </a:extLst>
          </p:cNvPr>
          <p:cNvSpPr>
            <a:spLocks noGrp="1"/>
          </p:cNvSpPr>
          <p:nvPr>
            <p:ph type="title"/>
          </p:nvPr>
        </p:nvSpPr>
        <p:spPr/>
        <p:txBody>
          <a:bodyPr/>
          <a:lstStyle/>
          <a:p>
            <a:r>
              <a:rPr lang="pl-PL" dirty="0"/>
              <a:t>Profilowanie</a:t>
            </a:r>
          </a:p>
        </p:txBody>
      </p:sp>
      <p:sp>
        <p:nvSpPr>
          <p:cNvPr id="8" name="Content Placeholder 7">
            <a:extLst>
              <a:ext uri="{FF2B5EF4-FFF2-40B4-BE49-F238E27FC236}">
                <a16:creationId xmlns:a16="http://schemas.microsoft.com/office/drawing/2014/main" id="{E8F2B141-7AAF-4E16-BD11-326A4BFDBA3E}"/>
              </a:ext>
            </a:extLst>
          </p:cNvPr>
          <p:cNvSpPr>
            <a:spLocks noGrp="1"/>
          </p:cNvSpPr>
          <p:nvPr>
            <p:ph idx="1"/>
          </p:nvPr>
        </p:nvSpPr>
        <p:spPr/>
        <p:txBody>
          <a:bodyPr/>
          <a:lstStyle/>
          <a:p>
            <a:r>
              <a:rPr lang="pl-PL" dirty="0"/>
              <a:t>Wyróżniamy 3 typy profilowania</a:t>
            </a:r>
          </a:p>
          <a:p>
            <a:pPr lvl="1"/>
            <a:r>
              <a:rPr lang="pl-PL" dirty="0">
                <a:solidFill>
                  <a:srgbClr val="B2B2B2"/>
                </a:solidFill>
              </a:rPr>
              <a:t>Profilowanie zdarzeń (</a:t>
            </a:r>
            <a:r>
              <a:rPr lang="en-US" dirty="0">
                <a:solidFill>
                  <a:srgbClr val="B2B2B2"/>
                </a:solidFill>
              </a:rPr>
              <a:t>event based profiling</a:t>
            </a:r>
            <a:r>
              <a:rPr lang="pl-PL" dirty="0">
                <a:solidFill>
                  <a:srgbClr val="B2B2B2"/>
                </a:solidFill>
              </a:rPr>
              <a:t>) – alokacje, zawołania itd.</a:t>
            </a:r>
          </a:p>
          <a:p>
            <a:pPr lvl="1"/>
            <a:r>
              <a:rPr lang="pl-PL" dirty="0"/>
              <a:t>Profilowanie statystyczne – sprawdzanie stosu z określoną częstotliwością.</a:t>
            </a:r>
          </a:p>
          <a:p>
            <a:pPr lvl="1"/>
            <a:r>
              <a:rPr lang="pl-PL" dirty="0">
                <a:solidFill>
                  <a:schemeClr val="bg1"/>
                </a:solidFill>
              </a:rPr>
              <a:t>Instrumentalizacja kodu – wprowadzenie do programu dodatkowych funkcji odpowiedzialnych za zbieranie statystyk.</a:t>
            </a:r>
          </a:p>
        </p:txBody>
      </p:sp>
    </p:spTree>
    <p:extLst>
      <p:ext uri="{BB962C8B-B14F-4D97-AF65-F5344CB8AC3E}">
        <p14:creationId xmlns:p14="http://schemas.microsoft.com/office/powerpoint/2010/main" val="31699456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368BCF-0CE2-47AC-BED0-9955EA049111}"/>
              </a:ext>
            </a:extLst>
          </p:cNvPr>
          <p:cNvSpPr>
            <a:spLocks noGrp="1"/>
          </p:cNvSpPr>
          <p:nvPr>
            <p:ph type="title"/>
          </p:nvPr>
        </p:nvSpPr>
        <p:spPr/>
        <p:txBody>
          <a:bodyPr/>
          <a:lstStyle/>
          <a:p>
            <a:r>
              <a:rPr lang="pl-PL" dirty="0"/>
              <a:t>Profilowanie</a:t>
            </a:r>
          </a:p>
        </p:txBody>
      </p:sp>
      <p:sp>
        <p:nvSpPr>
          <p:cNvPr id="8" name="Content Placeholder 7">
            <a:extLst>
              <a:ext uri="{FF2B5EF4-FFF2-40B4-BE49-F238E27FC236}">
                <a16:creationId xmlns:a16="http://schemas.microsoft.com/office/drawing/2014/main" id="{E8F2B141-7AAF-4E16-BD11-326A4BFDBA3E}"/>
              </a:ext>
            </a:extLst>
          </p:cNvPr>
          <p:cNvSpPr>
            <a:spLocks noGrp="1"/>
          </p:cNvSpPr>
          <p:nvPr>
            <p:ph idx="1"/>
          </p:nvPr>
        </p:nvSpPr>
        <p:spPr/>
        <p:txBody>
          <a:bodyPr/>
          <a:lstStyle/>
          <a:p>
            <a:r>
              <a:rPr lang="pl-PL" dirty="0"/>
              <a:t>Wyróżniamy 3 typy profilowania</a:t>
            </a:r>
          </a:p>
          <a:p>
            <a:pPr lvl="1"/>
            <a:r>
              <a:rPr lang="pl-PL" dirty="0">
                <a:solidFill>
                  <a:srgbClr val="B2B2B2"/>
                </a:solidFill>
              </a:rPr>
              <a:t>Profilowanie zdarzeń (</a:t>
            </a:r>
            <a:r>
              <a:rPr lang="en-US" dirty="0">
                <a:solidFill>
                  <a:srgbClr val="B2B2B2"/>
                </a:solidFill>
              </a:rPr>
              <a:t>event based profiling</a:t>
            </a:r>
            <a:r>
              <a:rPr lang="pl-PL" dirty="0">
                <a:solidFill>
                  <a:srgbClr val="B2B2B2"/>
                </a:solidFill>
              </a:rPr>
              <a:t>) – alokacje, zawołania itd.</a:t>
            </a:r>
          </a:p>
          <a:p>
            <a:pPr lvl="1"/>
            <a:r>
              <a:rPr lang="pl-PL" dirty="0">
                <a:solidFill>
                  <a:srgbClr val="B2B2B2"/>
                </a:solidFill>
              </a:rPr>
              <a:t>Profilowanie statystyczne – sprawdzanie stosu z określoną częstotliwością.</a:t>
            </a:r>
          </a:p>
          <a:p>
            <a:pPr lvl="1"/>
            <a:r>
              <a:rPr lang="pl-PL" dirty="0"/>
              <a:t>Instrumentalizacja kodu – wprowadzenie do programu dodatkowych funkcji odpowiedzialnych za zbieranie statystyk.</a:t>
            </a:r>
          </a:p>
        </p:txBody>
      </p:sp>
    </p:spTree>
    <p:extLst>
      <p:ext uri="{BB962C8B-B14F-4D97-AF65-F5344CB8AC3E}">
        <p14:creationId xmlns:p14="http://schemas.microsoft.com/office/powerpoint/2010/main" val="557280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34CA-955B-4604-861B-48667DF0C6A7}"/>
              </a:ext>
            </a:extLst>
          </p:cNvPr>
          <p:cNvSpPr>
            <a:spLocks noGrp="1"/>
          </p:cNvSpPr>
          <p:nvPr>
            <p:ph type="title"/>
          </p:nvPr>
        </p:nvSpPr>
        <p:spPr/>
        <p:txBody>
          <a:bodyPr/>
          <a:lstStyle/>
          <a:p>
            <a:r>
              <a:rPr lang="pl-PL" dirty="0"/>
              <a:t>Profilowanie zdarzeń</a:t>
            </a:r>
          </a:p>
        </p:txBody>
      </p:sp>
      <p:sp>
        <p:nvSpPr>
          <p:cNvPr id="3" name="Content Placeholder 2">
            <a:extLst>
              <a:ext uri="{FF2B5EF4-FFF2-40B4-BE49-F238E27FC236}">
                <a16:creationId xmlns:a16="http://schemas.microsoft.com/office/drawing/2014/main" id="{5E94BC5F-01E1-4A4D-B4BB-1D3D6A0022E7}"/>
              </a:ext>
            </a:extLst>
          </p:cNvPr>
          <p:cNvSpPr>
            <a:spLocks noGrp="1"/>
          </p:cNvSpPr>
          <p:nvPr>
            <p:ph idx="1"/>
          </p:nvPr>
        </p:nvSpPr>
        <p:spPr/>
        <p:txBody>
          <a:bodyPr/>
          <a:lstStyle/>
          <a:p>
            <a:r>
              <a:rPr lang="pl-PL" dirty="0">
                <a:solidFill>
                  <a:schemeClr val="bg1"/>
                </a:solidFill>
              </a:rPr>
              <a:t>Nie wymaga ingerencji w </a:t>
            </a:r>
            <a:r>
              <a:rPr lang="pl-PL" noProof="1">
                <a:solidFill>
                  <a:schemeClr val="bg1"/>
                </a:solidFill>
              </a:rPr>
              <a:t>binarkę</a:t>
            </a:r>
            <a:r>
              <a:rPr lang="pl-PL" dirty="0">
                <a:solidFill>
                  <a:schemeClr val="bg1"/>
                </a:solidFill>
              </a:rPr>
              <a:t>.</a:t>
            </a:r>
          </a:p>
          <a:p>
            <a:r>
              <a:rPr lang="pl-PL" dirty="0">
                <a:solidFill>
                  <a:schemeClr val="bg1"/>
                </a:solidFill>
              </a:rPr>
              <a:t>Wymaga środowiska które zapewni zliczanie zdarzeń.</a:t>
            </a:r>
          </a:p>
          <a:p>
            <a:r>
              <a:rPr lang="pl-PL" dirty="0">
                <a:solidFill>
                  <a:schemeClr val="bg1"/>
                </a:solidFill>
              </a:rPr>
              <a:t>Dodatkowe środowisko znacząco wpływa na czas wykonania.</a:t>
            </a:r>
          </a:p>
          <a:p>
            <a:r>
              <a:rPr lang="pl-PL" dirty="0">
                <a:solidFill>
                  <a:schemeClr val="bg1"/>
                </a:solidFill>
              </a:rPr>
              <a:t>Najpopularniejszy </a:t>
            </a:r>
            <a:r>
              <a:rPr lang="en-US" noProof="1">
                <a:solidFill>
                  <a:schemeClr val="bg1"/>
                </a:solidFill>
              </a:rPr>
              <a:t>profiler</a:t>
            </a:r>
            <a:r>
              <a:rPr lang="pl-PL" dirty="0">
                <a:solidFill>
                  <a:schemeClr val="bg1"/>
                </a:solidFill>
              </a:rPr>
              <a:t> zdarzeniowy dla C i C++: </a:t>
            </a:r>
            <a:r>
              <a:rPr lang="en-US" noProof="1">
                <a:solidFill>
                  <a:schemeClr val="bg1"/>
                </a:solidFill>
              </a:rPr>
              <a:t>valgrind</a:t>
            </a:r>
            <a:r>
              <a:rPr lang="pl-PL" dirty="0">
                <a:solidFill>
                  <a:schemeClr val="bg1"/>
                </a:solidFill>
              </a:rPr>
              <a:t>.</a:t>
            </a:r>
          </a:p>
        </p:txBody>
      </p:sp>
    </p:spTree>
    <p:extLst>
      <p:ext uri="{BB962C8B-B14F-4D97-AF65-F5344CB8AC3E}">
        <p14:creationId xmlns:p14="http://schemas.microsoft.com/office/powerpoint/2010/main" val="34713032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34CA-955B-4604-861B-48667DF0C6A7}"/>
              </a:ext>
            </a:extLst>
          </p:cNvPr>
          <p:cNvSpPr>
            <a:spLocks noGrp="1"/>
          </p:cNvSpPr>
          <p:nvPr>
            <p:ph type="title"/>
          </p:nvPr>
        </p:nvSpPr>
        <p:spPr/>
        <p:txBody>
          <a:bodyPr/>
          <a:lstStyle/>
          <a:p>
            <a:r>
              <a:rPr lang="pl-PL" dirty="0"/>
              <a:t>Profilowanie zdarzeń</a:t>
            </a:r>
          </a:p>
        </p:txBody>
      </p:sp>
      <p:sp>
        <p:nvSpPr>
          <p:cNvPr id="3" name="Content Placeholder 2">
            <a:extLst>
              <a:ext uri="{FF2B5EF4-FFF2-40B4-BE49-F238E27FC236}">
                <a16:creationId xmlns:a16="http://schemas.microsoft.com/office/drawing/2014/main" id="{5E94BC5F-01E1-4A4D-B4BB-1D3D6A0022E7}"/>
              </a:ext>
            </a:extLst>
          </p:cNvPr>
          <p:cNvSpPr>
            <a:spLocks noGrp="1"/>
          </p:cNvSpPr>
          <p:nvPr>
            <p:ph idx="1"/>
          </p:nvPr>
        </p:nvSpPr>
        <p:spPr/>
        <p:txBody>
          <a:bodyPr/>
          <a:lstStyle/>
          <a:p>
            <a:r>
              <a:rPr lang="pl-PL" dirty="0"/>
              <a:t>Nie wymaga ingerencji w </a:t>
            </a:r>
            <a:r>
              <a:rPr lang="pl-PL" noProof="1"/>
              <a:t>binarkę</a:t>
            </a:r>
            <a:r>
              <a:rPr lang="pl-PL" dirty="0"/>
              <a:t>.</a:t>
            </a:r>
          </a:p>
          <a:p>
            <a:r>
              <a:rPr lang="pl-PL" dirty="0">
                <a:solidFill>
                  <a:schemeClr val="bg1"/>
                </a:solidFill>
              </a:rPr>
              <a:t>Wymaga środowiska które zapewni zliczanie zdarzeń.</a:t>
            </a:r>
          </a:p>
          <a:p>
            <a:r>
              <a:rPr lang="pl-PL" dirty="0">
                <a:solidFill>
                  <a:schemeClr val="bg1"/>
                </a:solidFill>
              </a:rPr>
              <a:t>Dodatkowe środowisko znacząco wpływa na czas wykonania.</a:t>
            </a:r>
          </a:p>
          <a:p>
            <a:r>
              <a:rPr lang="pl-PL" dirty="0">
                <a:solidFill>
                  <a:schemeClr val="bg1"/>
                </a:solidFill>
              </a:rPr>
              <a:t>Najpopularniejszy </a:t>
            </a:r>
            <a:r>
              <a:rPr lang="en-US" noProof="1">
                <a:solidFill>
                  <a:schemeClr val="bg1"/>
                </a:solidFill>
              </a:rPr>
              <a:t>profiler</a:t>
            </a:r>
            <a:r>
              <a:rPr lang="pl-PL" dirty="0">
                <a:solidFill>
                  <a:schemeClr val="bg1"/>
                </a:solidFill>
              </a:rPr>
              <a:t> zdarzeniowy dla C i C++: </a:t>
            </a:r>
            <a:r>
              <a:rPr lang="en-US" noProof="1">
                <a:solidFill>
                  <a:schemeClr val="bg1"/>
                </a:solidFill>
              </a:rPr>
              <a:t>valgrind</a:t>
            </a:r>
            <a:r>
              <a:rPr lang="pl-PL" dirty="0">
                <a:solidFill>
                  <a:schemeClr val="bg1"/>
                </a:solidFill>
              </a:rPr>
              <a:t>.</a:t>
            </a:r>
          </a:p>
        </p:txBody>
      </p:sp>
    </p:spTree>
    <p:extLst>
      <p:ext uri="{BB962C8B-B14F-4D97-AF65-F5344CB8AC3E}">
        <p14:creationId xmlns:p14="http://schemas.microsoft.com/office/powerpoint/2010/main" val="42119883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34CA-955B-4604-861B-48667DF0C6A7}"/>
              </a:ext>
            </a:extLst>
          </p:cNvPr>
          <p:cNvSpPr>
            <a:spLocks noGrp="1"/>
          </p:cNvSpPr>
          <p:nvPr>
            <p:ph type="title"/>
          </p:nvPr>
        </p:nvSpPr>
        <p:spPr/>
        <p:txBody>
          <a:bodyPr/>
          <a:lstStyle/>
          <a:p>
            <a:r>
              <a:rPr lang="pl-PL" dirty="0"/>
              <a:t>Profilowanie zdarzeń</a:t>
            </a:r>
          </a:p>
        </p:txBody>
      </p:sp>
      <p:sp>
        <p:nvSpPr>
          <p:cNvPr id="3" name="Content Placeholder 2">
            <a:extLst>
              <a:ext uri="{FF2B5EF4-FFF2-40B4-BE49-F238E27FC236}">
                <a16:creationId xmlns:a16="http://schemas.microsoft.com/office/drawing/2014/main" id="{5E94BC5F-01E1-4A4D-B4BB-1D3D6A0022E7}"/>
              </a:ext>
            </a:extLst>
          </p:cNvPr>
          <p:cNvSpPr>
            <a:spLocks noGrp="1"/>
          </p:cNvSpPr>
          <p:nvPr>
            <p:ph idx="1"/>
          </p:nvPr>
        </p:nvSpPr>
        <p:spPr/>
        <p:txBody>
          <a:bodyPr/>
          <a:lstStyle/>
          <a:p>
            <a:r>
              <a:rPr lang="pl-PL" dirty="0">
                <a:solidFill>
                  <a:srgbClr val="B2B2B2"/>
                </a:solidFill>
              </a:rPr>
              <a:t>Nie wymaga ingerencji w </a:t>
            </a:r>
            <a:r>
              <a:rPr lang="pl-PL" noProof="1">
                <a:solidFill>
                  <a:srgbClr val="B2B2B2"/>
                </a:solidFill>
              </a:rPr>
              <a:t>binarkę</a:t>
            </a:r>
            <a:r>
              <a:rPr lang="pl-PL" dirty="0">
                <a:solidFill>
                  <a:srgbClr val="B2B2B2"/>
                </a:solidFill>
              </a:rPr>
              <a:t>.</a:t>
            </a:r>
          </a:p>
          <a:p>
            <a:r>
              <a:rPr lang="pl-PL" dirty="0"/>
              <a:t>Wymaga środowiska które zapewni zliczanie zdarzeń.</a:t>
            </a:r>
          </a:p>
          <a:p>
            <a:r>
              <a:rPr lang="pl-PL" dirty="0">
                <a:solidFill>
                  <a:schemeClr val="bg1"/>
                </a:solidFill>
              </a:rPr>
              <a:t>Dodatkowe środowisko znacząco wpływa na czas wykonania.</a:t>
            </a:r>
          </a:p>
          <a:p>
            <a:r>
              <a:rPr lang="pl-PL" dirty="0">
                <a:solidFill>
                  <a:schemeClr val="bg1"/>
                </a:solidFill>
              </a:rPr>
              <a:t>Najpopularniejszy </a:t>
            </a:r>
            <a:r>
              <a:rPr lang="en-US" noProof="1">
                <a:solidFill>
                  <a:schemeClr val="bg1"/>
                </a:solidFill>
              </a:rPr>
              <a:t>profiler</a:t>
            </a:r>
            <a:r>
              <a:rPr lang="pl-PL" dirty="0">
                <a:solidFill>
                  <a:schemeClr val="bg1"/>
                </a:solidFill>
              </a:rPr>
              <a:t> zdarzeniowy dla C i C++: </a:t>
            </a:r>
            <a:r>
              <a:rPr lang="en-US" noProof="1">
                <a:solidFill>
                  <a:schemeClr val="bg1"/>
                </a:solidFill>
              </a:rPr>
              <a:t>valgrind</a:t>
            </a:r>
            <a:r>
              <a:rPr lang="pl-PL" dirty="0">
                <a:solidFill>
                  <a:schemeClr val="bg1"/>
                </a:solidFill>
              </a:rPr>
              <a:t>.</a:t>
            </a:r>
          </a:p>
        </p:txBody>
      </p:sp>
    </p:spTree>
    <p:extLst>
      <p:ext uri="{BB962C8B-B14F-4D97-AF65-F5344CB8AC3E}">
        <p14:creationId xmlns:p14="http://schemas.microsoft.com/office/powerpoint/2010/main" val="3806226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34CA-955B-4604-861B-48667DF0C6A7}"/>
              </a:ext>
            </a:extLst>
          </p:cNvPr>
          <p:cNvSpPr>
            <a:spLocks noGrp="1"/>
          </p:cNvSpPr>
          <p:nvPr>
            <p:ph type="title"/>
          </p:nvPr>
        </p:nvSpPr>
        <p:spPr/>
        <p:txBody>
          <a:bodyPr/>
          <a:lstStyle/>
          <a:p>
            <a:r>
              <a:rPr lang="pl-PL" dirty="0"/>
              <a:t>Profilowanie zdarzeń</a:t>
            </a:r>
          </a:p>
        </p:txBody>
      </p:sp>
      <p:sp>
        <p:nvSpPr>
          <p:cNvPr id="3" name="Content Placeholder 2">
            <a:extLst>
              <a:ext uri="{FF2B5EF4-FFF2-40B4-BE49-F238E27FC236}">
                <a16:creationId xmlns:a16="http://schemas.microsoft.com/office/drawing/2014/main" id="{5E94BC5F-01E1-4A4D-B4BB-1D3D6A0022E7}"/>
              </a:ext>
            </a:extLst>
          </p:cNvPr>
          <p:cNvSpPr>
            <a:spLocks noGrp="1"/>
          </p:cNvSpPr>
          <p:nvPr>
            <p:ph idx="1"/>
          </p:nvPr>
        </p:nvSpPr>
        <p:spPr/>
        <p:txBody>
          <a:bodyPr/>
          <a:lstStyle/>
          <a:p>
            <a:r>
              <a:rPr lang="pl-PL" dirty="0">
                <a:solidFill>
                  <a:srgbClr val="B2B2B2"/>
                </a:solidFill>
              </a:rPr>
              <a:t>Nie wymaga ingerencji w </a:t>
            </a:r>
            <a:r>
              <a:rPr lang="pl-PL" noProof="1">
                <a:solidFill>
                  <a:srgbClr val="B2B2B2"/>
                </a:solidFill>
              </a:rPr>
              <a:t>binarkę</a:t>
            </a:r>
            <a:r>
              <a:rPr lang="pl-PL" dirty="0">
                <a:solidFill>
                  <a:srgbClr val="B2B2B2"/>
                </a:solidFill>
              </a:rPr>
              <a:t>.</a:t>
            </a:r>
          </a:p>
          <a:p>
            <a:r>
              <a:rPr lang="pl-PL" dirty="0">
                <a:solidFill>
                  <a:srgbClr val="B2B2B2"/>
                </a:solidFill>
              </a:rPr>
              <a:t>Wymaga środowiska które zapewni zliczanie zdarzeń.</a:t>
            </a:r>
          </a:p>
          <a:p>
            <a:r>
              <a:rPr lang="pl-PL" dirty="0"/>
              <a:t>Dodatkowe środowisko znacząco wpływa na czas wykonania.</a:t>
            </a:r>
          </a:p>
          <a:p>
            <a:r>
              <a:rPr lang="pl-PL" dirty="0">
                <a:solidFill>
                  <a:schemeClr val="bg1"/>
                </a:solidFill>
              </a:rPr>
              <a:t>Najpopularniejszy </a:t>
            </a:r>
            <a:r>
              <a:rPr lang="en-US" noProof="1">
                <a:solidFill>
                  <a:schemeClr val="bg1"/>
                </a:solidFill>
              </a:rPr>
              <a:t>profiler</a:t>
            </a:r>
            <a:r>
              <a:rPr lang="pl-PL" dirty="0">
                <a:solidFill>
                  <a:schemeClr val="bg1"/>
                </a:solidFill>
              </a:rPr>
              <a:t> zdarzeniowy dla C i C++: </a:t>
            </a:r>
            <a:r>
              <a:rPr lang="en-US" noProof="1">
                <a:solidFill>
                  <a:schemeClr val="bg1"/>
                </a:solidFill>
              </a:rPr>
              <a:t>valgrind</a:t>
            </a:r>
            <a:r>
              <a:rPr lang="pl-PL" dirty="0">
                <a:solidFill>
                  <a:schemeClr val="bg1"/>
                </a:solidFill>
              </a:rPr>
              <a:t>.</a:t>
            </a:r>
          </a:p>
        </p:txBody>
      </p:sp>
    </p:spTree>
    <p:extLst>
      <p:ext uri="{BB962C8B-B14F-4D97-AF65-F5344CB8AC3E}">
        <p14:creationId xmlns:p14="http://schemas.microsoft.com/office/powerpoint/2010/main" val="8159126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34CA-955B-4604-861B-48667DF0C6A7}"/>
              </a:ext>
            </a:extLst>
          </p:cNvPr>
          <p:cNvSpPr>
            <a:spLocks noGrp="1"/>
          </p:cNvSpPr>
          <p:nvPr>
            <p:ph type="title"/>
          </p:nvPr>
        </p:nvSpPr>
        <p:spPr/>
        <p:txBody>
          <a:bodyPr/>
          <a:lstStyle/>
          <a:p>
            <a:r>
              <a:rPr lang="pl-PL" dirty="0"/>
              <a:t>Profilowanie zdarzeń</a:t>
            </a:r>
          </a:p>
        </p:txBody>
      </p:sp>
      <p:sp>
        <p:nvSpPr>
          <p:cNvPr id="3" name="Content Placeholder 2">
            <a:extLst>
              <a:ext uri="{FF2B5EF4-FFF2-40B4-BE49-F238E27FC236}">
                <a16:creationId xmlns:a16="http://schemas.microsoft.com/office/drawing/2014/main" id="{5E94BC5F-01E1-4A4D-B4BB-1D3D6A0022E7}"/>
              </a:ext>
            </a:extLst>
          </p:cNvPr>
          <p:cNvSpPr>
            <a:spLocks noGrp="1"/>
          </p:cNvSpPr>
          <p:nvPr>
            <p:ph idx="1"/>
          </p:nvPr>
        </p:nvSpPr>
        <p:spPr/>
        <p:txBody>
          <a:bodyPr/>
          <a:lstStyle/>
          <a:p>
            <a:r>
              <a:rPr lang="pl-PL" dirty="0">
                <a:solidFill>
                  <a:srgbClr val="B2B2B2"/>
                </a:solidFill>
              </a:rPr>
              <a:t>Nie wymaga ingerencji w </a:t>
            </a:r>
            <a:r>
              <a:rPr lang="pl-PL" noProof="1">
                <a:solidFill>
                  <a:srgbClr val="B2B2B2"/>
                </a:solidFill>
              </a:rPr>
              <a:t>binarkę</a:t>
            </a:r>
            <a:r>
              <a:rPr lang="pl-PL" dirty="0">
                <a:solidFill>
                  <a:srgbClr val="B2B2B2"/>
                </a:solidFill>
              </a:rPr>
              <a:t>.</a:t>
            </a:r>
          </a:p>
          <a:p>
            <a:r>
              <a:rPr lang="pl-PL" dirty="0">
                <a:solidFill>
                  <a:srgbClr val="B2B2B2"/>
                </a:solidFill>
              </a:rPr>
              <a:t>Wymaga środowiska które zapewni zliczanie zdarzeń.</a:t>
            </a:r>
          </a:p>
          <a:p>
            <a:r>
              <a:rPr lang="pl-PL" dirty="0">
                <a:solidFill>
                  <a:srgbClr val="B2B2B2"/>
                </a:solidFill>
              </a:rPr>
              <a:t>Dodatkowe środowisko znacząco wpływa na czas wykonania.</a:t>
            </a:r>
          </a:p>
          <a:p>
            <a:r>
              <a:rPr lang="pl-PL" dirty="0"/>
              <a:t>Najpopularniejszy </a:t>
            </a:r>
            <a:r>
              <a:rPr lang="en-US" noProof="1"/>
              <a:t>profiler</a:t>
            </a:r>
            <a:r>
              <a:rPr lang="pl-PL" dirty="0"/>
              <a:t> zdarzeniowy dla C i C++: </a:t>
            </a:r>
            <a:r>
              <a:rPr lang="en-US" noProof="1"/>
              <a:t>valgrind</a:t>
            </a:r>
            <a:r>
              <a:rPr lang="pl-PL" dirty="0"/>
              <a:t>.</a:t>
            </a:r>
          </a:p>
        </p:txBody>
      </p:sp>
    </p:spTree>
    <p:extLst>
      <p:ext uri="{BB962C8B-B14F-4D97-AF65-F5344CB8AC3E}">
        <p14:creationId xmlns:p14="http://schemas.microsoft.com/office/powerpoint/2010/main" val="41772866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0366-61F5-4D20-A820-D4C100365132}"/>
              </a:ext>
            </a:extLst>
          </p:cNvPr>
          <p:cNvSpPr>
            <a:spLocks noGrp="1"/>
          </p:cNvSpPr>
          <p:nvPr>
            <p:ph type="title"/>
          </p:nvPr>
        </p:nvSpPr>
        <p:spPr/>
        <p:txBody>
          <a:bodyPr/>
          <a:lstStyle/>
          <a:p>
            <a:r>
              <a:rPr lang="en-US" noProof="1"/>
              <a:t>valgrind</a:t>
            </a:r>
          </a:p>
        </p:txBody>
      </p:sp>
      <p:sp>
        <p:nvSpPr>
          <p:cNvPr id="3" name="Content Placeholder 2">
            <a:extLst>
              <a:ext uri="{FF2B5EF4-FFF2-40B4-BE49-F238E27FC236}">
                <a16:creationId xmlns:a16="http://schemas.microsoft.com/office/drawing/2014/main" id="{961D1A08-97C6-4599-B7EF-9E6EC7AE706F}"/>
              </a:ext>
            </a:extLst>
          </p:cNvPr>
          <p:cNvSpPr>
            <a:spLocks noGrp="1"/>
          </p:cNvSpPr>
          <p:nvPr>
            <p:ph idx="1"/>
          </p:nvPr>
        </p:nvSpPr>
        <p:spPr/>
        <p:txBody>
          <a:bodyPr/>
          <a:lstStyle/>
          <a:p>
            <a:r>
              <a:rPr lang="pl-PL" dirty="0">
                <a:solidFill>
                  <a:schemeClr val="bg1"/>
                </a:solidFill>
              </a:rPr>
              <a:t>Zestaw narzędzi służących do debugowania i profilowania aplikacji odpalanych w „piaskownicy”.</a:t>
            </a:r>
          </a:p>
          <a:p>
            <a:r>
              <a:rPr lang="pl-PL" dirty="0">
                <a:solidFill>
                  <a:schemeClr val="bg1"/>
                </a:solidFill>
              </a:rPr>
              <a:t>Najpopularniejsze narzędzie do sprawdzania wycieków pamięci.</a:t>
            </a:r>
          </a:p>
          <a:p>
            <a:r>
              <a:rPr lang="pl-PL" dirty="0">
                <a:solidFill>
                  <a:schemeClr val="bg1"/>
                </a:solidFill>
              </a:rPr>
              <a:t>Zapewnia narzędzia do profilowania użycia pamięci cache, profilowania wywołań funkcji, błędów wątków, zużycia pamięci dynamicznej.</a:t>
            </a:r>
          </a:p>
        </p:txBody>
      </p:sp>
    </p:spTree>
    <p:extLst>
      <p:ext uri="{BB962C8B-B14F-4D97-AF65-F5344CB8AC3E}">
        <p14:creationId xmlns:p14="http://schemas.microsoft.com/office/powerpoint/2010/main" val="7763170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0366-61F5-4D20-A820-D4C100365132}"/>
              </a:ext>
            </a:extLst>
          </p:cNvPr>
          <p:cNvSpPr>
            <a:spLocks noGrp="1"/>
          </p:cNvSpPr>
          <p:nvPr>
            <p:ph type="title"/>
          </p:nvPr>
        </p:nvSpPr>
        <p:spPr/>
        <p:txBody>
          <a:bodyPr/>
          <a:lstStyle/>
          <a:p>
            <a:r>
              <a:rPr lang="en-US" noProof="1"/>
              <a:t>valgrind</a:t>
            </a:r>
          </a:p>
        </p:txBody>
      </p:sp>
      <p:sp>
        <p:nvSpPr>
          <p:cNvPr id="3" name="Content Placeholder 2">
            <a:extLst>
              <a:ext uri="{FF2B5EF4-FFF2-40B4-BE49-F238E27FC236}">
                <a16:creationId xmlns:a16="http://schemas.microsoft.com/office/drawing/2014/main" id="{961D1A08-97C6-4599-B7EF-9E6EC7AE706F}"/>
              </a:ext>
            </a:extLst>
          </p:cNvPr>
          <p:cNvSpPr>
            <a:spLocks noGrp="1"/>
          </p:cNvSpPr>
          <p:nvPr>
            <p:ph idx="1"/>
          </p:nvPr>
        </p:nvSpPr>
        <p:spPr/>
        <p:txBody>
          <a:bodyPr/>
          <a:lstStyle/>
          <a:p>
            <a:r>
              <a:rPr lang="pl-PL" dirty="0"/>
              <a:t>Zestaw narzędzi służących do debugowania i profilowania aplikacji odpalanych w „piaskownicy”.</a:t>
            </a:r>
          </a:p>
          <a:p>
            <a:r>
              <a:rPr lang="pl-PL" dirty="0">
                <a:solidFill>
                  <a:schemeClr val="bg1"/>
                </a:solidFill>
              </a:rPr>
              <a:t>Najpopularniejsze narzędzie do sprawdzania wycieków pamięci.</a:t>
            </a:r>
          </a:p>
          <a:p>
            <a:r>
              <a:rPr lang="pl-PL" dirty="0">
                <a:solidFill>
                  <a:schemeClr val="bg1"/>
                </a:solidFill>
              </a:rPr>
              <a:t>Zapewnia narzędzia do profilowania użycia pamięci cache, profilowania wywołań funkcji, błędów wątków, zużycia pamięci dynamicznej.</a:t>
            </a:r>
          </a:p>
        </p:txBody>
      </p:sp>
    </p:spTree>
    <p:extLst>
      <p:ext uri="{BB962C8B-B14F-4D97-AF65-F5344CB8AC3E}">
        <p14:creationId xmlns:p14="http://schemas.microsoft.com/office/powerpoint/2010/main" val="262391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FEBD31-7B08-47D0-B1DA-D31CA8AD99F8}"/>
              </a:ext>
            </a:extLst>
          </p:cNvPr>
          <p:cNvSpPr>
            <a:spLocks noGrp="1"/>
          </p:cNvSpPr>
          <p:nvPr>
            <p:ph type="title"/>
          </p:nvPr>
        </p:nvSpPr>
        <p:spPr/>
        <p:txBody>
          <a:bodyPr/>
          <a:lstStyle/>
          <a:p>
            <a:r>
              <a:rPr lang="en-US" dirty="0"/>
              <a:t>Quick C++ Benchmarks</a:t>
            </a:r>
          </a:p>
        </p:txBody>
      </p:sp>
      <p:sp>
        <p:nvSpPr>
          <p:cNvPr id="3" name="TextBox 2">
            <a:extLst>
              <a:ext uri="{FF2B5EF4-FFF2-40B4-BE49-F238E27FC236}">
                <a16:creationId xmlns:a16="http://schemas.microsoft.com/office/drawing/2014/main" id="{C496F422-0152-4FD6-AD4D-6D3166EAA069}"/>
              </a:ext>
            </a:extLst>
          </p:cNvPr>
          <p:cNvSpPr txBox="1"/>
          <p:nvPr/>
        </p:nvSpPr>
        <p:spPr>
          <a:xfrm>
            <a:off x="838200" y="6311900"/>
            <a:ext cx="10515600" cy="523220"/>
          </a:xfrm>
          <a:prstGeom prst="rect">
            <a:avLst/>
          </a:prstGeom>
          <a:noFill/>
        </p:spPr>
        <p:txBody>
          <a:bodyPr wrap="square" rtlCol="0">
            <a:spAutoFit/>
          </a:bodyPr>
          <a:lstStyle/>
          <a:p>
            <a:pPr algn="ctr"/>
            <a:r>
              <a:rPr lang="pl-PL" sz="2800" dirty="0">
                <a:hlinkClick r:id="rId3"/>
              </a:rPr>
              <a:t>http://quick-bench.com/</a:t>
            </a:r>
            <a:endParaRPr lang="pl-PL" sz="2800" dirty="0"/>
          </a:p>
        </p:txBody>
      </p:sp>
      <p:pic>
        <p:nvPicPr>
          <p:cNvPr id="7" name="Content Placeholder 6" descr="Zrzut ekranu strony Quick C++ Benchmarks z oznaczeniem przycisku uruchamiania testów.&#10;&#10;http://quick-bench.com/">
            <a:hlinkClick r:id="rId3"/>
            <a:extLst>
              <a:ext uri="{FF2B5EF4-FFF2-40B4-BE49-F238E27FC236}">
                <a16:creationId xmlns:a16="http://schemas.microsoft.com/office/drawing/2014/main" id="{6F4BE622-AF27-45F1-B846-0D69DEBADFF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30813255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0366-61F5-4D20-A820-D4C100365132}"/>
              </a:ext>
            </a:extLst>
          </p:cNvPr>
          <p:cNvSpPr>
            <a:spLocks noGrp="1"/>
          </p:cNvSpPr>
          <p:nvPr>
            <p:ph type="title"/>
          </p:nvPr>
        </p:nvSpPr>
        <p:spPr/>
        <p:txBody>
          <a:bodyPr/>
          <a:lstStyle/>
          <a:p>
            <a:r>
              <a:rPr lang="en-US" noProof="1"/>
              <a:t>valgrind</a:t>
            </a:r>
          </a:p>
        </p:txBody>
      </p:sp>
      <p:sp>
        <p:nvSpPr>
          <p:cNvPr id="3" name="Content Placeholder 2">
            <a:extLst>
              <a:ext uri="{FF2B5EF4-FFF2-40B4-BE49-F238E27FC236}">
                <a16:creationId xmlns:a16="http://schemas.microsoft.com/office/drawing/2014/main" id="{961D1A08-97C6-4599-B7EF-9E6EC7AE706F}"/>
              </a:ext>
            </a:extLst>
          </p:cNvPr>
          <p:cNvSpPr>
            <a:spLocks noGrp="1"/>
          </p:cNvSpPr>
          <p:nvPr>
            <p:ph idx="1"/>
          </p:nvPr>
        </p:nvSpPr>
        <p:spPr/>
        <p:txBody>
          <a:bodyPr/>
          <a:lstStyle/>
          <a:p>
            <a:r>
              <a:rPr lang="pl-PL" dirty="0">
                <a:solidFill>
                  <a:srgbClr val="B2B2B2"/>
                </a:solidFill>
              </a:rPr>
              <a:t>Zestaw narzędzi służących do debugowania i profilowania aplikacji odpalanych w „piaskownicy”.</a:t>
            </a:r>
          </a:p>
          <a:p>
            <a:r>
              <a:rPr lang="pl-PL" dirty="0"/>
              <a:t>Najpopularniejsze narzędzie do sprawdzania wycieków pamięci.</a:t>
            </a:r>
          </a:p>
          <a:p>
            <a:r>
              <a:rPr lang="pl-PL" dirty="0">
                <a:solidFill>
                  <a:schemeClr val="bg1"/>
                </a:solidFill>
              </a:rPr>
              <a:t>Zapewnia narzędzia do profilowania użycia pamięci cache, profilowania wywołań funkcji, błędów wątków, zużycia pamięci dynamicznej.</a:t>
            </a:r>
          </a:p>
        </p:txBody>
      </p:sp>
    </p:spTree>
    <p:extLst>
      <p:ext uri="{BB962C8B-B14F-4D97-AF65-F5344CB8AC3E}">
        <p14:creationId xmlns:p14="http://schemas.microsoft.com/office/powerpoint/2010/main" val="3731505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0366-61F5-4D20-A820-D4C100365132}"/>
              </a:ext>
            </a:extLst>
          </p:cNvPr>
          <p:cNvSpPr>
            <a:spLocks noGrp="1"/>
          </p:cNvSpPr>
          <p:nvPr>
            <p:ph type="title"/>
          </p:nvPr>
        </p:nvSpPr>
        <p:spPr/>
        <p:txBody>
          <a:bodyPr/>
          <a:lstStyle/>
          <a:p>
            <a:r>
              <a:rPr lang="en-US" noProof="1"/>
              <a:t>valgrind</a:t>
            </a:r>
          </a:p>
        </p:txBody>
      </p:sp>
      <p:sp>
        <p:nvSpPr>
          <p:cNvPr id="3" name="Content Placeholder 2">
            <a:extLst>
              <a:ext uri="{FF2B5EF4-FFF2-40B4-BE49-F238E27FC236}">
                <a16:creationId xmlns:a16="http://schemas.microsoft.com/office/drawing/2014/main" id="{961D1A08-97C6-4599-B7EF-9E6EC7AE706F}"/>
              </a:ext>
            </a:extLst>
          </p:cNvPr>
          <p:cNvSpPr>
            <a:spLocks noGrp="1"/>
          </p:cNvSpPr>
          <p:nvPr>
            <p:ph idx="1"/>
          </p:nvPr>
        </p:nvSpPr>
        <p:spPr/>
        <p:txBody>
          <a:bodyPr/>
          <a:lstStyle/>
          <a:p>
            <a:r>
              <a:rPr lang="pl-PL" dirty="0">
                <a:solidFill>
                  <a:srgbClr val="B2B2B2"/>
                </a:solidFill>
              </a:rPr>
              <a:t>Zestaw narzędzi służących do debugowania i profilowania aplikacji odpalanych w „piaskownicy”.</a:t>
            </a:r>
          </a:p>
          <a:p>
            <a:r>
              <a:rPr lang="pl-PL" dirty="0">
                <a:solidFill>
                  <a:srgbClr val="B2B2B2"/>
                </a:solidFill>
              </a:rPr>
              <a:t>Najpopularniejsze narzędzie do sprawdzania wycieków pamięci.</a:t>
            </a:r>
          </a:p>
          <a:p>
            <a:r>
              <a:rPr lang="pl-PL" dirty="0"/>
              <a:t>Zapewnia narzędzia do profilowania użycia pamięci cache, profilowania wywołań funkcji, błędów wątków, zużycia pamięci dynamicznej.</a:t>
            </a:r>
          </a:p>
        </p:txBody>
      </p:sp>
    </p:spTree>
    <p:extLst>
      <p:ext uri="{BB962C8B-B14F-4D97-AF65-F5344CB8AC3E}">
        <p14:creationId xmlns:p14="http://schemas.microsoft.com/office/powerpoint/2010/main" val="16350298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761C-0C51-4F5D-998A-A8CFD3D6B5CB}"/>
              </a:ext>
            </a:extLst>
          </p:cNvPr>
          <p:cNvSpPr>
            <a:spLocks noGrp="1"/>
          </p:cNvSpPr>
          <p:nvPr>
            <p:ph type="title"/>
          </p:nvPr>
        </p:nvSpPr>
        <p:spPr/>
        <p:txBody>
          <a:bodyPr/>
          <a:lstStyle/>
          <a:p>
            <a:r>
              <a:rPr lang="pl-PL" dirty="0"/>
              <a:t>Przykładowe użycie </a:t>
            </a:r>
            <a:r>
              <a:rPr lang="en-US" noProof="1"/>
              <a:t>valgrind’a</a:t>
            </a:r>
          </a:p>
        </p:txBody>
      </p:sp>
      <p:sp>
        <p:nvSpPr>
          <p:cNvPr id="3" name="Content Placeholder 2">
            <a:extLst>
              <a:ext uri="{FF2B5EF4-FFF2-40B4-BE49-F238E27FC236}">
                <a16:creationId xmlns:a16="http://schemas.microsoft.com/office/drawing/2014/main" id="{9A4A22C6-F226-452B-A317-5297224E75CF}"/>
              </a:ext>
            </a:extLst>
          </p:cNvPr>
          <p:cNvSpPr>
            <a:spLocks noGrp="1"/>
          </p:cNvSpPr>
          <p:nvPr>
            <p:ph idx="1"/>
          </p:nvPr>
        </p:nvSpPr>
        <p:spPr/>
        <p:txBody>
          <a:bodyPr/>
          <a:lstStyle/>
          <a:p>
            <a:r>
              <a:rPr lang="en-US" sz="2400" noProof="1">
                <a:solidFill>
                  <a:schemeClr val="bg1"/>
                </a:solidFill>
                <a:latin typeface="Consolas" panose="020B0609020204030204" pitchFamily="49" charset="0"/>
              </a:rPr>
              <a:t>valgrind ls </a:t>
            </a:r>
            <a:r>
              <a:rPr lang="pl-PL" sz="2400" noProof="1">
                <a:solidFill>
                  <a:schemeClr val="bg1"/>
                </a:solidFill>
                <a:latin typeface="Consolas" panose="020B0609020204030204" pitchFamily="49" charset="0"/>
              </a:rPr>
              <a:t>-</a:t>
            </a:r>
            <a:r>
              <a:rPr lang="en-US" sz="2400" noProof="1">
                <a:solidFill>
                  <a:schemeClr val="bg1"/>
                </a:solidFill>
                <a:latin typeface="Consolas" panose="020B0609020204030204" pitchFamily="49" charset="0"/>
              </a:rPr>
              <a:t>a</a:t>
            </a:r>
            <a:endParaRPr lang="en-US" noProof="1">
              <a:solidFill>
                <a:schemeClr val="bg1"/>
              </a:solidFill>
              <a:latin typeface="Consolas" panose="020B0609020204030204" pitchFamily="49" charset="0"/>
            </a:endParaRPr>
          </a:p>
          <a:p>
            <a:r>
              <a:rPr lang="en-US" sz="2400" noProof="1">
                <a:solidFill>
                  <a:schemeClr val="bg1"/>
                </a:solidFill>
                <a:latin typeface="Consolas" panose="020B0609020204030204" pitchFamily="49" charset="0"/>
              </a:rPr>
              <a:t>valgrind </a:t>
            </a:r>
            <a:r>
              <a:rPr lang="pl-PL" sz="2400" noProof="1">
                <a:solidFill>
                  <a:schemeClr val="bg1"/>
                </a:solidFill>
                <a:latin typeface="Consolas" panose="020B0609020204030204" pitchFamily="49" charset="0"/>
              </a:rPr>
              <a:t>-</a:t>
            </a:r>
            <a:r>
              <a:rPr lang="en-US" sz="2400" noProof="1">
                <a:solidFill>
                  <a:schemeClr val="bg1"/>
                </a:solidFill>
                <a:latin typeface="Consolas" panose="020B0609020204030204" pitchFamily="49" charset="0"/>
              </a:rPr>
              <a:t>tool=callgrind ls </a:t>
            </a:r>
            <a:r>
              <a:rPr lang="pl-PL" sz="2400" noProof="1">
                <a:solidFill>
                  <a:schemeClr val="bg1"/>
                </a:solidFill>
                <a:latin typeface="Consolas" panose="020B0609020204030204" pitchFamily="49" charset="0"/>
              </a:rPr>
              <a:t>-</a:t>
            </a:r>
            <a:r>
              <a:rPr lang="en-US" sz="2400" noProof="1">
                <a:solidFill>
                  <a:schemeClr val="bg1"/>
                </a:solidFill>
                <a:latin typeface="Consolas" panose="020B0609020204030204" pitchFamily="49" charset="0"/>
              </a:rPr>
              <a:t>a</a:t>
            </a:r>
            <a:endParaRPr lang="en-US" noProof="1">
              <a:solidFill>
                <a:schemeClr val="bg1"/>
              </a:solidFill>
              <a:latin typeface="Consolas" panose="020B0609020204030204" pitchFamily="49" charset="0"/>
            </a:endParaRPr>
          </a:p>
          <a:p>
            <a:r>
              <a:rPr lang="pl-PL" dirty="0">
                <a:solidFill>
                  <a:schemeClr val="bg1"/>
                </a:solidFill>
              </a:rPr>
              <a:t>W przypadku użycia </a:t>
            </a:r>
            <a:r>
              <a:rPr lang="en-US" noProof="1">
                <a:solidFill>
                  <a:schemeClr val="bg1"/>
                </a:solidFill>
              </a:rPr>
              <a:t>callgrind’a</a:t>
            </a:r>
            <a:r>
              <a:rPr lang="pl-PL" dirty="0">
                <a:solidFill>
                  <a:schemeClr val="bg1"/>
                </a:solidFill>
              </a:rPr>
              <a:t> powstanie plik </a:t>
            </a:r>
            <a:r>
              <a:rPr lang="en-US" sz="2400" noProof="1">
                <a:solidFill>
                  <a:schemeClr val="bg1"/>
                </a:solidFill>
                <a:latin typeface="Consolas" panose="020B0609020204030204" pitchFamily="49" charset="0"/>
              </a:rPr>
              <a:t>callgrind.out</a:t>
            </a:r>
            <a:r>
              <a:rPr lang="pl-PL" sz="2400" dirty="0">
                <a:solidFill>
                  <a:schemeClr val="bg1"/>
                </a:solidFill>
                <a:latin typeface="Consolas" panose="020B0609020204030204" pitchFamily="49" charset="0"/>
              </a:rPr>
              <a:t>.[PID]</a:t>
            </a:r>
            <a:r>
              <a:rPr lang="pl-PL" dirty="0">
                <a:solidFill>
                  <a:schemeClr val="bg1"/>
                </a:solidFill>
              </a:rPr>
              <a:t>, którego możemy użyć w narzędziach do interpretacji takich jak </a:t>
            </a:r>
            <a:r>
              <a:rPr lang="en-US" noProof="1">
                <a:solidFill>
                  <a:schemeClr val="bg1"/>
                </a:solidFill>
              </a:rPr>
              <a:t>kcachegrind</a:t>
            </a:r>
            <a:r>
              <a:rPr lang="pl-PL" dirty="0">
                <a:solidFill>
                  <a:schemeClr val="bg1"/>
                </a:solidFill>
              </a:rPr>
              <a:t>, </a:t>
            </a:r>
            <a:r>
              <a:rPr lang="en-US" noProof="1">
                <a:solidFill>
                  <a:schemeClr val="bg1"/>
                </a:solidFill>
              </a:rPr>
              <a:t>callgrind_anotate</a:t>
            </a:r>
            <a:r>
              <a:rPr lang="pl-PL" dirty="0">
                <a:solidFill>
                  <a:schemeClr val="bg1"/>
                </a:solidFill>
              </a:rPr>
              <a:t>, czy </a:t>
            </a:r>
            <a:r>
              <a:rPr lang="en-US" noProof="1">
                <a:solidFill>
                  <a:schemeClr val="bg1"/>
                </a:solidFill>
              </a:rPr>
              <a:t>gprof2dot</a:t>
            </a:r>
            <a:r>
              <a:rPr lang="pl-PL" dirty="0">
                <a:solidFill>
                  <a:schemeClr val="bg1"/>
                </a:solidFill>
              </a:rPr>
              <a:t>.</a:t>
            </a:r>
          </a:p>
        </p:txBody>
      </p:sp>
    </p:spTree>
    <p:extLst>
      <p:ext uri="{BB962C8B-B14F-4D97-AF65-F5344CB8AC3E}">
        <p14:creationId xmlns:p14="http://schemas.microsoft.com/office/powerpoint/2010/main" val="10027545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761C-0C51-4F5D-998A-A8CFD3D6B5CB}"/>
              </a:ext>
            </a:extLst>
          </p:cNvPr>
          <p:cNvSpPr>
            <a:spLocks noGrp="1"/>
          </p:cNvSpPr>
          <p:nvPr>
            <p:ph type="title"/>
          </p:nvPr>
        </p:nvSpPr>
        <p:spPr/>
        <p:txBody>
          <a:bodyPr/>
          <a:lstStyle/>
          <a:p>
            <a:r>
              <a:rPr lang="pl-PL" dirty="0"/>
              <a:t>Przykładowe użycie </a:t>
            </a:r>
            <a:r>
              <a:rPr lang="en-US" noProof="1"/>
              <a:t>valgrind’a</a:t>
            </a:r>
          </a:p>
        </p:txBody>
      </p:sp>
      <p:sp>
        <p:nvSpPr>
          <p:cNvPr id="3" name="Content Placeholder 2">
            <a:extLst>
              <a:ext uri="{FF2B5EF4-FFF2-40B4-BE49-F238E27FC236}">
                <a16:creationId xmlns:a16="http://schemas.microsoft.com/office/drawing/2014/main" id="{9A4A22C6-F226-452B-A317-5297224E75CF}"/>
              </a:ext>
            </a:extLst>
          </p:cNvPr>
          <p:cNvSpPr>
            <a:spLocks noGrp="1"/>
          </p:cNvSpPr>
          <p:nvPr>
            <p:ph idx="1"/>
          </p:nvPr>
        </p:nvSpPr>
        <p:spPr/>
        <p:txBody>
          <a:bodyPr/>
          <a:lstStyle/>
          <a:p>
            <a:r>
              <a:rPr lang="en-US" sz="2400" noProof="1">
                <a:latin typeface="Consolas" panose="020B0609020204030204" pitchFamily="49" charset="0"/>
              </a:rPr>
              <a:t>valgrind ls </a:t>
            </a:r>
            <a:r>
              <a:rPr lang="pl-PL" sz="2400" noProof="1">
                <a:latin typeface="Consolas" panose="020B0609020204030204" pitchFamily="49" charset="0"/>
              </a:rPr>
              <a:t>-</a:t>
            </a:r>
            <a:r>
              <a:rPr lang="en-US" sz="2400" noProof="1">
                <a:latin typeface="Consolas" panose="020B0609020204030204" pitchFamily="49" charset="0"/>
              </a:rPr>
              <a:t>a</a:t>
            </a:r>
            <a:endParaRPr lang="en-US" noProof="1">
              <a:latin typeface="Consolas" panose="020B0609020204030204" pitchFamily="49" charset="0"/>
            </a:endParaRPr>
          </a:p>
          <a:p>
            <a:r>
              <a:rPr lang="en-US" sz="2400" noProof="1">
                <a:solidFill>
                  <a:schemeClr val="bg1"/>
                </a:solidFill>
                <a:latin typeface="Consolas" panose="020B0609020204030204" pitchFamily="49" charset="0"/>
              </a:rPr>
              <a:t>valgrind </a:t>
            </a:r>
            <a:r>
              <a:rPr lang="pl-PL" sz="2400" noProof="1">
                <a:solidFill>
                  <a:schemeClr val="bg1"/>
                </a:solidFill>
                <a:latin typeface="Consolas" panose="020B0609020204030204" pitchFamily="49" charset="0"/>
              </a:rPr>
              <a:t>-</a:t>
            </a:r>
            <a:r>
              <a:rPr lang="en-US" sz="2400" noProof="1">
                <a:solidFill>
                  <a:schemeClr val="bg1"/>
                </a:solidFill>
                <a:latin typeface="Consolas" panose="020B0609020204030204" pitchFamily="49" charset="0"/>
              </a:rPr>
              <a:t>tool=callgrind ls </a:t>
            </a:r>
            <a:r>
              <a:rPr lang="pl-PL" sz="2400" noProof="1">
                <a:solidFill>
                  <a:schemeClr val="bg1"/>
                </a:solidFill>
                <a:latin typeface="Consolas" panose="020B0609020204030204" pitchFamily="49" charset="0"/>
              </a:rPr>
              <a:t>-</a:t>
            </a:r>
            <a:r>
              <a:rPr lang="en-US" sz="2400" noProof="1">
                <a:solidFill>
                  <a:schemeClr val="bg1"/>
                </a:solidFill>
                <a:latin typeface="Consolas" panose="020B0609020204030204" pitchFamily="49" charset="0"/>
              </a:rPr>
              <a:t>a</a:t>
            </a:r>
            <a:endParaRPr lang="en-US" noProof="1">
              <a:solidFill>
                <a:schemeClr val="bg1"/>
              </a:solidFill>
              <a:latin typeface="Consolas" panose="020B0609020204030204" pitchFamily="49" charset="0"/>
            </a:endParaRPr>
          </a:p>
          <a:p>
            <a:r>
              <a:rPr lang="pl-PL" dirty="0">
                <a:solidFill>
                  <a:schemeClr val="bg1"/>
                </a:solidFill>
              </a:rPr>
              <a:t>W przypadku użycia </a:t>
            </a:r>
            <a:r>
              <a:rPr lang="en-US" noProof="1">
                <a:solidFill>
                  <a:schemeClr val="bg1"/>
                </a:solidFill>
              </a:rPr>
              <a:t>callgrind’a</a:t>
            </a:r>
            <a:r>
              <a:rPr lang="pl-PL" dirty="0">
                <a:solidFill>
                  <a:schemeClr val="bg1"/>
                </a:solidFill>
              </a:rPr>
              <a:t> powstanie plik </a:t>
            </a:r>
            <a:r>
              <a:rPr lang="en-US" sz="2400" noProof="1">
                <a:solidFill>
                  <a:schemeClr val="bg1"/>
                </a:solidFill>
                <a:latin typeface="Consolas" panose="020B0609020204030204" pitchFamily="49" charset="0"/>
              </a:rPr>
              <a:t>callgrind.out</a:t>
            </a:r>
            <a:r>
              <a:rPr lang="pl-PL" sz="2400" dirty="0">
                <a:solidFill>
                  <a:schemeClr val="bg1"/>
                </a:solidFill>
                <a:latin typeface="Consolas" panose="020B0609020204030204" pitchFamily="49" charset="0"/>
              </a:rPr>
              <a:t>.[PID]</a:t>
            </a:r>
            <a:r>
              <a:rPr lang="pl-PL" dirty="0">
                <a:solidFill>
                  <a:schemeClr val="bg1"/>
                </a:solidFill>
              </a:rPr>
              <a:t>, którego możemy użyć w narzędziach do interpretacji takich jak </a:t>
            </a:r>
            <a:r>
              <a:rPr lang="en-US" noProof="1">
                <a:solidFill>
                  <a:schemeClr val="bg1"/>
                </a:solidFill>
              </a:rPr>
              <a:t>kcachegrind</a:t>
            </a:r>
            <a:r>
              <a:rPr lang="pl-PL" dirty="0">
                <a:solidFill>
                  <a:schemeClr val="bg1"/>
                </a:solidFill>
              </a:rPr>
              <a:t>, </a:t>
            </a:r>
            <a:r>
              <a:rPr lang="en-US" noProof="1">
                <a:solidFill>
                  <a:schemeClr val="bg1"/>
                </a:solidFill>
              </a:rPr>
              <a:t>callgrind_anotate</a:t>
            </a:r>
            <a:r>
              <a:rPr lang="pl-PL" dirty="0">
                <a:solidFill>
                  <a:schemeClr val="bg1"/>
                </a:solidFill>
              </a:rPr>
              <a:t>, czy </a:t>
            </a:r>
            <a:r>
              <a:rPr lang="en-US" noProof="1">
                <a:solidFill>
                  <a:schemeClr val="bg1"/>
                </a:solidFill>
              </a:rPr>
              <a:t>gprof2dot</a:t>
            </a:r>
            <a:r>
              <a:rPr lang="pl-PL" dirty="0">
                <a:solidFill>
                  <a:schemeClr val="bg1"/>
                </a:solidFill>
              </a:rPr>
              <a:t>.</a:t>
            </a:r>
          </a:p>
        </p:txBody>
      </p:sp>
    </p:spTree>
    <p:extLst>
      <p:ext uri="{BB962C8B-B14F-4D97-AF65-F5344CB8AC3E}">
        <p14:creationId xmlns:p14="http://schemas.microsoft.com/office/powerpoint/2010/main" val="9113528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761C-0C51-4F5D-998A-A8CFD3D6B5CB}"/>
              </a:ext>
            </a:extLst>
          </p:cNvPr>
          <p:cNvSpPr>
            <a:spLocks noGrp="1"/>
          </p:cNvSpPr>
          <p:nvPr>
            <p:ph type="title"/>
          </p:nvPr>
        </p:nvSpPr>
        <p:spPr/>
        <p:txBody>
          <a:bodyPr/>
          <a:lstStyle/>
          <a:p>
            <a:r>
              <a:rPr lang="pl-PL" dirty="0"/>
              <a:t>Przykładowe użycie </a:t>
            </a:r>
            <a:r>
              <a:rPr lang="en-US" noProof="1"/>
              <a:t>valgrind’a</a:t>
            </a:r>
          </a:p>
        </p:txBody>
      </p:sp>
      <p:sp>
        <p:nvSpPr>
          <p:cNvPr id="3" name="Content Placeholder 2">
            <a:extLst>
              <a:ext uri="{FF2B5EF4-FFF2-40B4-BE49-F238E27FC236}">
                <a16:creationId xmlns:a16="http://schemas.microsoft.com/office/drawing/2014/main" id="{9A4A22C6-F226-452B-A317-5297224E75CF}"/>
              </a:ext>
            </a:extLst>
          </p:cNvPr>
          <p:cNvSpPr>
            <a:spLocks noGrp="1"/>
          </p:cNvSpPr>
          <p:nvPr>
            <p:ph idx="1"/>
          </p:nvPr>
        </p:nvSpPr>
        <p:spPr/>
        <p:txBody>
          <a:bodyPr/>
          <a:lstStyle/>
          <a:p>
            <a:r>
              <a:rPr lang="en-US" sz="2400" noProof="1">
                <a:solidFill>
                  <a:srgbClr val="B2B2B2"/>
                </a:solidFill>
                <a:latin typeface="Consolas" panose="020B0609020204030204" pitchFamily="49" charset="0"/>
              </a:rPr>
              <a:t>valgrind ls </a:t>
            </a:r>
            <a:r>
              <a:rPr lang="pl-PL" sz="2400" noProof="1">
                <a:solidFill>
                  <a:srgbClr val="B2B2B2"/>
                </a:solidFill>
                <a:latin typeface="Consolas" panose="020B0609020204030204" pitchFamily="49" charset="0"/>
              </a:rPr>
              <a:t>-</a:t>
            </a:r>
            <a:r>
              <a:rPr lang="en-US" sz="2400" noProof="1">
                <a:solidFill>
                  <a:srgbClr val="B2B2B2"/>
                </a:solidFill>
                <a:latin typeface="Consolas" panose="020B0609020204030204" pitchFamily="49" charset="0"/>
              </a:rPr>
              <a:t>a</a:t>
            </a:r>
            <a:endParaRPr lang="en-US" noProof="1">
              <a:solidFill>
                <a:srgbClr val="B2B2B2"/>
              </a:solidFill>
              <a:latin typeface="Consolas" panose="020B0609020204030204" pitchFamily="49" charset="0"/>
            </a:endParaRPr>
          </a:p>
          <a:p>
            <a:r>
              <a:rPr lang="en-US" sz="2400" noProof="1">
                <a:latin typeface="Consolas" panose="020B0609020204030204" pitchFamily="49" charset="0"/>
              </a:rPr>
              <a:t>valgrind </a:t>
            </a:r>
            <a:r>
              <a:rPr lang="pl-PL" sz="2400" noProof="1">
                <a:latin typeface="Consolas" panose="020B0609020204030204" pitchFamily="49" charset="0"/>
              </a:rPr>
              <a:t>-</a:t>
            </a:r>
            <a:r>
              <a:rPr lang="en-US" sz="2400" noProof="1">
                <a:latin typeface="Consolas" panose="020B0609020204030204" pitchFamily="49" charset="0"/>
              </a:rPr>
              <a:t>tool=callgrind ls </a:t>
            </a:r>
            <a:r>
              <a:rPr lang="pl-PL" sz="2400" noProof="1">
                <a:latin typeface="Consolas" panose="020B0609020204030204" pitchFamily="49" charset="0"/>
              </a:rPr>
              <a:t>-</a:t>
            </a:r>
            <a:r>
              <a:rPr lang="en-US" sz="2400" noProof="1">
                <a:latin typeface="Consolas" panose="020B0609020204030204" pitchFamily="49" charset="0"/>
              </a:rPr>
              <a:t>a</a:t>
            </a:r>
            <a:endParaRPr lang="en-US" noProof="1">
              <a:latin typeface="Consolas" panose="020B0609020204030204" pitchFamily="49" charset="0"/>
            </a:endParaRPr>
          </a:p>
          <a:p>
            <a:r>
              <a:rPr lang="pl-PL" dirty="0">
                <a:solidFill>
                  <a:schemeClr val="bg1"/>
                </a:solidFill>
              </a:rPr>
              <a:t>W przypadku użycia </a:t>
            </a:r>
            <a:r>
              <a:rPr lang="en-US" noProof="1">
                <a:solidFill>
                  <a:schemeClr val="bg1"/>
                </a:solidFill>
              </a:rPr>
              <a:t>callgrind’a</a:t>
            </a:r>
            <a:r>
              <a:rPr lang="pl-PL" dirty="0">
                <a:solidFill>
                  <a:schemeClr val="bg1"/>
                </a:solidFill>
              </a:rPr>
              <a:t> powstanie plik </a:t>
            </a:r>
            <a:r>
              <a:rPr lang="en-US" sz="2400" noProof="1">
                <a:solidFill>
                  <a:schemeClr val="bg1"/>
                </a:solidFill>
                <a:latin typeface="Consolas" panose="020B0609020204030204" pitchFamily="49" charset="0"/>
              </a:rPr>
              <a:t>callgrind.out</a:t>
            </a:r>
            <a:r>
              <a:rPr lang="pl-PL" sz="2400" dirty="0">
                <a:solidFill>
                  <a:schemeClr val="bg1"/>
                </a:solidFill>
                <a:latin typeface="Consolas" panose="020B0609020204030204" pitchFamily="49" charset="0"/>
              </a:rPr>
              <a:t>.[PID]</a:t>
            </a:r>
            <a:r>
              <a:rPr lang="pl-PL" dirty="0">
                <a:solidFill>
                  <a:schemeClr val="bg1"/>
                </a:solidFill>
              </a:rPr>
              <a:t>, którego możemy użyć w narzędziach do interpretacji takich jak </a:t>
            </a:r>
            <a:r>
              <a:rPr lang="en-US" noProof="1">
                <a:solidFill>
                  <a:schemeClr val="bg1"/>
                </a:solidFill>
              </a:rPr>
              <a:t>kcachegrind</a:t>
            </a:r>
            <a:r>
              <a:rPr lang="pl-PL" dirty="0">
                <a:solidFill>
                  <a:schemeClr val="bg1"/>
                </a:solidFill>
              </a:rPr>
              <a:t>, </a:t>
            </a:r>
            <a:r>
              <a:rPr lang="en-US" noProof="1">
                <a:solidFill>
                  <a:schemeClr val="bg1"/>
                </a:solidFill>
              </a:rPr>
              <a:t>callgrind_anotate</a:t>
            </a:r>
            <a:r>
              <a:rPr lang="pl-PL" dirty="0">
                <a:solidFill>
                  <a:schemeClr val="bg1"/>
                </a:solidFill>
              </a:rPr>
              <a:t>, czy </a:t>
            </a:r>
            <a:r>
              <a:rPr lang="en-US" noProof="1">
                <a:solidFill>
                  <a:schemeClr val="bg1"/>
                </a:solidFill>
              </a:rPr>
              <a:t>gprof2dot</a:t>
            </a:r>
            <a:r>
              <a:rPr lang="pl-PL" dirty="0">
                <a:solidFill>
                  <a:schemeClr val="bg1"/>
                </a:solidFill>
              </a:rPr>
              <a:t>.</a:t>
            </a:r>
          </a:p>
        </p:txBody>
      </p:sp>
    </p:spTree>
    <p:extLst>
      <p:ext uri="{BB962C8B-B14F-4D97-AF65-F5344CB8AC3E}">
        <p14:creationId xmlns:p14="http://schemas.microsoft.com/office/powerpoint/2010/main" val="25132808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761C-0C51-4F5D-998A-A8CFD3D6B5CB}"/>
              </a:ext>
            </a:extLst>
          </p:cNvPr>
          <p:cNvSpPr>
            <a:spLocks noGrp="1"/>
          </p:cNvSpPr>
          <p:nvPr>
            <p:ph type="title"/>
          </p:nvPr>
        </p:nvSpPr>
        <p:spPr/>
        <p:txBody>
          <a:bodyPr/>
          <a:lstStyle/>
          <a:p>
            <a:r>
              <a:rPr lang="pl-PL" dirty="0"/>
              <a:t>Przykładowe użycie </a:t>
            </a:r>
            <a:r>
              <a:rPr lang="en-US" noProof="1"/>
              <a:t>valgrind’a</a:t>
            </a:r>
          </a:p>
        </p:txBody>
      </p:sp>
      <p:sp>
        <p:nvSpPr>
          <p:cNvPr id="3" name="Content Placeholder 2">
            <a:extLst>
              <a:ext uri="{FF2B5EF4-FFF2-40B4-BE49-F238E27FC236}">
                <a16:creationId xmlns:a16="http://schemas.microsoft.com/office/drawing/2014/main" id="{9A4A22C6-F226-452B-A317-5297224E75CF}"/>
              </a:ext>
            </a:extLst>
          </p:cNvPr>
          <p:cNvSpPr>
            <a:spLocks noGrp="1"/>
          </p:cNvSpPr>
          <p:nvPr>
            <p:ph idx="1"/>
          </p:nvPr>
        </p:nvSpPr>
        <p:spPr/>
        <p:txBody>
          <a:bodyPr/>
          <a:lstStyle/>
          <a:p>
            <a:r>
              <a:rPr lang="en-US" sz="2400" noProof="1">
                <a:solidFill>
                  <a:srgbClr val="B2B2B2"/>
                </a:solidFill>
                <a:latin typeface="Consolas" panose="020B0609020204030204" pitchFamily="49" charset="0"/>
              </a:rPr>
              <a:t>valgrind ls </a:t>
            </a:r>
            <a:r>
              <a:rPr lang="pl-PL" sz="2400" noProof="1">
                <a:solidFill>
                  <a:srgbClr val="B2B2B2"/>
                </a:solidFill>
                <a:latin typeface="Consolas" panose="020B0609020204030204" pitchFamily="49" charset="0"/>
              </a:rPr>
              <a:t>-</a:t>
            </a:r>
            <a:r>
              <a:rPr lang="en-US" sz="2400" noProof="1">
                <a:solidFill>
                  <a:srgbClr val="B2B2B2"/>
                </a:solidFill>
                <a:latin typeface="Consolas" panose="020B0609020204030204" pitchFamily="49" charset="0"/>
              </a:rPr>
              <a:t>a</a:t>
            </a:r>
            <a:endParaRPr lang="en-US" noProof="1">
              <a:solidFill>
                <a:srgbClr val="B2B2B2"/>
              </a:solidFill>
              <a:latin typeface="Consolas" panose="020B0609020204030204" pitchFamily="49" charset="0"/>
            </a:endParaRPr>
          </a:p>
          <a:p>
            <a:r>
              <a:rPr lang="en-US" sz="2400" noProof="1">
                <a:solidFill>
                  <a:srgbClr val="B2B2B2"/>
                </a:solidFill>
                <a:latin typeface="Consolas" panose="020B0609020204030204" pitchFamily="49" charset="0"/>
              </a:rPr>
              <a:t>valgrind </a:t>
            </a:r>
            <a:r>
              <a:rPr lang="pl-PL" sz="2400" noProof="1">
                <a:solidFill>
                  <a:srgbClr val="B2B2B2"/>
                </a:solidFill>
                <a:latin typeface="Consolas" panose="020B0609020204030204" pitchFamily="49" charset="0"/>
              </a:rPr>
              <a:t>-</a:t>
            </a:r>
            <a:r>
              <a:rPr lang="en-US" sz="2400" noProof="1">
                <a:solidFill>
                  <a:srgbClr val="B2B2B2"/>
                </a:solidFill>
                <a:latin typeface="Consolas" panose="020B0609020204030204" pitchFamily="49" charset="0"/>
              </a:rPr>
              <a:t>tool=callgrind ls </a:t>
            </a:r>
            <a:r>
              <a:rPr lang="pl-PL" sz="2400" noProof="1">
                <a:solidFill>
                  <a:srgbClr val="B2B2B2"/>
                </a:solidFill>
                <a:latin typeface="Consolas" panose="020B0609020204030204" pitchFamily="49" charset="0"/>
              </a:rPr>
              <a:t>-</a:t>
            </a:r>
            <a:r>
              <a:rPr lang="en-US" sz="2400" noProof="1">
                <a:solidFill>
                  <a:srgbClr val="B2B2B2"/>
                </a:solidFill>
                <a:latin typeface="Consolas" panose="020B0609020204030204" pitchFamily="49" charset="0"/>
              </a:rPr>
              <a:t>a</a:t>
            </a:r>
            <a:endParaRPr lang="en-US" noProof="1">
              <a:solidFill>
                <a:srgbClr val="B2B2B2"/>
              </a:solidFill>
              <a:latin typeface="Consolas" panose="020B0609020204030204" pitchFamily="49" charset="0"/>
            </a:endParaRPr>
          </a:p>
          <a:p>
            <a:r>
              <a:rPr lang="pl-PL" dirty="0"/>
              <a:t>W przypadku użycia </a:t>
            </a:r>
            <a:r>
              <a:rPr lang="en-US" noProof="1"/>
              <a:t>callgrind’a</a:t>
            </a:r>
            <a:r>
              <a:rPr lang="pl-PL" dirty="0"/>
              <a:t> powstanie plik </a:t>
            </a:r>
            <a:r>
              <a:rPr lang="en-US" sz="2400" noProof="1">
                <a:latin typeface="Consolas" panose="020B0609020204030204" pitchFamily="49" charset="0"/>
              </a:rPr>
              <a:t>callgrind.out</a:t>
            </a:r>
            <a:r>
              <a:rPr lang="pl-PL" sz="2400" dirty="0">
                <a:latin typeface="Consolas" panose="020B0609020204030204" pitchFamily="49" charset="0"/>
              </a:rPr>
              <a:t>.[PID]</a:t>
            </a:r>
            <a:r>
              <a:rPr lang="pl-PL" dirty="0"/>
              <a:t>, którego możemy użyć w narzędziach do interpretacji takich jak </a:t>
            </a:r>
            <a:r>
              <a:rPr lang="en-US" noProof="1"/>
              <a:t>kcachegrind</a:t>
            </a:r>
            <a:r>
              <a:rPr lang="pl-PL" dirty="0"/>
              <a:t>, </a:t>
            </a:r>
            <a:r>
              <a:rPr lang="en-US" noProof="1"/>
              <a:t>callgrind_anotate</a:t>
            </a:r>
            <a:r>
              <a:rPr lang="pl-PL" dirty="0"/>
              <a:t>, czy </a:t>
            </a:r>
            <a:r>
              <a:rPr lang="en-US" noProof="1"/>
              <a:t>gprof2dot</a:t>
            </a:r>
            <a:r>
              <a:rPr lang="pl-PL" dirty="0"/>
              <a:t>.</a:t>
            </a:r>
          </a:p>
        </p:txBody>
      </p:sp>
    </p:spTree>
    <p:extLst>
      <p:ext uri="{BB962C8B-B14F-4D97-AF65-F5344CB8AC3E}">
        <p14:creationId xmlns:p14="http://schemas.microsoft.com/office/powerpoint/2010/main" val="9175163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4DF8-48BB-4804-A2DB-AE251B05009D}"/>
              </a:ext>
            </a:extLst>
          </p:cNvPr>
          <p:cNvSpPr>
            <a:spLocks noGrp="1"/>
          </p:cNvSpPr>
          <p:nvPr>
            <p:ph type="title"/>
          </p:nvPr>
        </p:nvSpPr>
        <p:spPr/>
        <p:txBody>
          <a:bodyPr/>
          <a:lstStyle/>
          <a:p>
            <a:r>
              <a:rPr lang="en-US" noProof="1"/>
              <a:t>kcachegrind</a:t>
            </a:r>
            <a:r>
              <a:rPr lang="pl-PL" dirty="0"/>
              <a:t> – przykład</a:t>
            </a:r>
          </a:p>
        </p:txBody>
      </p:sp>
      <p:pic>
        <p:nvPicPr>
          <p:cNvPr id="5" name="Content Placeholder 4" descr="Zrzut ekrany kcachegrind.">
            <a:extLst>
              <a:ext uri="{FF2B5EF4-FFF2-40B4-BE49-F238E27FC236}">
                <a16:creationId xmlns:a16="http://schemas.microsoft.com/office/drawing/2014/main" id="{7A3FF93C-0217-478B-B061-BE20A25867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7613" y="1825625"/>
            <a:ext cx="7036773" cy="4351338"/>
          </a:xfrm>
        </p:spPr>
      </p:pic>
    </p:spTree>
    <p:extLst>
      <p:ext uri="{BB962C8B-B14F-4D97-AF65-F5344CB8AC3E}">
        <p14:creationId xmlns:p14="http://schemas.microsoft.com/office/powerpoint/2010/main" val="89805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19B0-D8AC-440F-BF9C-062EAEDF4F7C}"/>
              </a:ext>
            </a:extLst>
          </p:cNvPr>
          <p:cNvSpPr>
            <a:spLocks noGrp="1"/>
          </p:cNvSpPr>
          <p:nvPr>
            <p:ph type="title"/>
          </p:nvPr>
        </p:nvSpPr>
        <p:spPr/>
        <p:txBody>
          <a:bodyPr/>
          <a:lstStyle/>
          <a:p>
            <a:r>
              <a:rPr lang="pl-PL" dirty="0"/>
              <a:t>Profilowanie statystyczne</a:t>
            </a:r>
          </a:p>
        </p:txBody>
      </p:sp>
      <p:sp>
        <p:nvSpPr>
          <p:cNvPr id="3" name="Content Placeholder 2">
            <a:extLst>
              <a:ext uri="{FF2B5EF4-FFF2-40B4-BE49-F238E27FC236}">
                <a16:creationId xmlns:a16="http://schemas.microsoft.com/office/drawing/2014/main" id="{08ED42EC-C24D-4FBD-B0AE-C7F519CA0128}"/>
              </a:ext>
            </a:extLst>
          </p:cNvPr>
          <p:cNvSpPr>
            <a:spLocks noGrp="1"/>
          </p:cNvSpPr>
          <p:nvPr>
            <p:ph idx="1"/>
          </p:nvPr>
        </p:nvSpPr>
        <p:spPr/>
        <p:txBody>
          <a:bodyPr/>
          <a:lstStyle/>
          <a:p>
            <a:r>
              <a:rPr lang="pl-PL" dirty="0">
                <a:solidFill>
                  <a:schemeClr val="bg1"/>
                </a:solidFill>
              </a:rPr>
              <a:t>Nie wymaga ingerencji w </a:t>
            </a:r>
            <a:r>
              <a:rPr lang="en-US" noProof="1">
                <a:solidFill>
                  <a:schemeClr val="bg1"/>
                </a:solidFill>
              </a:rPr>
              <a:t>binarkę</a:t>
            </a:r>
            <a:r>
              <a:rPr lang="pl-PL" dirty="0">
                <a:solidFill>
                  <a:schemeClr val="bg1"/>
                </a:solidFill>
              </a:rPr>
              <a:t>.</a:t>
            </a:r>
          </a:p>
          <a:p>
            <a:r>
              <a:rPr lang="pl-PL" dirty="0">
                <a:solidFill>
                  <a:schemeClr val="bg1"/>
                </a:solidFill>
              </a:rPr>
              <a:t>Szybkie.</a:t>
            </a:r>
          </a:p>
          <a:p>
            <a:r>
              <a:rPr lang="pl-PL" dirty="0">
                <a:solidFill>
                  <a:schemeClr val="bg1"/>
                </a:solidFill>
              </a:rPr>
              <a:t>Mniej dokładne.</a:t>
            </a:r>
          </a:p>
        </p:txBody>
      </p:sp>
    </p:spTree>
    <p:extLst>
      <p:ext uri="{BB962C8B-B14F-4D97-AF65-F5344CB8AC3E}">
        <p14:creationId xmlns:p14="http://schemas.microsoft.com/office/powerpoint/2010/main" val="33589564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19B0-D8AC-440F-BF9C-062EAEDF4F7C}"/>
              </a:ext>
            </a:extLst>
          </p:cNvPr>
          <p:cNvSpPr>
            <a:spLocks noGrp="1"/>
          </p:cNvSpPr>
          <p:nvPr>
            <p:ph type="title"/>
          </p:nvPr>
        </p:nvSpPr>
        <p:spPr/>
        <p:txBody>
          <a:bodyPr/>
          <a:lstStyle/>
          <a:p>
            <a:r>
              <a:rPr lang="pl-PL" dirty="0"/>
              <a:t>Profilowanie statystyczne</a:t>
            </a:r>
          </a:p>
        </p:txBody>
      </p:sp>
      <p:sp>
        <p:nvSpPr>
          <p:cNvPr id="3" name="Content Placeholder 2">
            <a:extLst>
              <a:ext uri="{FF2B5EF4-FFF2-40B4-BE49-F238E27FC236}">
                <a16:creationId xmlns:a16="http://schemas.microsoft.com/office/drawing/2014/main" id="{08ED42EC-C24D-4FBD-B0AE-C7F519CA0128}"/>
              </a:ext>
            </a:extLst>
          </p:cNvPr>
          <p:cNvSpPr>
            <a:spLocks noGrp="1"/>
          </p:cNvSpPr>
          <p:nvPr>
            <p:ph idx="1"/>
          </p:nvPr>
        </p:nvSpPr>
        <p:spPr/>
        <p:txBody>
          <a:bodyPr/>
          <a:lstStyle/>
          <a:p>
            <a:r>
              <a:rPr lang="pl-PL" dirty="0"/>
              <a:t>Nie wymaga ingerencji w </a:t>
            </a:r>
            <a:r>
              <a:rPr lang="en-US" noProof="1"/>
              <a:t>binarkę</a:t>
            </a:r>
            <a:r>
              <a:rPr lang="pl-PL" dirty="0"/>
              <a:t>.</a:t>
            </a:r>
          </a:p>
          <a:p>
            <a:r>
              <a:rPr lang="pl-PL" dirty="0">
                <a:solidFill>
                  <a:schemeClr val="bg1"/>
                </a:solidFill>
              </a:rPr>
              <a:t>Szybkie.</a:t>
            </a:r>
          </a:p>
          <a:p>
            <a:r>
              <a:rPr lang="pl-PL" dirty="0">
                <a:solidFill>
                  <a:schemeClr val="bg1"/>
                </a:solidFill>
              </a:rPr>
              <a:t>Mniej dokładne.</a:t>
            </a:r>
          </a:p>
        </p:txBody>
      </p:sp>
    </p:spTree>
    <p:extLst>
      <p:ext uri="{BB962C8B-B14F-4D97-AF65-F5344CB8AC3E}">
        <p14:creationId xmlns:p14="http://schemas.microsoft.com/office/powerpoint/2010/main" val="6118074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19B0-D8AC-440F-BF9C-062EAEDF4F7C}"/>
              </a:ext>
            </a:extLst>
          </p:cNvPr>
          <p:cNvSpPr>
            <a:spLocks noGrp="1"/>
          </p:cNvSpPr>
          <p:nvPr>
            <p:ph type="title"/>
          </p:nvPr>
        </p:nvSpPr>
        <p:spPr/>
        <p:txBody>
          <a:bodyPr/>
          <a:lstStyle/>
          <a:p>
            <a:r>
              <a:rPr lang="pl-PL" dirty="0"/>
              <a:t>Profilowanie statystyczne</a:t>
            </a:r>
          </a:p>
        </p:txBody>
      </p:sp>
      <p:sp>
        <p:nvSpPr>
          <p:cNvPr id="3" name="Content Placeholder 2">
            <a:extLst>
              <a:ext uri="{FF2B5EF4-FFF2-40B4-BE49-F238E27FC236}">
                <a16:creationId xmlns:a16="http://schemas.microsoft.com/office/drawing/2014/main" id="{08ED42EC-C24D-4FBD-B0AE-C7F519CA0128}"/>
              </a:ext>
            </a:extLst>
          </p:cNvPr>
          <p:cNvSpPr>
            <a:spLocks noGrp="1"/>
          </p:cNvSpPr>
          <p:nvPr>
            <p:ph idx="1"/>
          </p:nvPr>
        </p:nvSpPr>
        <p:spPr/>
        <p:txBody>
          <a:bodyPr/>
          <a:lstStyle/>
          <a:p>
            <a:r>
              <a:rPr lang="pl-PL" dirty="0">
                <a:solidFill>
                  <a:srgbClr val="B2B2B2"/>
                </a:solidFill>
              </a:rPr>
              <a:t>Nie wymaga ingerencji w </a:t>
            </a:r>
            <a:r>
              <a:rPr lang="en-US" noProof="1">
                <a:solidFill>
                  <a:srgbClr val="B2B2B2"/>
                </a:solidFill>
              </a:rPr>
              <a:t>binarkę</a:t>
            </a:r>
            <a:r>
              <a:rPr lang="pl-PL" dirty="0">
                <a:solidFill>
                  <a:srgbClr val="B2B2B2"/>
                </a:solidFill>
              </a:rPr>
              <a:t>.</a:t>
            </a:r>
          </a:p>
          <a:p>
            <a:r>
              <a:rPr lang="pl-PL" dirty="0"/>
              <a:t>Szybkie.</a:t>
            </a:r>
          </a:p>
          <a:p>
            <a:r>
              <a:rPr lang="pl-PL" dirty="0">
                <a:solidFill>
                  <a:schemeClr val="bg1"/>
                </a:solidFill>
              </a:rPr>
              <a:t>Mniej dokładne.</a:t>
            </a:r>
          </a:p>
        </p:txBody>
      </p:sp>
    </p:spTree>
    <p:extLst>
      <p:ext uri="{BB962C8B-B14F-4D97-AF65-F5344CB8AC3E}">
        <p14:creationId xmlns:p14="http://schemas.microsoft.com/office/powerpoint/2010/main" val="216298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FEBD31-7B08-47D0-B1DA-D31CA8AD99F8}"/>
              </a:ext>
            </a:extLst>
          </p:cNvPr>
          <p:cNvSpPr>
            <a:spLocks noGrp="1"/>
          </p:cNvSpPr>
          <p:nvPr>
            <p:ph type="title"/>
          </p:nvPr>
        </p:nvSpPr>
        <p:spPr/>
        <p:txBody>
          <a:bodyPr/>
          <a:lstStyle/>
          <a:p>
            <a:r>
              <a:rPr lang="en-US" dirty="0"/>
              <a:t>Quick C++ Benchmarks</a:t>
            </a:r>
          </a:p>
        </p:txBody>
      </p:sp>
      <p:sp>
        <p:nvSpPr>
          <p:cNvPr id="3" name="TextBox 2">
            <a:extLst>
              <a:ext uri="{FF2B5EF4-FFF2-40B4-BE49-F238E27FC236}">
                <a16:creationId xmlns:a16="http://schemas.microsoft.com/office/drawing/2014/main" id="{C496F422-0152-4FD6-AD4D-6D3166EAA069}"/>
              </a:ext>
            </a:extLst>
          </p:cNvPr>
          <p:cNvSpPr txBox="1"/>
          <p:nvPr/>
        </p:nvSpPr>
        <p:spPr>
          <a:xfrm>
            <a:off x="838200" y="6311900"/>
            <a:ext cx="10515600" cy="523220"/>
          </a:xfrm>
          <a:prstGeom prst="rect">
            <a:avLst/>
          </a:prstGeom>
          <a:noFill/>
        </p:spPr>
        <p:txBody>
          <a:bodyPr wrap="square" rtlCol="0">
            <a:spAutoFit/>
          </a:bodyPr>
          <a:lstStyle/>
          <a:p>
            <a:pPr algn="ctr"/>
            <a:r>
              <a:rPr lang="pl-PL" sz="2800" dirty="0">
                <a:hlinkClick r:id="rId3"/>
              </a:rPr>
              <a:t>http://quick-bench.com/</a:t>
            </a:r>
            <a:endParaRPr lang="pl-PL" sz="2800" dirty="0"/>
          </a:p>
        </p:txBody>
      </p:sp>
      <p:pic>
        <p:nvPicPr>
          <p:cNvPr id="20" name="Content Placeholder 19" descr="Zrzut ekranu strony Quick C++ Benchmarks z oznaczeniem elementów wyniku testów.&#10;&#10;http://quick-bench.com/">
            <a:hlinkClick r:id="rId3"/>
            <a:extLst>
              <a:ext uri="{FF2B5EF4-FFF2-40B4-BE49-F238E27FC236}">
                <a16:creationId xmlns:a16="http://schemas.microsoft.com/office/drawing/2014/main" id="{7EE75117-7B70-496A-BD8A-62DA6AA1294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26360" y="1825625"/>
            <a:ext cx="8139279" cy="4351338"/>
          </a:xfrm>
        </p:spPr>
      </p:pic>
    </p:spTree>
    <p:extLst>
      <p:ext uri="{BB962C8B-B14F-4D97-AF65-F5344CB8AC3E}">
        <p14:creationId xmlns:p14="http://schemas.microsoft.com/office/powerpoint/2010/main" val="24211727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19B0-D8AC-440F-BF9C-062EAEDF4F7C}"/>
              </a:ext>
            </a:extLst>
          </p:cNvPr>
          <p:cNvSpPr>
            <a:spLocks noGrp="1"/>
          </p:cNvSpPr>
          <p:nvPr>
            <p:ph type="title"/>
          </p:nvPr>
        </p:nvSpPr>
        <p:spPr/>
        <p:txBody>
          <a:bodyPr/>
          <a:lstStyle/>
          <a:p>
            <a:r>
              <a:rPr lang="pl-PL" dirty="0"/>
              <a:t>Profilowanie statystyczne</a:t>
            </a:r>
          </a:p>
        </p:txBody>
      </p:sp>
      <p:sp>
        <p:nvSpPr>
          <p:cNvPr id="3" name="Content Placeholder 2">
            <a:extLst>
              <a:ext uri="{FF2B5EF4-FFF2-40B4-BE49-F238E27FC236}">
                <a16:creationId xmlns:a16="http://schemas.microsoft.com/office/drawing/2014/main" id="{08ED42EC-C24D-4FBD-B0AE-C7F519CA0128}"/>
              </a:ext>
            </a:extLst>
          </p:cNvPr>
          <p:cNvSpPr>
            <a:spLocks noGrp="1"/>
          </p:cNvSpPr>
          <p:nvPr>
            <p:ph idx="1"/>
          </p:nvPr>
        </p:nvSpPr>
        <p:spPr/>
        <p:txBody>
          <a:bodyPr/>
          <a:lstStyle/>
          <a:p>
            <a:r>
              <a:rPr lang="pl-PL" dirty="0">
                <a:solidFill>
                  <a:srgbClr val="B2B2B2"/>
                </a:solidFill>
              </a:rPr>
              <a:t>Nie wymaga ingerencji w </a:t>
            </a:r>
            <a:r>
              <a:rPr lang="en-US" noProof="1">
                <a:solidFill>
                  <a:srgbClr val="B2B2B2"/>
                </a:solidFill>
              </a:rPr>
              <a:t>binarkę</a:t>
            </a:r>
            <a:r>
              <a:rPr lang="pl-PL" dirty="0">
                <a:solidFill>
                  <a:srgbClr val="B2B2B2"/>
                </a:solidFill>
              </a:rPr>
              <a:t>.</a:t>
            </a:r>
          </a:p>
          <a:p>
            <a:r>
              <a:rPr lang="pl-PL" dirty="0">
                <a:solidFill>
                  <a:srgbClr val="B2B2B2"/>
                </a:solidFill>
              </a:rPr>
              <a:t>Szybkie.</a:t>
            </a:r>
          </a:p>
          <a:p>
            <a:r>
              <a:rPr lang="pl-PL" dirty="0"/>
              <a:t>Mniej dokładne.</a:t>
            </a:r>
          </a:p>
        </p:txBody>
      </p:sp>
    </p:spTree>
    <p:extLst>
      <p:ext uri="{BB962C8B-B14F-4D97-AF65-F5344CB8AC3E}">
        <p14:creationId xmlns:p14="http://schemas.microsoft.com/office/powerpoint/2010/main" val="10306022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925D-576C-4AAD-81AB-7CB7107AF94F}"/>
              </a:ext>
            </a:extLst>
          </p:cNvPr>
          <p:cNvSpPr>
            <a:spLocks noGrp="1"/>
          </p:cNvSpPr>
          <p:nvPr>
            <p:ph type="title"/>
          </p:nvPr>
        </p:nvSpPr>
        <p:spPr/>
        <p:txBody>
          <a:bodyPr/>
          <a:lstStyle/>
          <a:p>
            <a:r>
              <a:rPr lang="en-US" noProof="1"/>
              <a:t>perf</a:t>
            </a:r>
          </a:p>
        </p:txBody>
      </p:sp>
      <p:sp>
        <p:nvSpPr>
          <p:cNvPr id="3" name="Content Placeholder 2">
            <a:extLst>
              <a:ext uri="{FF2B5EF4-FFF2-40B4-BE49-F238E27FC236}">
                <a16:creationId xmlns:a16="http://schemas.microsoft.com/office/drawing/2014/main" id="{21EFDF19-D3A5-4240-83D6-39C803DED218}"/>
              </a:ext>
            </a:extLst>
          </p:cNvPr>
          <p:cNvSpPr>
            <a:spLocks noGrp="1"/>
          </p:cNvSpPr>
          <p:nvPr>
            <p:ph idx="1"/>
          </p:nvPr>
        </p:nvSpPr>
        <p:spPr/>
        <p:txBody>
          <a:bodyPr/>
          <a:lstStyle/>
          <a:p>
            <a:r>
              <a:rPr lang="pl-PL" dirty="0">
                <a:solidFill>
                  <a:schemeClr val="bg1"/>
                </a:solidFill>
              </a:rPr>
              <a:t>Dostępny od jądra 2.6.31.</a:t>
            </a:r>
          </a:p>
          <a:p>
            <a:r>
              <a:rPr lang="pl-PL" dirty="0">
                <a:solidFill>
                  <a:schemeClr val="bg1"/>
                </a:solidFill>
              </a:rPr>
              <a:t>Większość funkcjonalności jest zintegrowane z jądrem.</a:t>
            </a:r>
          </a:p>
        </p:txBody>
      </p:sp>
    </p:spTree>
    <p:extLst>
      <p:ext uri="{BB962C8B-B14F-4D97-AF65-F5344CB8AC3E}">
        <p14:creationId xmlns:p14="http://schemas.microsoft.com/office/powerpoint/2010/main" val="12745919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925D-576C-4AAD-81AB-7CB7107AF94F}"/>
              </a:ext>
            </a:extLst>
          </p:cNvPr>
          <p:cNvSpPr>
            <a:spLocks noGrp="1"/>
          </p:cNvSpPr>
          <p:nvPr>
            <p:ph type="title"/>
          </p:nvPr>
        </p:nvSpPr>
        <p:spPr/>
        <p:txBody>
          <a:bodyPr/>
          <a:lstStyle/>
          <a:p>
            <a:r>
              <a:rPr lang="en-US" noProof="1"/>
              <a:t>perf</a:t>
            </a:r>
          </a:p>
        </p:txBody>
      </p:sp>
      <p:sp>
        <p:nvSpPr>
          <p:cNvPr id="3" name="Content Placeholder 2">
            <a:extLst>
              <a:ext uri="{FF2B5EF4-FFF2-40B4-BE49-F238E27FC236}">
                <a16:creationId xmlns:a16="http://schemas.microsoft.com/office/drawing/2014/main" id="{21EFDF19-D3A5-4240-83D6-39C803DED218}"/>
              </a:ext>
            </a:extLst>
          </p:cNvPr>
          <p:cNvSpPr>
            <a:spLocks noGrp="1"/>
          </p:cNvSpPr>
          <p:nvPr>
            <p:ph idx="1"/>
          </p:nvPr>
        </p:nvSpPr>
        <p:spPr/>
        <p:txBody>
          <a:bodyPr/>
          <a:lstStyle/>
          <a:p>
            <a:r>
              <a:rPr lang="pl-PL" dirty="0"/>
              <a:t>Dostępny od jądra 2.6.31.</a:t>
            </a:r>
          </a:p>
          <a:p>
            <a:r>
              <a:rPr lang="pl-PL" dirty="0">
                <a:solidFill>
                  <a:schemeClr val="bg1"/>
                </a:solidFill>
              </a:rPr>
              <a:t>Większość funkcjonalności jest zintegrowane z jądrem.</a:t>
            </a:r>
          </a:p>
        </p:txBody>
      </p:sp>
    </p:spTree>
    <p:extLst>
      <p:ext uri="{BB962C8B-B14F-4D97-AF65-F5344CB8AC3E}">
        <p14:creationId xmlns:p14="http://schemas.microsoft.com/office/powerpoint/2010/main" val="241259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925D-576C-4AAD-81AB-7CB7107AF94F}"/>
              </a:ext>
            </a:extLst>
          </p:cNvPr>
          <p:cNvSpPr>
            <a:spLocks noGrp="1"/>
          </p:cNvSpPr>
          <p:nvPr>
            <p:ph type="title"/>
          </p:nvPr>
        </p:nvSpPr>
        <p:spPr/>
        <p:txBody>
          <a:bodyPr/>
          <a:lstStyle/>
          <a:p>
            <a:r>
              <a:rPr lang="en-US" noProof="1"/>
              <a:t>perf</a:t>
            </a:r>
          </a:p>
        </p:txBody>
      </p:sp>
      <p:sp>
        <p:nvSpPr>
          <p:cNvPr id="3" name="Content Placeholder 2">
            <a:extLst>
              <a:ext uri="{FF2B5EF4-FFF2-40B4-BE49-F238E27FC236}">
                <a16:creationId xmlns:a16="http://schemas.microsoft.com/office/drawing/2014/main" id="{21EFDF19-D3A5-4240-83D6-39C803DED218}"/>
              </a:ext>
            </a:extLst>
          </p:cNvPr>
          <p:cNvSpPr>
            <a:spLocks noGrp="1"/>
          </p:cNvSpPr>
          <p:nvPr>
            <p:ph idx="1"/>
          </p:nvPr>
        </p:nvSpPr>
        <p:spPr/>
        <p:txBody>
          <a:bodyPr/>
          <a:lstStyle/>
          <a:p>
            <a:r>
              <a:rPr lang="pl-PL" dirty="0">
                <a:solidFill>
                  <a:srgbClr val="B2B2B2"/>
                </a:solidFill>
              </a:rPr>
              <a:t>Dostępny od jądra 2.6.31.</a:t>
            </a:r>
          </a:p>
          <a:p>
            <a:r>
              <a:rPr lang="pl-PL" dirty="0"/>
              <a:t>Większość funkcjonalności jest zintegrowane z jądrem.</a:t>
            </a:r>
          </a:p>
        </p:txBody>
      </p:sp>
    </p:spTree>
    <p:extLst>
      <p:ext uri="{BB962C8B-B14F-4D97-AF65-F5344CB8AC3E}">
        <p14:creationId xmlns:p14="http://schemas.microsoft.com/office/powerpoint/2010/main" val="39260518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D9FB-1F46-4578-8CB3-CFF5EC038B93}"/>
              </a:ext>
            </a:extLst>
          </p:cNvPr>
          <p:cNvSpPr>
            <a:spLocks noGrp="1"/>
          </p:cNvSpPr>
          <p:nvPr>
            <p:ph type="title"/>
          </p:nvPr>
        </p:nvSpPr>
        <p:spPr/>
        <p:txBody>
          <a:bodyPr/>
          <a:lstStyle/>
          <a:p>
            <a:r>
              <a:rPr lang="pl-PL" dirty="0"/>
              <a:t>Przykładowe użycie </a:t>
            </a:r>
            <a:r>
              <a:rPr lang="en-US" noProof="1"/>
              <a:t>perf’a</a:t>
            </a:r>
          </a:p>
        </p:txBody>
      </p:sp>
      <p:sp>
        <p:nvSpPr>
          <p:cNvPr id="3" name="Content Placeholder 2">
            <a:extLst>
              <a:ext uri="{FF2B5EF4-FFF2-40B4-BE49-F238E27FC236}">
                <a16:creationId xmlns:a16="http://schemas.microsoft.com/office/drawing/2014/main" id="{C0A7EFC6-26DD-4329-8CD4-D4BA799206E1}"/>
              </a:ext>
            </a:extLst>
          </p:cNvPr>
          <p:cNvSpPr>
            <a:spLocks noGrp="1"/>
          </p:cNvSpPr>
          <p:nvPr>
            <p:ph idx="1"/>
          </p:nvPr>
        </p:nvSpPr>
        <p:spPr/>
        <p:txBody>
          <a:bodyPr/>
          <a:lstStyle/>
          <a:p>
            <a:r>
              <a:rPr lang="pl-PL" dirty="0">
                <a:solidFill>
                  <a:schemeClr val="bg1"/>
                </a:solidFill>
              </a:rPr>
              <a:t>Zebranie danych</a:t>
            </a:r>
          </a:p>
          <a:p>
            <a:pPr lvl="1"/>
            <a:r>
              <a:rPr lang="en-US" sz="2000" noProof="1">
                <a:solidFill>
                  <a:schemeClr val="bg1"/>
                </a:solidFill>
                <a:latin typeface="Consolas" panose="020B0609020204030204" pitchFamily="49" charset="0"/>
              </a:rPr>
              <a:t>perf record -g -F 7500 ls</a:t>
            </a:r>
          </a:p>
          <a:p>
            <a:r>
              <a:rPr lang="pl-PL" dirty="0">
                <a:solidFill>
                  <a:schemeClr val="bg1"/>
                </a:solidFill>
              </a:rPr>
              <a:t>Analiza danych</a:t>
            </a:r>
          </a:p>
          <a:p>
            <a:pPr lvl="1"/>
            <a:r>
              <a:rPr lang="en-US" sz="2000" noProof="1">
                <a:solidFill>
                  <a:schemeClr val="bg1"/>
                </a:solidFill>
                <a:latin typeface="Consolas" panose="020B0609020204030204" pitchFamily="49" charset="0"/>
              </a:rPr>
              <a:t>perf report -g 'graph,0.5,caller'</a:t>
            </a:r>
            <a:endParaRPr lang="pl-PL" dirty="0">
              <a:solidFill>
                <a:schemeClr val="bg1"/>
              </a:solidFill>
            </a:endParaRPr>
          </a:p>
        </p:txBody>
      </p:sp>
    </p:spTree>
    <p:extLst>
      <p:ext uri="{BB962C8B-B14F-4D97-AF65-F5344CB8AC3E}">
        <p14:creationId xmlns:p14="http://schemas.microsoft.com/office/powerpoint/2010/main" val="20341986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D9FB-1F46-4578-8CB3-CFF5EC038B93}"/>
              </a:ext>
            </a:extLst>
          </p:cNvPr>
          <p:cNvSpPr>
            <a:spLocks noGrp="1"/>
          </p:cNvSpPr>
          <p:nvPr>
            <p:ph type="title"/>
          </p:nvPr>
        </p:nvSpPr>
        <p:spPr/>
        <p:txBody>
          <a:bodyPr/>
          <a:lstStyle/>
          <a:p>
            <a:r>
              <a:rPr lang="pl-PL" dirty="0"/>
              <a:t>Przykładowe użycie </a:t>
            </a:r>
            <a:r>
              <a:rPr lang="en-US" noProof="1"/>
              <a:t>perf’a</a:t>
            </a:r>
          </a:p>
        </p:txBody>
      </p:sp>
      <p:sp>
        <p:nvSpPr>
          <p:cNvPr id="3" name="Content Placeholder 2">
            <a:extLst>
              <a:ext uri="{FF2B5EF4-FFF2-40B4-BE49-F238E27FC236}">
                <a16:creationId xmlns:a16="http://schemas.microsoft.com/office/drawing/2014/main" id="{C0A7EFC6-26DD-4329-8CD4-D4BA799206E1}"/>
              </a:ext>
            </a:extLst>
          </p:cNvPr>
          <p:cNvSpPr>
            <a:spLocks noGrp="1"/>
          </p:cNvSpPr>
          <p:nvPr>
            <p:ph idx="1"/>
          </p:nvPr>
        </p:nvSpPr>
        <p:spPr/>
        <p:txBody>
          <a:bodyPr/>
          <a:lstStyle/>
          <a:p>
            <a:r>
              <a:rPr lang="pl-PL" dirty="0"/>
              <a:t>Zebranie danych</a:t>
            </a:r>
          </a:p>
          <a:p>
            <a:pPr lvl="1"/>
            <a:r>
              <a:rPr lang="en-US" sz="2000" noProof="1">
                <a:latin typeface="Consolas" panose="020B0609020204030204" pitchFamily="49" charset="0"/>
              </a:rPr>
              <a:t>perf record -g -F 7500 ls</a:t>
            </a:r>
          </a:p>
          <a:p>
            <a:r>
              <a:rPr lang="pl-PL" dirty="0">
                <a:solidFill>
                  <a:schemeClr val="bg1"/>
                </a:solidFill>
              </a:rPr>
              <a:t>Analiza danych</a:t>
            </a:r>
          </a:p>
          <a:p>
            <a:pPr lvl="1"/>
            <a:r>
              <a:rPr lang="en-US" sz="2000" noProof="1">
                <a:solidFill>
                  <a:schemeClr val="bg1"/>
                </a:solidFill>
                <a:latin typeface="Consolas" panose="020B0609020204030204" pitchFamily="49" charset="0"/>
              </a:rPr>
              <a:t>perf report -g 'graph,0.5,caller'</a:t>
            </a:r>
            <a:endParaRPr lang="pl-PL" dirty="0">
              <a:solidFill>
                <a:schemeClr val="bg1"/>
              </a:solidFill>
            </a:endParaRPr>
          </a:p>
        </p:txBody>
      </p:sp>
    </p:spTree>
    <p:extLst>
      <p:ext uri="{BB962C8B-B14F-4D97-AF65-F5344CB8AC3E}">
        <p14:creationId xmlns:p14="http://schemas.microsoft.com/office/powerpoint/2010/main" val="39354243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D9FB-1F46-4578-8CB3-CFF5EC038B93}"/>
              </a:ext>
            </a:extLst>
          </p:cNvPr>
          <p:cNvSpPr>
            <a:spLocks noGrp="1"/>
          </p:cNvSpPr>
          <p:nvPr>
            <p:ph type="title"/>
          </p:nvPr>
        </p:nvSpPr>
        <p:spPr/>
        <p:txBody>
          <a:bodyPr/>
          <a:lstStyle/>
          <a:p>
            <a:r>
              <a:rPr lang="pl-PL" dirty="0"/>
              <a:t>Przykładowe użycie </a:t>
            </a:r>
            <a:r>
              <a:rPr lang="en-US" noProof="1"/>
              <a:t>perf’a</a:t>
            </a:r>
          </a:p>
        </p:txBody>
      </p:sp>
      <p:sp>
        <p:nvSpPr>
          <p:cNvPr id="3" name="Content Placeholder 2">
            <a:extLst>
              <a:ext uri="{FF2B5EF4-FFF2-40B4-BE49-F238E27FC236}">
                <a16:creationId xmlns:a16="http://schemas.microsoft.com/office/drawing/2014/main" id="{C0A7EFC6-26DD-4329-8CD4-D4BA799206E1}"/>
              </a:ext>
            </a:extLst>
          </p:cNvPr>
          <p:cNvSpPr>
            <a:spLocks noGrp="1"/>
          </p:cNvSpPr>
          <p:nvPr>
            <p:ph idx="1"/>
          </p:nvPr>
        </p:nvSpPr>
        <p:spPr/>
        <p:txBody>
          <a:bodyPr/>
          <a:lstStyle/>
          <a:p>
            <a:r>
              <a:rPr lang="pl-PL" dirty="0">
                <a:solidFill>
                  <a:srgbClr val="B2B2B2"/>
                </a:solidFill>
              </a:rPr>
              <a:t>Zebranie danych</a:t>
            </a:r>
          </a:p>
          <a:p>
            <a:pPr lvl="1"/>
            <a:r>
              <a:rPr lang="en-US" sz="2000" noProof="1">
                <a:solidFill>
                  <a:srgbClr val="B2B2B2"/>
                </a:solidFill>
                <a:latin typeface="Consolas" panose="020B0609020204030204" pitchFamily="49" charset="0"/>
              </a:rPr>
              <a:t>perf record -g -F 7500 ls</a:t>
            </a:r>
          </a:p>
          <a:p>
            <a:r>
              <a:rPr lang="pl-PL" dirty="0"/>
              <a:t>Analiza danych</a:t>
            </a:r>
          </a:p>
          <a:p>
            <a:pPr lvl="1"/>
            <a:r>
              <a:rPr lang="en-US" sz="2000" noProof="1">
                <a:latin typeface="Consolas" panose="020B0609020204030204" pitchFamily="49" charset="0"/>
              </a:rPr>
              <a:t>perf report -g 'graph,0.5,caller'</a:t>
            </a:r>
            <a:endParaRPr lang="pl-PL" dirty="0"/>
          </a:p>
        </p:txBody>
      </p:sp>
    </p:spTree>
    <p:extLst>
      <p:ext uri="{BB962C8B-B14F-4D97-AF65-F5344CB8AC3E}">
        <p14:creationId xmlns:p14="http://schemas.microsoft.com/office/powerpoint/2010/main" val="38793554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F50E-42BE-4273-88E0-B1B1A320B70A}"/>
              </a:ext>
            </a:extLst>
          </p:cNvPr>
          <p:cNvSpPr>
            <a:spLocks noGrp="1"/>
          </p:cNvSpPr>
          <p:nvPr>
            <p:ph type="title"/>
          </p:nvPr>
        </p:nvSpPr>
        <p:spPr/>
        <p:txBody>
          <a:bodyPr/>
          <a:lstStyle/>
          <a:p>
            <a:r>
              <a:rPr lang="en-US" noProof="1"/>
              <a:t>perf</a:t>
            </a:r>
            <a:r>
              <a:rPr lang="pl-PL" dirty="0"/>
              <a:t> – przykład</a:t>
            </a:r>
          </a:p>
        </p:txBody>
      </p:sp>
      <p:pic>
        <p:nvPicPr>
          <p:cNvPr id="5" name="Content Placeholder 4" descr="Zrzut ekranu perf.">
            <a:extLst>
              <a:ext uri="{FF2B5EF4-FFF2-40B4-BE49-F238E27FC236}">
                <a16:creationId xmlns:a16="http://schemas.microsoft.com/office/drawing/2014/main" id="{17690A57-5980-47EF-B925-096BC47FD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812" y="1834356"/>
            <a:ext cx="6810375" cy="4333875"/>
          </a:xfrm>
        </p:spPr>
      </p:pic>
    </p:spTree>
    <p:extLst>
      <p:ext uri="{BB962C8B-B14F-4D97-AF65-F5344CB8AC3E}">
        <p14:creationId xmlns:p14="http://schemas.microsoft.com/office/powerpoint/2010/main" val="10781157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solidFill>
                  <a:schemeClr val="bg1"/>
                </a:solidFill>
              </a:rPr>
              <a:t>Najpierw algorytm.</a:t>
            </a:r>
          </a:p>
          <a:p>
            <a:r>
              <a:rPr lang="pl-PL" dirty="0">
                <a:solidFill>
                  <a:schemeClr val="bg1"/>
                </a:solidFill>
              </a:rPr>
              <a:t>Zrozum swoją dziedzinę</a:t>
            </a:r>
          </a:p>
          <a:p>
            <a:pPr lvl="1"/>
            <a:r>
              <a:rPr lang="pl-PL" dirty="0">
                <a:solidFill>
                  <a:schemeClr val="bg1"/>
                </a:solidFill>
              </a:rPr>
              <a:t>oczekiwane wejścia,</a:t>
            </a:r>
          </a:p>
          <a:p>
            <a:pPr lvl="1"/>
            <a:r>
              <a:rPr lang="pl-PL" dirty="0">
                <a:solidFill>
                  <a:schemeClr val="bg1"/>
                </a:solidFill>
              </a:rPr>
              <a:t>akceptowalne kompromisy.</a:t>
            </a:r>
          </a:p>
          <a:p>
            <a:r>
              <a:rPr lang="pl-PL" dirty="0">
                <a:solidFill>
                  <a:schemeClr val="bg1"/>
                </a:solidFill>
              </a:rPr>
              <a:t>Gmatwanie kodu rzadko pomaga z wydajnością.</a:t>
            </a:r>
          </a:p>
          <a:p>
            <a:r>
              <a:rPr lang="pl-PL" dirty="0">
                <a:solidFill>
                  <a:schemeClr val="bg1"/>
                </a:solidFill>
              </a:rPr>
              <a:t>Za to często przeszkadza</a:t>
            </a:r>
          </a:p>
          <a:p>
            <a:pPr lvl="1"/>
            <a:r>
              <a:rPr lang="pl-PL" dirty="0">
                <a:solidFill>
                  <a:schemeClr val="bg1"/>
                </a:solidFill>
              </a:rPr>
              <a:t>kompilatorowi w optymalizowaniu,</a:t>
            </a:r>
          </a:p>
          <a:p>
            <a:pPr lvl="1"/>
            <a:r>
              <a:rPr lang="pl-PL" dirty="0">
                <a:solidFill>
                  <a:schemeClr val="bg1"/>
                </a:solidFill>
              </a:rPr>
              <a:t>ludziom (w tym Tobie!) w rozumieniu.</a:t>
            </a:r>
          </a:p>
          <a:p>
            <a:r>
              <a:rPr lang="pl-PL" dirty="0">
                <a:solidFill>
                  <a:schemeClr val="bg1"/>
                </a:solidFill>
              </a:rPr>
              <a:t>Testuj!</a:t>
            </a:r>
          </a:p>
        </p:txBody>
      </p:sp>
    </p:spTree>
    <p:extLst>
      <p:ext uri="{BB962C8B-B14F-4D97-AF65-F5344CB8AC3E}">
        <p14:creationId xmlns:p14="http://schemas.microsoft.com/office/powerpoint/2010/main" val="17152115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5B-B4D8-4997-A82C-3D5E4A644896}"/>
              </a:ext>
            </a:extLst>
          </p:cNvPr>
          <p:cNvSpPr>
            <a:spLocks noGrp="1"/>
          </p:cNvSpPr>
          <p:nvPr>
            <p:ph type="title"/>
          </p:nvPr>
        </p:nvSpPr>
        <p:spPr/>
        <p:txBody>
          <a:bodyPr/>
          <a:lstStyle/>
          <a:p>
            <a:r>
              <a:rPr lang="pl-PL" dirty="0"/>
              <a:t>Podsumowanie</a:t>
            </a:r>
          </a:p>
        </p:txBody>
      </p:sp>
      <p:sp>
        <p:nvSpPr>
          <p:cNvPr id="3" name="Content Placeholder 2">
            <a:extLst>
              <a:ext uri="{FF2B5EF4-FFF2-40B4-BE49-F238E27FC236}">
                <a16:creationId xmlns:a16="http://schemas.microsoft.com/office/drawing/2014/main" id="{0CD977D2-F91B-425A-B028-61A05202B44B}"/>
              </a:ext>
            </a:extLst>
          </p:cNvPr>
          <p:cNvSpPr>
            <a:spLocks noGrp="1"/>
          </p:cNvSpPr>
          <p:nvPr>
            <p:ph idx="1"/>
          </p:nvPr>
        </p:nvSpPr>
        <p:spPr/>
        <p:txBody>
          <a:bodyPr/>
          <a:lstStyle/>
          <a:p>
            <a:r>
              <a:rPr lang="pl-PL" dirty="0"/>
              <a:t>Najpierw algorytm.</a:t>
            </a:r>
          </a:p>
          <a:p>
            <a:r>
              <a:rPr lang="pl-PL" dirty="0">
                <a:solidFill>
                  <a:schemeClr val="bg1"/>
                </a:solidFill>
              </a:rPr>
              <a:t>Zrozum swoją dziedzinę</a:t>
            </a:r>
          </a:p>
          <a:p>
            <a:pPr lvl="1"/>
            <a:r>
              <a:rPr lang="pl-PL" dirty="0">
                <a:solidFill>
                  <a:schemeClr val="bg1"/>
                </a:solidFill>
              </a:rPr>
              <a:t>oczekiwane wejścia,</a:t>
            </a:r>
          </a:p>
          <a:p>
            <a:pPr lvl="1"/>
            <a:r>
              <a:rPr lang="pl-PL" dirty="0">
                <a:solidFill>
                  <a:schemeClr val="bg1"/>
                </a:solidFill>
              </a:rPr>
              <a:t>akceptowalne kompromisy.</a:t>
            </a:r>
          </a:p>
          <a:p>
            <a:r>
              <a:rPr lang="pl-PL" dirty="0">
                <a:solidFill>
                  <a:schemeClr val="bg1"/>
                </a:solidFill>
              </a:rPr>
              <a:t>Gmatwanie kodu rzadko pomaga z wydajnością.</a:t>
            </a:r>
          </a:p>
          <a:p>
            <a:r>
              <a:rPr lang="pl-PL" dirty="0">
                <a:solidFill>
                  <a:schemeClr val="bg1"/>
                </a:solidFill>
              </a:rPr>
              <a:t>Za to często przeszkadza</a:t>
            </a:r>
          </a:p>
          <a:p>
            <a:pPr lvl="1"/>
            <a:r>
              <a:rPr lang="pl-PL" dirty="0">
                <a:solidFill>
                  <a:schemeClr val="bg1"/>
                </a:solidFill>
              </a:rPr>
              <a:t>kompilatorowi w optymalizowaniu,</a:t>
            </a:r>
          </a:p>
          <a:p>
            <a:pPr lvl="1"/>
            <a:r>
              <a:rPr lang="pl-PL" dirty="0">
                <a:solidFill>
                  <a:schemeClr val="bg1"/>
                </a:solidFill>
              </a:rPr>
              <a:t>ludziom (w tym Tobie!) w rozumieniu.</a:t>
            </a:r>
          </a:p>
          <a:p>
            <a:r>
              <a:rPr lang="pl-PL" dirty="0">
                <a:solidFill>
                  <a:schemeClr val="bg1"/>
                </a:solidFill>
              </a:rPr>
              <a:t>Testuj!</a:t>
            </a:r>
          </a:p>
        </p:txBody>
      </p:sp>
    </p:spTree>
    <p:extLst>
      <p:ext uri="{BB962C8B-B14F-4D97-AF65-F5344CB8AC3E}">
        <p14:creationId xmlns:p14="http://schemas.microsoft.com/office/powerpoint/2010/main" val="1401031397"/>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5748</Words>
  <Application>Microsoft Office PowerPoint</Application>
  <PresentationFormat>Widescreen</PresentationFormat>
  <Paragraphs>752</Paragraphs>
  <Slides>108</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Arial</vt:lpstr>
      <vt:lpstr>Calibri</vt:lpstr>
      <vt:lpstr>Calibri Light</vt:lpstr>
      <vt:lpstr>Consolas</vt:lpstr>
      <vt:lpstr>Motyw pakietu Office</vt:lpstr>
      <vt:lpstr>PARO 2019</vt:lpstr>
      <vt:lpstr>Prowadzący</vt:lpstr>
      <vt:lpstr>Quick C++ Benchmarks</vt:lpstr>
      <vt:lpstr>Quick C++ Benchmarks</vt:lpstr>
      <vt:lpstr>Quick C++ Benchmarks</vt:lpstr>
      <vt:lpstr>Quick C++ Benchmarks</vt:lpstr>
      <vt:lpstr>Quick C++ Benchmarks</vt:lpstr>
      <vt:lpstr>Quick C++ Benchmarks</vt:lpstr>
      <vt:lpstr>Quick C++ Benchmarks</vt:lpstr>
      <vt:lpstr>Złożoność algorytmiczna</vt:lpstr>
      <vt:lpstr>Złożoność algorytmiczna</vt:lpstr>
      <vt:lpstr>Złożoność algorytmiczna</vt:lpstr>
      <vt:lpstr>Ćwiczenie 1 – Porównanie sortowań</vt:lpstr>
      <vt:lpstr>Ćwiczenie 1 – Porównanie sortowań</vt:lpstr>
      <vt:lpstr>Złożoność algorytmiczna</vt:lpstr>
      <vt:lpstr>Ćwiczenie 2 – Porównanie sortowań</vt:lpstr>
      <vt:lpstr>Ćwiczenie 2 – Porównanie sortowań</vt:lpstr>
      <vt:lpstr>Złożoność algorytmiczna</vt:lpstr>
      <vt:lpstr>Ćwiczenie 3 – Porównanie sortowań</vt:lpstr>
      <vt:lpstr>Ćwiczenie 3 – Porównanie sortowań</vt:lpstr>
      <vt:lpstr>Compiler Explorer</vt:lpstr>
      <vt:lpstr>Compiler Explorer</vt:lpstr>
      <vt:lpstr>Compiler Explorer</vt:lpstr>
      <vt:lpstr>Compiler Explorer</vt:lpstr>
      <vt:lpstr>Compiler Explorer</vt:lpstr>
      <vt:lpstr>Optymalizacje kompilatora</vt:lpstr>
      <vt:lpstr>Ćwiczenie 4 – Mnożenie a przesunięcie</vt:lpstr>
      <vt:lpstr>Ćwiczenie 4 – Mnożenie a przesunięcie</vt:lpstr>
      <vt:lpstr>Ćwiczenie 5 – Dodawanie</vt:lpstr>
      <vt:lpstr>Ćwiczenie 5 – Dodawanie</vt:lpstr>
      <vt:lpstr>Ćwiczenie 6 – Dodawanie a inkrementacja</vt:lpstr>
      <vt:lpstr>Ćwiczenie 6 – Dodawanie a inkrementacja</vt:lpstr>
      <vt:lpstr>Ćwiczenie 7 – Inkrementacja post i pre</vt:lpstr>
      <vt:lpstr>Ćwiczenie 7 – Inkrementacja post i pre</vt:lpstr>
      <vt:lpstr>Ćwiczenie 8.1 – Dzielenie przez zmienną</vt:lpstr>
      <vt:lpstr>Ćwiczenie 8.1 – Dzielenie przez zmienną</vt:lpstr>
      <vt:lpstr>Ćwiczenie 8.2 – Dzielenie przez stałą cz. 1</vt:lpstr>
      <vt:lpstr>Ćwiczenie 8.2 – Dzielenie przez stałą cz. 1</vt:lpstr>
      <vt:lpstr>Ćwiczenie 8.3 – Dzielenie przez stałą cz. 2</vt:lpstr>
      <vt:lpstr>Ćwiczenie 8.3 – Dzielenie przez stałą cz. 2</vt:lpstr>
      <vt:lpstr>Ćwiczenie 9.1 – Nazwy enumeracji</vt:lpstr>
      <vt:lpstr>Ćwiczenie 9.2 – Nazwy enumeracji, switch</vt:lpstr>
      <vt:lpstr>Ćwiczenie 9.2 – Nazwy enumeracji, switch</vt:lpstr>
      <vt:lpstr>Ćwiczenie 9.3 – Nazwy enumeracji, std::map</vt:lpstr>
      <vt:lpstr>Ćwiczenie 9.3 – Nazwy enumeracji, std::map</vt:lpstr>
      <vt:lpstr>Ćwiczenie 9.4 – Nazwy enumeracji, std::unordered_map</vt:lpstr>
      <vt:lpstr>Ćwiczenie 9.4 – Nazwy enumeracji, std::unordered_map</vt:lpstr>
      <vt:lpstr>Ćwiczenie 9.5 – Nazwy enumeracji, porównanie</vt:lpstr>
      <vt:lpstr>Ćwiczenie 9.5 – Nazwy enumeracji, porównanie</vt:lpstr>
      <vt:lpstr>Ćwiczenie 10 – Konkatenacja napisów</vt:lpstr>
      <vt:lpstr>Ćwiczenie 10 – Konkatenacja napisów</vt:lpstr>
      <vt:lpstr>Ćwiczenie 11 – Sumowanie, wiele wątków</vt:lpstr>
      <vt:lpstr>Ćwiczenie 11 – Sumowanie, wiele wątków</vt:lpstr>
      <vt:lpstr>Ćwiczenie 12 – Sumowanie, bardzo wiele wątków</vt:lpstr>
      <vt:lpstr>Ćwiczenie 12 – Sumowanie, bardzo wiele wątków</vt:lpstr>
      <vt:lpstr>Ćwiczenie 13 – Sumowanie, małe dane</vt:lpstr>
      <vt:lpstr>Ćwiczenie 13 – Sumowanie, małe dane</vt:lpstr>
      <vt:lpstr>Programowanie dynamiczne</vt:lpstr>
      <vt:lpstr>Programowanie dynamiczne</vt:lpstr>
      <vt:lpstr>Programowanie dynamiczne</vt:lpstr>
      <vt:lpstr>Programowanie dynamiczne</vt:lpstr>
      <vt:lpstr>Ćwiczenie 14 – Fibonacci</vt:lpstr>
      <vt:lpstr>Ćwiczenie 14 – Fibonacci</vt:lpstr>
      <vt:lpstr>Ćwiczenie 15 – Dyskretny problem plecakowy</vt:lpstr>
      <vt:lpstr>Ćwiczenie 15 – Dyskretny problem plecakowy</vt:lpstr>
      <vt:lpstr>Ćwiczenie 16 – Semantyka przenoszenia</vt:lpstr>
      <vt:lpstr>Ćwiczenie 16 – Semantyka przenoszenia</vt:lpstr>
      <vt:lpstr>Profilowanie</vt:lpstr>
      <vt:lpstr>Profilowanie</vt:lpstr>
      <vt:lpstr>Profilowanie</vt:lpstr>
      <vt:lpstr>Profilowanie</vt:lpstr>
      <vt:lpstr>Profilowanie</vt:lpstr>
      <vt:lpstr>Profilowanie zdarzeń</vt:lpstr>
      <vt:lpstr>Profilowanie zdarzeń</vt:lpstr>
      <vt:lpstr>Profilowanie zdarzeń</vt:lpstr>
      <vt:lpstr>Profilowanie zdarzeń</vt:lpstr>
      <vt:lpstr>Profilowanie zdarzeń</vt:lpstr>
      <vt:lpstr>valgrind</vt:lpstr>
      <vt:lpstr>valgrind</vt:lpstr>
      <vt:lpstr>valgrind</vt:lpstr>
      <vt:lpstr>valgrind</vt:lpstr>
      <vt:lpstr>Przykładowe użycie valgrind’a</vt:lpstr>
      <vt:lpstr>Przykładowe użycie valgrind’a</vt:lpstr>
      <vt:lpstr>Przykładowe użycie valgrind’a</vt:lpstr>
      <vt:lpstr>Przykładowe użycie valgrind’a</vt:lpstr>
      <vt:lpstr>kcachegrind – przykład</vt:lpstr>
      <vt:lpstr>Profilowanie statystyczne</vt:lpstr>
      <vt:lpstr>Profilowanie statystyczne</vt:lpstr>
      <vt:lpstr>Profilowanie statystyczne</vt:lpstr>
      <vt:lpstr>Profilowanie statystyczne</vt:lpstr>
      <vt:lpstr>perf</vt:lpstr>
      <vt:lpstr>perf</vt:lpstr>
      <vt:lpstr>perf</vt:lpstr>
      <vt:lpstr>Przykładowe użycie perf’a</vt:lpstr>
      <vt:lpstr>Przykładowe użycie perf’a</vt:lpstr>
      <vt:lpstr>Przykładowe użycie perf’a</vt:lpstr>
      <vt:lpstr>perf – przykład</vt:lpstr>
      <vt:lpstr>Podsumowanie</vt:lpstr>
      <vt:lpstr>Podsumowanie</vt:lpstr>
      <vt:lpstr>Podsumowanie</vt:lpstr>
      <vt:lpstr>Podsumowanie</vt:lpstr>
      <vt:lpstr>Podsumowanie</vt:lpstr>
      <vt:lpstr>Podsumowanie</vt:lpstr>
      <vt:lpstr>Podsumowanie</vt:lpstr>
      <vt:lpstr>Podsumowanie</vt:lpstr>
      <vt:lpstr>Podsumowanie</vt:lpstr>
      <vt:lpstr>Podsumowanie</vt:lpstr>
      <vt:lpstr>Patrz też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PARO 2019 - Optymalizacja w C++</dc:title>
  <dc:creator/>
  <cp:lastModifiedBy/>
  <cp:revision>1</cp:revision>
  <dcterms:created xsi:type="dcterms:W3CDTF">2019-05-21T12:56:37Z</dcterms:created>
  <dcterms:modified xsi:type="dcterms:W3CDTF">2019-05-21T12:59:16Z</dcterms:modified>
</cp:coreProperties>
</file>