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6.xml" ContentType="application/vnd.openxmlformats-officedocument.themeOverride+xml"/>
  <Override PartName="/ppt/notesSlides/notesSlide10.xml" ContentType="application/vnd.openxmlformats-officedocument.presentationml.notesSlide+xml"/>
  <Override PartName="/ppt/theme/themeOverride7.xml" ContentType="application/vnd.openxmlformats-officedocument.themeOverride+xml"/>
  <Override PartName="/ppt/notesSlides/notesSlide11.xml" ContentType="application/vnd.openxmlformats-officedocument.presentationml.notesSlide+xml"/>
  <Override PartName="/ppt/theme/themeOverride8.xml" ContentType="application/vnd.openxmlformats-officedocument.themeOverr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theme/themeOverride10.xml" ContentType="application/vnd.openxmlformats-officedocument.themeOverride+xml"/>
  <Override PartName="/ppt/notesSlides/notesSlide14.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8" r:id="rId2"/>
  </p:sldMasterIdLst>
  <p:notesMasterIdLst>
    <p:notesMasterId r:id="rId86"/>
  </p:notesMasterIdLst>
  <p:sldIdLst>
    <p:sldId id="311" r:id="rId3"/>
    <p:sldId id="446" r:id="rId4"/>
    <p:sldId id="362" r:id="rId5"/>
    <p:sldId id="447" r:id="rId6"/>
    <p:sldId id="448" r:id="rId7"/>
    <p:sldId id="467" r:id="rId8"/>
    <p:sldId id="363" r:id="rId9"/>
    <p:sldId id="364" r:id="rId10"/>
    <p:sldId id="527" r:id="rId11"/>
    <p:sldId id="468" r:id="rId12"/>
    <p:sldId id="440" r:id="rId13"/>
    <p:sldId id="469" r:id="rId14"/>
    <p:sldId id="460" r:id="rId15"/>
    <p:sldId id="461" r:id="rId16"/>
    <p:sldId id="462" r:id="rId17"/>
    <p:sldId id="470" r:id="rId18"/>
    <p:sldId id="366" r:id="rId19"/>
    <p:sldId id="367" r:id="rId20"/>
    <p:sldId id="528" r:id="rId21"/>
    <p:sldId id="365" r:id="rId22"/>
    <p:sldId id="368" r:id="rId23"/>
    <p:sldId id="369" r:id="rId24"/>
    <p:sldId id="370" r:id="rId25"/>
    <p:sldId id="371" r:id="rId26"/>
    <p:sldId id="473" r:id="rId27"/>
    <p:sldId id="373" r:id="rId28"/>
    <p:sldId id="374" r:id="rId29"/>
    <p:sldId id="375" r:id="rId30"/>
    <p:sldId id="376" r:id="rId31"/>
    <p:sldId id="406" r:id="rId32"/>
    <p:sldId id="407" r:id="rId33"/>
    <p:sldId id="490" r:id="rId34"/>
    <p:sldId id="488" r:id="rId35"/>
    <p:sldId id="489" r:id="rId36"/>
    <p:sldId id="474" r:id="rId37"/>
    <p:sldId id="439" r:id="rId38"/>
    <p:sldId id="475" r:id="rId39"/>
    <p:sldId id="388" r:id="rId40"/>
    <p:sldId id="396" r:id="rId41"/>
    <p:sldId id="395" r:id="rId42"/>
    <p:sldId id="456" r:id="rId43"/>
    <p:sldId id="457" r:id="rId44"/>
    <p:sldId id="458" r:id="rId45"/>
    <p:sldId id="502" r:id="rId46"/>
    <p:sldId id="372" r:id="rId47"/>
    <p:sldId id="401" r:id="rId48"/>
    <p:sldId id="529" r:id="rId49"/>
    <p:sldId id="402" r:id="rId50"/>
    <p:sldId id="403" r:id="rId51"/>
    <p:sldId id="404" r:id="rId52"/>
    <p:sldId id="405" r:id="rId53"/>
    <p:sldId id="501" r:id="rId54"/>
    <p:sldId id="385" r:id="rId55"/>
    <p:sldId id="408" r:id="rId56"/>
    <p:sldId id="409" r:id="rId57"/>
    <p:sldId id="410" r:id="rId58"/>
    <p:sldId id="411" r:id="rId59"/>
    <p:sldId id="412" r:id="rId60"/>
    <p:sldId id="414" r:id="rId61"/>
    <p:sldId id="415" r:id="rId62"/>
    <p:sldId id="413" r:id="rId63"/>
    <p:sldId id="500" r:id="rId64"/>
    <p:sldId id="384" r:id="rId65"/>
    <p:sldId id="497" r:id="rId66"/>
    <p:sldId id="498" r:id="rId67"/>
    <p:sldId id="499" r:id="rId68"/>
    <p:sldId id="386" r:id="rId69"/>
    <p:sldId id="390" r:id="rId70"/>
    <p:sldId id="391" r:id="rId71"/>
    <p:sldId id="392" r:id="rId72"/>
    <p:sldId id="393" r:id="rId73"/>
    <p:sldId id="444" r:id="rId74"/>
    <p:sldId id="496" r:id="rId75"/>
    <p:sldId id="416" r:id="rId76"/>
    <p:sldId id="387" r:id="rId77"/>
    <p:sldId id="417" r:id="rId78"/>
    <p:sldId id="418" r:id="rId79"/>
    <p:sldId id="419" r:id="rId80"/>
    <p:sldId id="420" r:id="rId81"/>
    <p:sldId id="486" r:id="rId82"/>
    <p:sldId id="464" r:id="rId83"/>
    <p:sldId id="466" r:id="rId84"/>
    <p:sldId id="352" r:id="rId85"/>
  </p:sldIdLst>
  <p:sldSz cx="9144000" cy="5143500" type="screen16x9"/>
  <p:notesSz cx="6858000" cy="9144000"/>
  <p:defaultTextStyle>
    <a:defPPr>
      <a:defRPr lang="zh-CN"/>
    </a:defPPr>
    <a:lvl1pPr algn="l" defTabSz="457200"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ヒラギノ角ゴ Pro W3" charset="0"/>
      </a:defRPr>
    </a:lvl1pPr>
    <a:lvl2pPr marL="457200" algn="l" defTabSz="457200"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ヒラギノ角ゴ Pro W3" charset="0"/>
      </a:defRPr>
    </a:lvl2pPr>
    <a:lvl3pPr marL="914400" algn="l" defTabSz="457200"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ヒラギノ角ゴ Pro W3" charset="0"/>
      </a:defRPr>
    </a:lvl3pPr>
    <a:lvl4pPr marL="1371600" algn="l" defTabSz="457200"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ヒラギノ角ゴ Pro W3" charset="0"/>
      </a:defRPr>
    </a:lvl4pPr>
    <a:lvl5pPr marL="1828800" algn="l" defTabSz="457200"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ヒラギノ角ゴ Pro W3" charset="0"/>
      </a:defRPr>
    </a:lvl5pPr>
    <a:lvl6pPr marL="2286000" algn="l" defTabSz="914400" rtl="0" eaLnBrk="1" latinLnBrk="0" hangingPunct="1">
      <a:defRPr kern="1200">
        <a:solidFill>
          <a:schemeClr val="tx1"/>
        </a:solidFill>
        <a:latin typeface="Arial" pitchFamily="34" charset="0"/>
        <a:ea typeface="SimSun" pitchFamily="2" charset="-122"/>
        <a:cs typeface="+mn-cs"/>
        <a:sym typeface="ヒラギノ角ゴ Pro W3" charset="0"/>
      </a:defRPr>
    </a:lvl6pPr>
    <a:lvl7pPr marL="2743200" algn="l" defTabSz="914400" rtl="0" eaLnBrk="1" latinLnBrk="0" hangingPunct="1">
      <a:defRPr kern="1200">
        <a:solidFill>
          <a:schemeClr val="tx1"/>
        </a:solidFill>
        <a:latin typeface="Arial" pitchFamily="34" charset="0"/>
        <a:ea typeface="SimSun" pitchFamily="2" charset="-122"/>
        <a:cs typeface="+mn-cs"/>
        <a:sym typeface="ヒラギノ角ゴ Pro W3" charset="0"/>
      </a:defRPr>
    </a:lvl7pPr>
    <a:lvl8pPr marL="3200400" algn="l" defTabSz="914400" rtl="0" eaLnBrk="1" latinLnBrk="0" hangingPunct="1">
      <a:defRPr kern="1200">
        <a:solidFill>
          <a:schemeClr val="tx1"/>
        </a:solidFill>
        <a:latin typeface="Arial" pitchFamily="34" charset="0"/>
        <a:ea typeface="SimSun" pitchFamily="2" charset="-122"/>
        <a:cs typeface="+mn-cs"/>
        <a:sym typeface="ヒラギノ角ゴ Pro W3" charset="0"/>
      </a:defRPr>
    </a:lvl8pPr>
    <a:lvl9pPr marL="3657600" algn="l" defTabSz="914400" rtl="0" eaLnBrk="1" latinLnBrk="0" hangingPunct="1">
      <a:defRPr kern="1200">
        <a:solidFill>
          <a:schemeClr val="tx1"/>
        </a:solidFill>
        <a:latin typeface="Arial" pitchFamily="34" charset="0"/>
        <a:ea typeface="SimSun" pitchFamily="2" charset="-122"/>
        <a:cs typeface="+mn-cs"/>
        <a:sym typeface="ヒラギノ角ゴ Pro W3" charset="0"/>
      </a:defRPr>
    </a:lvl9pPr>
  </p:defaultTextStyle>
  <p:extLst>
    <p:ext uri="{EFAFB233-063F-42B5-8137-9DF3F51BA10A}">
      <p15:sldGuideLst xmlns:p15="http://schemas.microsoft.com/office/powerpoint/2012/main">
        <p15:guide id="1" orient="horz" pos="1620">
          <p15:clr>
            <a:srgbClr val="A4A3A4"/>
          </p15:clr>
        </p15:guide>
        <p15:guide id="2" pos="28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46" autoAdjust="0"/>
  </p:normalViewPr>
  <p:slideViewPr>
    <p:cSldViewPr snapToGrid="0" snapToObjects="1">
      <p:cViewPr varScale="1">
        <p:scale>
          <a:sx n="149" d="100"/>
          <a:sy n="149" d="100"/>
        </p:scale>
        <p:origin x="126" y="228"/>
      </p:cViewPr>
      <p:guideLst>
        <p:guide orient="horz" pos="1620"/>
        <p:guide pos="2855"/>
      </p:guideLst>
    </p:cSldViewPr>
  </p:slideViewPr>
  <p:outlineViewPr>
    <p:cViewPr>
      <p:scale>
        <a:sx n="33" d="100"/>
        <a:sy n="33" d="100"/>
      </p:scale>
      <p:origin x="0" y="0"/>
    </p:cViewPr>
  </p:outlin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Header Placeholder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ヒラギノ角ゴ Pro W3" charset="0"/>
                <a:cs typeface="ヒラギノ角ゴ Pro W3" charset="0"/>
              </a:defRPr>
            </a:lvl1pPr>
          </a:lstStyle>
          <a:p>
            <a:endParaRPr lang="en-US"/>
          </a:p>
        </p:txBody>
      </p:sp>
      <p:sp>
        <p:nvSpPr>
          <p:cNvPr id="3075"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a:ea typeface="ヒラギノ角ゴ Pro W3" charset="0"/>
                <a:cs typeface="ヒラギノ角ゴ Pro W3" charset="0"/>
              </a:defRPr>
            </a:lvl1pPr>
          </a:lstStyle>
          <a:p>
            <a:fld id="{0555D641-9331-4567-B93F-4239B821B77A}" type="datetime1">
              <a:rPr lang="en-US"/>
              <a:pPr/>
              <a:t>3/22/2017</a:t>
            </a:fld>
            <a:endParaRPr lang="en-US" sz="1200"/>
          </a:p>
        </p:txBody>
      </p:sp>
      <p:sp>
        <p:nvSpPr>
          <p:cNvPr id="3076" name="Slide Image Placeholder 3"/>
          <p:cNvSpPr>
            <a:spLocks noGrp="1" noRot="1" noChangeAspect="1" noChangeArrowheads="1"/>
          </p:cNvSpPr>
          <p:nvPr>
            <p:ph type="sldImg" idx="2"/>
          </p:nvPr>
        </p:nvSpPr>
        <p:spPr bwMode="auto">
          <a:xfrm>
            <a:off x="381000" y="685800"/>
            <a:ext cx="6096000" cy="3429000"/>
          </a:xfrm>
          <a:prstGeom prst="rect">
            <a:avLst/>
          </a:prstGeom>
          <a:noFill/>
          <a:ln w="12700" cmpd="sng">
            <a:noFill/>
            <a:bevel/>
            <a:headEnd/>
            <a:tailEnd/>
          </a:ln>
        </p:spPr>
      </p:sp>
      <p:sp>
        <p:nvSpPr>
          <p:cNvPr id="3077" name="Notes Placeholder 4"/>
          <p:cNvSpPr>
            <a:spLocks noGrp="1" noRot="1" noChangeAspect="1" noChangeArrowheads="1"/>
          </p:cNvSpPr>
          <p:nvPr/>
        </p:nvSpPr>
        <p:spPr bwMode="auto">
          <a:xfrm>
            <a:off x="685800" y="4343400"/>
            <a:ext cx="5486400" cy="4114800"/>
          </a:xfrm>
          <a:prstGeom prst="rect">
            <a:avLst/>
          </a:prstGeom>
          <a:noFill/>
          <a:ln w="12700" cmpd="sng">
            <a:noFill/>
            <a:bevel/>
            <a:headEnd/>
            <a:tailEnd/>
          </a:ln>
        </p:spPr>
        <p:txBody>
          <a:bodyPr/>
          <a:lstStyle/>
          <a:p>
            <a:pPr defTabSz="0">
              <a:spcBef>
                <a:spcPct val="30000"/>
              </a:spcBef>
              <a:buFontTx/>
              <a:buNone/>
            </a:pPr>
            <a:r>
              <a:rPr lang="en-US" altLang="zh-CN" sz="1200"/>
              <a:t>Click to edit Master text styles</a:t>
            </a:r>
          </a:p>
          <a:p>
            <a:pPr defTabSz="0">
              <a:spcBef>
                <a:spcPct val="30000"/>
              </a:spcBef>
              <a:buFontTx/>
              <a:buNone/>
            </a:pPr>
            <a:r>
              <a:rPr lang="en-US" altLang="zh-CN" sz="1200"/>
              <a:t>Second level</a:t>
            </a:r>
          </a:p>
          <a:p>
            <a:pPr defTabSz="0">
              <a:spcBef>
                <a:spcPct val="30000"/>
              </a:spcBef>
              <a:buFontTx/>
              <a:buNone/>
            </a:pPr>
            <a:r>
              <a:rPr lang="en-US" altLang="zh-CN" sz="1200"/>
              <a:t>Third level</a:t>
            </a:r>
          </a:p>
          <a:p>
            <a:pPr defTabSz="0">
              <a:spcBef>
                <a:spcPct val="30000"/>
              </a:spcBef>
              <a:buFontTx/>
              <a:buNone/>
            </a:pPr>
            <a:r>
              <a:rPr lang="en-US" altLang="zh-CN" sz="1200"/>
              <a:t>Fourth level</a:t>
            </a:r>
          </a:p>
          <a:p>
            <a:pPr defTabSz="0">
              <a:spcBef>
                <a:spcPct val="30000"/>
              </a:spcBef>
              <a:buFontTx/>
              <a:buNone/>
            </a:pPr>
            <a:r>
              <a:rPr lang="en-US" altLang="zh-CN" sz="1200"/>
              <a:t>Fifth level</a:t>
            </a:r>
          </a:p>
        </p:txBody>
      </p:sp>
      <p:sp>
        <p:nvSpPr>
          <p:cNvPr id="3078"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ヒラギノ角ゴ Pro W3" charset="0"/>
                <a:cs typeface="ヒラギノ角ゴ Pro W3" charset="0"/>
              </a:defRPr>
            </a:lvl1pPr>
          </a:lstStyle>
          <a:p>
            <a:endParaRPr lang="en-US"/>
          </a:p>
        </p:txBody>
      </p:sp>
      <p:sp>
        <p:nvSpPr>
          <p:cNvPr id="3079"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a:ea typeface="ヒラギノ角ゴ Pro W3" charset="0"/>
                <a:cs typeface="ヒラギノ角ゴ Pro W3" charset="0"/>
              </a:defRPr>
            </a:lvl1pPr>
          </a:lstStyle>
          <a:p>
            <a:fld id="{0A6915E7-7091-4E2D-B12C-34BF33F5F64B}" type="slidenum">
              <a:rPr lang="en-US"/>
              <a:pPr/>
              <a:t>‹#›</a:t>
            </a:fld>
            <a:endParaRPr lang="en-US" sz="1200"/>
          </a:p>
        </p:txBody>
      </p:sp>
    </p:spTree>
    <p:extLst>
      <p:ext uri="{BB962C8B-B14F-4D97-AF65-F5344CB8AC3E}">
        <p14:creationId xmlns:p14="http://schemas.microsoft.com/office/powerpoint/2010/main" val="1330199971"/>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81.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93775" y="3232150"/>
            <a:ext cx="7956550" cy="3062288"/>
          </a:xfrm>
          <a:prstGeom prst="rect">
            <a:avLst/>
          </a:prstGeom>
        </p:spPr>
        <p:txBody>
          <a:bodyPr>
            <a:normAutofit/>
          </a:bodyPr>
          <a:lstStyle/>
          <a:p>
            <a:r>
              <a:rPr lang="pl-PL" dirty="0"/>
              <a:t>Łukasz</a:t>
            </a:r>
            <a:endParaRPr lang="en-US" dirty="0"/>
          </a:p>
        </p:txBody>
      </p:sp>
      <p:sp>
        <p:nvSpPr>
          <p:cNvPr id="4" name="Date Placeholder 3"/>
          <p:cNvSpPr>
            <a:spLocks noGrp="1"/>
          </p:cNvSpPr>
          <p:nvPr>
            <p:ph type="dt" idx="10"/>
          </p:nvPr>
        </p:nvSpPr>
        <p:spPr/>
        <p:txBody>
          <a:bodyPr/>
          <a:lstStyle/>
          <a:p>
            <a:fld id="{0555D641-9331-4567-B93F-4239B821B77A}" type="datetime1">
              <a:rPr lang="en-US" smtClean="0"/>
              <a:pPr/>
              <a:t>3/22/2017</a:t>
            </a:fld>
            <a:endParaRPr lang="en-US" sz="1200" dirty="0"/>
          </a:p>
        </p:txBody>
      </p:sp>
      <p:sp>
        <p:nvSpPr>
          <p:cNvPr id="5" name="Slide Number Placeholder 4"/>
          <p:cNvSpPr>
            <a:spLocks noGrp="1"/>
          </p:cNvSpPr>
          <p:nvPr>
            <p:ph type="sldNum" sz="quarter" idx="11"/>
          </p:nvPr>
        </p:nvSpPr>
        <p:spPr/>
        <p:txBody>
          <a:bodyPr/>
          <a:lstStyle/>
          <a:p>
            <a:fld id="{0A6915E7-7091-4E2D-B12C-34BF33F5F64B}" type="slidenum">
              <a:rPr lang="en-US" smtClean="0"/>
              <a:pPr/>
              <a:t>4</a:t>
            </a:fld>
            <a:endParaRPr lang="en-US" sz="1200" dirty="0"/>
          </a:p>
        </p:txBody>
      </p:sp>
    </p:spTree>
    <p:extLst>
      <p:ext uri="{BB962C8B-B14F-4D97-AF65-F5344CB8AC3E}">
        <p14:creationId xmlns:p14="http://schemas.microsoft.com/office/powerpoint/2010/main" val="102985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370" name="Slide Image Placeholder 1"/>
          <p:cNvSpPr>
            <a:spLocks noGrp="1" noRot="1" noChangeAspect="1" noChangeArrowheads="1"/>
          </p:cNvSpPr>
          <p:nvPr>
            <p:ph type="sldImg" idx="4294967295"/>
          </p:nvPr>
        </p:nvSpPr>
        <p:spPr>
          <a:xfrm>
            <a:off x="-3676650" y="0"/>
            <a:ext cx="7780338" cy="4376738"/>
          </a:xfrm>
          <a:ln/>
        </p:spPr>
      </p:sp>
      <p:sp>
        <p:nvSpPr>
          <p:cNvPr id="58371" name="Notes Placeholder 2"/>
          <p:cNvSpPr>
            <a:spLocks noGrp="1" noRot="1" noChangeAspect="1" noChangeArrowheads="1"/>
          </p:cNvSpPr>
          <p:nvPr>
            <p:ph type="body" idx="1"/>
          </p:nvPr>
        </p:nvSpPr>
        <p:spPr bwMode="auto">
          <a:xfrm>
            <a:off x="417513" y="536575"/>
            <a:ext cx="8228012" cy="301625"/>
          </a:xfrm>
          <a:prstGeom prst="rect">
            <a:avLst/>
          </a:prstGeom>
          <a:noFill/>
          <a:ln>
            <a:miter lim="800000"/>
            <a:headEnd/>
            <a:tailEnd/>
          </a:ln>
        </p:spPr>
        <p:txBody>
          <a:bodyPr/>
          <a:lstStyle/>
          <a:p>
            <a:r>
              <a:rPr lang="en-US" altLang="en-US"/>
              <a:t>&gt;&gt; as template closings</a:t>
            </a:r>
            <a:endParaRPr lang="en-US"/>
          </a:p>
        </p:txBody>
      </p:sp>
    </p:spTree>
    <p:extLst>
      <p:ext uri="{BB962C8B-B14F-4D97-AF65-F5344CB8AC3E}">
        <p14:creationId xmlns:p14="http://schemas.microsoft.com/office/powerpoint/2010/main" val="1250884629"/>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Slide Image Placeholder 1"/>
          <p:cNvSpPr>
            <a:spLocks noGrp="1" noRot="1" noChangeAspect="1" noChangeArrowheads="1"/>
          </p:cNvSpPr>
          <p:nvPr>
            <p:ph type="sldImg" idx="4294967295"/>
          </p:nvPr>
        </p:nvSpPr>
        <p:spPr>
          <a:xfrm>
            <a:off x="-3675063" y="0"/>
            <a:ext cx="7775576" cy="4375150"/>
          </a:xfrm>
          <a:ln/>
        </p:spPr>
      </p:sp>
      <p:sp>
        <p:nvSpPr>
          <p:cNvPr id="63491" name="Notes Placeholder 2"/>
          <p:cNvSpPr>
            <a:spLocks noGrp="1" noRot="1" noChangeAspect="1" noChangeArrowheads="1"/>
          </p:cNvSpPr>
          <p:nvPr>
            <p:ph type="body" idx="1"/>
          </p:nvPr>
        </p:nvSpPr>
        <p:spPr bwMode="auto">
          <a:xfrm>
            <a:off x="415925" y="536575"/>
            <a:ext cx="8228013" cy="301625"/>
          </a:xfrm>
          <a:prstGeom prst="rect">
            <a:avLst/>
          </a:prstGeom>
          <a:noFill/>
          <a:ln>
            <a:miter lim="800000"/>
            <a:headEnd/>
            <a:tailEnd/>
          </a:ln>
        </p:spPr>
        <p:txBody>
          <a:bodyPr/>
          <a:lstStyle/>
          <a:p>
            <a:r>
              <a:rPr lang="en-US" altLang="en-US"/>
              <a:t>&gt;&gt; as template closings</a:t>
            </a:r>
            <a:endParaRPr lang="en-US"/>
          </a:p>
        </p:txBody>
      </p:sp>
    </p:spTree>
    <p:extLst>
      <p:ext uri="{BB962C8B-B14F-4D97-AF65-F5344CB8AC3E}">
        <p14:creationId xmlns:p14="http://schemas.microsoft.com/office/powerpoint/2010/main" val="375586432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6562" name="Slide Image Placeholder 1"/>
          <p:cNvSpPr>
            <a:spLocks noGrp="1" noRot="1" noChangeAspect="1" noChangeArrowheads="1"/>
          </p:cNvSpPr>
          <p:nvPr>
            <p:ph type="sldImg" idx="4294967295"/>
          </p:nvPr>
        </p:nvSpPr>
        <p:spPr>
          <a:xfrm>
            <a:off x="-3675063" y="0"/>
            <a:ext cx="7775576" cy="4375150"/>
          </a:xfrm>
          <a:ln/>
        </p:spPr>
      </p:sp>
      <p:sp>
        <p:nvSpPr>
          <p:cNvPr id="66563" name="Notes Placeholder 2"/>
          <p:cNvSpPr>
            <a:spLocks noGrp="1" noRot="1" noChangeAspect="1" noChangeArrowheads="1"/>
          </p:cNvSpPr>
          <p:nvPr>
            <p:ph type="body" idx="1"/>
          </p:nvPr>
        </p:nvSpPr>
        <p:spPr bwMode="auto">
          <a:xfrm>
            <a:off x="415925" y="536575"/>
            <a:ext cx="8228013" cy="301625"/>
          </a:xfrm>
          <a:prstGeom prst="rect">
            <a:avLst/>
          </a:prstGeom>
          <a:noFill/>
          <a:ln>
            <a:miter lim="800000"/>
            <a:headEnd/>
            <a:tailEnd/>
          </a:ln>
        </p:spPr>
        <p:txBody>
          <a:bodyPr/>
          <a:lstStyle/>
          <a:p>
            <a:r>
              <a:rPr lang="en-US" altLang="en-US"/>
              <a:t>&gt;&gt; as template closings</a:t>
            </a:r>
            <a:endParaRPr lang="en-US"/>
          </a:p>
        </p:txBody>
      </p:sp>
    </p:spTree>
    <p:extLst>
      <p:ext uri="{BB962C8B-B14F-4D97-AF65-F5344CB8AC3E}">
        <p14:creationId xmlns:p14="http://schemas.microsoft.com/office/powerpoint/2010/main" val="1205755165"/>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Rectangle 2"/>
          <p:cNvSpPr>
            <a:spLocks noGrp="1" noRot="1" noChangeAspect="1" noChangeArrowheads="1"/>
          </p:cNvSpPr>
          <p:nvPr>
            <p:ph type="sldImg"/>
          </p:nvPr>
        </p:nvSpPr>
        <p:spPr>
          <a:noFill/>
          <a:ln/>
        </p:spPr>
      </p:sp>
      <p:sp>
        <p:nvSpPr>
          <p:cNvPr id="73731"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p:spPr>
        <p:txBody>
          <a:bodyPr/>
          <a:lstStyle/>
          <a:p>
            <a:r>
              <a:rPr lang="en-US" altLang="zh-CN"/>
              <a:t>http://stackoverflow.com/questions/6319146/c11-introduced-a-standardized-memory-model-what-does-it-mean-and-how-is-it-g</a:t>
            </a:r>
          </a:p>
        </p:txBody>
      </p:sp>
    </p:spTree>
    <p:extLst>
      <p:ext uri="{BB962C8B-B14F-4D97-AF65-F5344CB8AC3E}">
        <p14:creationId xmlns:p14="http://schemas.microsoft.com/office/powerpoint/2010/main" val="3003299701"/>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Rectangle 2"/>
          <p:cNvSpPr>
            <a:spLocks noGrp="1" noRot="1" noChangeAspect="1" noChangeArrowheads="1"/>
          </p:cNvSpPr>
          <p:nvPr>
            <p:ph type="sldImg"/>
          </p:nvPr>
        </p:nvSpPr>
        <p:spPr>
          <a:noFill/>
          <a:ln/>
        </p:spPr>
      </p:sp>
      <p:sp>
        <p:nvSpPr>
          <p:cNvPr id="73731"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p:spPr>
        <p:txBody>
          <a:bodyPr/>
          <a:lstStyle/>
          <a:p>
            <a:r>
              <a:rPr lang="en-US" altLang="zh-CN"/>
              <a:t>http://stackoverflow.com/questions/6319146/c11-introduced-a-standardized-memory-model-what-does-it-mean-and-how-is-it-g</a:t>
            </a:r>
          </a:p>
        </p:txBody>
      </p:sp>
    </p:spTree>
    <p:extLst>
      <p:ext uri="{BB962C8B-B14F-4D97-AF65-F5344CB8AC3E}">
        <p14:creationId xmlns:p14="http://schemas.microsoft.com/office/powerpoint/2010/main" val="3582138056"/>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pl-PL" dirty="0"/>
              <a:t>TODO:</a:t>
            </a:r>
            <a:r>
              <a:rPr lang="pl-PL" baseline="0" dirty="0"/>
              <a:t> </a:t>
            </a:r>
            <a:r>
              <a:rPr lang="pl-PL" baseline="0" dirty="0" err="1"/>
              <a:t>decltype</a:t>
            </a:r>
            <a:r>
              <a:rPr lang="pl-PL" baseline="0" dirty="0"/>
              <a:t>(auto)?</a:t>
            </a:r>
            <a:endParaRPr lang="en-US" dirty="0"/>
          </a:p>
        </p:txBody>
      </p:sp>
      <p:sp>
        <p:nvSpPr>
          <p:cNvPr id="4" name="Date Placeholder 3"/>
          <p:cNvSpPr>
            <a:spLocks noGrp="1"/>
          </p:cNvSpPr>
          <p:nvPr>
            <p:ph type="dt" idx="10"/>
          </p:nvPr>
        </p:nvSpPr>
        <p:spPr/>
        <p:txBody>
          <a:bodyPr/>
          <a:lstStyle/>
          <a:p>
            <a:fld id="{0555D641-9331-4567-B93F-4239B821B77A}" type="datetime1">
              <a:rPr lang="en-US" smtClean="0"/>
              <a:pPr/>
              <a:t>3/22/2017</a:t>
            </a:fld>
            <a:endParaRPr lang="en-US" sz="1200"/>
          </a:p>
        </p:txBody>
      </p:sp>
      <p:sp>
        <p:nvSpPr>
          <p:cNvPr id="5" name="Slide Number Placeholder 4"/>
          <p:cNvSpPr>
            <a:spLocks noGrp="1"/>
          </p:cNvSpPr>
          <p:nvPr>
            <p:ph type="sldNum" sz="quarter" idx="11"/>
          </p:nvPr>
        </p:nvSpPr>
        <p:spPr/>
        <p:txBody>
          <a:bodyPr/>
          <a:lstStyle/>
          <a:p>
            <a:fld id="{0A6915E7-7091-4E2D-B12C-34BF33F5F64B}" type="slidenum">
              <a:rPr lang="en-US" smtClean="0"/>
              <a:pPr/>
              <a:t>21</a:t>
            </a:fld>
            <a:endParaRPr lang="en-US" sz="1200"/>
          </a:p>
        </p:txBody>
      </p:sp>
    </p:spTree>
    <p:extLst>
      <p:ext uri="{BB962C8B-B14F-4D97-AF65-F5344CB8AC3E}">
        <p14:creationId xmlns:p14="http://schemas.microsoft.com/office/powerpoint/2010/main" val="309034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p:cNvSpPr>
          <p:nvPr>
            <p:ph type="sldImg"/>
          </p:nvPr>
        </p:nvSpPr>
        <p:spPr>
          <a:noFill/>
          <a:ln/>
        </p:spPr>
      </p:sp>
      <p:sp>
        <p:nvSpPr>
          <p:cNvPr id="21507" name="Rectangle 3"/>
          <p:cNvSpPr>
            <a:spLocks noGrp="1" noRot="1" noChangeAspect="1" noChangeArrowheads="1"/>
          </p:cNvSpPr>
          <p:nvPr>
            <p:ph type="body" idx="1"/>
          </p:nvPr>
        </p:nvSpPr>
        <p:spPr bwMode="auto">
          <a:xfrm>
            <a:off x="-622300" y="8210550"/>
            <a:ext cx="7045325" cy="8928100"/>
          </a:xfrm>
          <a:prstGeom prst="rect">
            <a:avLst/>
          </a:prstGeom>
          <a:noFill/>
          <a:ln w="1">
            <a:solidFill>
              <a:schemeClr val="tx1"/>
            </a:solidFill>
            <a:miter lim="800000"/>
            <a:headEnd/>
            <a:tailEnd/>
          </a:ln>
        </p:spPr>
        <p:txBody>
          <a:bodyPr/>
          <a:lstStyle/>
          <a:p>
            <a:r>
              <a:rPr lang="en-US" altLang="zh-CN"/>
              <a:t>Dawniej w klasie można było inicjalizować wyłącznie zmienne statyczne, stałe (const) typu całkowitoliczbowego.</a:t>
            </a:r>
          </a:p>
          <a:p>
            <a:endParaRPr lang="en-US" altLang="zh-CN"/>
          </a:p>
          <a:p>
            <a:r>
              <a:rPr lang="en-US" altLang="zh-CN"/>
              <a:t>Teraz można inicjalizować zmienne dowolnego typu oraz tablice. Deklaracja zastępuje wartość domyślną nadawaną podczas konstrukcji. Przypisanie wartości na liście inicjalizacyjnej konstruktora powoduje nadpisanie tej wartości.</a:t>
            </a:r>
          </a:p>
          <a:p>
            <a:endParaRPr lang="en-US" altLang="zh-CN"/>
          </a:p>
          <a:p>
            <a:r>
              <a:rPr lang="en-US" altLang="zh-CN"/>
              <a:t>Istnieje kilka wyjątków, które nie mają wsparcia tego typu inicjalizacji, są to:</a:t>
            </a:r>
          </a:p>
          <a:p>
            <a:r>
              <a:rPr lang="en-US" altLang="zh-CN"/>
              <a:t>zewnętrzne (extern) i rejestrowe (register),</a:t>
            </a:r>
          </a:p>
          <a:p>
            <a:r>
              <a:rPr lang="en-US" altLang="zh-CN"/>
              <a:t>thread_local (dozwolona dla statycznych zmiennych)</a:t>
            </a:r>
          </a:p>
          <a:p>
            <a:r>
              <a:rPr lang="en-US" altLang="zh-CN"/>
              <a:t>niepełne typy, czyli definiowane przez forward deklaracje, typ musi być znany</a:t>
            </a:r>
          </a:p>
          <a:p>
            <a:r>
              <a:rPr lang="en-US" altLang="zh-CN"/>
              <a:t>zmienne o tej samej nazwie co klasa</a:t>
            </a:r>
          </a:p>
          <a:p>
            <a:endParaRPr lang="en-US" altLang="zh-CN"/>
          </a:p>
          <a:p>
            <a:r>
              <a:rPr lang="en-US" altLang="zh-CN"/>
              <a:t>Źródlo: http://en.cppreference.com/w/cpp/language/data_members</a:t>
            </a:r>
          </a:p>
        </p:txBody>
      </p:sp>
    </p:spTree>
    <p:extLst>
      <p:ext uri="{BB962C8B-B14F-4D97-AF65-F5344CB8AC3E}">
        <p14:creationId xmlns:p14="http://schemas.microsoft.com/office/powerpoint/2010/main" val="2229039912"/>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Slide Image Placeholder 1"/>
          <p:cNvSpPr>
            <a:spLocks noGrp="1" noRot="1" noChangeAspect="1" noChangeArrowheads="1"/>
          </p:cNvSpPr>
          <p:nvPr>
            <p:ph type="sldImg" idx="4294967295"/>
          </p:nvPr>
        </p:nvSpPr>
        <p:spPr>
          <a:xfrm>
            <a:off x="-3675063" y="0"/>
            <a:ext cx="7775576" cy="4375150"/>
          </a:xfrm>
          <a:ln/>
        </p:spPr>
      </p:sp>
      <p:sp>
        <p:nvSpPr>
          <p:cNvPr id="43011" name="Notes Placeholder 2"/>
          <p:cNvSpPr>
            <a:spLocks noGrp="1" noRot="1" noChangeAspect="1" noChangeArrowheads="1"/>
          </p:cNvSpPr>
          <p:nvPr>
            <p:ph type="body" idx="1"/>
          </p:nvPr>
        </p:nvSpPr>
        <p:spPr bwMode="auto">
          <a:xfrm>
            <a:off x="415925" y="536575"/>
            <a:ext cx="8228013" cy="301625"/>
          </a:xfrm>
          <a:prstGeom prst="rect">
            <a:avLst/>
          </a:prstGeom>
          <a:noFill/>
          <a:ln>
            <a:miter lim="800000"/>
            <a:headEnd/>
            <a:tailEnd/>
          </a:ln>
        </p:spPr>
        <p:txBody>
          <a:bodyPr/>
          <a:lstStyle/>
          <a:p>
            <a:r>
              <a:rPr lang="en-US" altLang="en-US"/>
              <a:t>&gt;&gt; as template closings</a:t>
            </a:r>
            <a:endParaRPr lang="en-US"/>
          </a:p>
        </p:txBody>
      </p:sp>
    </p:spTree>
    <p:extLst>
      <p:ext uri="{BB962C8B-B14F-4D97-AF65-F5344CB8AC3E}">
        <p14:creationId xmlns:p14="http://schemas.microsoft.com/office/powerpoint/2010/main" val="1192598512"/>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Slide Image Placeholder 1"/>
          <p:cNvSpPr>
            <a:spLocks noGrp="1" noRot="1" noChangeAspect="1" noChangeArrowheads="1"/>
          </p:cNvSpPr>
          <p:nvPr>
            <p:ph type="sldImg" idx="4294967295"/>
          </p:nvPr>
        </p:nvSpPr>
        <p:spPr>
          <a:xfrm>
            <a:off x="-3675063" y="0"/>
            <a:ext cx="7775576" cy="4375150"/>
          </a:xfrm>
          <a:ln/>
        </p:spPr>
      </p:sp>
      <p:sp>
        <p:nvSpPr>
          <p:cNvPr id="46083" name="Notes Placeholder 2"/>
          <p:cNvSpPr>
            <a:spLocks noGrp="1" noRot="1" noChangeAspect="1" noChangeArrowheads="1"/>
          </p:cNvSpPr>
          <p:nvPr>
            <p:ph type="body" idx="1"/>
          </p:nvPr>
        </p:nvSpPr>
        <p:spPr bwMode="auto">
          <a:xfrm>
            <a:off x="415925" y="536575"/>
            <a:ext cx="8228013" cy="301625"/>
          </a:xfrm>
          <a:prstGeom prst="rect">
            <a:avLst/>
          </a:prstGeom>
          <a:noFill/>
          <a:ln>
            <a:miter lim="800000"/>
            <a:headEnd/>
            <a:tailEnd/>
          </a:ln>
        </p:spPr>
        <p:txBody>
          <a:bodyPr/>
          <a:lstStyle/>
          <a:p>
            <a:r>
              <a:rPr lang="pl-PL" altLang="en-US"/>
              <a:t>Można po prostu go nie implementować i będzie super :)</a:t>
            </a:r>
          </a:p>
        </p:txBody>
      </p:sp>
    </p:spTree>
    <p:extLst>
      <p:ext uri="{BB962C8B-B14F-4D97-AF65-F5344CB8AC3E}">
        <p14:creationId xmlns:p14="http://schemas.microsoft.com/office/powerpoint/2010/main" val="7919188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Slide Image Placeholder 1"/>
          <p:cNvSpPr>
            <a:spLocks noGrp="1" noRot="1" noChangeAspect="1" noChangeArrowheads="1"/>
          </p:cNvSpPr>
          <p:nvPr>
            <p:ph type="sldImg" idx="4294967295"/>
          </p:nvPr>
        </p:nvSpPr>
        <p:spPr>
          <a:xfrm>
            <a:off x="-3675063" y="0"/>
            <a:ext cx="7772401" cy="4373563"/>
          </a:xfrm>
          <a:ln/>
        </p:spPr>
      </p:sp>
      <p:sp>
        <p:nvSpPr>
          <p:cNvPr id="49155" name="Notes Placeholder 2"/>
          <p:cNvSpPr>
            <a:spLocks noGrp="1" noRot="1" noChangeAspect="1" noChangeArrowheads="1"/>
          </p:cNvSpPr>
          <p:nvPr>
            <p:ph type="body" idx="1"/>
          </p:nvPr>
        </p:nvSpPr>
        <p:spPr bwMode="auto">
          <a:xfrm>
            <a:off x="414338" y="534988"/>
            <a:ext cx="8228012" cy="301625"/>
          </a:xfrm>
          <a:prstGeom prst="rect">
            <a:avLst/>
          </a:prstGeom>
          <a:noFill/>
          <a:ln>
            <a:miter lim="800000"/>
            <a:headEnd/>
            <a:tailEnd/>
          </a:ln>
        </p:spPr>
        <p:txBody>
          <a:bodyPr/>
          <a:lstStyle/>
          <a:p>
            <a:r>
              <a:rPr lang="pl-PL" altLang="en-US"/>
              <a:t>Można po prostu go nie implementować i będzie super :)</a:t>
            </a:r>
          </a:p>
        </p:txBody>
      </p:sp>
    </p:spTree>
    <p:extLst>
      <p:ext uri="{BB962C8B-B14F-4D97-AF65-F5344CB8AC3E}">
        <p14:creationId xmlns:p14="http://schemas.microsoft.com/office/powerpoint/2010/main" val="2322375088"/>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Slide Image Placeholder 1"/>
          <p:cNvSpPr>
            <a:spLocks noGrp="1" noRot="1" noChangeAspect="1" noChangeArrowheads="1"/>
          </p:cNvSpPr>
          <p:nvPr>
            <p:ph type="sldImg" idx="4294967295"/>
          </p:nvPr>
        </p:nvSpPr>
        <p:spPr>
          <a:xfrm>
            <a:off x="-3676650" y="0"/>
            <a:ext cx="7777163" cy="4375150"/>
          </a:xfrm>
          <a:ln/>
        </p:spPr>
      </p:sp>
      <p:sp>
        <p:nvSpPr>
          <p:cNvPr id="52227" name="Notes Placeholder 2"/>
          <p:cNvSpPr>
            <a:spLocks noGrp="1" noRot="1" noChangeAspect="1" noChangeArrowheads="1"/>
          </p:cNvSpPr>
          <p:nvPr>
            <p:ph type="body" idx="1"/>
          </p:nvPr>
        </p:nvSpPr>
        <p:spPr bwMode="auto">
          <a:xfrm>
            <a:off x="415925" y="534988"/>
            <a:ext cx="8226425" cy="301625"/>
          </a:xfrm>
          <a:prstGeom prst="rect">
            <a:avLst/>
          </a:prstGeom>
          <a:noFill/>
          <a:ln>
            <a:miter lim="800000"/>
            <a:headEnd/>
            <a:tailEnd/>
          </a:ln>
        </p:spPr>
        <p:txBody>
          <a:bodyPr/>
          <a:lstStyle/>
          <a:p>
            <a:r>
              <a:rPr lang="pl-PL" altLang="en-US"/>
              <a:t>Można po prostu go nie implementować i będzie super :)</a:t>
            </a:r>
          </a:p>
        </p:txBody>
      </p:sp>
    </p:spTree>
    <p:extLst>
      <p:ext uri="{BB962C8B-B14F-4D97-AF65-F5344CB8AC3E}">
        <p14:creationId xmlns:p14="http://schemas.microsoft.com/office/powerpoint/2010/main" val="16149437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pl-PL" dirty="0" err="1"/>
              <a:t>std::unique_ptr</a:t>
            </a:r>
            <a:r>
              <a:rPr lang="pl-PL" baseline="0" dirty="0"/>
              <a:t> też można przechowywać w kontenerach </a:t>
            </a:r>
            <a:r>
              <a:rPr lang="pl-PL" baseline="0" dirty="0" err="1"/>
              <a:t>std</a:t>
            </a:r>
            <a:r>
              <a:rPr lang="pl-PL" baseline="0" dirty="0"/>
              <a:t>.</a:t>
            </a:r>
            <a:endParaRPr lang="en-US" dirty="0"/>
          </a:p>
        </p:txBody>
      </p:sp>
      <p:sp>
        <p:nvSpPr>
          <p:cNvPr id="4" name="Date Placeholder 3"/>
          <p:cNvSpPr>
            <a:spLocks noGrp="1"/>
          </p:cNvSpPr>
          <p:nvPr>
            <p:ph type="dt" idx="10"/>
          </p:nvPr>
        </p:nvSpPr>
        <p:spPr/>
        <p:txBody>
          <a:bodyPr/>
          <a:lstStyle/>
          <a:p>
            <a:fld id="{0555D641-9331-4567-B93F-4239B821B77A}" type="datetime1">
              <a:rPr lang="en-US" smtClean="0"/>
              <a:pPr/>
              <a:t>3/22/2017</a:t>
            </a:fld>
            <a:endParaRPr lang="en-US" sz="1200"/>
          </a:p>
        </p:txBody>
      </p:sp>
      <p:sp>
        <p:nvSpPr>
          <p:cNvPr id="5" name="Slide Number Placeholder 4"/>
          <p:cNvSpPr>
            <a:spLocks noGrp="1"/>
          </p:cNvSpPr>
          <p:nvPr>
            <p:ph type="sldNum" sz="quarter" idx="11"/>
          </p:nvPr>
        </p:nvSpPr>
        <p:spPr/>
        <p:txBody>
          <a:bodyPr/>
          <a:lstStyle/>
          <a:p>
            <a:fld id="{0A6915E7-7091-4E2D-B12C-34BF33F5F64B}" type="slidenum">
              <a:rPr lang="en-US" smtClean="0"/>
              <a:pPr/>
              <a:t>63</a:t>
            </a:fld>
            <a:endParaRPr lang="en-US" sz="1200"/>
          </a:p>
        </p:txBody>
      </p:sp>
    </p:spTree>
    <p:extLst>
      <p:ext uri="{BB962C8B-B14F-4D97-AF65-F5344CB8AC3E}">
        <p14:creationId xmlns:p14="http://schemas.microsoft.com/office/powerpoint/2010/main" val="467108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5298" name="Slide Image Placeholder 1"/>
          <p:cNvSpPr>
            <a:spLocks noGrp="1" noRot="1" noChangeAspect="1" noChangeArrowheads="1"/>
          </p:cNvSpPr>
          <p:nvPr>
            <p:ph type="sldImg" idx="4294967295"/>
          </p:nvPr>
        </p:nvSpPr>
        <p:spPr>
          <a:xfrm>
            <a:off x="4368800" y="2867025"/>
            <a:ext cx="2684463" cy="1509713"/>
          </a:xfrm>
          <a:ln/>
        </p:spPr>
      </p:sp>
      <p:sp>
        <p:nvSpPr>
          <p:cNvPr id="55299" name="Notes Placeholder 2"/>
          <p:cNvSpPr>
            <a:spLocks noGrp="1" noRot="1" noChangeAspect="1" noChangeArrowheads="1"/>
          </p:cNvSpPr>
          <p:nvPr>
            <p:ph type="body" idx="1"/>
          </p:nvPr>
        </p:nvSpPr>
        <p:spPr bwMode="auto">
          <a:xfrm>
            <a:off x="417513" y="536575"/>
            <a:ext cx="8228012" cy="301625"/>
          </a:xfrm>
          <a:prstGeom prst="rect">
            <a:avLst/>
          </a:prstGeom>
          <a:noFill/>
          <a:ln>
            <a:miter lim="800000"/>
            <a:headEnd/>
            <a:tailEnd/>
          </a:ln>
        </p:spPr>
        <p:txBody>
          <a:bodyPr/>
          <a:lstStyle/>
          <a:p>
            <a:r>
              <a:rPr lang="en-US" altLang="en-US"/>
              <a:t>W C++14 reguły dotyczące dedukcji zwracanego typu z lambdy zostały znacznie poluzowane. Automatyczna dedukcja jest realizowana również w sytuacji, gdy implementacja zawiera wiele instrukcji return o ile zwracają one dane tego samego typu.</a:t>
            </a:r>
            <a:endParaRPr lang="en-US"/>
          </a:p>
        </p:txBody>
      </p:sp>
    </p:spTree>
    <p:extLst>
      <p:ext uri="{BB962C8B-B14F-4D97-AF65-F5344CB8AC3E}">
        <p14:creationId xmlns:p14="http://schemas.microsoft.com/office/powerpoint/2010/main" val="2409939922"/>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713" y="279400"/>
            <a:ext cx="2057400" cy="4116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7513" y="279400"/>
            <a:ext cx="6019800" cy="4116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17513" y="279400"/>
            <a:ext cx="8229600" cy="311150"/>
          </a:xfrm>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7513" y="1089025"/>
            <a:ext cx="4038600" cy="3306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089025"/>
            <a:ext cx="4038600" cy="3306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713" y="279400"/>
            <a:ext cx="2057400" cy="4116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7513" y="279400"/>
            <a:ext cx="6019800" cy="4116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17513" y="279400"/>
            <a:ext cx="8229600" cy="311150"/>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7513" y="1089025"/>
            <a:ext cx="4038600" cy="3306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089025"/>
            <a:ext cx="4038600" cy="3306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Line 9"/>
          <p:cNvSpPr>
            <a:spLocks noChangeShapeType="1"/>
          </p:cNvSpPr>
          <p:nvPr/>
        </p:nvSpPr>
        <p:spPr bwMode="auto">
          <a:xfrm flipV="1">
            <a:off x="-177800" y="593725"/>
            <a:ext cx="9501188" cy="0"/>
          </a:xfrm>
          <a:prstGeom prst="line">
            <a:avLst/>
          </a:prstGeom>
          <a:noFill/>
          <a:ln w="3175" cmpd="sng">
            <a:solidFill>
              <a:schemeClr val="bg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1027" name="Line 12"/>
          <p:cNvSpPr>
            <a:spLocks noChangeShapeType="1"/>
          </p:cNvSpPr>
          <p:nvPr/>
        </p:nvSpPr>
        <p:spPr bwMode="auto">
          <a:xfrm flipV="1">
            <a:off x="-177800" y="4914900"/>
            <a:ext cx="9501188" cy="0"/>
          </a:xfrm>
          <a:prstGeom prst="line">
            <a:avLst/>
          </a:prstGeom>
          <a:noFill/>
          <a:ln w="3175" cmpd="sng">
            <a:solidFill>
              <a:schemeClr val="bg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1028" name="Line 9"/>
          <p:cNvSpPr>
            <a:spLocks noChangeShapeType="1"/>
          </p:cNvSpPr>
          <p:nvPr/>
        </p:nvSpPr>
        <p:spPr bwMode="auto">
          <a:xfrm flipV="1">
            <a:off x="-177800" y="846138"/>
            <a:ext cx="9501188" cy="1587"/>
          </a:xfrm>
          <a:prstGeom prst="line">
            <a:avLst/>
          </a:prstGeom>
          <a:noFill/>
          <a:ln w="3175" cmpd="sng">
            <a:solidFill>
              <a:schemeClr val="bg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1029" name="Line 10"/>
          <p:cNvSpPr>
            <a:spLocks noChangeShapeType="1"/>
          </p:cNvSpPr>
          <p:nvPr/>
        </p:nvSpPr>
        <p:spPr bwMode="auto">
          <a:xfrm flipH="1">
            <a:off x="-177800" y="1092200"/>
            <a:ext cx="9501188" cy="0"/>
          </a:xfrm>
          <a:prstGeom prst="line">
            <a:avLst/>
          </a:prstGeom>
          <a:noFill/>
          <a:ln w="3175" cmpd="sng">
            <a:solidFill>
              <a:schemeClr val="bg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1030" name="Line 12"/>
          <p:cNvSpPr>
            <a:spLocks noChangeShapeType="1"/>
          </p:cNvSpPr>
          <p:nvPr/>
        </p:nvSpPr>
        <p:spPr bwMode="auto">
          <a:xfrm flipV="1">
            <a:off x="-177800" y="4665663"/>
            <a:ext cx="9501188" cy="1587"/>
          </a:xfrm>
          <a:prstGeom prst="line">
            <a:avLst/>
          </a:prstGeom>
          <a:noFill/>
          <a:ln w="3175" cmpd="sng">
            <a:solidFill>
              <a:schemeClr val="bg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1031" name="Line 13"/>
          <p:cNvSpPr>
            <a:spLocks noChangeShapeType="1"/>
          </p:cNvSpPr>
          <p:nvPr/>
        </p:nvSpPr>
        <p:spPr bwMode="auto">
          <a:xfrm flipH="1" flipV="1">
            <a:off x="-177800" y="4400550"/>
            <a:ext cx="9501188" cy="0"/>
          </a:xfrm>
          <a:prstGeom prst="line">
            <a:avLst/>
          </a:prstGeom>
          <a:noFill/>
          <a:ln w="3175" cmpd="sng">
            <a:solidFill>
              <a:schemeClr val="bg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1032" name="Line 14"/>
          <p:cNvSpPr>
            <a:spLocks noChangeShapeType="1"/>
          </p:cNvSpPr>
          <p:nvPr/>
        </p:nvSpPr>
        <p:spPr bwMode="auto">
          <a:xfrm>
            <a:off x="-177800" y="280988"/>
            <a:ext cx="9501188" cy="1587"/>
          </a:xfrm>
          <a:prstGeom prst="line">
            <a:avLst/>
          </a:prstGeom>
          <a:noFill/>
          <a:ln w="3175" cmpd="sng">
            <a:solidFill>
              <a:schemeClr val="bg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1033" name="Line 15"/>
          <p:cNvSpPr>
            <a:spLocks noChangeShapeType="1"/>
          </p:cNvSpPr>
          <p:nvPr/>
        </p:nvSpPr>
        <p:spPr bwMode="auto">
          <a:xfrm flipH="1">
            <a:off x="417513" y="-146050"/>
            <a:ext cx="1587" cy="5507038"/>
          </a:xfrm>
          <a:prstGeom prst="line">
            <a:avLst/>
          </a:prstGeom>
          <a:noFill/>
          <a:ln w="3175" cmpd="sng">
            <a:solidFill>
              <a:schemeClr val="bg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1034" name="Line 17"/>
          <p:cNvSpPr>
            <a:spLocks noChangeShapeType="1"/>
          </p:cNvSpPr>
          <p:nvPr/>
        </p:nvSpPr>
        <p:spPr bwMode="auto">
          <a:xfrm>
            <a:off x="8656638" y="-146050"/>
            <a:ext cx="1587" cy="5507038"/>
          </a:xfrm>
          <a:prstGeom prst="line">
            <a:avLst/>
          </a:prstGeom>
          <a:noFill/>
          <a:ln w="3175" cmpd="sng">
            <a:solidFill>
              <a:schemeClr val="bg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1035" name="Title Placeholder 1"/>
          <p:cNvSpPr>
            <a:spLocks noGrp="1" noChangeArrowheads="1"/>
          </p:cNvSpPr>
          <p:nvPr>
            <p:ph type="title" idx="4294967295"/>
          </p:nvPr>
        </p:nvSpPr>
        <p:spPr bwMode="auto">
          <a:xfrm>
            <a:off x="417513" y="279400"/>
            <a:ext cx="8229600" cy="311150"/>
          </a:xfrm>
          <a:prstGeom prst="rect">
            <a:avLst/>
          </a:prstGeom>
          <a:noFill/>
          <a:ln w="9525" cmpd="sng">
            <a:noFill/>
            <a:miter lim="800000"/>
            <a:headEnd/>
            <a:tailEnd/>
          </a:ln>
        </p:spPr>
        <p:txBody>
          <a:bodyPr vert="horz" wrap="square" lIns="0" tIns="0" rIns="0" bIns="0" numCol="1" anchor="t" anchorCtr="0" compatLnSpc="1">
            <a:prstTxWarp prst="textNoShape">
              <a:avLst/>
            </a:prstTxWarp>
          </a:bodyPr>
          <a:lstStyle/>
          <a:p>
            <a:pPr lvl="0"/>
            <a:r>
              <a:rPr lang="en-US" altLang="zh-CN">
                <a:sym typeface="Arial" pitchFamily="34" charset="0"/>
              </a:rPr>
              <a:t>Click to edit Master title style</a:t>
            </a:r>
          </a:p>
        </p:txBody>
      </p:sp>
      <p:sp>
        <p:nvSpPr>
          <p:cNvPr id="1036" name="Text Placeholder 2"/>
          <p:cNvSpPr>
            <a:spLocks noGrp="1" noChangeArrowheads="1"/>
          </p:cNvSpPr>
          <p:nvPr>
            <p:ph type="body" idx="1"/>
          </p:nvPr>
        </p:nvSpPr>
        <p:spPr bwMode="auto">
          <a:xfrm>
            <a:off x="417513" y="1089025"/>
            <a:ext cx="8229600" cy="3306763"/>
          </a:xfrm>
          <a:prstGeom prst="rect">
            <a:avLst/>
          </a:prstGeom>
          <a:noFill/>
          <a:ln w="9525" cmpd="sng">
            <a:noFill/>
            <a:miter lim="800000"/>
            <a:headEnd/>
            <a:tailEnd/>
          </a:ln>
        </p:spPr>
        <p:txBody>
          <a:bodyPr vert="horz" wrap="square" lIns="0" tIns="0" rIns="0" bIns="0" numCol="1" anchor="t" anchorCtr="0" compatLnSpc="1">
            <a:prstTxWarp prst="textNoShape">
              <a:avLst/>
            </a:prstTxWarp>
          </a:bodyPr>
          <a:lstStyle/>
          <a:p>
            <a:pPr lvl="0"/>
            <a:r>
              <a:rPr lang="en-US" altLang="zh-CN">
                <a:sym typeface="ヒラギノ角ゴ Pro W3" charset="0"/>
              </a:rPr>
              <a:t>Click to edit Master text styles</a:t>
            </a:r>
          </a:p>
          <a:p>
            <a:pPr lvl="1"/>
            <a:r>
              <a:rPr lang="en-US" altLang="zh-CN">
                <a:sym typeface="ヒラギノ角ゴ Pro W3" charset="0"/>
              </a:rPr>
              <a:t>Second level</a:t>
            </a:r>
          </a:p>
          <a:p>
            <a:pPr lvl="2"/>
            <a:r>
              <a:rPr lang="en-US" altLang="zh-CN">
                <a:sym typeface="ヒラギノ角ゴ Pro W3" charset="0"/>
              </a:rPr>
              <a:t>Third level</a:t>
            </a:r>
          </a:p>
          <a:p>
            <a:pPr lvl="3"/>
            <a:r>
              <a:rPr lang="en-US" altLang="zh-CN">
                <a:sym typeface="ヒラギノ角ゴ Pro W3" charset="0"/>
              </a:rPr>
              <a:t>Fourth level</a:t>
            </a:r>
          </a:p>
          <a:p>
            <a:pPr lvl="4"/>
            <a:r>
              <a:rPr lang="en-US" altLang="zh-CN">
                <a:sym typeface="ヒラギノ角ゴ Pro W3" charset="0"/>
              </a:rPr>
              <a:t>Fifth level</a:t>
            </a:r>
          </a:p>
        </p:txBody>
      </p:sp>
      <p:sp>
        <p:nvSpPr>
          <p:cNvPr id="1037" name="Text Box 9"/>
          <p:cNvSpPr>
            <a:spLocks noChangeArrowheads="1"/>
          </p:cNvSpPr>
          <p:nvPr/>
        </p:nvSpPr>
        <p:spPr bwMode="auto">
          <a:xfrm>
            <a:off x="0" y="-350838"/>
            <a:ext cx="9144000" cy="230188"/>
          </a:xfrm>
          <a:prstGeom prst="rect">
            <a:avLst/>
          </a:prstGeom>
          <a:noFill/>
          <a:ln w="19050" cmpd="sng">
            <a:noFill/>
            <a:miter lim="800000"/>
            <a:headEnd/>
            <a:tailEnd/>
          </a:ln>
        </p:spPr>
        <p:txBody>
          <a:bodyPr lIns="90000" tIns="46800" rIns="90000" bIns="46800">
            <a:spAutoFit/>
          </a:bodyPr>
          <a:lstStyle/>
          <a:p>
            <a:pPr algn="ctr">
              <a:lnSpc>
                <a:spcPct val="90000"/>
              </a:lnSpc>
              <a:spcBef>
                <a:spcPct val="50000"/>
              </a:spcBef>
              <a:buClr>
                <a:schemeClr val="accent1"/>
              </a:buClr>
            </a:pPr>
            <a:r>
              <a:rPr lang="en-US" sz="1000">
                <a:solidFill>
                  <a:schemeClr val="tx2"/>
                </a:solidFill>
                <a:latin typeface="Nokia Pure Text Light" pitchFamily="34" charset="0"/>
                <a:ea typeface="ヒラギノ角ゴ Pro W3" charset="0"/>
                <a:cs typeface="ヒラギノ角ゴ Pro W3" charset="0"/>
                <a:sym typeface="Nokia Pure Text Light" pitchFamily="34" charset="0"/>
              </a:rPr>
              <a:t>To change the document information in the footer, press [Alt + F8] and use the “FORM“</a:t>
            </a:r>
            <a:endParaRPr lang="en-US" altLang="en-US">
              <a:ea typeface="ヒラギノ角ゴ Pro W3" charset="0"/>
              <a:cs typeface="ヒラギノ角ゴ Pro W3" charset="0"/>
            </a:endParaRPr>
          </a:p>
        </p:txBody>
      </p:sp>
      <p:sp>
        <p:nvSpPr>
          <p:cNvPr id="1038"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cmpd="sng">
            <a:noFill/>
            <a:bevel/>
            <a:headEnd/>
            <a:tailEnd/>
          </a:ln>
        </p:spPr>
        <p:txBody>
          <a:bodyPr lIns="18000" tIns="252000" rIns="18000" bIns="0"/>
          <a:lstStyle/>
          <a:p>
            <a:pPr>
              <a:spcBef>
                <a:spcPct val="15000"/>
              </a:spcBef>
              <a:spcAft>
                <a:spcPct val="15000"/>
              </a:spcAft>
              <a:buClr>
                <a:schemeClr val="accent1"/>
              </a:buClr>
            </a:pP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R 18 </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G 65 </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B 145</a:t>
            </a:r>
            <a:endParaRPr lang="en-US" altLang="zh-CN">
              <a:ea typeface="ヒラギノ角ゴ Pro W3" charset="0"/>
              <a:cs typeface="ヒラギノ角ゴ Pro W3" charset="0"/>
            </a:endParaRPr>
          </a:p>
        </p:txBody>
      </p:sp>
      <p:sp>
        <p:nvSpPr>
          <p:cNvPr id="103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cmpd="sng">
            <a:noFill/>
            <a:bevel/>
            <a:headEnd/>
            <a:tailEnd/>
          </a:ln>
        </p:spPr>
        <p:txBody>
          <a:bodyPr lIns="18000" tIns="252000" rIns="18000" bIns="0"/>
          <a:lstStyle/>
          <a:p>
            <a:pPr>
              <a:spcBef>
                <a:spcPct val="15000"/>
              </a:spcBef>
              <a:spcAft>
                <a:spcPct val="15000"/>
              </a:spcAft>
              <a:buClr>
                <a:schemeClr val="accent1"/>
              </a:buClr>
            </a:pP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R 0 </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G 201 </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B 255</a:t>
            </a:r>
            <a:endParaRPr lang="en-US" altLang="zh-CN">
              <a:ea typeface="ヒラギノ角ゴ Pro W3" charset="0"/>
              <a:cs typeface="ヒラギノ角ゴ Pro W3" charset="0"/>
            </a:endParaRPr>
          </a:p>
        </p:txBody>
      </p:sp>
      <p:sp>
        <p:nvSpPr>
          <p:cNvPr id="1040" name="AutoShape 59"/>
          <p:cNvSpPr>
            <a:spLocks noChangeArrowheads="1"/>
          </p:cNvSpPr>
          <p:nvPr/>
        </p:nvSpPr>
        <p:spPr bwMode="auto">
          <a:xfrm>
            <a:off x="2195513" y="5208588"/>
            <a:ext cx="287337" cy="134937"/>
          </a:xfrm>
          <a:prstGeom prst="roundRect">
            <a:avLst>
              <a:gd name="adj" fmla="val 16667"/>
            </a:avLst>
          </a:prstGeom>
          <a:solidFill>
            <a:srgbClr val="A8BBC0"/>
          </a:solidFill>
          <a:ln w="9525" cmpd="sng">
            <a:noFill/>
            <a:bevel/>
            <a:headEnd/>
            <a:tailEnd/>
          </a:ln>
        </p:spPr>
        <p:txBody>
          <a:bodyPr lIns="18000" tIns="252000" rIns="18000" bIns="0"/>
          <a:lstStyle/>
          <a:p>
            <a:pPr>
              <a:spcBef>
                <a:spcPct val="15000"/>
              </a:spcBef>
              <a:spcAft>
                <a:spcPct val="15000"/>
              </a:spcAft>
              <a:buClr>
                <a:schemeClr val="accent1"/>
              </a:buClr>
            </a:pPr>
            <a:r>
              <a:rPr lang="en-US" sz="500" b="1">
                <a:solidFill>
                  <a:schemeClr val="tx2"/>
                </a:solidFill>
                <a:latin typeface="Nokia Pure Text Light" pitchFamily="34" charset="0"/>
                <a:ea typeface="ヒラギノ角ゴ Pro W3" charset="0"/>
                <a:cs typeface="ヒラギノ角ゴ Pro W3" charset="0"/>
                <a:sym typeface="Arial" pitchFamily="34" charset="0"/>
              </a:rPr>
              <a:t>R 104</a:t>
            </a:r>
            <a:br>
              <a:rPr lang="en-US" altLang="en-US" sz="500" b="1">
                <a:solidFill>
                  <a:schemeClr val="tx2"/>
                </a:solidFill>
                <a:latin typeface="Nokia Pure Text Light" pitchFamily="34" charset="0"/>
                <a:ea typeface="ヒラギノ角ゴ Pro W3" charset="0"/>
                <a:cs typeface="ヒラギノ角ゴ Pro W3" charset="0"/>
                <a:sym typeface="Arial" pitchFamily="34" charset="0"/>
              </a:rPr>
            </a:br>
            <a:r>
              <a:rPr lang="en-US" sz="500" b="1">
                <a:solidFill>
                  <a:schemeClr val="tx2"/>
                </a:solidFill>
                <a:latin typeface="Nokia Pure Text Light" pitchFamily="34" charset="0"/>
                <a:ea typeface="ヒラギノ角ゴ Pro W3" charset="0"/>
                <a:cs typeface="ヒラギノ角ゴ Pro W3" charset="0"/>
                <a:sym typeface="Arial" pitchFamily="34" charset="0"/>
              </a:rPr>
              <a:t>G 113</a:t>
            </a:r>
            <a:br>
              <a:rPr lang="en-US" altLang="en-US" sz="500" b="1">
                <a:solidFill>
                  <a:schemeClr val="tx2"/>
                </a:solidFill>
                <a:latin typeface="Nokia Pure Text Light" pitchFamily="34" charset="0"/>
                <a:ea typeface="ヒラギノ角ゴ Pro W3" charset="0"/>
                <a:cs typeface="ヒラギノ角ゴ Pro W3" charset="0"/>
                <a:sym typeface="Arial" pitchFamily="34" charset="0"/>
              </a:rPr>
            </a:br>
            <a:r>
              <a:rPr lang="en-US" sz="500" b="1">
                <a:solidFill>
                  <a:schemeClr val="tx2"/>
                </a:solidFill>
                <a:latin typeface="Nokia Pure Text Light" pitchFamily="34" charset="0"/>
                <a:ea typeface="ヒラギノ角ゴ Pro W3" charset="0"/>
                <a:cs typeface="ヒラギノ角ゴ Pro W3" charset="0"/>
                <a:sym typeface="Arial" pitchFamily="34" charset="0"/>
              </a:rPr>
              <a:t>B 122</a:t>
            </a:r>
            <a:endParaRPr lang="en-US" altLang="en-US">
              <a:ea typeface="ヒラギノ角ゴ Pro W3" charset="0"/>
              <a:cs typeface="ヒラギノ角ゴ Pro W3" charset="0"/>
            </a:endParaRPr>
          </a:p>
        </p:txBody>
      </p:sp>
      <p:sp>
        <p:nvSpPr>
          <p:cNvPr id="1041" name="AutoShape 64"/>
          <p:cNvSpPr>
            <a:spLocks noChangeArrowheads="1"/>
          </p:cNvSpPr>
          <p:nvPr/>
        </p:nvSpPr>
        <p:spPr bwMode="auto">
          <a:xfrm>
            <a:off x="2916238" y="5208588"/>
            <a:ext cx="287337" cy="134937"/>
          </a:xfrm>
          <a:prstGeom prst="roundRect">
            <a:avLst>
              <a:gd name="adj" fmla="val 16667"/>
            </a:avLst>
          </a:prstGeom>
          <a:solidFill>
            <a:srgbClr val="D8D9DA"/>
          </a:solidFill>
          <a:ln w="9525" cmpd="sng">
            <a:noFill/>
            <a:bevel/>
            <a:headEnd/>
            <a:tailEnd/>
          </a:ln>
        </p:spPr>
        <p:txBody>
          <a:bodyPr lIns="18000" tIns="252000" rIns="18000" bIns="0"/>
          <a:lstStyle/>
          <a:p>
            <a:pPr>
              <a:spcBef>
                <a:spcPct val="15000"/>
              </a:spcBef>
              <a:spcAft>
                <a:spcPct val="15000"/>
              </a:spcAft>
              <a:buClr>
                <a:schemeClr val="accent1"/>
              </a:buClr>
            </a:pP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R 216</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G 217</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B 218</a:t>
            </a:r>
            <a:endParaRPr lang="en-US" altLang="zh-CN">
              <a:ea typeface="ヒラギノ角ゴ Pro W3" charset="0"/>
              <a:cs typeface="ヒラギノ角ゴ Pro W3" charset="0"/>
            </a:endParaRPr>
          </a:p>
        </p:txBody>
      </p:sp>
      <p:sp>
        <p:nvSpPr>
          <p:cNvPr id="1042" name="AutoShape 65"/>
          <p:cNvSpPr>
            <a:spLocks noChangeArrowheads="1"/>
          </p:cNvSpPr>
          <p:nvPr/>
        </p:nvSpPr>
        <p:spPr bwMode="auto">
          <a:xfrm>
            <a:off x="2555875" y="5208588"/>
            <a:ext cx="287338" cy="134937"/>
          </a:xfrm>
          <a:prstGeom prst="roundRect">
            <a:avLst>
              <a:gd name="adj" fmla="val 16667"/>
            </a:avLst>
          </a:prstGeom>
          <a:solidFill>
            <a:srgbClr val="A8BBC0"/>
          </a:solidFill>
          <a:ln w="9525" cmpd="sng">
            <a:noFill/>
            <a:bevel/>
            <a:headEnd/>
            <a:tailEnd/>
          </a:ln>
        </p:spPr>
        <p:txBody>
          <a:bodyPr lIns="18000" tIns="252000" rIns="18000" bIns="0"/>
          <a:lstStyle/>
          <a:p>
            <a:pPr>
              <a:spcBef>
                <a:spcPct val="15000"/>
              </a:spcBef>
              <a:spcAft>
                <a:spcPct val="15000"/>
              </a:spcAft>
              <a:buClr>
                <a:schemeClr val="accent1"/>
              </a:buClr>
            </a:pP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R 168</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G 187</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B 192</a:t>
            </a:r>
            <a:endParaRPr lang="en-US" altLang="zh-CN">
              <a:ea typeface="ヒラギノ角ゴ Pro W3" charset="0"/>
              <a:cs typeface="ヒラギノ角ゴ Pro W3" charset="0"/>
            </a:endParaRPr>
          </a:p>
        </p:txBody>
      </p:sp>
      <p:sp>
        <p:nvSpPr>
          <p:cNvPr id="1043" name="Rectangle 68"/>
          <p:cNvSpPr>
            <a:spLocks noChangeArrowheads="1"/>
          </p:cNvSpPr>
          <p:nvPr/>
        </p:nvSpPr>
        <p:spPr bwMode="auto">
          <a:xfrm>
            <a:off x="647700" y="5208588"/>
            <a:ext cx="792163" cy="134937"/>
          </a:xfrm>
          <a:prstGeom prst="rect">
            <a:avLst/>
          </a:prstGeom>
          <a:noFill/>
          <a:ln w="9525" cmpd="sng">
            <a:noFill/>
            <a:bevel/>
            <a:headEnd/>
            <a:tailEnd/>
          </a:ln>
        </p:spPr>
        <p:txBody>
          <a:bodyPr wrap="none" lIns="18000" tIns="0" rIns="36000" bIns="0" anchor="ctr"/>
          <a:lstStyle/>
          <a:p>
            <a:pPr algn="r">
              <a:spcBef>
                <a:spcPct val="15000"/>
              </a:spcBef>
              <a:spcAft>
                <a:spcPct val="15000"/>
              </a:spcAft>
              <a:buClr>
                <a:schemeClr val="accent1"/>
              </a:buClr>
            </a:pP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Core and background colors:</a:t>
            </a:r>
            <a:endParaRPr lang="en-US" altLang="zh-CN">
              <a:ea typeface="ヒラギノ角ゴ Pro W3" charset="0"/>
              <a:cs typeface="ヒラギノ角ゴ Pro W3" charset="0"/>
            </a:endParaRPr>
          </a:p>
        </p:txBody>
      </p:sp>
      <p:sp>
        <p:nvSpPr>
          <p:cNvPr id="1044" name="AutoShape 57"/>
          <p:cNvSpPr>
            <a:spLocks noChangeArrowheads="1"/>
          </p:cNvSpPr>
          <p:nvPr/>
        </p:nvSpPr>
        <p:spPr bwMode="auto">
          <a:xfrm>
            <a:off x="1474788" y="5208588"/>
            <a:ext cx="287337" cy="134937"/>
          </a:xfrm>
          <a:prstGeom prst="roundRect">
            <a:avLst>
              <a:gd name="adj" fmla="val 16667"/>
            </a:avLst>
          </a:prstGeom>
          <a:solidFill>
            <a:schemeClr val="tx1"/>
          </a:solidFill>
          <a:ln w="9525" cmpd="sng">
            <a:noFill/>
            <a:bevel/>
            <a:headEnd/>
            <a:tailEnd/>
          </a:ln>
        </p:spPr>
        <p:txBody>
          <a:bodyPr lIns="18000" tIns="252000" rIns="18000" bIns="0"/>
          <a:lstStyle/>
          <a:p>
            <a:pPr>
              <a:spcBef>
                <a:spcPct val="15000"/>
              </a:spcBef>
              <a:spcAft>
                <a:spcPct val="15000"/>
              </a:spcAft>
              <a:buClr>
                <a:schemeClr val="accent1"/>
              </a:buClr>
            </a:pPr>
            <a:endParaRPr lang="en-US" sz="500" b="1">
              <a:solidFill>
                <a:schemeClr val="tx2"/>
              </a:solidFill>
              <a:latin typeface="Nokia Pure Text Light" pitchFamily="34" charset="0"/>
              <a:ea typeface="ヒラギノ角ゴ Pro W3" charset="0"/>
              <a:cs typeface="ヒラギノ角ゴ Pro W3" charset="0"/>
              <a:sym typeface="Arial" pitchFamily="34" charset="0"/>
            </a:endParaRPr>
          </a:p>
        </p:txBody>
      </p:sp>
      <p:sp>
        <p:nvSpPr>
          <p:cNvPr id="1045"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cmpd="sng">
            <a:noFill/>
            <a:bevel/>
            <a:headEnd/>
            <a:tailEnd/>
          </a:ln>
        </p:spPr>
        <p:txBody>
          <a:bodyPr lIns="18000" tIns="252000" rIns="18000" bIns="0"/>
          <a:lstStyle/>
          <a:p>
            <a:pPr>
              <a:spcBef>
                <a:spcPct val="15000"/>
              </a:spcBef>
              <a:spcAft>
                <a:spcPct val="15000"/>
              </a:spcAft>
              <a:buClr>
                <a:schemeClr val="accent1"/>
              </a:buClr>
            </a:pPr>
            <a:endParaRPr lang="en-US" sz="500" b="1">
              <a:solidFill>
                <a:schemeClr val="tx2"/>
              </a:solidFill>
              <a:latin typeface="Nokia Pure Text Light" pitchFamily="34" charset="0"/>
              <a:ea typeface="ヒラギノ角ゴ Pro W3" charset="0"/>
              <a:cs typeface="ヒラギノ角ゴ Pro W3" charset="0"/>
              <a:sym typeface="Arial" pitchFamily="34" charset="0"/>
            </a:endParaRPr>
          </a:p>
        </p:txBody>
      </p:sp>
      <p:sp>
        <p:nvSpPr>
          <p:cNvPr id="1046" name="AutoShape 59"/>
          <p:cNvSpPr>
            <a:spLocks noChangeArrowheads="1"/>
          </p:cNvSpPr>
          <p:nvPr/>
        </p:nvSpPr>
        <p:spPr bwMode="auto">
          <a:xfrm>
            <a:off x="2195513" y="5208588"/>
            <a:ext cx="287337" cy="134937"/>
          </a:xfrm>
          <a:prstGeom prst="roundRect">
            <a:avLst>
              <a:gd name="adj" fmla="val 16667"/>
            </a:avLst>
          </a:prstGeom>
          <a:solidFill>
            <a:schemeClr val="bg2"/>
          </a:solidFill>
          <a:ln w="9525" cmpd="sng">
            <a:noFill/>
            <a:bevel/>
            <a:headEnd/>
            <a:tailEnd/>
          </a:ln>
        </p:spPr>
        <p:txBody>
          <a:bodyPr lIns="18000" tIns="252000" rIns="18000" bIns="0"/>
          <a:lstStyle/>
          <a:p>
            <a:pPr>
              <a:spcBef>
                <a:spcPct val="15000"/>
              </a:spcBef>
              <a:spcAft>
                <a:spcPct val="15000"/>
              </a:spcAft>
              <a:buClr>
                <a:schemeClr val="accent1"/>
              </a:buClr>
            </a:pPr>
            <a:endParaRPr lang="en-US" sz="500" b="1">
              <a:solidFill>
                <a:schemeClr val="tx2"/>
              </a:solidFill>
              <a:latin typeface="Nokia Pure Text Light" pitchFamily="34" charset="0"/>
              <a:ea typeface="Nokia Pure Text Light" pitchFamily="34" charset="0"/>
              <a:cs typeface="Nokia Pure Text Light" pitchFamily="34" charset="0"/>
              <a:sym typeface="Arial" pitchFamily="34" charset="0"/>
            </a:endParaRPr>
          </a:p>
        </p:txBody>
      </p:sp>
      <p:sp>
        <p:nvSpPr>
          <p:cNvPr id="1047" name="Rectangle 68"/>
          <p:cNvSpPr>
            <a:spLocks noChangeArrowheads="1"/>
          </p:cNvSpPr>
          <p:nvPr/>
        </p:nvSpPr>
        <p:spPr bwMode="auto">
          <a:xfrm>
            <a:off x="647700" y="5208588"/>
            <a:ext cx="792163" cy="134937"/>
          </a:xfrm>
          <a:prstGeom prst="rect">
            <a:avLst/>
          </a:prstGeom>
          <a:noFill/>
          <a:ln w="9525" cmpd="sng">
            <a:noFill/>
            <a:bevel/>
            <a:headEnd/>
            <a:tailEnd/>
          </a:ln>
        </p:spPr>
        <p:txBody>
          <a:bodyPr wrap="none" lIns="18000" tIns="0" rIns="36000" bIns="0" anchor="ctr"/>
          <a:lstStyle/>
          <a:p>
            <a:pPr algn="r">
              <a:spcBef>
                <a:spcPct val="15000"/>
              </a:spcBef>
              <a:spcAft>
                <a:spcPct val="15000"/>
              </a:spcAft>
              <a:buClr>
                <a:schemeClr val="accent1"/>
              </a:buClr>
            </a:pPr>
            <a:endParaRPr lang="en-US" sz="500" b="1">
              <a:solidFill>
                <a:schemeClr val="tx2"/>
              </a:solidFill>
              <a:latin typeface="Nokia Pure Text Light" pitchFamily="34" charset="0"/>
              <a:ea typeface="ヒラギノ角ゴ Pro W3" charset="0"/>
              <a:cs typeface="ヒラギノ角ゴ Pro W3" charset="0"/>
              <a:sym typeface="Arial" pitchFamily="34" charset="0"/>
            </a:endParaRPr>
          </a:p>
        </p:txBody>
      </p:sp>
      <p:sp>
        <p:nvSpPr>
          <p:cNvPr id="1048" name="Date Placeholder 3"/>
          <p:cNvSpPr>
            <a:spLocks noChangeArrowheads="1"/>
          </p:cNvSpPr>
          <p:nvPr/>
        </p:nvSpPr>
        <p:spPr bwMode="auto">
          <a:xfrm>
            <a:off x="722313" y="4643438"/>
            <a:ext cx="687387" cy="138112"/>
          </a:xfrm>
          <a:prstGeom prst="rect">
            <a:avLst/>
          </a:prstGeom>
          <a:noFill/>
          <a:ln w="9525">
            <a:noFill/>
            <a:miter lim="800000"/>
            <a:headEnd/>
            <a:tailEnd/>
          </a:ln>
        </p:spPr>
        <p:txBody>
          <a:bodyPr lIns="0" tIns="0" rIns="0" bIns="0"/>
          <a:lstStyle/>
          <a:p>
            <a:pPr eaLnBrk="1" hangingPunct="1"/>
            <a:fld id="{48877A4D-D88E-4BDD-AF77-A02963DCB284}" type="datetime1">
              <a:rPr lang="en-US" altLang="zh-CN" sz="800">
                <a:solidFill>
                  <a:schemeClr val="bg2"/>
                </a:solidFill>
                <a:sym typeface="Arial" pitchFamily="34" charset="0"/>
              </a:rPr>
              <a:pPr eaLnBrk="1" hangingPunct="1"/>
              <a:t>3/22/2017</a:t>
            </a:fld>
            <a:endParaRPr lang="en-US" altLang="zh-CN" sz="800">
              <a:solidFill>
                <a:schemeClr val="bg2"/>
              </a:solidFill>
              <a:latin typeface="Nokia Pure Text Light" pitchFamily="34" charset="0"/>
              <a:ea typeface="Nokia Pure Text Light" pitchFamily="34" charset="0"/>
              <a:cs typeface="Nokia Pure Text Light" pitchFamily="34" charset="0"/>
              <a:sym typeface="Arial" pitchFamily="34" charset="0"/>
            </a:endParaRPr>
          </a:p>
        </p:txBody>
      </p:sp>
      <p:sp>
        <p:nvSpPr>
          <p:cNvPr id="1049" name="Slide Number Placeholder 5"/>
          <p:cNvSpPr>
            <a:spLocks noChangeArrowheads="1"/>
          </p:cNvSpPr>
          <p:nvPr/>
        </p:nvSpPr>
        <p:spPr bwMode="auto">
          <a:xfrm>
            <a:off x="433388" y="4643438"/>
            <a:ext cx="144462" cy="138112"/>
          </a:xfrm>
          <a:prstGeom prst="rect">
            <a:avLst/>
          </a:prstGeom>
          <a:noFill/>
          <a:ln w="9525">
            <a:noFill/>
            <a:miter lim="800000"/>
            <a:headEnd/>
            <a:tailEnd/>
          </a:ln>
        </p:spPr>
        <p:txBody>
          <a:bodyPr lIns="0" tIns="0" rIns="0" bIns="0"/>
          <a:lstStyle/>
          <a:p>
            <a:pPr eaLnBrk="1" hangingPunct="1"/>
            <a:fld id="{F3CF2A20-9E66-4287-A743-AA5EAF8DA34C}" type="slidenum">
              <a:rPr lang="en-US" altLang="zh-CN" sz="800">
                <a:solidFill>
                  <a:schemeClr val="bg2"/>
                </a:solidFill>
                <a:ea typeface="ヒラギノ角ゴ Pro W3" charset="0"/>
                <a:cs typeface="ヒラギノ角ゴ Pro W3" charset="0"/>
                <a:sym typeface="Arial" pitchFamily="34" charset="0"/>
              </a:rPr>
              <a:pPr eaLnBrk="1" hangingPunct="1"/>
              <a:t>‹#›</a:t>
            </a:fld>
            <a:endParaRPr lang="en-US" altLang="zh-CN" sz="1000">
              <a:solidFill>
                <a:schemeClr val="bg2"/>
              </a:solidFill>
              <a:latin typeface="Nokia Pure Text Light" pitchFamily="34" charset="0"/>
              <a:ea typeface="Nokia Pure Text Light" pitchFamily="34" charset="0"/>
              <a:cs typeface="Nokia Pure Text Light" pitchFamily="34" charset="0"/>
              <a:sym typeface="Arial" pitchFamily="34" charset="0"/>
            </a:endParaRPr>
          </a:p>
        </p:txBody>
      </p:sp>
      <p:pic>
        <p:nvPicPr>
          <p:cNvPr id="1050" name="Picture 1"/>
          <p:cNvPicPr>
            <a:picLocks noChangeArrowheads="1"/>
          </p:cNvPicPr>
          <p:nvPr/>
        </p:nvPicPr>
        <p:blipFill>
          <a:blip r:embed="rId14" cstate="print"/>
          <a:srcRect/>
          <a:stretch>
            <a:fillRect/>
          </a:stretch>
        </p:blipFill>
        <p:spPr bwMode="auto">
          <a:xfrm>
            <a:off x="7959725" y="4672013"/>
            <a:ext cx="701675" cy="115887"/>
          </a:xfrm>
          <a:prstGeom prst="rect">
            <a:avLst/>
          </a:prstGeom>
          <a:noFill/>
          <a:ln w="9525" cmpd="sng">
            <a:noFill/>
            <a:miter lim="800000"/>
            <a:headEnd/>
            <a:tailEnd/>
          </a:ln>
        </p:spPr>
      </p:pic>
      <p:sp>
        <p:nvSpPr>
          <p:cNvPr id="1051" name="TextBox 2"/>
          <p:cNvSpPr>
            <a:spLocks noChangeArrowheads="1"/>
          </p:cNvSpPr>
          <p:nvPr/>
        </p:nvSpPr>
        <p:spPr bwMode="auto">
          <a:xfrm>
            <a:off x="1439863" y="4643438"/>
            <a:ext cx="6078537" cy="122237"/>
          </a:xfrm>
          <a:prstGeom prst="rect">
            <a:avLst/>
          </a:prstGeom>
          <a:noFill/>
          <a:ln w="9525">
            <a:noFill/>
            <a:miter lim="800000"/>
            <a:headEnd/>
            <a:tailEnd/>
          </a:ln>
        </p:spPr>
        <p:txBody>
          <a:bodyPr lIns="0" tIns="0" rIns="0" bIns="0">
            <a:spAutoFit/>
          </a:bodyPr>
          <a:lstStyle/>
          <a:p>
            <a:r>
              <a:rPr lang="en-US" altLang="zh-CN" sz="800" dirty="0">
                <a:solidFill>
                  <a:schemeClr val="bg2"/>
                </a:solidFill>
                <a:latin typeface="Nokia Pure Text Light" pitchFamily="34" charset="0"/>
                <a:ea typeface="ヒラギノ角ゴ Pro W3" charset="0"/>
                <a:cs typeface="ヒラギノ角ゴ Pro W3" charset="0"/>
                <a:sym typeface="Arial" pitchFamily="34" charset="0"/>
              </a:rPr>
              <a:t>© Nokia 201</a:t>
            </a:r>
            <a:r>
              <a:rPr lang="pl-PL" altLang="zh-CN" sz="800" dirty="0">
                <a:solidFill>
                  <a:schemeClr val="bg2"/>
                </a:solidFill>
                <a:latin typeface="Nokia Pure Text Light" pitchFamily="34" charset="0"/>
                <a:ea typeface="ヒラギノ角ゴ Pro W3" charset="0"/>
                <a:cs typeface="ヒラギノ角ゴ Pro W3" charset="0"/>
                <a:sym typeface="Arial" pitchFamily="34" charset="0"/>
              </a:rPr>
              <a:t>5</a:t>
            </a:r>
            <a:r>
              <a:rPr lang="en-US" altLang="zh-CN" sz="800" dirty="0">
                <a:solidFill>
                  <a:schemeClr val="bg2"/>
                </a:solidFill>
                <a:latin typeface="Nokia Pure Text Light" pitchFamily="34" charset="0"/>
                <a:ea typeface="ヒラギノ角ゴ Pro W3" charset="0"/>
                <a:cs typeface="ヒラギノ角ゴ Pro W3" charset="0"/>
                <a:sym typeface="Arial" pitchFamily="34" charset="0"/>
              </a:rPr>
              <a:t>            </a:t>
            </a:r>
          </a:p>
        </p:txBody>
      </p:sp>
      <p:sp>
        <p:nvSpPr>
          <p:cNvPr id="1052" name="TextBox 27"/>
          <p:cNvSpPr>
            <a:spLocks noChangeArrowheads="1"/>
          </p:cNvSpPr>
          <p:nvPr/>
        </p:nvSpPr>
        <p:spPr bwMode="auto">
          <a:xfrm>
            <a:off x="1503363" y="4749800"/>
            <a:ext cx="6078537" cy="334963"/>
          </a:xfrm>
          <a:prstGeom prst="rect">
            <a:avLst/>
          </a:prstGeom>
          <a:noFill/>
          <a:ln w="9525">
            <a:noFill/>
            <a:miter lim="800000"/>
            <a:headEnd/>
            <a:tailEnd/>
          </a:ln>
        </p:spPr>
        <p:txBody>
          <a:bodyPr>
            <a:spAutoFit/>
          </a:bodyPr>
          <a:lstStyle/>
          <a:p>
            <a:endParaRPr lang="en-US" altLang="zh-CN" sz="800">
              <a:solidFill>
                <a:schemeClr val="bg2"/>
              </a:solidFill>
              <a:ea typeface="Nokia Pure Text Light" pitchFamily="34" charset="0"/>
              <a:cs typeface="Nokia Pure Text Light" pitchFamily="34" charset="0"/>
              <a:sym typeface="Arial" pitchFamily="34" charset="0"/>
            </a:endParaRPr>
          </a:p>
          <a:p>
            <a:endParaRPr lang="en-US" altLang="zh-CN" sz="800">
              <a:solidFill>
                <a:schemeClr val="bg2"/>
              </a:solidFill>
              <a:ea typeface="Nokia Pure Text Light" pitchFamily="34" charset="0"/>
              <a:cs typeface="Nokia Pure Text Light" pitchFamily="34" charset="0"/>
              <a:sym typeface="Arial" pitchFamily="34" charset="0"/>
            </a:endParaRPr>
          </a:p>
        </p:txBody>
      </p:sp>
      <p:sp>
        <p:nvSpPr>
          <p:cNvPr id="1053" name="TextBox 28"/>
          <p:cNvSpPr>
            <a:spLocks noChangeArrowheads="1"/>
          </p:cNvSpPr>
          <p:nvPr userDrawn="1"/>
        </p:nvSpPr>
        <p:spPr bwMode="auto">
          <a:xfrm>
            <a:off x="431800" y="4787900"/>
            <a:ext cx="6078538" cy="122238"/>
          </a:xfrm>
          <a:prstGeom prst="rect">
            <a:avLst/>
          </a:prstGeom>
          <a:noFill/>
          <a:ln w="9525">
            <a:noFill/>
            <a:miter lim="800000"/>
            <a:headEnd/>
            <a:tailEnd/>
          </a:ln>
        </p:spPr>
        <p:txBody>
          <a:bodyPr lIns="0" tIns="0" rIns="0" bIns="0">
            <a:spAutoFit/>
          </a:bodyPr>
          <a:lstStyle/>
          <a:p>
            <a:r>
              <a:rPr lang="pl-PL" altLang="zh-CN" sz="800" dirty="0">
                <a:solidFill>
                  <a:schemeClr val="bg2"/>
                </a:solidFill>
                <a:latin typeface="Nokia Pure Text Light" pitchFamily="34" charset="0"/>
                <a:ea typeface="ヒラギノ角ゴ Pro W3" charset="0"/>
                <a:cs typeface="ヒラギノ角ゴ Pro W3" charset="0"/>
                <a:sym typeface="Arial" pitchFamily="34" charset="0"/>
              </a:rPr>
              <a:t>Public</a:t>
            </a:r>
            <a:endParaRPr lang="en-US" altLang="zh-CN" sz="800" dirty="0">
              <a:solidFill>
                <a:schemeClr val="bg2"/>
              </a:solidFill>
              <a:latin typeface="Nokia Pure Text Light" pitchFamily="34" charset="0"/>
              <a:ea typeface="ヒラギノ角ゴ Pro W3" charset="0"/>
              <a:cs typeface="ヒラギノ角ゴ Pro W3" charset="0"/>
              <a:sym typeface="Arial" pitchFamily="34" charset="0"/>
            </a:endParaRP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22" r:id="rId12"/>
  </p:sldLayoutIdLst>
  <p:txStyles>
    <p:titleStyle>
      <a:lvl1pPr marL="457200" indent="-457200" algn="l" rtl="0" eaLnBrk="0" fontAlgn="base" hangingPunct="0">
        <a:spcBef>
          <a:spcPct val="0"/>
        </a:spcBef>
        <a:spcAft>
          <a:spcPct val="0"/>
        </a:spcAft>
        <a:defRPr b="1">
          <a:solidFill>
            <a:schemeClr val="tx1"/>
          </a:solidFill>
          <a:latin typeface="+mj-lt"/>
          <a:ea typeface="+mj-ea"/>
          <a:cs typeface="+mj-cs"/>
          <a:sym typeface="Arial" pitchFamily="34" charset="0"/>
        </a:defRPr>
      </a:lvl1pPr>
      <a:lvl2pPr marL="457200" indent="-457200" algn="l" rtl="0" eaLnBrk="0" fontAlgn="base" hangingPunct="0">
        <a:spcBef>
          <a:spcPct val="0"/>
        </a:spcBef>
        <a:spcAft>
          <a:spcPct val="0"/>
        </a:spcAft>
        <a:defRPr b="1">
          <a:solidFill>
            <a:schemeClr val="tx1"/>
          </a:solidFill>
          <a:latin typeface="Nokia Pure Headline Light" pitchFamily="34" charset="0"/>
          <a:ea typeface="ヒラギノ角ゴ Pro W3" charset="0"/>
          <a:cs typeface="ヒラギノ角ゴ Pro W3" charset="0"/>
          <a:sym typeface="Arial" pitchFamily="34" charset="0"/>
        </a:defRPr>
      </a:lvl2pPr>
      <a:lvl3pPr marL="457200" indent="-457200" algn="l" rtl="0" eaLnBrk="0" fontAlgn="base" hangingPunct="0">
        <a:spcBef>
          <a:spcPct val="0"/>
        </a:spcBef>
        <a:spcAft>
          <a:spcPct val="0"/>
        </a:spcAft>
        <a:defRPr b="1">
          <a:solidFill>
            <a:schemeClr val="tx1"/>
          </a:solidFill>
          <a:latin typeface="Nokia Pure Headline Light" pitchFamily="34" charset="0"/>
          <a:ea typeface="ヒラギノ角ゴ Pro W3" charset="0"/>
          <a:cs typeface="ヒラギノ角ゴ Pro W3" charset="0"/>
          <a:sym typeface="Arial" pitchFamily="34" charset="0"/>
        </a:defRPr>
      </a:lvl3pPr>
      <a:lvl4pPr marL="457200" indent="-457200" algn="l" rtl="0" eaLnBrk="0" fontAlgn="base" hangingPunct="0">
        <a:spcBef>
          <a:spcPct val="0"/>
        </a:spcBef>
        <a:spcAft>
          <a:spcPct val="0"/>
        </a:spcAft>
        <a:defRPr b="1">
          <a:solidFill>
            <a:schemeClr val="tx1"/>
          </a:solidFill>
          <a:latin typeface="Nokia Pure Headline Light" pitchFamily="34" charset="0"/>
          <a:ea typeface="ヒラギノ角ゴ Pro W3" charset="0"/>
          <a:cs typeface="ヒラギノ角ゴ Pro W3" charset="0"/>
          <a:sym typeface="Arial" pitchFamily="34" charset="0"/>
        </a:defRPr>
      </a:lvl4pPr>
      <a:lvl5pPr marL="457200" indent="-457200" algn="l" rtl="0" eaLnBrk="0" fontAlgn="base" hangingPunct="0">
        <a:spcBef>
          <a:spcPct val="0"/>
        </a:spcBef>
        <a:spcAft>
          <a:spcPct val="0"/>
        </a:spcAft>
        <a:defRPr b="1">
          <a:solidFill>
            <a:schemeClr val="tx1"/>
          </a:solidFill>
          <a:latin typeface="Nokia Pure Headline Light" pitchFamily="34" charset="0"/>
          <a:ea typeface="ヒラギノ角ゴ Pro W3" charset="0"/>
          <a:cs typeface="ヒラギノ角ゴ Pro W3" charset="0"/>
          <a:sym typeface="Arial" pitchFamily="34" charset="0"/>
        </a:defRPr>
      </a:lvl5pPr>
      <a:lvl6pPr marL="914400" indent="-457200" algn="l" rtl="0" eaLnBrk="0" fontAlgn="base" hangingPunct="0">
        <a:spcBef>
          <a:spcPct val="0"/>
        </a:spcBef>
        <a:spcAft>
          <a:spcPct val="0"/>
        </a:spcAft>
        <a:defRPr b="1">
          <a:solidFill>
            <a:schemeClr val="tx1"/>
          </a:solidFill>
          <a:latin typeface="Nokia Pure Headline Light" pitchFamily="34" charset="0"/>
          <a:ea typeface="ヒラギノ角ゴ Pro W3" charset="0"/>
          <a:cs typeface="ヒラギノ角ゴ Pro W3" charset="0"/>
          <a:sym typeface="Arial" pitchFamily="34" charset="0"/>
        </a:defRPr>
      </a:lvl6pPr>
      <a:lvl7pPr marL="1371600" indent="-457200" algn="l" rtl="0" eaLnBrk="0" fontAlgn="base" hangingPunct="0">
        <a:spcBef>
          <a:spcPct val="0"/>
        </a:spcBef>
        <a:spcAft>
          <a:spcPct val="0"/>
        </a:spcAft>
        <a:defRPr b="1">
          <a:solidFill>
            <a:schemeClr val="tx1"/>
          </a:solidFill>
          <a:latin typeface="Nokia Pure Headline Light" pitchFamily="34" charset="0"/>
          <a:ea typeface="ヒラギノ角ゴ Pro W3" charset="0"/>
          <a:cs typeface="ヒラギノ角ゴ Pro W3" charset="0"/>
          <a:sym typeface="Arial" pitchFamily="34" charset="0"/>
        </a:defRPr>
      </a:lvl7pPr>
      <a:lvl8pPr marL="1828800" indent="-457200" algn="l" rtl="0" eaLnBrk="0" fontAlgn="base" hangingPunct="0">
        <a:spcBef>
          <a:spcPct val="0"/>
        </a:spcBef>
        <a:spcAft>
          <a:spcPct val="0"/>
        </a:spcAft>
        <a:defRPr b="1">
          <a:solidFill>
            <a:schemeClr val="tx1"/>
          </a:solidFill>
          <a:latin typeface="Nokia Pure Headline Light" pitchFamily="34" charset="0"/>
          <a:ea typeface="ヒラギノ角ゴ Pro W3" charset="0"/>
          <a:cs typeface="ヒラギノ角ゴ Pro W3" charset="0"/>
          <a:sym typeface="Arial" pitchFamily="34" charset="0"/>
        </a:defRPr>
      </a:lvl8pPr>
      <a:lvl9pPr marL="2286000" indent="-457200" algn="l" rtl="0" eaLnBrk="0" fontAlgn="base" hangingPunct="0">
        <a:spcBef>
          <a:spcPct val="0"/>
        </a:spcBef>
        <a:spcAft>
          <a:spcPct val="0"/>
        </a:spcAft>
        <a:defRPr b="1">
          <a:solidFill>
            <a:schemeClr val="tx1"/>
          </a:solidFill>
          <a:latin typeface="Nokia Pure Headline Light" pitchFamily="34" charset="0"/>
          <a:ea typeface="ヒラギノ角ゴ Pro W3" charset="0"/>
          <a:cs typeface="ヒラギノ角ゴ Pro W3" charset="0"/>
          <a:sym typeface="Arial" pitchFamily="34" charset="0"/>
        </a:defRPr>
      </a:lvl9pPr>
    </p:titleStyle>
    <p:bodyStyle>
      <a:lvl1pPr marL="230188" indent="-230188" algn="l" defTabSz="457200" rtl="0" eaLnBrk="0" fontAlgn="base" hangingPunct="0">
        <a:spcBef>
          <a:spcPct val="0"/>
        </a:spcBef>
        <a:spcAft>
          <a:spcPts val="600"/>
        </a:spcAft>
        <a:buFont typeface="Arial" pitchFamily="34" charset="0"/>
        <a:buChar char="•"/>
        <a:defRPr sz="3200">
          <a:solidFill>
            <a:schemeClr val="bg2"/>
          </a:solidFill>
          <a:latin typeface="+mn-lt"/>
          <a:ea typeface="+mn-ea"/>
          <a:cs typeface="+mn-cs"/>
          <a:sym typeface="ヒラギノ角ゴ Pro W3" charset="0"/>
        </a:defRPr>
      </a:lvl1pPr>
      <a:lvl2pPr marL="458788" indent="-227013" algn="l" defTabSz="457200" rtl="0" eaLnBrk="0" fontAlgn="base" hangingPunct="0">
        <a:spcBef>
          <a:spcPct val="0"/>
        </a:spcBef>
        <a:spcAft>
          <a:spcPts val="600"/>
        </a:spcAft>
        <a:buFont typeface="Lucida Grande" charset="0"/>
        <a:buChar char="-"/>
        <a:defRPr sz="2800">
          <a:solidFill>
            <a:schemeClr val="bg2"/>
          </a:solidFill>
          <a:latin typeface="+mn-lt"/>
          <a:ea typeface="+mn-ea"/>
          <a:cs typeface="+mn-cs"/>
          <a:sym typeface="ヒラギノ角ゴ Pro W3" charset="0"/>
        </a:defRPr>
      </a:lvl2pPr>
      <a:lvl3pPr marL="684213" indent="-223838" algn="l" defTabSz="457200" rtl="0" eaLnBrk="0" fontAlgn="base" hangingPunct="0">
        <a:spcBef>
          <a:spcPct val="0"/>
        </a:spcBef>
        <a:spcAft>
          <a:spcPts val="600"/>
        </a:spcAft>
        <a:buFont typeface="Arial" pitchFamily="34" charset="0"/>
        <a:buChar char="•"/>
        <a:defRPr sz="2400">
          <a:solidFill>
            <a:schemeClr val="bg2"/>
          </a:solidFill>
          <a:latin typeface="+mn-lt"/>
          <a:ea typeface="+mn-ea"/>
          <a:cs typeface="+mn-cs"/>
          <a:sym typeface="ヒラギノ角ゴ Pro W3" charset="0"/>
        </a:defRPr>
      </a:lvl3pPr>
      <a:lvl4pPr marL="912813" indent="-227013" algn="l" defTabSz="457200" rtl="0" eaLnBrk="0" fontAlgn="base" hangingPunct="0">
        <a:spcBef>
          <a:spcPct val="0"/>
        </a:spcBef>
        <a:spcAft>
          <a:spcPts val="600"/>
        </a:spcAft>
        <a:buFont typeface="Lucida Grande" charset="0"/>
        <a:buChar char="-"/>
        <a:defRPr sz="2000">
          <a:solidFill>
            <a:schemeClr val="bg2"/>
          </a:solidFill>
          <a:latin typeface="+mn-lt"/>
          <a:ea typeface="+mn-ea"/>
          <a:cs typeface="+mn-cs"/>
          <a:sym typeface="ヒラギノ角ゴ Pro W3" charset="0"/>
        </a:defRPr>
      </a:lvl4pPr>
      <a:lvl5pPr marL="11430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5pPr>
      <a:lvl6pPr marL="16002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6pPr>
      <a:lvl7pPr marL="20574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7pPr>
      <a:lvl8pPr marL="25146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8pPr>
      <a:lvl9pPr marL="29718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1"/>
        </a:solidFill>
        <a:effectLst/>
      </p:bgPr>
    </p:bg>
    <p:spTree>
      <p:nvGrpSpPr>
        <p:cNvPr id="1" name=""/>
        <p:cNvGrpSpPr/>
        <p:nvPr/>
      </p:nvGrpSpPr>
      <p:grpSpPr>
        <a:xfrm>
          <a:off x="0" y="0"/>
          <a:ext cx="0" cy="0"/>
          <a:chOff x="0" y="0"/>
          <a:chExt cx="0" cy="0"/>
        </a:xfrm>
      </p:grpSpPr>
      <p:sp>
        <p:nvSpPr>
          <p:cNvPr id="2050" name="Line 9"/>
          <p:cNvSpPr>
            <a:spLocks noChangeShapeType="1"/>
          </p:cNvSpPr>
          <p:nvPr/>
        </p:nvSpPr>
        <p:spPr bwMode="auto">
          <a:xfrm flipV="1">
            <a:off x="-177800" y="593725"/>
            <a:ext cx="9501188" cy="0"/>
          </a:xfrm>
          <a:prstGeom prst="line">
            <a:avLst/>
          </a:prstGeom>
          <a:noFill/>
          <a:ln w="3175" cmpd="sng">
            <a:solidFill>
              <a:schemeClr val="tx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2051" name="Line 12"/>
          <p:cNvSpPr>
            <a:spLocks noChangeShapeType="1"/>
          </p:cNvSpPr>
          <p:nvPr/>
        </p:nvSpPr>
        <p:spPr bwMode="auto">
          <a:xfrm flipV="1">
            <a:off x="-177800" y="4914900"/>
            <a:ext cx="9501188" cy="0"/>
          </a:xfrm>
          <a:prstGeom prst="line">
            <a:avLst/>
          </a:prstGeom>
          <a:noFill/>
          <a:ln w="3175" cmpd="sng">
            <a:solidFill>
              <a:schemeClr val="tx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2052" name="Line 9"/>
          <p:cNvSpPr>
            <a:spLocks noChangeShapeType="1"/>
          </p:cNvSpPr>
          <p:nvPr/>
        </p:nvSpPr>
        <p:spPr bwMode="auto">
          <a:xfrm flipV="1">
            <a:off x="-177800" y="846138"/>
            <a:ext cx="9501188" cy="1587"/>
          </a:xfrm>
          <a:prstGeom prst="line">
            <a:avLst/>
          </a:prstGeom>
          <a:noFill/>
          <a:ln w="3175" cmpd="sng">
            <a:solidFill>
              <a:schemeClr val="tx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2053" name="Line 10"/>
          <p:cNvSpPr>
            <a:spLocks noChangeShapeType="1"/>
          </p:cNvSpPr>
          <p:nvPr/>
        </p:nvSpPr>
        <p:spPr bwMode="auto">
          <a:xfrm flipH="1">
            <a:off x="-177800" y="1092200"/>
            <a:ext cx="9501188" cy="0"/>
          </a:xfrm>
          <a:prstGeom prst="line">
            <a:avLst/>
          </a:prstGeom>
          <a:noFill/>
          <a:ln w="3175" cmpd="sng">
            <a:solidFill>
              <a:schemeClr val="tx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2054" name="Line 12"/>
          <p:cNvSpPr>
            <a:spLocks noChangeShapeType="1"/>
          </p:cNvSpPr>
          <p:nvPr/>
        </p:nvSpPr>
        <p:spPr bwMode="auto">
          <a:xfrm flipV="1">
            <a:off x="-177800" y="4665663"/>
            <a:ext cx="9501188" cy="1587"/>
          </a:xfrm>
          <a:prstGeom prst="line">
            <a:avLst/>
          </a:prstGeom>
          <a:noFill/>
          <a:ln w="3175" cmpd="sng">
            <a:solidFill>
              <a:schemeClr val="tx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2055" name="Line 13"/>
          <p:cNvSpPr>
            <a:spLocks noChangeShapeType="1"/>
          </p:cNvSpPr>
          <p:nvPr/>
        </p:nvSpPr>
        <p:spPr bwMode="auto">
          <a:xfrm flipH="1" flipV="1">
            <a:off x="-177800" y="4400550"/>
            <a:ext cx="9501188" cy="0"/>
          </a:xfrm>
          <a:prstGeom prst="line">
            <a:avLst/>
          </a:prstGeom>
          <a:noFill/>
          <a:ln w="3175" cmpd="sng">
            <a:solidFill>
              <a:schemeClr val="tx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2056" name="Line 14"/>
          <p:cNvSpPr>
            <a:spLocks noChangeShapeType="1"/>
          </p:cNvSpPr>
          <p:nvPr/>
        </p:nvSpPr>
        <p:spPr bwMode="auto">
          <a:xfrm>
            <a:off x="-177800" y="280988"/>
            <a:ext cx="9501188" cy="1587"/>
          </a:xfrm>
          <a:prstGeom prst="line">
            <a:avLst/>
          </a:prstGeom>
          <a:noFill/>
          <a:ln w="3175" cmpd="sng">
            <a:solidFill>
              <a:schemeClr val="tx1"/>
            </a:solidFill>
            <a:bevel/>
            <a:headEnd/>
            <a:tailEnd/>
          </a:ln>
        </p:spPr>
        <p:txBody>
          <a:bodyPr anchor="ctr"/>
          <a:lstStyle/>
          <a:p>
            <a:endParaRPr lang="en-US">
              <a:solidFill>
                <a:srgbClr val="124191"/>
              </a:solidFill>
              <a:latin typeface="Nokia Pure Text Light" pitchFamily="34" charset="0"/>
              <a:ea typeface="ヒラギノ角ゴ Pro W3" charset="0"/>
              <a:cs typeface="ヒラギノ角ゴ Pro W3" charset="0"/>
              <a:sym typeface="Nokia Pure Text Light" pitchFamily="34" charset="0"/>
            </a:endParaRPr>
          </a:p>
        </p:txBody>
      </p:sp>
      <p:sp>
        <p:nvSpPr>
          <p:cNvPr id="2057" name="Line 15"/>
          <p:cNvSpPr>
            <a:spLocks noChangeShapeType="1"/>
          </p:cNvSpPr>
          <p:nvPr/>
        </p:nvSpPr>
        <p:spPr bwMode="auto">
          <a:xfrm flipH="1">
            <a:off x="417513" y="-146050"/>
            <a:ext cx="1587" cy="5507038"/>
          </a:xfrm>
          <a:prstGeom prst="line">
            <a:avLst/>
          </a:prstGeom>
          <a:noFill/>
          <a:ln w="3175" cmpd="sng">
            <a:solidFill>
              <a:schemeClr val="tx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2058" name="Line 17"/>
          <p:cNvSpPr>
            <a:spLocks noChangeShapeType="1"/>
          </p:cNvSpPr>
          <p:nvPr/>
        </p:nvSpPr>
        <p:spPr bwMode="auto">
          <a:xfrm>
            <a:off x="8656638" y="-146050"/>
            <a:ext cx="1587" cy="5507038"/>
          </a:xfrm>
          <a:prstGeom prst="line">
            <a:avLst/>
          </a:prstGeom>
          <a:noFill/>
          <a:ln w="3175" cmpd="sng">
            <a:solidFill>
              <a:schemeClr val="tx1"/>
            </a:solidFill>
            <a:bevel/>
            <a:headEnd/>
            <a:tailEnd/>
          </a:ln>
        </p:spPr>
        <p:txBody>
          <a:bodyPr anchor="ctr"/>
          <a:lstStyle/>
          <a:p>
            <a:endParaRPr lang="en-US">
              <a:solidFill>
                <a:srgbClr val="124191"/>
              </a:solidFill>
              <a:ea typeface="ヒラギノ角ゴ Pro W3" charset="0"/>
              <a:cs typeface="ヒラギノ角ゴ Pro W3" charset="0"/>
              <a:sym typeface="Arial" pitchFamily="34" charset="0"/>
            </a:endParaRPr>
          </a:p>
        </p:txBody>
      </p:sp>
      <p:sp>
        <p:nvSpPr>
          <p:cNvPr id="2059" name="Title Placeholder 1"/>
          <p:cNvSpPr>
            <a:spLocks noGrp="1" noChangeArrowheads="1"/>
          </p:cNvSpPr>
          <p:nvPr>
            <p:ph type="title" idx="4294967295"/>
          </p:nvPr>
        </p:nvSpPr>
        <p:spPr bwMode="auto">
          <a:xfrm>
            <a:off x="417513" y="279400"/>
            <a:ext cx="8229600" cy="311150"/>
          </a:xfrm>
          <a:prstGeom prst="rect">
            <a:avLst/>
          </a:prstGeom>
          <a:noFill/>
          <a:ln w="9525" cmpd="sng">
            <a:noFill/>
            <a:miter lim="800000"/>
            <a:headEnd/>
            <a:tailEnd/>
          </a:ln>
        </p:spPr>
        <p:txBody>
          <a:bodyPr vert="horz" wrap="square" lIns="0" tIns="0" rIns="0" bIns="0" numCol="1" anchor="t" anchorCtr="0" compatLnSpc="1">
            <a:prstTxWarp prst="textNoShape">
              <a:avLst/>
            </a:prstTxWarp>
          </a:bodyPr>
          <a:lstStyle/>
          <a:p>
            <a:pPr lvl="0"/>
            <a:r>
              <a:rPr lang="en-US" altLang="zh-CN">
                <a:sym typeface="Arial" pitchFamily="34" charset="0"/>
              </a:rPr>
              <a:t>Click to edit Master title style</a:t>
            </a:r>
          </a:p>
        </p:txBody>
      </p:sp>
      <p:sp>
        <p:nvSpPr>
          <p:cNvPr id="2060" name="Text Placeholder 2"/>
          <p:cNvSpPr>
            <a:spLocks noGrp="1" noChangeArrowheads="1"/>
          </p:cNvSpPr>
          <p:nvPr>
            <p:ph type="body" idx="1"/>
          </p:nvPr>
        </p:nvSpPr>
        <p:spPr bwMode="auto">
          <a:xfrm>
            <a:off x="417513" y="1089025"/>
            <a:ext cx="8229600" cy="3306763"/>
          </a:xfrm>
          <a:prstGeom prst="rect">
            <a:avLst/>
          </a:prstGeom>
          <a:noFill/>
          <a:ln w="9525" cmpd="sng">
            <a:noFill/>
            <a:miter lim="800000"/>
            <a:headEnd/>
            <a:tailEnd/>
          </a:ln>
        </p:spPr>
        <p:txBody>
          <a:bodyPr vert="horz" wrap="square" lIns="0" tIns="0" rIns="0" bIns="0" numCol="1" anchor="t" anchorCtr="0" compatLnSpc="1">
            <a:prstTxWarp prst="textNoShape">
              <a:avLst/>
            </a:prstTxWarp>
          </a:bodyPr>
          <a:lstStyle/>
          <a:p>
            <a:pPr lvl="0"/>
            <a:r>
              <a:rPr lang="en-US" altLang="zh-CN">
                <a:sym typeface="ヒラギノ角ゴ Pro W3" charset="0"/>
              </a:rPr>
              <a:t>Click to edit Master text styles</a:t>
            </a:r>
          </a:p>
          <a:p>
            <a:pPr lvl="1"/>
            <a:r>
              <a:rPr lang="en-US" altLang="zh-CN">
                <a:sym typeface="ヒラギノ角ゴ Pro W3" charset="0"/>
              </a:rPr>
              <a:t>Second level</a:t>
            </a:r>
          </a:p>
          <a:p>
            <a:pPr lvl="2"/>
            <a:r>
              <a:rPr lang="en-US" altLang="zh-CN">
                <a:sym typeface="ヒラギノ角ゴ Pro W3" charset="0"/>
              </a:rPr>
              <a:t>Third level</a:t>
            </a:r>
          </a:p>
          <a:p>
            <a:pPr lvl="3"/>
            <a:r>
              <a:rPr lang="en-US" altLang="zh-CN">
                <a:sym typeface="ヒラギノ角ゴ Pro W3" charset="0"/>
              </a:rPr>
              <a:t>Fourth level</a:t>
            </a:r>
          </a:p>
          <a:p>
            <a:pPr lvl="4"/>
            <a:r>
              <a:rPr lang="en-US" altLang="zh-CN">
                <a:sym typeface="ヒラギノ角ゴ Pro W3" charset="0"/>
              </a:rPr>
              <a:t>Fifth level</a:t>
            </a:r>
          </a:p>
        </p:txBody>
      </p:sp>
      <p:sp>
        <p:nvSpPr>
          <p:cNvPr id="2061" name="Text Box 9"/>
          <p:cNvSpPr>
            <a:spLocks noChangeArrowheads="1"/>
          </p:cNvSpPr>
          <p:nvPr/>
        </p:nvSpPr>
        <p:spPr bwMode="auto">
          <a:xfrm>
            <a:off x="0" y="-350838"/>
            <a:ext cx="9144000" cy="230188"/>
          </a:xfrm>
          <a:prstGeom prst="rect">
            <a:avLst/>
          </a:prstGeom>
          <a:noFill/>
          <a:ln w="19050" cmpd="sng">
            <a:noFill/>
            <a:miter lim="800000"/>
            <a:headEnd/>
            <a:tailEnd/>
          </a:ln>
        </p:spPr>
        <p:txBody>
          <a:bodyPr lIns="90000" tIns="46800" rIns="90000" bIns="46800">
            <a:spAutoFit/>
          </a:bodyPr>
          <a:lstStyle/>
          <a:p>
            <a:pPr algn="ctr">
              <a:lnSpc>
                <a:spcPct val="90000"/>
              </a:lnSpc>
              <a:spcBef>
                <a:spcPct val="50000"/>
              </a:spcBef>
              <a:buClr>
                <a:schemeClr val="accent1"/>
              </a:buClr>
            </a:pPr>
            <a:r>
              <a:rPr lang="en-US" sz="1000">
                <a:solidFill>
                  <a:schemeClr val="tx2"/>
                </a:solidFill>
                <a:latin typeface="Nokia Pure Text Light" pitchFamily="34" charset="0"/>
                <a:ea typeface="ヒラギノ角ゴ Pro W3" charset="0"/>
                <a:cs typeface="ヒラギノ角ゴ Pro W3" charset="0"/>
                <a:sym typeface="Nokia Pure Text Light" pitchFamily="34" charset="0"/>
              </a:rPr>
              <a:t>To change the document information in the footer, press [Alt + F8] and use the “FORM“</a:t>
            </a:r>
            <a:endParaRPr lang="en-US" altLang="en-US">
              <a:ea typeface="ヒラギノ角ゴ Pro W3" charset="0"/>
              <a:cs typeface="ヒラギノ角ゴ Pro W3" charset="0"/>
            </a:endParaRPr>
          </a:p>
        </p:txBody>
      </p:sp>
      <p:sp>
        <p:nvSpPr>
          <p:cNvPr id="2062" name="AutoShape 57"/>
          <p:cNvSpPr>
            <a:spLocks noChangeArrowheads="1"/>
          </p:cNvSpPr>
          <p:nvPr/>
        </p:nvSpPr>
        <p:spPr bwMode="auto">
          <a:xfrm>
            <a:off x="1474788" y="5208588"/>
            <a:ext cx="287337" cy="134937"/>
          </a:xfrm>
          <a:prstGeom prst="roundRect">
            <a:avLst>
              <a:gd name="adj" fmla="val 16667"/>
            </a:avLst>
          </a:prstGeom>
          <a:solidFill>
            <a:schemeClr val="bg2"/>
          </a:solidFill>
          <a:ln w="9525" cmpd="sng">
            <a:noFill/>
            <a:bevel/>
            <a:headEnd/>
            <a:tailEnd/>
          </a:ln>
        </p:spPr>
        <p:txBody>
          <a:bodyPr lIns="18000" tIns="252000" rIns="18000" bIns="0"/>
          <a:lstStyle/>
          <a:p>
            <a:pPr>
              <a:spcBef>
                <a:spcPct val="15000"/>
              </a:spcBef>
              <a:spcAft>
                <a:spcPct val="15000"/>
              </a:spcAft>
              <a:buClr>
                <a:schemeClr val="accent1"/>
              </a:buClr>
            </a:pP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R 18 </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G 65 </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B 145</a:t>
            </a:r>
            <a:endParaRPr lang="en-US" altLang="zh-CN">
              <a:ea typeface="ヒラギノ角ゴ Pro W3" charset="0"/>
              <a:cs typeface="ヒラギノ角ゴ Pro W3" charset="0"/>
            </a:endParaRPr>
          </a:p>
        </p:txBody>
      </p:sp>
      <p:sp>
        <p:nvSpPr>
          <p:cNvPr id="206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cmpd="sng">
            <a:noFill/>
            <a:bevel/>
            <a:headEnd/>
            <a:tailEnd/>
          </a:ln>
        </p:spPr>
        <p:txBody>
          <a:bodyPr lIns="18000" tIns="252000" rIns="18000" bIns="0"/>
          <a:lstStyle/>
          <a:p>
            <a:pPr>
              <a:spcBef>
                <a:spcPct val="15000"/>
              </a:spcBef>
              <a:spcAft>
                <a:spcPct val="15000"/>
              </a:spcAft>
              <a:buClr>
                <a:schemeClr val="accent1"/>
              </a:buClr>
            </a:pP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R 0 </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G 201 </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B 255</a:t>
            </a:r>
            <a:endParaRPr lang="en-US" altLang="zh-CN">
              <a:ea typeface="ヒラギノ角ゴ Pro W3" charset="0"/>
              <a:cs typeface="ヒラギノ角ゴ Pro W3" charset="0"/>
            </a:endParaRPr>
          </a:p>
        </p:txBody>
      </p:sp>
      <p:sp>
        <p:nvSpPr>
          <p:cNvPr id="2064" name="AutoShape 59"/>
          <p:cNvSpPr>
            <a:spLocks noChangeArrowheads="1"/>
          </p:cNvSpPr>
          <p:nvPr/>
        </p:nvSpPr>
        <p:spPr bwMode="auto">
          <a:xfrm>
            <a:off x="2195513" y="5208588"/>
            <a:ext cx="287337" cy="134937"/>
          </a:xfrm>
          <a:prstGeom prst="roundRect">
            <a:avLst>
              <a:gd name="adj" fmla="val 16667"/>
            </a:avLst>
          </a:prstGeom>
          <a:solidFill>
            <a:srgbClr val="A8BBC0"/>
          </a:solidFill>
          <a:ln w="9525" cmpd="sng">
            <a:noFill/>
            <a:bevel/>
            <a:headEnd/>
            <a:tailEnd/>
          </a:ln>
        </p:spPr>
        <p:txBody>
          <a:bodyPr lIns="18000" tIns="252000" rIns="18000" bIns="0"/>
          <a:lstStyle/>
          <a:p>
            <a:pPr>
              <a:spcBef>
                <a:spcPct val="15000"/>
              </a:spcBef>
              <a:spcAft>
                <a:spcPct val="15000"/>
              </a:spcAft>
              <a:buClr>
                <a:schemeClr val="accent1"/>
              </a:buClr>
            </a:pPr>
            <a:r>
              <a:rPr lang="en-US" sz="500" b="1">
                <a:solidFill>
                  <a:schemeClr val="tx2"/>
                </a:solidFill>
                <a:latin typeface="Nokia Pure Text Light" pitchFamily="34" charset="0"/>
                <a:ea typeface="ヒラギノ角ゴ Pro W3" charset="0"/>
                <a:cs typeface="ヒラギノ角ゴ Pro W3" charset="0"/>
                <a:sym typeface="Arial" pitchFamily="34" charset="0"/>
              </a:rPr>
              <a:t>R 104</a:t>
            </a:r>
            <a:br>
              <a:rPr lang="en-US" altLang="en-US" sz="500" b="1">
                <a:solidFill>
                  <a:schemeClr val="tx2"/>
                </a:solidFill>
                <a:latin typeface="Nokia Pure Text Light" pitchFamily="34" charset="0"/>
                <a:ea typeface="ヒラギノ角ゴ Pro W3" charset="0"/>
                <a:cs typeface="ヒラギノ角ゴ Pro W3" charset="0"/>
                <a:sym typeface="Arial" pitchFamily="34" charset="0"/>
              </a:rPr>
            </a:br>
            <a:r>
              <a:rPr lang="en-US" sz="500" b="1">
                <a:solidFill>
                  <a:schemeClr val="tx2"/>
                </a:solidFill>
                <a:latin typeface="Nokia Pure Text Light" pitchFamily="34" charset="0"/>
                <a:ea typeface="ヒラギノ角ゴ Pro W3" charset="0"/>
                <a:cs typeface="ヒラギノ角ゴ Pro W3" charset="0"/>
                <a:sym typeface="Arial" pitchFamily="34" charset="0"/>
              </a:rPr>
              <a:t>G 113</a:t>
            </a:r>
            <a:br>
              <a:rPr lang="en-US" altLang="en-US" sz="500" b="1">
                <a:solidFill>
                  <a:schemeClr val="tx2"/>
                </a:solidFill>
                <a:latin typeface="Nokia Pure Text Light" pitchFamily="34" charset="0"/>
                <a:ea typeface="ヒラギノ角ゴ Pro W3" charset="0"/>
                <a:cs typeface="ヒラギノ角ゴ Pro W3" charset="0"/>
                <a:sym typeface="Arial" pitchFamily="34" charset="0"/>
              </a:rPr>
            </a:br>
            <a:r>
              <a:rPr lang="en-US" sz="500" b="1">
                <a:solidFill>
                  <a:schemeClr val="tx2"/>
                </a:solidFill>
                <a:latin typeface="Nokia Pure Text Light" pitchFamily="34" charset="0"/>
                <a:ea typeface="ヒラギノ角ゴ Pro W3" charset="0"/>
                <a:cs typeface="ヒラギノ角ゴ Pro W3" charset="0"/>
                <a:sym typeface="Arial" pitchFamily="34" charset="0"/>
              </a:rPr>
              <a:t>B 122</a:t>
            </a:r>
            <a:endParaRPr lang="en-US" altLang="en-US">
              <a:ea typeface="ヒラギノ角ゴ Pro W3" charset="0"/>
              <a:cs typeface="ヒラギノ角ゴ Pro W3" charset="0"/>
            </a:endParaRPr>
          </a:p>
        </p:txBody>
      </p:sp>
      <p:sp>
        <p:nvSpPr>
          <p:cNvPr id="2065" name="AutoShape 64"/>
          <p:cNvSpPr>
            <a:spLocks noChangeArrowheads="1"/>
          </p:cNvSpPr>
          <p:nvPr/>
        </p:nvSpPr>
        <p:spPr bwMode="auto">
          <a:xfrm>
            <a:off x="2916238" y="5208588"/>
            <a:ext cx="287337" cy="134937"/>
          </a:xfrm>
          <a:prstGeom prst="roundRect">
            <a:avLst>
              <a:gd name="adj" fmla="val 16667"/>
            </a:avLst>
          </a:prstGeom>
          <a:solidFill>
            <a:srgbClr val="D8D9DA"/>
          </a:solidFill>
          <a:ln w="9525" cmpd="sng">
            <a:noFill/>
            <a:bevel/>
            <a:headEnd/>
            <a:tailEnd/>
          </a:ln>
        </p:spPr>
        <p:txBody>
          <a:bodyPr lIns="18000" tIns="252000" rIns="18000" bIns="0"/>
          <a:lstStyle/>
          <a:p>
            <a:pPr>
              <a:spcBef>
                <a:spcPct val="15000"/>
              </a:spcBef>
              <a:spcAft>
                <a:spcPct val="15000"/>
              </a:spcAft>
              <a:buClr>
                <a:schemeClr val="accent1"/>
              </a:buClr>
            </a:pP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R 216</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G 217</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B 218</a:t>
            </a:r>
            <a:endParaRPr lang="en-US" altLang="zh-CN">
              <a:ea typeface="ヒラギノ角ゴ Pro W3" charset="0"/>
              <a:cs typeface="ヒラギノ角ゴ Pro W3" charset="0"/>
            </a:endParaRPr>
          </a:p>
        </p:txBody>
      </p:sp>
      <p:sp>
        <p:nvSpPr>
          <p:cNvPr id="2066" name="AutoShape 65"/>
          <p:cNvSpPr>
            <a:spLocks noChangeArrowheads="1"/>
          </p:cNvSpPr>
          <p:nvPr/>
        </p:nvSpPr>
        <p:spPr bwMode="auto">
          <a:xfrm>
            <a:off x="2555875" y="5208588"/>
            <a:ext cx="287338" cy="134937"/>
          </a:xfrm>
          <a:prstGeom prst="roundRect">
            <a:avLst>
              <a:gd name="adj" fmla="val 16667"/>
            </a:avLst>
          </a:prstGeom>
          <a:solidFill>
            <a:srgbClr val="A8BBC0"/>
          </a:solidFill>
          <a:ln w="9525" cmpd="sng">
            <a:noFill/>
            <a:bevel/>
            <a:headEnd/>
            <a:tailEnd/>
          </a:ln>
        </p:spPr>
        <p:txBody>
          <a:bodyPr lIns="18000" tIns="252000" rIns="18000" bIns="0"/>
          <a:lstStyle/>
          <a:p>
            <a:pPr>
              <a:spcBef>
                <a:spcPct val="15000"/>
              </a:spcBef>
              <a:spcAft>
                <a:spcPct val="15000"/>
              </a:spcAft>
              <a:buClr>
                <a:schemeClr val="accent1"/>
              </a:buClr>
            </a:pP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R 168</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G 187</a:t>
            </a:r>
            <a:br>
              <a:rPr lang="en-US" altLang="zh-CN" sz="500" b="1">
                <a:solidFill>
                  <a:schemeClr val="tx2"/>
                </a:solidFill>
                <a:latin typeface="Nokia Pure Text Light" pitchFamily="34" charset="0"/>
                <a:ea typeface="ヒラギノ角ゴ Pro W3" charset="0"/>
                <a:cs typeface="ヒラギノ角ゴ Pro W3" charset="0"/>
                <a:sym typeface="Arial" pitchFamily="34" charset="0"/>
              </a:rPr>
            </a:b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B 192</a:t>
            </a:r>
            <a:endParaRPr lang="en-US" altLang="zh-CN">
              <a:ea typeface="ヒラギノ角ゴ Pro W3" charset="0"/>
              <a:cs typeface="ヒラギノ角ゴ Pro W3" charset="0"/>
            </a:endParaRPr>
          </a:p>
        </p:txBody>
      </p:sp>
      <p:sp>
        <p:nvSpPr>
          <p:cNvPr id="2067" name="Rectangle 68"/>
          <p:cNvSpPr>
            <a:spLocks noChangeArrowheads="1"/>
          </p:cNvSpPr>
          <p:nvPr/>
        </p:nvSpPr>
        <p:spPr bwMode="auto">
          <a:xfrm>
            <a:off x="647700" y="5208588"/>
            <a:ext cx="792163" cy="134937"/>
          </a:xfrm>
          <a:prstGeom prst="rect">
            <a:avLst/>
          </a:prstGeom>
          <a:noFill/>
          <a:ln w="9525" cmpd="sng">
            <a:noFill/>
            <a:bevel/>
            <a:headEnd/>
            <a:tailEnd/>
          </a:ln>
        </p:spPr>
        <p:txBody>
          <a:bodyPr wrap="none" lIns="18000" tIns="0" rIns="36000" bIns="0" anchor="ctr"/>
          <a:lstStyle/>
          <a:p>
            <a:pPr algn="r">
              <a:spcBef>
                <a:spcPct val="15000"/>
              </a:spcBef>
              <a:spcAft>
                <a:spcPct val="15000"/>
              </a:spcAft>
              <a:buClr>
                <a:schemeClr val="accent1"/>
              </a:buClr>
            </a:pPr>
            <a:r>
              <a:rPr lang="en-US" altLang="zh-CN" sz="500" b="1">
                <a:solidFill>
                  <a:schemeClr val="tx2"/>
                </a:solidFill>
                <a:latin typeface="Nokia Pure Text Light" pitchFamily="34" charset="0"/>
                <a:ea typeface="ヒラギノ角ゴ Pro W3" charset="0"/>
                <a:cs typeface="ヒラギノ角ゴ Pro W3" charset="0"/>
                <a:sym typeface="Arial" pitchFamily="34" charset="0"/>
              </a:rPr>
              <a:t>Core and background colors:</a:t>
            </a:r>
            <a:endParaRPr lang="en-US" altLang="zh-CN">
              <a:ea typeface="ヒラギノ角ゴ Pro W3" charset="0"/>
              <a:cs typeface="ヒラギノ角ゴ Pro W3" charset="0"/>
            </a:endParaRPr>
          </a:p>
        </p:txBody>
      </p:sp>
      <p:sp>
        <p:nvSpPr>
          <p:cNvPr id="2068" name="AutoShape 57"/>
          <p:cNvSpPr>
            <a:spLocks noChangeArrowheads="1"/>
          </p:cNvSpPr>
          <p:nvPr/>
        </p:nvSpPr>
        <p:spPr bwMode="auto">
          <a:xfrm>
            <a:off x="1474788" y="5208588"/>
            <a:ext cx="287337" cy="134937"/>
          </a:xfrm>
          <a:prstGeom prst="roundRect">
            <a:avLst>
              <a:gd name="adj" fmla="val 16667"/>
            </a:avLst>
          </a:prstGeom>
          <a:solidFill>
            <a:schemeClr val="tx1"/>
          </a:solidFill>
          <a:ln w="9525" cmpd="sng">
            <a:noFill/>
            <a:bevel/>
            <a:headEnd/>
            <a:tailEnd/>
          </a:ln>
        </p:spPr>
        <p:txBody>
          <a:bodyPr lIns="18000" tIns="252000" rIns="18000" bIns="0"/>
          <a:lstStyle/>
          <a:p>
            <a:pPr>
              <a:spcBef>
                <a:spcPct val="15000"/>
              </a:spcBef>
              <a:spcAft>
                <a:spcPct val="15000"/>
              </a:spcAft>
              <a:buClr>
                <a:schemeClr val="accent1"/>
              </a:buClr>
            </a:pPr>
            <a:endParaRPr lang="en-US" sz="500" b="1">
              <a:solidFill>
                <a:schemeClr val="tx2"/>
              </a:solidFill>
              <a:latin typeface="Nokia Pure Text Light" pitchFamily="34" charset="0"/>
              <a:ea typeface="ヒラギノ角ゴ Pro W3" charset="0"/>
              <a:cs typeface="ヒラギノ角ゴ Pro W3" charset="0"/>
              <a:sym typeface="Arial" pitchFamily="34" charset="0"/>
            </a:endParaRPr>
          </a:p>
        </p:txBody>
      </p:sp>
      <p:sp>
        <p:nvSpPr>
          <p:cNvPr id="206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cmpd="sng">
            <a:noFill/>
            <a:bevel/>
            <a:headEnd/>
            <a:tailEnd/>
          </a:ln>
        </p:spPr>
        <p:txBody>
          <a:bodyPr lIns="18000" tIns="252000" rIns="18000" bIns="0"/>
          <a:lstStyle/>
          <a:p>
            <a:pPr>
              <a:spcBef>
                <a:spcPct val="15000"/>
              </a:spcBef>
              <a:spcAft>
                <a:spcPct val="15000"/>
              </a:spcAft>
              <a:buClr>
                <a:schemeClr val="accent1"/>
              </a:buClr>
            </a:pPr>
            <a:endParaRPr lang="en-US" sz="500" b="1">
              <a:solidFill>
                <a:schemeClr val="tx2"/>
              </a:solidFill>
              <a:latin typeface="Nokia Pure Text Light" pitchFamily="34" charset="0"/>
              <a:ea typeface="ヒラギノ角ゴ Pro W3" charset="0"/>
              <a:cs typeface="ヒラギノ角ゴ Pro W3" charset="0"/>
              <a:sym typeface="Arial" pitchFamily="34" charset="0"/>
            </a:endParaRPr>
          </a:p>
        </p:txBody>
      </p:sp>
      <p:sp>
        <p:nvSpPr>
          <p:cNvPr id="2070" name="AutoShape 59"/>
          <p:cNvSpPr>
            <a:spLocks noChangeArrowheads="1"/>
          </p:cNvSpPr>
          <p:nvPr/>
        </p:nvSpPr>
        <p:spPr bwMode="auto">
          <a:xfrm>
            <a:off x="2195513" y="5208588"/>
            <a:ext cx="287337" cy="134937"/>
          </a:xfrm>
          <a:prstGeom prst="roundRect">
            <a:avLst>
              <a:gd name="adj" fmla="val 16667"/>
            </a:avLst>
          </a:prstGeom>
          <a:solidFill>
            <a:schemeClr val="bg2"/>
          </a:solidFill>
          <a:ln w="9525" cmpd="sng">
            <a:noFill/>
            <a:bevel/>
            <a:headEnd/>
            <a:tailEnd/>
          </a:ln>
        </p:spPr>
        <p:txBody>
          <a:bodyPr lIns="18000" tIns="252000" rIns="18000" bIns="0"/>
          <a:lstStyle/>
          <a:p>
            <a:pPr>
              <a:spcBef>
                <a:spcPct val="15000"/>
              </a:spcBef>
              <a:spcAft>
                <a:spcPct val="15000"/>
              </a:spcAft>
              <a:buClr>
                <a:schemeClr val="accent1"/>
              </a:buClr>
            </a:pPr>
            <a:endParaRPr lang="en-US" sz="500" b="1">
              <a:solidFill>
                <a:schemeClr val="tx2"/>
              </a:solidFill>
              <a:latin typeface="Nokia Pure Text Light" pitchFamily="34" charset="0"/>
              <a:ea typeface="Nokia Pure Text Light" pitchFamily="34" charset="0"/>
              <a:cs typeface="Nokia Pure Text Light" pitchFamily="34" charset="0"/>
              <a:sym typeface="Arial" pitchFamily="34" charset="0"/>
            </a:endParaRPr>
          </a:p>
        </p:txBody>
      </p:sp>
      <p:sp>
        <p:nvSpPr>
          <p:cNvPr id="2071" name="Rectangle 68"/>
          <p:cNvSpPr>
            <a:spLocks noChangeArrowheads="1"/>
          </p:cNvSpPr>
          <p:nvPr/>
        </p:nvSpPr>
        <p:spPr bwMode="auto">
          <a:xfrm>
            <a:off x="647700" y="5208588"/>
            <a:ext cx="792163" cy="134937"/>
          </a:xfrm>
          <a:prstGeom prst="rect">
            <a:avLst/>
          </a:prstGeom>
          <a:noFill/>
          <a:ln w="9525" cmpd="sng">
            <a:noFill/>
            <a:bevel/>
            <a:headEnd/>
            <a:tailEnd/>
          </a:ln>
        </p:spPr>
        <p:txBody>
          <a:bodyPr wrap="none" lIns="18000" tIns="0" rIns="36000" bIns="0" anchor="ctr"/>
          <a:lstStyle/>
          <a:p>
            <a:pPr algn="r">
              <a:spcBef>
                <a:spcPct val="15000"/>
              </a:spcBef>
              <a:spcAft>
                <a:spcPct val="15000"/>
              </a:spcAft>
              <a:buClr>
                <a:schemeClr val="accent1"/>
              </a:buClr>
            </a:pPr>
            <a:endParaRPr lang="en-US" sz="500" b="1">
              <a:solidFill>
                <a:schemeClr val="tx2"/>
              </a:solidFill>
              <a:latin typeface="Nokia Pure Text Light" pitchFamily="34" charset="0"/>
              <a:ea typeface="ヒラギノ角ゴ Pro W3" charset="0"/>
              <a:cs typeface="ヒラギノ角ゴ Pro W3" charset="0"/>
              <a:sym typeface="Arial" pitchFamily="34" charset="0"/>
            </a:endParaRPr>
          </a:p>
        </p:txBody>
      </p:sp>
      <p:sp>
        <p:nvSpPr>
          <p:cNvPr id="2072" name="Date Placeholder 3"/>
          <p:cNvSpPr>
            <a:spLocks noChangeArrowheads="1"/>
          </p:cNvSpPr>
          <p:nvPr/>
        </p:nvSpPr>
        <p:spPr bwMode="auto">
          <a:xfrm>
            <a:off x="722313" y="4643438"/>
            <a:ext cx="687387" cy="138112"/>
          </a:xfrm>
          <a:prstGeom prst="rect">
            <a:avLst/>
          </a:prstGeom>
          <a:noFill/>
          <a:ln w="9525">
            <a:noFill/>
            <a:miter lim="800000"/>
            <a:headEnd/>
            <a:tailEnd/>
          </a:ln>
        </p:spPr>
        <p:txBody>
          <a:bodyPr lIns="0" tIns="0" rIns="0" bIns="0"/>
          <a:lstStyle/>
          <a:p>
            <a:pPr eaLnBrk="1" hangingPunct="1"/>
            <a:fld id="{F37B6E40-ADC1-43CB-BC9A-59D8A5358547}" type="datetime1">
              <a:rPr lang="en-US" altLang="zh-CN" sz="800">
                <a:solidFill>
                  <a:srgbClr val="124191"/>
                </a:solidFill>
                <a:sym typeface="Arial" pitchFamily="34" charset="0"/>
              </a:rPr>
              <a:pPr eaLnBrk="1" hangingPunct="1"/>
              <a:t>3/22/2017</a:t>
            </a:fld>
            <a:endParaRPr lang="en-US" altLang="zh-CN" sz="800">
              <a:solidFill>
                <a:schemeClr val="bg1"/>
              </a:solidFill>
              <a:latin typeface="Nokia Pure Text Light" pitchFamily="34" charset="0"/>
              <a:ea typeface="Nokia Pure Text Light" pitchFamily="34" charset="0"/>
              <a:cs typeface="Nokia Pure Text Light" pitchFamily="34" charset="0"/>
              <a:sym typeface="Arial" pitchFamily="34" charset="0"/>
            </a:endParaRPr>
          </a:p>
        </p:txBody>
      </p:sp>
      <p:sp>
        <p:nvSpPr>
          <p:cNvPr id="2073" name="Slide Number Placeholder 5"/>
          <p:cNvSpPr>
            <a:spLocks noChangeArrowheads="1"/>
          </p:cNvSpPr>
          <p:nvPr/>
        </p:nvSpPr>
        <p:spPr bwMode="auto">
          <a:xfrm>
            <a:off x="433388" y="4643438"/>
            <a:ext cx="144462" cy="138112"/>
          </a:xfrm>
          <a:prstGeom prst="rect">
            <a:avLst/>
          </a:prstGeom>
          <a:noFill/>
          <a:ln w="9525">
            <a:noFill/>
            <a:miter lim="800000"/>
            <a:headEnd/>
            <a:tailEnd/>
          </a:ln>
        </p:spPr>
        <p:txBody>
          <a:bodyPr lIns="0" tIns="0" rIns="0" bIns="0"/>
          <a:lstStyle/>
          <a:p>
            <a:pPr eaLnBrk="1" hangingPunct="1"/>
            <a:fld id="{A75DEB37-7D96-4EC1-A348-4EB6188D6CD9}" type="slidenum">
              <a:rPr lang="en-US" altLang="zh-CN" sz="800">
                <a:solidFill>
                  <a:srgbClr val="124191"/>
                </a:solidFill>
                <a:ea typeface="ヒラギノ角ゴ Pro W3" charset="0"/>
                <a:cs typeface="ヒラギノ角ゴ Pro W3" charset="0"/>
                <a:sym typeface="Arial" pitchFamily="34" charset="0"/>
              </a:rPr>
              <a:pPr eaLnBrk="1" hangingPunct="1"/>
              <a:t>‹#›</a:t>
            </a:fld>
            <a:endParaRPr lang="en-US" altLang="zh-CN" sz="1000">
              <a:solidFill>
                <a:schemeClr val="bg1"/>
              </a:solidFill>
              <a:latin typeface="Nokia Pure Text Light" pitchFamily="34" charset="0"/>
              <a:ea typeface="Nokia Pure Text Light" pitchFamily="34" charset="0"/>
              <a:cs typeface="Nokia Pure Text Light" pitchFamily="34" charset="0"/>
              <a:sym typeface="Arial" pitchFamily="34" charset="0"/>
            </a:endParaRPr>
          </a:p>
        </p:txBody>
      </p:sp>
      <p:sp>
        <p:nvSpPr>
          <p:cNvPr id="2074" name="TextBox 1"/>
          <p:cNvSpPr>
            <a:spLocks noChangeArrowheads="1"/>
          </p:cNvSpPr>
          <p:nvPr/>
        </p:nvSpPr>
        <p:spPr bwMode="auto">
          <a:xfrm>
            <a:off x="1439863" y="4643438"/>
            <a:ext cx="5048250" cy="122237"/>
          </a:xfrm>
          <a:prstGeom prst="rect">
            <a:avLst/>
          </a:prstGeom>
          <a:noFill/>
          <a:ln w="9525">
            <a:noFill/>
            <a:miter lim="800000"/>
            <a:headEnd/>
            <a:tailEnd/>
          </a:ln>
        </p:spPr>
        <p:txBody>
          <a:bodyPr lIns="0" tIns="0" rIns="0" bIns="0">
            <a:spAutoFit/>
          </a:bodyPr>
          <a:lstStyle/>
          <a:p>
            <a:r>
              <a:rPr lang="en-US" altLang="zh-CN" sz="800" dirty="0">
                <a:solidFill>
                  <a:schemeClr val="bg1"/>
                </a:solidFill>
                <a:latin typeface="Nokia Pure Text Light" pitchFamily="34" charset="0"/>
                <a:ea typeface="ヒラギノ角ゴ Pro W3" charset="0"/>
                <a:cs typeface="ヒラギノ角ゴ Pro W3" charset="0"/>
                <a:sym typeface="Arial" pitchFamily="34" charset="0"/>
              </a:rPr>
              <a:t>© Nokia 201</a:t>
            </a:r>
            <a:r>
              <a:rPr lang="pl-PL" altLang="zh-CN" sz="800" dirty="0">
                <a:solidFill>
                  <a:schemeClr val="bg1"/>
                </a:solidFill>
                <a:latin typeface="Nokia Pure Text Light" pitchFamily="34" charset="0"/>
                <a:ea typeface="ヒラギノ角ゴ Pro W3" charset="0"/>
                <a:cs typeface="ヒラギノ角ゴ Pro W3" charset="0"/>
                <a:sym typeface="Arial" pitchFamily="34" charset="0"/>
              </a:rPr>
              <a:t>5</a:t>
            </a:r>
            <a:r>
              <a:rPr lang="en-US" altLang="zh-CN" sz="800" dirty="0">
                <a:solidFill>
                  <a:schemeClr val="bg1"/>
                </a:solidFill>
                <a:latin typeface="Nokia Pure Text Light" pitchFamily="34" charset="0"/>
                <a:ea typeface="ヒラギノ角ゴ Pro W3" charset="0"/>
                <a:cs typeface="ヒラギノ角ゴ Pro W3" charset="0"/>
                <a:sym typeface="Arial" pitchFamily="34" charset="0"/>
              </a:rPr>
              <a:t>            </a:t>
            </a:r>
          </a:p>
        </p:txBody>
      </p:sp>
      <p:sp>
        <p:nvSpPr>
          <p:cNvPr id="2075" name="TextBox 26"/>
          <p:cNvSpPr>
            <a:spLocks noChangeArrowheads="1"/>
          </p:cNvSpPr>
          <p:nvPr/>
        </p:nvSpPr>
        <p:spPr bwMode="auto">
          <a:xfrm>
            <a:off x="431800" y="4787900"/>
            <a:ext cx="5048250" cy="122238"/>
          </a:xfrm>
          <a:prstGeom prst="rect">
            <a:avLst/>
          </a:prstGeom>
          <a:noFill/>
          <a:ln w="9525">
            <a:noFill/>
            <a:miter lim="800000"/>
            <a:headEnd/>
            <a:tailEnd/>
          </a:ln>
        </p:spPr>
        <p:txBody>
          <a:bodyPr lIns="0" tIns="0" rIns="0" bIns="0">
            <a:spAutoFit/>
          </a:bodyPr>
          <a:lstStyle/>
          <a:p>
            <a:r>
              <a:rPr lang="pl-PL" altLang="zh-CN" sz="800" dirty="0">
                <a:solidFill>
                  <a:schemeClr val="bg1"/>
                </a:solidFill>
                <a:latin typeface="Nokia Pure Text Light" pitchFamily="34" charset="0"/>
                <a:ea typeface="Nokia Pure Text Light" pitchFamily="34" charset="0"/>
                <a:cs typeface="Nokia Pure Text Light" pitchFamily="34" charset="0"/>
                <a:sym typeface="Arial" pitchFamily="34" charset="0"/>
              </a:rPr>
              <a:t>Public</a:t>
            </a:r>
            <a:endParaRPr lang="en-US" altLang="zh-CN" sz="800" dirty="0">
              <a:solidFill>
                <a:schemeClr val="bg1"/>
              </a:solidFill>
              <a:latin typeface="Nokia Pure Text Light" pitchFamily="34" charset="0"/>
              <a:ea typeface="Nokia Pure Text Light" pitchFamily="34" charset="0"/>
              <a:cs typeface="Nokia Pure Text Light" pitchFamily="34" charset="0"/>
              <a:sym typeface="Arial" pitchFamily="34" charset="0"/>
            </a:endParaRP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Lst>
  <p:txStyles>
    <p:titleStyle>
      <a:lvl1pPr marL="457200" indent="-457200" algn="l" rtl="0" eaLnBrk="0" fontAlgn="base" hangingPunct="0">
        <a:spcBef>
          <a:spcPct val="0"/>
        </a:spcBef>
        <a:spcAft>
          <a:spcPct val="0"/>
        </a:spcAft>
        <a:defRPr b="1">
          <a:solidFill>
            <a:schemeClr val="tx2"/>
          </a:solidFill>
          <a:latin typeface="+mj-lt"/>
          <a:ea typeface="+mj-ea"/>
          <a:cs typeface="+mj-cs"/>
          <a:sym typeface="Arial" pitchFamily="34" charset="0"/>
        </a:defRPr>
      </a:lvl1pPr>
      <a:lvl2pPr marL="457200" indent="-457200" algn="l" rtl="0" eaLnBrk="0" fontAlgn="base" hangingPunct="0">
        <a:spcBef>
          <a:spcPct val="0"/>
        </a:spcBef>
        <a:spcAft>
          <a:spcPct val="0"/>
        </a:spcAft>
        <a:defRPr b="1">
          <a:solidFill>
            <a:schemeClr val="tx2"/>
          </a:solidFill>
          <a:latin typeface="Nokia Pure Headline Light" pitchFamily="34" charset="0"/>
          <a:ea typeface="ヒラギノ角ゴ Pro W3" charset="0"/>
          <a:cs typeface="ヒラギノ角ゴ Pro W3" charset="0"/>
          <a:sym typeface="Arial" pitchFamily="34" charset="0"/>
        </a:defRPr>
      </a:lvl2pPr>
      <a:lvl3pPr marL="457200" indent="-457200" algn="l" rtl="0" eaLnBrk="0" fontAlgn="base" hangingPunct="0">
        <a:spcBef>
          <a:spcPct val="0"/>
        </a:spcBef>
        <a:spcAft>
          <a:spcPct val="0"/>
        </a:spcAft>
        <a:defRPr b="1">
          <a:solidFill>
            <a:schemeClr val="tx2"/>
          </a:solidFill>
          <a:latin typeface="Nokia Pure Headline Light" pitchFamily="34" charset="0"/>
          <a:ea typeface="ヒラギノ角ゴ Pro W3" charset="0"/>
          <a:cs typeface="ヒラギノ角ゴ Pro W3" charset="0"/>
          <a:sym typeface="Arial" pitchFamily="34" charset="0"/>
        </a:defRPr>
      </a:lvl3pPr>
      <a:lvl4pPr marL="457200" indent="-457200" algn="l" rtl="0" eaLnBrk="0" fontAlgn="base" hangingPunct="0">
        <a:spcBef>
          <a:spcPct val="0"/>
        </a:spcBef>
        <a:spcAft>
          <a:spcPct val="0"/>
        </a:spcAft>
        <a:defRPr b="1">
          <a:solidFill>
            <a:schemeClr val="tx2"/>
          </a:solidFill>
          <a:latin typeface="Nokia Pure Headline Light" pitchFamily="34" charset="0"/>
          <a:ea typeface="ヒラギノ角ゴ Pro W3" charset="0"/>
          <a:cs typeface="ヒラギノ角ゴ Pro W3" charset="0"/>
          <a:sym typeface="Arial" pitchFamily="34" charset="0"/>
        </a:defRPr>
      </a:lvl4pPr>
      <a:lvl5pPr marL="457200" indent="-457200" algn="l" rtl="0" eaLnBrk="0" fontAlgn="base" hangingPunct="0">
        <a:spcBef>
          <a:spcPct val="0"/>
        </a:spcBef>
        <a:spcAft>
          <a:spcPct val="0"/>
        </a:spcAft>
        <a:defRPr b="1">
          <a:solidFill>
            <a:schemeClr val="tx2"/>
          </a:solidFill>
          <a:latin typeface="Nokia Pure Headline Light" pitchFamily="34" charset="0"/>
          <a:ea typeface="ヒラギノ角ゴ Pro W3" charset="0"/>
          <a:cs typeface="ヒラギノ角ゴ Pro W3" charset="0"/>
          <a:sym typeface="Arial" pitchFamily="34" charset="0"/>
        </a:defRPr>
      </a:lvl5pPr>
      <a:lvl6pPr marL="914400" indent="-457200" algn="l" rtl="0" eaLnBrk="0" fontAlgn="base" hangingPunct="0">
        <a:spcBef>
          <a:spcPct val="0"/>
        </a:spcBef>
        <a:spcAft>
          <a:spcPct val="0"/>
        </a:spcAft>
        <a:defRPr b="1">
          <a:solidFill>
            <a:schemeClr val="tx2"/>
          </a:solidFill>
          <a:latin typeface="Nokia Pure Headline Light" pitchFamily="34" charset="0"/>
          <a:ea typeface="ヒラギノ角ゴ Pro W3" charset="0"/>
          <a:cs typeface="ヒラギノ角ゴ Pro W3" charset="0"/>
          <a:sym typeface="Arial" pitchFamily="34" charset="0"/>
        </a:defRPr>
      </a:lvl6pPr>
      <a:lvl7pPr marL="1371600" indent="-457200" algn="l" rtl="0" eaLnBrk="0" fontAlgn="base" hangingPunct="0">
        <a:spcBef>
          <a:spcPct val="0"/>
        </a:spcBef>
        <a:spcAft>
          <a:spcPct val="0"/>
        </a:spcAft>
        <a:defRPr b="1">
          <a:solidFill>
            <a:schemeClr val="tx2"/>
          </a:solidFill>
          <a:latin typeface="Nokia Pure Headline Light" pitchFamily="34" charset="0"/>
          <a:ea typeface="ヒラギノ角ゴ Pro W3" charset="0"/>
          <a:cs typeface="ヒラギノ角ゴ Pro W3" charset="0"/>
          <a:sym typeface="Arial" pitchFamily="34" charset="0"/>
        </a:defRPr>
      </a:lvl7pPr>
      <a:lvl8pPr marL="1828800" indent="-457200" algn="l" rtl="0" eaLnBrk="0" fontAlgn="base" hangingPunct="0">
        <a:spcBef>
          <a:spcPct val="0"/>
        </a:spcBef>
        <a:spcAft>
          <a:spcPct val="0"/>
        </a:spcAft>
        <a:defRPr b="1">
          <a:solidFill>
            <a:schemeClr val="tx2"/>
          </a:solidFill>
          <a:latin typeface="Nokia Pure Headline Light" pitchFamily="34" charset="0"/>
          <a:ea typeface="ヒラギノ角ゴ Pro W3" charset="0"/>
          <a:cs typeface="ヒラギノ角ゴ Pro W3" charset="0"/>
          <a:sym typeface="Arial" pitchFamily="34" charset="0"/>
        </a:defRPr>
      </a:lvl8pPr>
      <a:lvl9pPr marL="2286000" indent="-457200" algn="l" rtl="0" eaLnBrk="0" fontAlgn="base" hangingPunct="0">
        <a:spcBef>
          <a:spcPct val="0"/>
        </a:spcBef>
        <a:spcAft>
          <a:spcPct val="0"/>
        </a:spcAft>
        <a:defRPr b="1">
          <a:solidFill>
            <a:schemeClr val="tx2"/>
          </a:solidFill>
          <a:latin typeface="Nokia Pure Headline Light" pitchFamily="34" charset="0"/>
          <a:ea typeface="ヒラギノ角ゴ Pro W3" charset="0"/>
          <a:cs typeface="ヒラギノ角ゴ Pro W3" charset="0"/>
          <a:sym typeface="Arial" pitchFamily="34" charset="0"/>
        </a:defRPr>
      </a:lvl9pPr>
    </p:titleStyle>
    <p:bodyStyle>
      <a:lvl1pPr marL="230188" indent="-230188" algn="l" defTabSz="457200" rtl="0" eaLnBrk="0" fontAlgn="base" hangingPunct="0">
        <a:spcBef>
          <a:spcPct val="0"/>
        </a:spcBef>
        <a:spcAft>
          <a:spcPts val="600"/>
        </a:spcAft>
        <a:buFont typeface="Arial" pitchFamily="34" charset="0"/>
        <a:buChar char="•"/>
        <a:defRPr sz="3200">
          <a:solidFill>
            <a:schemeClr val="tx2"/>
          </a:solidFill>
          <a:latin typeface="+mn-lt"/>
          <a:ea typeface="+mn-ea"/>
          <a:cs typeface="+mn-cs"/>
          <a:sym typeface="ヒラギノ角ゴ Pro W3" charset="0"/>
        </a:defRPr>
      </a:lvl1pPr>
      <a:lvl2pPr marL="458788" indent="-227013" algn="l" defTabSz="457200" rtl="0" eaLnBrk="0" fontAlgn="base" hangingPunct="0">
        <a:spcBef>
          <a:spcPct val="0"/>
        </a:spcBef>
        <a:spcAft>
          <a:spcPts val="600"/>
        </a:spcAft>
        <a:buFont typeface="Lucida Grande" charset="0"/>
        <a:buChar char="-"/>
        <a:defRPr sz="2800">
          <a:solidFill>
            <a:schemeClr val="tx2"/>
          </a:solidFill>
          <a:latin typeface="+mn-lt"/>
          <a:ea typeface="+mn-ea"/>
          <a:cs typeface="+mn-cs"/>
          <a:sym typeface="ヒラギノ角ゴ Pro W3" charset="0"/>
        </a:defRPr>
      </a:lvl2pPr>
      <a:lvl3pPr marL="684213" indent="-223838" algn="l" defTabSz="457200" rtl="0" eaLnBrk="0" fontAlgn="base" hangingPunct="0">
        <a:spcBef>
          <a:spcPct val="0"/>
        </a:spcBef>
        <a:spcAft>
          <a:spcPts val="600"/>
        </a:spcAft>
        <a:buFont typeface="Arial" pitchFamily="34" charset="0"/>
        <a:buChar char="•"/>
        <a:defRPr sz="2400">
          <a:solidFill>
            <a:schemeClr val="tx2"/>
          </a:solidFill>
          <a:latin typeface="+mn-lt"/>
          <a:ea typeface="+mn-ea"/>
          <a:cs typeface="+mn-cs"/>
          <a:sym typeface="ヒラギノ角ゴ Pro W3" charset="0"/>
        </a:defRPr>
      </a:lvl3pPr>
      <a:lvl4pPr marL="912813" indent="-227013" algn="l" defTabSz="457200" rtl="0" eaLnBrk="0" fontAlgn="base" hangingPunct="0">
        <a:spcBef>
          <a:spcPct val="0"/>
        </a:spcBef>
        <a:spcAft>
          <a:spcPts val="600"/>
        </a:spcAft>
        <a:buFont typeface="Lucida Grande" charset="0"/>
        <a:buChar char="-"/>
        <a:defRPr sz="2000">
          <a:solidFill>
            <a:schemeClr val="tx2"/>
          </a:solidFill>
          <a:latin typeface="+mn-lt"/>
          <a:ea typeface="+mn-ea"/>
          <a:cs typeface="+mn-cs"/>
          <a:sym typeface="ヒラギノ角ゴ Pro W3" charset="0"/>
        </a:defRPr>
      </a:lvl4pPr>
      <a:lvl5pPr marL="1143000" indent="-230188" algn="l" defTabSz="457200" rtl="0" eaLnBrk="0" fontAlgn="base" hangingPunct="0">
        <a:spcBef>
          <a:spcPct val="0"/>
        </a:spcBef>
        <a:spcAft>
          <a:spcPts val="600"/>
        </a:spcAft>
        <a:buFont typeface="Arial" pitchFamily="34" charset="0"/>
        <a:buChar char="•"/>
        <a:defRPr sz="2000">
          <a:solidFill>
            <a:schemeClr val="tx2"/>
          </a:solidFill>
          <a:latin typeface="+mn-lt"/>
          <a:ea typeface="+mn-ea"/>
          <a:cs typeface="+mn-cs"/>
          <a:sym typeface="ヒラギノ角ゴ Pro W3" charset="0"/>
        </a:defRPr>
      </a:lvl5pPr>
      <a:lvl6pPr marL="1600200" indent="-230188" algn="l" defTabSz="457200" rtl="0" eaLnBrk="0" fontAlgn="base" hangingPunct="0">
        <a:spcBef>
          <a:spcPct val="0"/>
        </a:spcBef>
        <a:spcAft>
          <a:spcPts val="600"/>
        </a:spcAft>
        <a:buFont typeface="Arial" pitchFamily="34" charset="0"/>
        <a:buChar char="•"/>
        <a:defRPr sz="2000">
          <a:solidFill>
            <a:schemeClr val="tx2"/>
          </a:solidFill>
          <a:latin typeface="+mn-lt"/>
          <a:ea typeface="+mn-ea"/>
          <a:cs typeface="+mn-cs"/>
          <a:sym typeface="ヒラギノ角ゴ Pro W3" charset="0"/>
        </a:defRPr>
      </a:lvl6pPr>
      <a:lvl7pPr marL="2057400" indent="-230188" algn="l" defTabSz="457200" rtl="0" eaLnBrk="0" fontAlgn="base" hangingPunct="0">
        <a:spcBef>
          <a:spcPct val="0"/>
        </a:spcBef>
        <a:spcAft>
          <a:spcPts val="600"/>
        </a:spcAft>
        <a:buFont typeface="Arial" pitchFamily="34" charset="0"/>
        <a:buChar char="•"/>
        <a:defRPr sz="2000">
          <a:solidFill>
            <a:schemeClr val="tx2"/>
          </a:solidFill>
          <a:latin typeface="+mn-lt"/>
          <a:ea typeface="+mn-ea"/>
          <a:cs typeface="+mn-cs"/>
          <a:sym typeface="ヒラギノ角ゴ Pro W3" charset="0"/>
        </a:defRPr>
      </a:lvl7pPr>
      <a:lvl8pPr marL="2514600" indent="-230188" algn="l" defTabSz="457200" rtl="0" eaLnBrk="0" fontAlgn="base" hangingPunct="0">
        <a:spcBef>
          <a:spcPct val="0"/>
        </a:spcBef>
        <a:spcAft>
          <a:spcPts val="600"/>
        </a:spcAft>
        <a:buFont typeface="Arial" pitchFamily="34" charset="0"/>
        <a:buChar char="•"/>
        <a:defRPr sz="2000">
          <a:solidFill>
            <a:schemeClr val="tx2"/>
          </a:solidFill>
          <a:latin typeface="+mn-lt"/>
          <a:ea typeface="+mn-ea"/>
          <a:cs typeface="+mn-cs"/>
          <a:sym typeface="ヒラギノ角ゴ Pro W3" charset="0"/>
        </a:defRPr>
      </a:lvl8pPr>
      <a:lvl9pPr marL="2971800" indent="-230188" algn="l" defTabSz="457200" rtl="0" eaLnBrk="0" fontAlgn="base" hangingPunct="0">
        <a:spcBef>
          <a:spcPct val="0"/>
        </a:spcBef>
        <a:spcAft>
          <a:spcPts val="600"/>
        </a:spcAft>
        <a:buFont typeface="Arial" pitchFamily="34" charset="0"/>
        <a:buChar char="•"/>
        <a:defRPr sz="2000">
          <a:solidFill>
            <a:schemeClr val="tx2"/>
          </a:solidFill>
          <a:latin typeface="+mn-lt"/>
          <a:ea typeface="+mn-ea"/>
          <a:cs typeface="+mn-cs"/>
          <a:sym typeface="ヒラギノ角ゴ Pro W3"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p:cNvPicPr>
            <a:picLocks noChangeAspect="1" noChangeArrowheads="1"/>
          </p:cNvPicPr>
          <p:nvPr/>
        </p:nvPicPr>
        <p:blipFill>
          <a:blip r:embed="rId2" cstate="print"/>
          <a:srcRect/>
          <a:stretch>
            <a:fillRect/>
          </a:stretch>
        </p:blipFill>
        <p:spPr bwMode="auto">
          <a:xfrm>
            <a:off x="7958138" y="4672013"/>
            <a:ext cx="703262" cy="115887"/>
          </a:xfrm>
          <a:prstGeom prst="rect">
            <a:avLst/>
          </a:prstGeom>
          <a:noFill/>
          <a:ln w="9525" cmpd="sng">
            <a:noFill/>
            <a:miter lim="800000"/>
            <a:headEnd/>
            <a:tailEnd/>
          </a:ln>
        </p:spPr>
      </p:pic>
      <p:sp>
        <p:nvSpPr>
          <p:cNvPr id="4099" name="Text Placeholder 5"/>
          <p:cNvSpPr>
            <a:spLocks noGrp="1" noChangeArrowheads="1"/>
          </p:cNvSpPr>
          <p:nvPr>
            <p:ph sz="quarter" idx="4294967295"/>
          </p:nvPr>
        </p:nvSpPr>
        <p:spPr bwMode="auto">
          <a:xfrm>
            <a:off x="417513" y="179388"/>
            <a:ext cx="8243887" cy="2254250"/>
          </a:xfrm>
          <a:prstGeom prst="rect">
            <a:avLst/>
          </a:prstGeom>
          <a:noFill/>
          <a:ln/>
        </p:spPr>
        <p:txBody>
          <a:bodyPr lIns="0" tIns="0" rIns="0" bIns="0"/>
          <a:lstStyle/>
          <a:p>
            <a:pPr marL="0" indent="0" eaLnBrk="1" hangingPunct="1">
              <a:buFont typeface="Arial" pitchFamily="34" charset="0"/>
              <a:buNone/>
            </a:pPr>
            <a:r>
              <a:rPr lang="pl-PL" altLang="zh-CN" sz="6600" dirty="0">
                <a:latin typeface="Nokia Pure Headline Ultra Light" pitchFamily="34" charset="0"/>
              </a:rPr>
              <a:t>Modern</a:t>
            </a:r>
            <a:r>
              <a:rPr lang="en-US" altLang="zh-CN" sz="6600" dirty="0">
                <a:latin typeface="Nokia Pure Headline Ultra Light" pitchFamily="34" charset="0"/>
              </a:rPr>
              <a:t> C++</a:t>
            </a:r>
          </a:p>
        </p:txBody>
      </p:sp>
      <p:sp>
        <p:nvSpPr>
          <p:cNvPr id="4100" name="Text Placeholder 7"/>
          <p:cNvSpPr>
            <a:spLocks noGrp="1" noChangeArrowheads="1"/>
          </p:cNvSpPr>
          <p:nvPr>
            <p:ph sz="quarter" idx="4294967295"/>
          </p:nvPr>
        </p:nvSpPr>
        <p:spPr bwMode="auto">
          <a:xfrm>
            <a:off x="417513" y="2543175"/>
            <a:ext cx="8243887" cy="1697038"/>
          </a:xfrm>
          <a:prstGeom prst="rect">
            <a:avLst/>
          </a:prstGeom>
          <a:noFill/>
          <a:ln/>
        </p:spPr>
        <p:txBody>
          <a:bodyPr lIns="0" tIns="0" rIns="0" bIns="0"/>
          <a:lstStyle/>
          <a:p>
            <a:pPr marL="323850" indent="-323850" eaLnBrk="1" hangingPunct="1"/>
            <a:r>
              <a:rPr lang="en-US" altLang="zh-CN" sz="1800" dirty="0">
                <a:latin typeface="Nokia Pure Headline Light" pitchFamily="34" charset="0"/>
                <a:sym typeface="Nokia Pure Headline Light" pitchFamily="34" charset="0"/>
              </a:rPr>
              <a:t>Kamil Szatkowski, </a:t>
            </a:r>
            <a:r>
              <a:rPr lang="pl-PL" altLang="zh-CN" sz="1800" dirty="0" err="1">
                <a:latin typeface="Nokia Pure Headline Light" pitchFamily="34" charset="0"/>
                <a:sym typeface="Nokia Pure Headline Light" pitchFamily="34" charset="0"/>
              </a:rPr>
              <a:t>kamil.szatkowski@nokia.com</a:t>
            </a:r>
            <a:endParaRPr lang="pl-PL" altLang="zh-CN" sz="1800" dirty="0">
              <a:latin typeface="Nokia Pure Headline Light" pitchFamily="34" charset="0"/>
              <a:sym typeface="Nokia Pure Headline Light" pitchFamily="34" charset="0"/>
            </a:endParaRPr>
          </a:p>
          <a:p>
            <a:pPr marL="323850" indent="-323850" eaLnBrk="1" hangingPunct="1"/>
            <a:r>
              <a:rPr lang="pl-PL" altLang="zh-CN" sz="1800" dirty="0">
                <a:latin typeface="Nokia Pure Headline Light" pitchFamily="34" charset="0"/>
                <a:sym typeface="Nokia Pure Headline Light" pitchFamily="34" charset="0"/>
              </a:rPr>
              <a:t>Łukasz Ziobroń, lukasz.ziobron@nokia.com</a:t>
            </a:r>
          </a:p>
          <a:p>
            <a:pPr marL="323850" indent="-323850" eaLnBrk="1" hangingPunct="1"/>
            <a:r>
              <a:rPr lang="en-US" altLang="zh-CN" sz="1800" dirty="0">
                <a:latin typeface="Nokia Pure Headline Light" pitchFamily="34" charset="0"/>
                <a:sym typeface="Nokia Pure Headline Light" pitchFamily="34" charset="0"/>
              </a:rPr>
              <a:t>201</a:t>
            </a:r>
            <a:r>
              <a:rPr lang="pl-PL" altLang="zh-CN" sz="1800" dirty="0">
                <a:latin typeface="Nokia Pure Headline Light" pitchFamily="34" charset="0"/>
                <a:sym typeface="Nokia Pure Headline Light" pitchFamily="34" charset="0"/>
              </a:rPr>
              <a:t>7</a:t>
            </a:r>
            <a:r>
              <a:rPr lang="en-US" altLang="zh-CN" sz="1800" dirty="0">
                <a:latin typeface="Nokia Pure Headline Light" pitchFamily="34" charset="0"/>
                <a:sym typeface="Nokia Pure Headline Light" pitchFamily="34" charset="0"/>
              </a:rPr>
              <a:t>-</a:t>
            </a:r>
            <a:r>
              <a:rPr lang="pl-PL" altLang="zh-CN" sz="1800" dirty="0">
                <a:latin typeface="Nokia Pure Headline Light" pitchFamily="34" charset="0"/>
                <a:sym typeface="Nokia Pure Headline Light" pitchFamily="34" charset="0"/>
              </a:rPr>
              <a:t>03</a:t>
            </a:r>
            <a:r>
              <a:rPr lang="en-US" altLang="zh-CN" sz="1800" dirty="0">
                <a:latin typeface="Nokia Pure Headline Light" pitchFamily="34" charset="0"/>
                <a:sym typeface="Nokia Pure Headline Light" pitchFamily="34" charset="0"/>
              </a:rPr>
              <a:t>-</a:t>
            </a:r>
            <a:r>
              <a:rPr lang="pl-PL" altLang="zh-CN" sz="1800" dirty="0">
                <a:latin typeface="Nokia Pure Headline Light" pitchFamily="34" charset="0"/>
                <a:sym typeface="Nokia Pure Headline Light" pitchFamily="34" charset="0"/>
              </a:rPr>
              <a:t>22</a:t>
            </a:r>
            <a:endParaRPr lang="en-US" altLang="zh-CN" sz="1800" dirty="0">
              <a:latin typeface="Nokia Pure Headline Light" pitchFamily="34" charset="0"/>
              <a:sym typeface="Nokia Pure Headline Light"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b="1" dirty="0"/>
              <a:t>Language core novelties</a:t>
            </a:r>
          </a:p>
          <a:p>
            <a:pPr marL="571500" lvl="1" indent="-342900">
              <a:buFont typeface="Arial" panose="020B0604020202020204" pitchFamily="34" charset="0"/>
              <a:buChar char="•"/>
            </a:pPr>
            <a:r>
              <a:rPr lang="pl-PL" altLang="en-US" sz="1050" i="1" dirty="0"/>
              <a:t>nullptr</a:t>
            </a:r>
          </a:p>
          <a:p>
            <a:pPr marL="571500" lvl="1" indent="-342900">
              <a:buFont typeface="Arial" panose="020B0604020202020204" pitchFamily="34" charset="0"/>
              <a:buChar char="•"/>
            </a:pPr>
            <a:r>
              <a:rPr lang="pl-PL" altLang="en-US" sz="1050" b="1" i="1" dirty="0"/>
              <a:t>using</a:t>
            </a:r>
            <a:r>
              <a:rPr lang="pl-PL" altLang="en-US" sz="1050" b="1" dirty="0"/>
              <a:t> aliases</a:t>
            </a:r>
          </a:p>
          <a:p>
            <a:pPr marL="571500" lvl="1" indent="-342900">
              <a:buFont typeface="Arial" panose="020B0604020202020204" pitchFamily="34" charset="0"/>
              <a:buChar char="•"/>
            </a:pPr>
            <a:r>
              <a:rPr lang="pl-PL" altLang="en-US" sz="1050" dirty="0"/>
              <a:t>scoped enums</a:t>
            </a:r>
          </a:p>
          <a:p>
            <a:pPr marL="571500" lvl="1" indent="-342900">
              <a:buFont typeface="Arial" panose="020B0604020202020204" pitchFamily="34" charset="0"/>
              <a:buChar char="•"/>
            </a:pPr>
            <a:r>
              <a:rPr lang="pl-PL" altLang="en-US" sz="1050" dirty="0"/>
              <a:t>automatic type deduction</a:t>
            </a:r>
          </a:p>
          <a:p>
            <a:pPr marL="342900" indent="-342900">
              <a:buFont typeface="+mj-lt"/>
              <a:buAutoNum type="arabicPeriod"/>
            </a:pPr>
            <a:r>
              <a:rPr lang="pl-PL" altLang="en-US" sz="1400" dirty="0"/>
              <a:t>New modifiers</a:t>
            </a:r>
          </a:p>
          <a:p>
            <a:pPr marL="342900" indent="-342900">
              <a:buFont typeface="+mj-lt"/>
              <a:buAutoNum type="arabicPeriod"/>
            </a:pPr>
            <a:r>
              <a:rPr lang="pl-PL" altLang="en-US" sz="1400" dirty="0"/>
              <a:t>New </a:t>
            </a:r>
            <a:r>
              <a:rPr lang="pl-PL" altLang="en-US" sz="1400" dirty="0" err="1"/>
              <a:t>constructions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395527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idx="4294967295"/>
          </p:nvPr>
        </p:nvSpPr>
        <p:spPr>
          <a:ln/>
        </p:spPr>
        <p:txBody>
          <a:bodyPr/>
          <a:lstStyle/>
          <a:p>
            <a:pPr marL="0" indent="0"/>
            <a:r>
              <a:rPr lang="pl-PL" altLang="en-US" dirty="0"/>
              <a:t>Using alias</a:t>
            </a:r>
            <a:endParaRPr lang="pl-PL" altLang="en-US" i="1" dirty="0"/>
          </a:p>
        </p:txBody>
      </p:sp>
      <p:sp>
        <p:nvSpPr>
          <p:cNvPr id="7680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endParaRPr lang="pl-PL" altLang="en-US" sz="1800" dirty="0">
              <a:latin typeface="Nokia Pure Headline Light" pitchFamily="34" charset="0"/>
            </a:endParaRPr>
          </a:p>
        </p:txBody>
      </p:sp>
      <p:sp>
        <p:nvSpPr>
          <p:cNvPr id="76804" name="Text Placeholder 3"/>
          <p:cNvSpPr>
            <a:spLocks noGrp="1" noChangeArrowheads="1"/>
          </p:cNvSpPr>
          <p:nvPr>
            <p:ph sz="quarter" idx="4294967295"/>
          </p:nvPr>
        </p:nvSpPr>
        <p:spPr bwMode="auto">
          <a:xfrm>
            <a:off x="423863" y="1087438"/>
            <a:ext cx="8216900" cy="3363912"/>
          </a:xfrm>
          <a:prstGeom prst="rect">
            <a:avLst/>
          </a:prstGeom>
          <a:noFill/>
          <a:ln/>
        </p:spPr>
        <p:txBody>
          <a:bodyPr lIns="0" tIns="0" rIns="0" bIns="0"/>
          <a:lstStyle/>
          <a:p>
            <a:pPr marL="0" indent="0">
              <a:buNone/>
            </a:pPr>
            <a:r>
              <a:rPr lang="en-US" sz="1400" dirty="0"/>
              <a:t>Type alias is a name that refers to a previously defined type (similar to typedef)</a:t>
            </a:r>
            <a:endParaRPr lang="pl-PL" altLang="en-US" sz="1400" dirty="0"/>
          </a:p>
        </p:txBody>
      </p:sp>
      <p:sp>
        <p:nvSpPr>
          <p:cNvPr id="5" name="Text Placeholder 3"/>
          <p:cNvSpPr txBox="1">
            <a:spLocks noChangeArrowheads="1"/>
          </p:cNvSpPr>
          <p:nvPr/>
        </p:nvSpPr>
        <p:spPr bwMode="auto">
          <a:xfrm>
            <a:off x="423861" y="2341548"/>
            <a:ext cx="8216902" cy="2035190"/>
          </a:xfrm>
          <a:prstGeom prst="rect">
            <a:avLst/>
          </a:prstGeom>
          <a:solidFill>
            <a:srgbClr val="FFFFFF"/>
          </a:solidFill>
          <a:ln w="25400" cap="flat" cmpd="sng">
            <a:solidFill>
              <a:srgbClr val="A8BBC0"/>
            </a:solidFill>
            <a:bevel/>
            <a:headEnd/>
            <a:tailEnd/>
          </a:ln>
        </p:spPr>
        <p:txBody>
          <a:bodyPr vert="horz" wrap="square" lIns="72000" tIns="72000" rIns="72000" bIns="72000" numCol="1" anchor="ctr" anchorCtr="0" compatLnSpc="1">
            <a:prstTxWarp prst="textNoShape">
              <a:avLst/>
            </a:prstTxWarp>
          </a:bodyPr>
          <a:lstStyle>
            <a:lvl1pPr marL="230188" indent="-230188" algn="l" defTabSz="457200" rtl="0" eaLnBrk="0" fontAlgn="base" hangingPunct="0">
              <a:spcBef>
                <a:spcPct val="0"/>
              </a:spcBef>
              <a:spcAft>
                <a:spcPts val="600"/>
              </a:spcAft>
              <a:buFont typeface="Arial" pitchFamily="34" charset="0"/>
              <a:buChar char="•"/>
              <a:defRPr sz="3200">
                <a:solidFill>
                  <a:schemeClr val="bg2"/>
                </a:solidFill>
                <a:latin typeface="+mn-lt"/>
                <a:ea typeface="+mn-ea"/>
                <a:cs typeface="+mn-cs"/>
                <a:sym typeface="ヒラギノ角ゴ Pro W3" charset="0"/>
              </a:defRPr>
            </a:lvl1pPr>
            <a:lvl2pPr marL="458788" indent="-227013" algn="l" defTabSz="457200" rtl="0" eaLnBrk="0" fontAlgn="base" hangingPunct="0">
              <a:spcBef>
                <a:spcPct val="0"/>
              </a:spcBef>
              <a:spcAft>
                <a:spcPts val="600"/>
              </a:spcAft>
              <a:buFont typeface="Lucida Grande" charset="0"/>
              <a:buChar char="-"/>
              <a:defRPr sz="2800">
                <a:solidFill>
                  <a:schemeClr val="bg2"/>
                </a:solidFill>
                <a:latin typeface="+mn-lt"/>
                <a:ea typeface="+mn-ea"/>
                <a:cs typeface="+mn-cs"/>
                <a:sym typeface="ヒラギノ角ゴ Pro W3" charset="0"/>
              </a:defRPr>
            </a:lvl2pPr>
            <a:lvl3pPr marL="684213" indent="-223838" algn="l" defTabSz="457200" rtl="0" eaLnBrk="0" fontAlgn="base" hangingPunct="0">
              <a:spcBef>
                <a:spcPct val="0"/>
              </a:spcBef>
              <a:spcAft>
                <a:spcPts val="600"/>
              </a:spcAft>
              <a:buFont typeface="Arial" pitchFamily="34" charset="0"/>
              <a:buChar char="•"/>
              <a:defRPr sz="2400">
                <a:solidFill>
                  <a:schemeClr val="bg2"/>
                </a:solidFill>
                <a:latin typeface="+mn-lt"/>
                <a:ea typeface="+mn-ea"/>
                <a:cs typeface="+mn-cs"/>
                <a:sym typeface="ヒラギノ角ゴ Pro W3" charset="0"/>
              </a:defRPr>
            </a:lvl3pPr>
            <a:lvl4pPr marL="912813" indent="-227013" algn="l" defTabSz="457200" rtl="0" eaLnBrk="0" fontAlgn="base" hangingPunct="0">
              <a:spcBef>
                <a:spcPct val="0"/>
              </a:spcBef>
              <a:spcAft>
                <a:spcPts val="600"/>
              </a:spcAft>
              <a:buFont typeface="Lucida Grande" charset="0"/>
              <a:buChar char="-"/>
              <a:defRPr sz="2000">
                <a:solidFill>
                  <a:schemeClr val="bg2"/>
                </a:solidFill>
                <a:latin typeface="+mn-lt"/>
                <a:ea typeface="+mn-ea"/>
                <a:cs typeface="+mn-cs"/>
                <a:sym typeface="ヒラギノ角ゴ Pro W3" charset="0"/>
              </a:defRPr>
            </a:lvl4pPr>
            <a:lvl5pPr marL="11430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5pPr>
            <a:lvl6pPr marL="16002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6pPr>
            <a:lvl7pPr marL="20574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7pPr>
            <a:lvl8pPr marL="25146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8pPr>
            <a:lvl9pPr marL="29718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9pPr>
          </a:lstStyle>
          <a:p>
            <a:pPr marL="0" indent="0">
              <a:spcBef>
                <a:spcPts val="0"/>
              </a:spcBef>
              <a:spcAft>
                <a:spcPts val="0"/>
              </a:spcAft>
              <a:buNone/>
              <a:defRPr sz="1400">
                <a:latin typeface="Consolas" pitchFamily="49"/>
              </a:defRPr>
            </a:pPr>
            <a:r>
              <a:rPr lang="en-US" sz="1200" dirty="0">
                <a:solidFill>
                  <a:schemeClr val="tx1">
                    <a:lumMod val="50000"/>
                  </a:schemeClr>
                </a:solidFill>
                <a:latin typeface="Consolas" pitchFamily="49"/>
                <a:ea typeface="Microsoft YaHei" pitchFamily="2"/>
                <a:cs typeface="Mangal" pitchFamily="2"/>
              </a:rPr>
              <a:t>using flags = </a:t>
            </a:r>
            <a:r>
              <a:rPr lang="en-US" sz="1200" dirty="0" err="1">
                <a:solidFill>
                  <a:schemeClr val="tx1">
                    <a:lumMod val="50000"/>
                  </a:schemeClr>
                </a:solidFill>
                <a:latin typeface="Consolas" pitchFamily="49"/>
                <a:ea typeface="Microsoft YaHei" pitchFamily="2"/>
                <a:cs typeface="Mangal" pitchFamily="2"/>
              </a:rPr>
              <a:t>std</a:t>
            </a:r>
            <a:r>
              <a:rPr lang="en-US" sz="1200" dirty="0">
                <a:solidFill>
                  <a:schemeClr val="tx1">
                    <a:lumMod val="50000"/>
                  </a:schemeClr>
                </a:solidFill>
                <a:latin typeface="Consolas" pitchFamily="49"/>
                <a:ea typeface="Microsoft YaHei" pitchFamily="2"/>
                <a:cs typeface="Mangal" pitchFamily="2"/>
              </a:rPr>
              <a:t>::</a:t>
            </a:r>
            <a:r>
              <a:rPr lang="en-US" sz="1200" dirty="0" err="1">
                <a:solidFill>
                  <a:schemeClr val="tx1">
                    <a:lumMod val="50000"/>
                  </a:schemeClr>
                </a:solidFill>
                <a:latin typeface="Consolas" pitchFamily="49"/>
                <a:ea typeface="Microsoft YaHei" pitchFamily="2"/>
                <a:cs typeface="Mangal" pitchFamily="2"/>
              </a:rPr>
              <a:t>ios_base</a:t>
            </a:r>
            <a:r>
              <a:rPr lang="en-US" sz="1200" dirty="0">
                <a:solidFill>
                  <a:schemeClr val="tx1">
                    <a:lumMod val="50000"/>
                  </a:schemeClr>
                </a:solidFill>
                <a:latin typeface="Consolas" pitchFamily="49"/>
                <a:ea typeface="Microsoft YaHei" pitchFamily="2"/>
                <a:cs typeface="Mangal" pitchFamily="2"/>
              </a:rPr>
              <a:t>::</a:t>
            </a:r>
            <a:r>
              <a:rPr lang="en-US" sz="1200" dirty="0" err="1">
                <a:solidFill>
                  <a:schemeClr val="tx1">
                    <a:lumMod val="50000"/>
                  </a:schemeClr>
                </a:solidFill>
                <a:latin typeface="Consolas" pitchFamily="49"/>
                <a:ea typeface="Microsoft YaHei" pitchFamily="2"/>
                <a:cs typeface="Mangal" pitchFamily="2"/>
              </a:rPr>
              <a:t>fmtflags</a:t>
            </a:r>
            <a:r>
              <a:rPr lang="en-US" sz="1200" dirty="0">
                <a:solidFill>
                  <a:schemeClr val="tx1">
                    <a:lumMod val="50000"/>
                  </a:schemeClr>
                </a:solidFill>
                <a:latin typeface="Consolas" pitchFamily="49"/>
                <a:ea typeface="Microsoft YaHei" pitchFamily="2"/>
                <a:cs typeface="Mangal" pitchFamily="2"/>
              </a:rPr>
              <a:t>;</a:t>
            </a:r>
            <a:r>
              <a:rPr lang="pl-PL" sz="1200" dirty="0">
                <a:solidFill>
                  <a:schemeClr val="tx1">
                    <a:lumMod val="50000"/>
                  </a:schemeClr>
                </a:solidFill>
                <a:latin typeface="Consolas" pitchFamily="49"/>
                <a:ea typeface="Microsoft YaHei" pitchFamily="2"/>
                <a:cs typeface="Mangal" pitchFamily="2"/>
              </a:rPr>
              <a:t> </a:t>
            </a:r>
            <a:r>
              <a:rPr lang="en-US" sz="1200" dirty="0">
                <a:solidFill>
                  <a:schemeClr val="tx1">
                    <a:lumMod val="50000"/>
                  </a:schemeClr>
                </a:solidFill>
                <a:latin typeface="Consolas" pitchFamily="49"/>
                <a:ea typeface="Microsoft YaHei" pitchFamily="2"/>
                <a:cs typeface="Mangal" pitchFamily="2"/>
              </a:rPr>
              <a:t>// </a:t>
            </a:r>
            <a:r>
              <a:rPr lang="pl-PL" sz="1200" dirty="0">
                <a:solidFill>
                  <a:schemeClr val="tx1">
                    <a:lumMod val="50000"/>
                  </a:schemeClr>
                </a:solidFill>
                <a:latin typeface="Consolas" pitchFamily="49"/>
                <a:ea typeface="Microsoft YaHei" pitchFamily="2"/>
                <a:cs typeface="Mangal" pitchFamily="2"/>
              </a:rPr>
              <a:t>equal to </a:t>
            </a:r>
            <a:r>
              <a:rPr lang="en-US" sz="1200" dirty="0">
                <a:solidFill>
                  <a:schemeClr val="tx1">
                    <a:lumMod val="50000"/>
                  </a:schemeClr>
                </a:solidFill>
                <a:latin typeface="Consolas" pitchFamily="49"/>
                <a:ea typeface="Microsoft YaHei" pitchFamily="2"/>
                <a:cs typeface="Mangal" pitchFamily="2"/>
              </a:rPr>
              <a:t>typedef </a:t>
            </a:r>
            <a:r>
              <a:rPr lang="en-US" sz="1200" dirty="0" err="1">
                <a:solidFill>
                  <a:schemeClr val="tx1">
                    <a:lumMod val="50000"/>
                  </a:schemeClr>
                </a:solidFill>
                <a:latin typeface="Consolas" pitchFamily="49"/>
                <a:ea typeface="Microsoft YaHei" pitchFamily="2"/>
                <a:cs typeface="Mangal" pitchFamily="2"/>
              </a:rPr>
              <a:t>std</a:t>
            </a:r>
            <a:r>
              <a:rPr lang="en-US" sz="1200" dirty="0">
                <a:solidFill>
                  <a:schemeClr val="tx1">
                    <a:lumMod val="50000"/>
                  </a:schemeClr>
                </a:solidFill>
                <a:latin typeface="Consolas" pitchFamily="49"/>
                <a:ea typeface="Microsoft YaHei" pitchFamily="2"/>
                <a:cs typeface="Mangal" pitchFamily="2"/>
              </a:rPr>
              <a:t>::</a:t>
            </a:r>
            <a:r>
              <a:rPr lang="en-US" sz="1200" dirty="0" err="1">
                <a:solidFill>
                  <a:schemeClr val="tx1">
                    <a:lumMod val="50000"/>
                  </a:schemeClr>
                </a:solidFill>
                <a:latin typeface="Consolas" pitchFamily="49"/>
                <a:ea typeface="Microsoft YaHei" pitchFamily="2"/>
                <a:cs typeface="Mangal" pitchFamily="2"/>
              </a:rPr>
              <a:t>ios_base</a:t>
            </a:r>
            <a:r>
              <a:rPr lang="en-US" sz="1200" dirty="0">
                <a:solidFill>
                  <a:schemeClr val="tx1">
                    <a:lumMod val="50000"/>
                  </a:schemeClr>
                </a:solidFill>
                <a:latin typeface="Consolas" pitchFamily="49"/>
                <a:ea typeface="Microsoft YaHei" pitchFamily="2"/>
                <a:cs typeface="Mangal" pitchFamily="2"/>
              </a:rPr>
              <a:t>::</a:t>
            </a:r>
            <a:r>
              <a:rPr lang="en-US" sz="1200" dirty="0" err="1">
                <a:solidFill>
                  <a:schemeClr val="tx1">
                    <a:lumMod val="50000"/>
                  </a:schemeClr>
                </a:solidFill>
                <a:latin typeface="Consolas" pitchFamily="49"/>
                <a:ea typeface="Microsoft YaHei" pitchFamily="2"/>
                <a:cs typeface="Mangal" pitchFamily="2"/>
              </a:rPr>
              <a:t>fmtflags</a:t>
            </a:r>
            <a:r>
              <a:rPr lang="en-US" sz="1200" dirty="0">
                <a:solidFill>
                  <a:schemeClr val="tx1">
                    <a:lumMod val="50000"/>
                  </a:schemeClr>
                </a:solidFill>
                <a:latin typeface="Consolas" pitchFamily="49"/>
                <a:ea typeface="Microsoft YaHei" pitchFamily="2"/>
                <a:cs typeface="Mangal" pitchFamily="2"/>
              </a:rPr>
              <a:t> flags;</a:t>
            </a:r>
          </a:p>
          <a:p>
            <a:pPr marL="0" lvl="0" indent="0">
              <a:spcBef>
                <a:spcPts val="0"/>
              </a:spcBef>
              <a:spcAft>
                <a:spcPts val="0"/>
              </a:spcAft>
              <a:buNone/>
              <a:defRPr sz="1400">
                <a:latin typeface="Consolas" pitchFamily="49"/>
              </a:defRPr>
            </a:pPr>
            <a:r>
              <a:rPr lang="en-US" sz="1200" dirty="0">
                <a:solidFill>
                  <a:schemeClr val="tx1">
                    <a:lumMod val="50000"/>
                  </a:schemeClr>
                </a:solidFill>
                <a:latin typeface="Consolas" pitchFamily="49"/>
                <a:ea typeface="Microsoft YaHei" pitchFamily="2"/>
                <a:cs typeface="Mangal" pitchFamily="2"/>
              </a:rPr>
              <a:t>flags </a:t>
            </a:r>
            <a:r>
              <a:rPr lang="en-US" sz="1200" dirty="0" err="1">
                <a:solidFill>
                  <a:schemeClr val="tx1">
                    <a:lumMod val="50000"/>
                  </a:schemeClr>
                </a:solidFill>
                <a:latin typeface="Consolas" pitchFamily="49"/>
                <a:ea typeface="Microsoft YaHei" pitchFamily="2"/>
                <a:cs typeface="Mangal" pitchFamily="2"/>
              </a:rPr>
              <a:t>fl</a:t>
            </a:r>
            <a:r>
              <a:rPr lang="en-US" sz="1200" dirty="0">
                <a:solidFill>
                  <a:schemeClr val="tx1">
                    <a:lumMod val="50000"/>
                  </a:schemeClr>
                </a:solidFill>
                <a:latin typeface="Consolas" pitchFamily="49"/>
                <a:ea typeface="Microsoft YaHei" pitchFamily="2"/>
                <a:cs typeface="Mangal" pitchFamily="2"/>
              </a:rPr>
              <a:t> = </a:t>
            </a:r>
            <a:r>
              <a:rPr lang="en-US" sz="1200" dirty="0" err="1">
                <a:solidFill>
                  <a:schemeClr val="tx1">
                    <a:lumMod val="50000"/>
                  </a:schemeClr>
                </a:solidFill>
                <a:latin typeface="Consolas" pitchFamily="49"/>
                <a:ea typeface="Microsoft YaHei" pitchFamily="2"/>
                <a:cs typeface="Mangal" pitchFamily="2"/>
              </a:rPr>
              <a:t>std</a:t>
            </a:r>
            <a:r>
              <a:rPr lang="en-US" sz="1200" dirty="0">
                <a:solidFill>
                  <a:schemeClr val="tx1">
                    <a:lumMod val="50000"/>
                  </a:schemeClr>
                </a:solidFill>
                <a:latin typeface="Consolas" pitchFamily="49"/>
                <a:ea typeface="Microsoft YaHei" pitchFamily="2"/>
                <a:cs typeface="Mangal" pitchFamily="2"/>
              </a:rPr>
              <a:t>::</a:t>
            </a:r>
            <a:r>
              <a:rPr lang="en-US" sz="1200" dirty="0" err="1">
                <a:solidFill>
                  <a:schemeClr val="tx1">
                    <a:lumMod val="50000"/>
                  </a:schemeClr>
                </a:solidFill>
                <a:latin typeface="Consolas" pitchFamily="49"/>
                <a:ea typeface="Microsoft YaHei" pitchFamily="2"/>
                <a:cs typeface="Mangal" pitchFamily="2"/>
              </a:rPr>
              <a:t>ios_base</a:t>
            </a:r>
            <a:r>
              <a:rPr lang="en-US" sz="1200" dirty="0">
                <a:solidFill>
                  <a:schemeClr val="tx1">
                    <a:lumMod val="50000"/>
                  </a:schemeClr>
                </a:solidFill>
                <a:latin typeface="Consolas" pitchFamily="49"/>
                <a:ea typeface="Microsoft YaHei" pitchFamily="2"/>
                <a:cs typeface="Mangal" pitchFamily="2"/>
              </a:rPr>
              <a:t>::</a:t>
            </a:r>
            <a:r>
              <a:rPr lang="en-US" sz="1200" dirty="0" err="1">
                <a:solidFill>
                  <a:schemeClr val="tx1">
                    <a:lumMod val="50000"/>
                  </a:schemeClr>
                </a:solidFill>
                <a:latin typeface="Consolas" pitchFamily="49"/>
                <a:ea typeface="Microsoft YaHei" pitchFamily="2"/>
                <a:cs typeface="Mangal" pitchFamily="2"/>
              </a:rPr>
              <a:t>dec</a:t>
            </a:r>
            <a:r>
              <a:rPr lang="en-US" sz="1200" dirty="0">
                <a:solidFill>
                  <a:schemeClr val="tx1">
                    <a:lumMod val="50000"/>
                  </a:schemeClr>
                </a:solidFill>
                <a:latin typeface="Consolas" pitchFamily="49"/>
                <a:ea typeface="Microsoft YaHei" pitchFamily="2"/>
                <a:cs typeface="Mangal" pitchFamily="2"/>
              </a:rPr>
              <a:t>;</a:t>
            </a:r>
            <a:endParaRPr lang="pl-PL" sz="1200" dirty="0">
              <a:solidFill>
                <a:schemeClr val="tx1">
                  <a:lumMod val="50000"/>
                </a:schemeClr>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endParaRPr lang="pl-PL" sz="1200" dirty="0">
              <a:solidFill>
                <a:schemeClr val="tx1">
                  <a:lumMod val="50000"/>
                </a:schemeClr>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pl-PL" sz="1200" dirty="0">
                <a:solidFill>
                  <a:schemeClr val="tx1">
                    <a:lumMod val="50000"/>
                  </a:schemeClr>
                </a:solidFill>
                <a:latin typeface="Consolas" pitchFamily="49"/>
                <a:ea typeface="Microsoft YaHei" pitchFamily="2"/>
                <a:cs typeface="Mangal" pitchFamily="2"/>
              </a:rPr>
              <a:t>using SocketContainer = std::vector&lt;std::shared_ptr&lt;Socket&gt;&gt;;</a:t>
            </a:r>
          </a:p>
          <a:p>
            <a:pPr marL="0" indent="0">
              <a:spcBef>
                <a:spcPts val="0"/>
              </a:spcBef>
              <a:spcAft>
                <a:spcPts val="0"/>
              </a:spcAft>
              <a:buNone/>
              <a:defRPr sz="1400">
                <a:latin typeface="Consolas" pitchFamily="49"/>
              </a:defRPr>
            </a:pPr>
            <a:r>
              <a:rPr lang="pl-PL" sz="1200" dirty="0">
                <a:solidFill>
                  <a:schemeClr val="tx1">
                    <a:lumMod val="50000"/>
                  </a:schemeClr>
                </a:solidFill>
                <a:latin typeface="Consolas" pitchFamily="49"/>
                <a:ea typeface="Microsoft YaHei" pitchFamily="2"/>
                <a:cs typeface="Mangal" pitchFamily="2"/>
              </a:rPr>
              <a:t>typedef std::vector&lt;std::shared_ptr&lt;Socket&gt;&gt; SocketContainer;</a:t>
            </a:r>
          </a:p>
          <a:p>
            <a:pPr marL="0" indent="0">
              <a:spcBef>
                <a:spcPts val="0"/>
              </a:spcBef>
              <a:spcAft>
                <a:spcPts val="0"/>
              </a:spcAft>
              <a:buNone/>
              <a:defRPr sz="1400">
                <a:latin typeface="Consolas" pitchFamily="49"/>
              </a:defRPr>
            </a:pPr>
            <a:r>
              <a:rPr lang="pl-PL" sz="1200" dirty="0">
                <a:solidFill>
                  <a:schemeClr val="tx1">
                    <a:lumMod val="50000"/>
                  </a:schemeClr>
                </a:solidFill>
                <a:latin typeface="Consolas" pitchFamily="49"/>
                <a:ea typeface="Microsoft YaHei" pitchFamily="2"/>
                <a:cs typeface="Mangal" pitchFamily="2"/>
              </a:rPr>
              <a:t>std::vector&lt;std::shared_ptr&lt;Socket&gt;&gt; typedef SocketContainer;</a:t>
            </a:r>
          </a:p>
        </p:txBody>
      </p:sp>
    </p:spTree>
    <p:extLst>
      <p:ext uri="{BB962C8B-B14F-4D97-AF65-F5344CB8AC3E}">
        <p14:creationId xmlns:p14="http://schemas.microsoft.com/office/powerpoint/2010/main" val="173758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b="1" dirty="0"/>
              <a:t>Language core novelties</a:t>
            </a:r>
          </a:p>
          <a:p>
            <a:pPr marL="571500" lvl="1" indent="-342900">
              <a:buFont typeface="Arial" panose="020B0604020202020204" pitchFamily="34" charset="0"/>
              <a:buChar char="•"/>
            </a:pPr>
            <a:r>
              <a:rPr lang="pl-PL" altLang="en-US" sz="1050" i="1" dirty="0"/>
              <a:t>nullptr</a:t>
            </a:r>
          </a:p>
          <a:p>
            <a:pPr marL="571500" lvl="1" indent="-342900">
              <a:buFont typeface="Arial" panose="020B0604020202020204" pitchFamily="34" charset="0"/>
              <a:buChar char="•"/>
            </a:pPr>
            <a:r>
              <a:rPr lang="pl-PL" altLang="en-US" sz="1050" i="1" dirty="0"/>
              <a:t>using</a:t>
            </a:r>
            <a:r>
              <a:rPr lang="pl-PL" altLang="en-US" sz="1050" dirty="0"/>
              <a:t> aliases</a:t>
            </a:r>
          </a:p>
          <a:p>
            <a:pPr marL="571500" lvl="1" indent="-342900">
              <a:buFont typeface="Arial" panose="020B0604020202020204" pitchFamily="34" charset="0"/>
              <a:buChar char="•"/>
            </a:pPr>
            <a:r>
              <a:rPr lang="pl-PL" altLang="en-US" sz="1050" b="1" dirty="0"/>
              <a:t>scoped enums</a:t>
            </a:r>
          </a:p>
          <a:p>
            <a:pPr marL="571500" lvl="1" indent="-342900">
              <a:buFont typeface="Arial" panose="020B0604020202020204" pitchFamily="34" charset="0"/>
              <a:buChar char="•"/>
            </a:pPr>
            <a:r>
              <a:rPr lang="pl-PL" altLang="en-US" sz="1050" dirty="0"/>
              <a:t>automatic type deduction</a:t>
            </a:r>
          </a:p>
          <a:p>
            <a:pPr marL="342900" indent="-342900">
              <a:buFont typeface="+mj-lt"/>
              <a:buAutoNum type="arabicPeriod"/>
            </a:pPr>
            <a:r>
              <a:rPr lang="pl-PL" altLang="en-US" sz="1400" dirty="0"/>
              <a:t>New modifiers</a:t>
            </a:r>
          </a:p>
          <a:p>
            <a:pPr marL="342900" indent="-342900">
              <a:buFont typeface="+mj-lt"/>
              <a:buAutoNum type="arabicPeriod"/>
            </a:pPr>
            <a:r>
              <a:rPr lang="pl-PL" altLang="en-US" sz="1400" dirty="0"/>
              <a:t>New </a:t>
            </a:r>
            <a:r>
              <a:rPr lang="pl-PL" altLang="en-US" sz="1400" dirty="0" err="1"/>
              <a:t>constructions</a:t>
            </a:r>
          </a:p>
          <a:p>
            <a:pPr marL="342900" indent="-342900">
              <a:buFont typeface="+mj-lt"/>
              <a:buAutoNum type="arabicPeriod"/>
            </a:pPr>
            <a:r>
              <a:rPr lang="pl-PL" altLang="en-US" sz="1400" dirty="0"/>
              <a:t>Threads and standard library</a:t>
            </a:r>
          </a:p>
        </p:txBody>
      </p:sp>
    </p:spTree>
    <p:extLst>
      <p:ext uri="{BB962C8B-B14F-4D97-AF65-F5344CB8AC3E}">
        <p14:creationId xmlns:p14="http://schemas.microsoft.com/office/powerpoint/2010/main" val="315077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idx="4294967295"/>
          </p:nvPr>
        </p:nvSpPr>
        <p:spPr>
          <a:ln/>
        </p:spPr>
        <p:txBody>
          <a:bodyPr/>
          <a:lstStyle/>
          <a:p>
            <a:r>
              <a:rPr lang="pl-PL" altLang="zh-CN" dirty="0"/>
              <a:t>Scoped enums</a:t>
            </a:r>
            <a:endParaRPr lang="en-US" altLang="zh-CN" i="1" dirty="0"/>
          </a:p>
        </p:txBody>
      </p:sp>
      <p:sp>
        <p:nvSpPr>
          <p:cNvPr id="68611" name="Text Placeholder 3"/>
          <p:cNvSpPr>
            <a:spLocks noGrp="1" noChangeArrowheads="1"/>
          </p:cNvSpPr>
          <p:nvPr>
            <p:ph sz="quarter" idx="4294967295"/>
          </p:nvPr>
        </p:nvSpPr>
        <p:spPr bwMode="auto">
          <a:xfrm>
            <a:off x="423863" y="1087438"/>
            <a:ext cx="8216900" cy="1627187"/>
          </a:xfrm>
          <a:prstGeom prst="rect">
            <a:avLst/>
          </a:prstGeom>
          <a:noFill/>
          <a:ln/>
        </p:spPr>
        <p:txBody>
          <a:bodyPr lIns="0" tIns="0" rIns="0" bIns="0"/>
          <a:lstStyle/>
          <a:p>
            <a:pPr marL="0" indent="0">
              <a:buFont typeface="Arial" pitchFamily="34" charset="0"/>
              <a:buNone/>
            </a:pPr>
            <a:r>
              <a:rPr lang="pl-PL" altLang="zh-CN" sz="1400" dirty="0"/>
              <a:t>C++11 enumeration type was extended by a definition of scoped enum type. This type restricts range of defined constants only to defined in enum type and does not allow implicit conversions to integers.</a:t>
            </a:r>
            <a:endParaRPr lang="en-US" altLang="zh-CN" sz="1400" dirty="0"/>
          </a:p>
          <a:p>
            <a:pPr marL="0" indent="0">
              <a:buFont typeface="Arial" pitchFamily="34" charset="0"/>
              <a:buNone/>
            </a:pPr>
            <a:endParaRPr lang="en-US" altLang="zh-CN" sz="1400" dirty="0"/>
          </a:p>
        </p:txBody>
      </p:sp>
      <p:sp>
        <p:nvSpPr>
          <p:cNvPr id="68612" name="Text Placeholder 3"/>
          <p:cNvSpPr>
            <a:spLocks noGrp="1" noChangeArrowheads="1"/>
          </p:cNvSpPr>
          <p:nvPr>
            <p:ph sz="quarter" idx="4294967295"/>
          </p:nvPr>
        </p:nvSpPr>
        <p:spPr bwMode="auto">
          <a:xfrm>
            <a:off x="423863" y="1786855"/>
            <a:ext cx="8221662" cy="2776756"/>
          </a:xfrm>
          <a:prstGeom prst="rect">
            <a:avLst/>
          </a:prstGeom>
          <a:solidFill>
            <a:srgbClr val="FFFFFF"/>
          </a:solidFill>
          <a:ln w="25400" cap="flat">
            <a:solidFill>
              <a:srgbClr val="A8BBC0"/>
            </a:solidFill>
            <a:bevel/>
            <a:headEnd/>
            <a:tailEnd/>
          </a:ln>
        </p:spPr>
        <p:txBody>
          <a:bodyPr lIns="72000" tIns="72000" rIns="72000" bIns="72000" numCol="2" anchor="ctr"/>
          <a:lstStyle/>
          <a:p>
            <a:pPr marL="0" indent="0">
              <a:spcAft>
                <a:spcPct val="0"/>
              </a:spcAft>
              <a:buFont typeface="Arial" pitchFamily="34" charset="0"/>
              <a:buNone/>
            </a:pPr>
            <a:r>
              <a:rPr lang="pl-PL" altLang="zh-CN" sz="1200" dirty="0">
                <a:solidFill>
                  <a:srgbClr val="000000"/>
                </a:solidFill>
                <a:latin typeface="Consolas" pitchFamily="49" charset="0"/>
                <a:ea typeface="DejaVu Sans" charset="0"/>
                <a:cs typeface="DejaVu Sans" charset="0"/>
                <a:sym typeface="Consolas" pitchFamily="49" charset="0"/>
              </a:rPr>
              <a:t>enum Colors</a:t>
            </a:r>
          </a:p>
          <a:p>
            <a:pPr marL="0" indent="0">
              <a:spcAft>
                <a:spcPct val="0"/>
              </a:spcAft>
              <a:buFont typeface="Arial" pitchFamily="34" charset="0"/>
              <a:buNone/>
            </a:pPr>
            <a:r>
              <a:rPr lang="pl-PL"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zh-CN" sz="1200" dirty="0">
                <a:solidFill>
                  <a:srgbClr val="000000"/>
                </a:solidFill>
                <a:latin typeface="Consolas" pitchFamily="49" charset="0"/>
                <a:ea typeface="DejaVu Sans" charset="0"/>
                <a:cs typeface="DejaVu Sans" charset="0"/>
                <a:sym typeface="Consolas" pitchFamily="49" charset="0"/>
              </a:rPr>
              <a:t>    RED = 10,</a:t>
            </a: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    BLUE,</a:t>
            </a: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    GREEN</a:t>
            </a:r>
            <a:br>
              <a:rPr lang="pl-PL" altLang="zh-CN" sz="1200" dirty="0">
                <a:solidFill>
                  <a:srgbClr val="000000"/>
                </a:solidFill>
                <a:latin typeface="Consolas" pitchFamily="49" charset="0"/>
                <a:ea typeface="DejaVu Sans" charset="0"/>
                <a:cs typeface="DejaVu Sans" charset="0"/>
                <a:sym typeface="Consolas" pitchFamily="49" charset="0"/>
              </a:rPr>
            </a:br>
            <a:r>
              <a:rPr lang="pl-PL"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None/>
            </a:pPr>
            <a:endParaRPr lang="pl-PL"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r>
              <a:rPr lang="en-US" altLang="zh-CN" sz="1200" dirty="0">
                <a:solidFill>
                  <a:srgbClr val="000000"/>
                </a:solidFill>
                <a:latin typeface="Consolas" pitchFamily="49" charset="0"/>
                <a:ea typeface="DejaVu Sans" charset="0"/>
                <a:cs typeface="DejaVu Sans" charset="0"/>
                <a:sym typeface="Consolas" pitchFamily="49" charset="0"/>
              </a:rPr>
              <a:t>Colors a = RED;</a:t>
            </a:r>
          </a:p>
          <a:p>
            <a:pPr marL="0" indent="0">
              <a:spcAft>
                <a:spcPct val="0"/>
              </a:spcAft>
              <a:buNone/>
            </a:pP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c = BLUE;</a:t>
            </a:r>
            <a:endParaRPr lang="pl-PL"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endParaRPr lang="pl-PL"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endParaRPr lang="pl-PL"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endParaRPr lang="pl-PL"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endParaRPr lang="pl-PL"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enum class Languages</a:t>
            </a: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    ENGLISH,</a:t>
            </a: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    GERMAN,</a:t>
            </a: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    POLISH</a:t>
            </a: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None/>
            </a:pPr>
            <a:endParaRPr lang="pl-PL"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Languages d = Languages::ENGLISH;</a:t>
            </a: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//int e = Languages::ENGLISH; // Not possible</a:t>
            </a:r>
          </a:p>
          <a:p>
            <a:pPr marL="0" indent="0">
              <a:spcAft>
                <a:spcPct val="0"/>
              </a:spcAft>
              <a:buNone/>
            </a:pPr>
            <a:r>
              <a:rPr lang="pl-PL" altLang="zh-CN" sz="1200" dirty="0">
                <a:solidFill>
                  <a:srgbClr val="000000"/>
                </a:solidFill>
                <a:latin typeface="Consolas" pitchFamily="49" charset="0"/>
                <a:ea typeface="DejaVu Sans" charset="0"/>
                <a:cs typeface="DejaVu Sans" charset="0"/>
                <a:sym typeface="Consolas" pitchFamily="49" charset="0"/>
              </a:rPr>
              <a:t>int e = static_cast&lt;int&gt;(Languages::ENGLISH);</a:t>
            </a:r>
          </a:p>
        </p:txBody>
      </p:sp>
      <p:sp>
        <p:nvSpPr>
          <p:cNvPr id="68613" name="Content Placeholder 5"/>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sz="1800" dirty="0">
                <a:latin typeface="Nokia Pure Headline Light" pitchFamily="34" charset="0"/>
              </a:rPr>
              <a:t>enum class, enum struct</a:t>
            </a:r>
            <a:endParaRPr lang="en-US" sz="1800" dirty="0">
              <a:latin typeface="Nokia Pure Headline Light" pitchFamily="34" charset="0"/>
            </a:endParaRPr>
          </a:p>
        </p:txBody>
      </p:sp>
    </p:spTree>
    <p:extLst>
      <p:ext uri="{BB962C8B-B14F-4D97-AF65-F5344CB8AC3E}">
        <p14:creationId xmlns:p14="http://schemas.microsoft.com/office/powerpoint/2010/main" val="198344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idx="4294967295"/>
          </p:nvPr>
        </p:nvSpPr>
        <p:spPr>
          <a:ln/>
        </p:spPr>
        <p:txBody>
          <a:bodyPr/>
          <a:lstStyle/>
          <a:p>
            <a:r>
              <a:rPr lang="pl-PL" altLang="zh-CN" dirty="0"/>
              <a:t>Scoped enums</a:t>
            </a:r>
            <a:endParaRPr lang="en-US" altLang="zh-CN" i="1" dirty="0"/>
          </a:p>
        </p:txBody>
      </p:sp>
      <p:sp>
        <p:nvSpPr>
          <p:cNvPr id="68611" name="Text Placeholder 3"/>
          <p:cNvSpPr>
            <a:spLocks noGrp="1" noChangeArrowheads="1"/>
          </p:cNvSpPr>
          <p:nvPr>
            <p:ph sz="quarter" idx="4294967295"/>
          </p:nvPr>
        </p:nvSpPr>
        <p:spPr bwMode="auto">
          <a:xfrm>
            <a:off x="423863" y="1087438"/>
            <a:ext cx="8216900" cy="1627187"/>
          </a:xfrm>
          <a:prstGeom prst="rect">
            <a:avLst/>
          </a:prstGeom>
          <a:noFill/>
          <a:ln/>
        </p:spPr>
        <p:txBody>
          <a:bodyPr lIns="0" tIns="0" rIns="0" bIns="0"/>
          <a:lstStyle/>
          <a:p>
            <a:pPr marL="0" indent="0">
              <a:buFont typeface="Arial" pitchFamily="34" charset="0"/>
              <a:buNone/>
            </a:pPr>
            <a:r>
              <a:rPr lang="pl-PL" altLang="zh-CN" sz="1400" dirty="0"/>
              <a:t>In C++11 it is allowed to provide a type specification of enum base type.</a:t>
            </a:r>
            <a:endParaRPr lang="en-US" altLang="zh-CN" sz="1400" dirty="0"/>
          </a:p>
          <a:p>
            <a:pPr marL="0" indent="0">
              <a:buFont typeface="Arial" pitchFamily="34" charset="0"/>
              <a:buNone/>
            </a:pPr>
            <a:endParaRPr lang="en-US" altLang="zh-CN" sz="1400" dirty="0"/>
          </a:p>
        </p:txBody>
      </p:sp>
      <p:sp>
        <p:nvSpPr>
          <p:cNvPr id="68612" name="Text Placeholder 3"/>
          <p:cNvSpPr>
            <a:spLocks noGrp="1" noChangeArrowheads="1"/>
          </p:cNvSpPr>
          <p:nvPr>
            <p:ph sz="quarter" idx="4294967295"/>
          </p:nvPr>
        </p:nvSpPr>
        <p:spPr bwMode="auto">
          <a:xfrm>
            <a:off x="423863" y="1550126"/>
            <a:ext cx="8221662" cy="3013485"/>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pl-PL" altLang="zh-CN" sz="1050" dirty="0">
                <a:solidFill>
                  <a:srgbClr val="000000"/>
                </a:solidFill>
                <a:latin typeface="Consolas" pitchFamily="49" charset="0"/>
                <a:ea typeface="DejaVu Sans" charset="0"/>
                <a:cs typeface="DejaVu Sans" charset="0"/>
                <a:sym typeface="Consolas" pitchFamily="49" charset="0"/>
              </a:rPr>
              <a:t>enum Colors</a:t>
            </a:r>
          </a:p>
          <a:p>
            <a:pPr marL="0" indent="0">
              <a:spcAft>
                <a:spcPct val="0"/>
              </a:spcAft>
              <a:buFont typeface="Arial" pitchFamily="34" charset="0"/>
              <a:buNone/>
            </a:pPr>
            <a:r>
              <a:rPr lang="pl-PL" altLang="zh-CN" sz="105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zh-CN" sz="1050" dirty="0">
                <a:solidFill>
                  <a:srgbClr val="000000"/>
                </a:solidFill>
                <a:latin typeface="Consolas" pitchFamily="49" charset="0"/>
                <a:ea typeface="DejaVu Sans" charset="0"/>
                <a:cs typeface="DejaVu Sans" charset="0"/>
                <a:sym typeface="Consolas" pitchFamily="49" charset="0"/>
              </a:rPr>
              <a:t>    RED = 10,</a:t>
            </a:r>
          </a:p>
          <a:p>
            <a:pPr marL="0" indent="0">
              <a:spcAft>
                <a:spcPct val="0"/>
              </a:spcAft>
              <a:buNone/>
            </a:pPr>
            <a:r>
              <a:rPr lang="pl-PL" altLang="zh-CN" sz="1050" dirty="0">
                <a:solidFill>
                  <a:srgbClr val="000000"/>
                </a:solidFill>
                <a:latin typeface="Consolas" pitchFamily="49" charset="0"/>
                <a:ea typeface="DejaVu Sans" charset="0"/>
                <a:cs typeface="DejaVu Sans" charset="0"/>
                <a:sym typeface="Consolas" pitchFamily="49" charset="0"/>
              </a:rPr>
              <a:t>    BLUE,</a:t>
            </a:r>
          </a:p>
          <a:p>
            <a:pPr marL="0" indent="0">
              <a:spcAft>
                <a:spcPct val="0"/>
              </a:spcAft>
              <a:buNone/>
            </a:pPr>
            <a:r>
              <a:rPr lang="pl-PL" altLang="zh-CN" sz="1050" dirty="0">
                <a:solidFill>
                  <a:srgbClr val="000000"/>
                </a:solidFill>
                <a:latin typeface="Consolas" pitchFamily="49" charset="0"/>
                <a:ea typeface="DejaVu Sans" charset="0"/>
                <a:cs typeface="DejaVu Sans" charset="0"/>
                <a:sym typeface="Consolas" pitchFamily="49" charset="0"/>
              </a:rPr>
              <a:t>    GREEN</a:t>
            </a:r>
            <a:br>
              <a:rPr lang="pl-PL" altLang="zh-CN" sz="1050" dirty="0">
                <a:solidFill>
                  <a:srgbClr val="000000"/>
                </a:solidFill>
                <a:latin typeface="Consolas" pitchFamily="49" charset="0"/>
                <a:ea typeface="DejaVu Sans" charset="0"/>
                <a:cs typeface="DejaVu Sans" charset="0"/>
                <a:sym typeface="Consolas" pitchFamily="49" charset="0"/>
              </a:rPr>
            </a:br>
            <a:r>
              <a:rPr lang="pl-PL" altLang="zh-CN" sz="1050" dirty="0">
                <a:solidFill>
                  <a:srgbClr val="000000"/>
                </a:solidFill>
                <a:latin typeface="Consolas" pitchFamily="49" charset="0"/>
                <a:ea typeface="DejaVu Sans" charset="0"/>
                <a:cs typeface="DejaVu Sans" charset="0"/>
                <a:sym typeface="Consolas" pitchFamily="49" charset="0"/>
              </a:rPr>
              <a:t>};</a:t>
            </a:r>
          </a:p>
          <a:p>
            <a:pPr marL="0" indent="0">
              <a:spcAft>
                <a:spcPct val="0"/>
              </a:spcAft>
              <a:buNone/>
            </a:pPr>
            <a:endParaRPr lang="pl-PL" altLang="zh-CN" sz="105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r>
              <a:rPr lang="pl-PL" altLang="zh-CN" sz="1050" dirty="0">
                <a:solidFill>
                  <a:srgbClr val="000000"/>
                </a:solidFill>
                <a:latin typeface="Consolas" pitchFamily="49" charset="0"/>
                <a:ea typeface="DejaVu Sans" charset="0"/>
                <a:cs typeface="DejaVu Sans" charset="0"/>
                <a:sym typeface="Consolas" pitchFamily="49" charset="0"/>
              </a:rPr>
              <a:t>std::cout &lt;&lt; sizeof(Colors) &lt;&lt; std::endl; // size(int) but may be different if GREEN is defined </a:t>
            </a:r>
          </a:p>
          <a:p>
            <a:pPr marL="0" indent="0">
              <a:spcAft>
                <a:spcPct val="0"/>
              </a:spcAft>
              <a:buNone/>
            </a:pPr>
            <a:r>
              <a:rPr lang="pl-PL" altLang="zh-CN" sz="1050" dirty="0">
                <a:solidFill>
                  <a:srgbClr val="000000"/>
                </a:solidFill>
                <a:latin typeface="Consolas" pitchFamily="49" charset="0"/>
                <a:ea typeface="DejaVu Sans" charset="0"/>
                <a:cs typeface="DejaVu Sans" charset="0"/>
                <a:sym typeface="Consolas" pitchFamily="49" charset="0"/>
              </a:rPr>
              <a:t>                                          // as value higher than int can hold</a:t>
            </a:r>
          </a:p>
          <a:p>
            <a:pPr marL="0" indent="0">
              <a:spcAft>
                <a:spcPct val="0"/>
              </a:spcAft>
              <a:buNone/>
            </a:pPr>
            <a:endParaRPr lang="pl-PL" altLang="zh-CN" sz="105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r>
              <a:rPr lang="pl-PL" altLang="zh-CN" sz="1050" dirty="0">
                <a:solidFill>
                  <a:srgbClr val="000000"/>
                </a:solidFill>
                <a:latin typeface="Consolas" pitchFamily="49" charset="0"/>
                <a:ea typeface="DejaVu Sans" charset="0"/>
                <a:cs typeface="DejaVu Sans" charset="0"/>
                <a:sym typeface="Consolas" pitchFamily="49" charset="0"/>
              </a:rPr>
              <a:t>enum Colors : unsigned char</a:t>
            </a:r>
          </a:p>
          <a:p>
            <a:pPr marL="0" indent="0">
              <a:spcAft>
                <a:spcPct val="0"/>
              </a:spcAft>
              <a:buNone/>
            </a:pPr>
            <a:r>
              <a:rPr lang="pl-PL" altLang="zh-CN" sz="1050" dirty="0">
                <a:solidFill>
                  <a:srgbClr val="000000"/>
                </a:solidFill>
                <a:latin typeface="Consolas" pitchFamily="49" charset="0"/>
                <a:ea typeface="DejaVu Sans" charset="0"/>
                <a:cs typeface="DejaVu Sans" charset="0"/>
                <a:sym typeface="Consolas" pitchFamily="49" charset="0"/>
              </a:rPr>
              <a:t>{</a:t>
            </a:r>
          </a:p>
          <a:p>
            <a:pPr marL="0" indent="0">
              <a:spcAft>
                <a:spcPct val="0"/>
              </a:spcAft>
              <a:buNone/>
            </a:pPr>
            <a:r>
              <a:rPr lang="pl-PL" altLang="zh-CN" sz="1050" dirty="0">
                <a:solidFill>
                  <a:srgbClr val="000000"/>
                </a:solidFill>
                <a:latin typeface="Consolas" pitchFamily="49" charset="0"/>
                <a:ea typeface="DejaVu Sans" charset="0"/>
                <a:cs typeface="DejaVu Sans" charset="0"/>
                <a:sym typeface="Consolas" pitchFamily="49" charset="0"/>
              </a:rPr>
              <a:t>    RED = 10,</a:t>
            </a:r>
          </a:p>
          <a:p>
            <a:pPr marL="0" indent="0">
              <a:spcAft>
                <a:spcPct val="0"/>
              </a:spcAft>
              <a:buNone/>
            </a:pPr>
            <a:r>
              <a:rPr lang="pl-PL" altLang="zh-CN" sz="1050" dirty="0">
                <a:solidFill>
                  <a:srgbClr val="000000"/>
                </a:solidFill>
                <a:latin typeface="Consolas" pitchFamily="49" charset="0"/>
                <a:ea typeface="DejaVu Sans" charset="0"/>
                <a:cs typeface="DejaVu Sans" charset="0"/>
                <a:sym typeface="Consolas" pitchFamily="49" charset="0"/>
              </a:rPr>
              <a:t>    BLUE,</a:t>
            </a:r>
          </a:p>
          <a:p>
            <a:pPr marL="0" indent="0">
              <a:spcAft>
                <a:spcPct val="0"/>
              </a:spcAft>
              <a:buNone/>
            </a:pPr>
            <a:r>
              <a:rPr lang="pl-PL" altLang="zh-CN" sz="1050" dirty="0">
                <a:solidFill>
                  <a:srgbClr val="000000"/>
                </a:solidFill>
                <a:latin typeface="Consolas" pitchFamily="49" charset="0"/>
                <a:ea typeface="DejaVu Sans" charset="0"/>
                <a:cs typeface="DejaVu Sans" charset="0"/>
                <a:sym typeface="Consolas" pitchFamily="49" charset="0"/>
              </a:rPr>
              <a:t>    GREEN</a:t>
            </a:r>
            <a:br>
              <a:rPr lang="pl-PL" altLang="zh-CN" sz="1050" dirty="0">
                <a:solidFill>
                  <a:srgbClr val="000000"/>
                </a:solidFill>
                <a:latin typeface="Consolas" pitchFamily="49" charset="0"/>
                <a:ea typeface="DejaVu Sans" charset="0"/>
                <a:cs typeface="DejaVu Sans" charset="0"/>
                <a:sym typeface="Consolas" pitchFamily="49" charset="0"/>
              </a:rPr>
            </a:br>
            <a:r>
              <a:rPr lang="pl-PL" altLang="zh-CN" sz="1050" dirty="0">
                <a:solidFill>
                  <a:srgbClr val="000000"/>
                </a:solidFill>
                <a:latin typeface="Consolas" pitchFamily="49" charset="0"/>
                <a:ea typeface="DejaVu Sans" charset="0"/>
                <a:cs typeface="DejaVu Sans" charset="0"/>
                <a:sym typeface="Consolas" pitchFamily="49" charset="0"/>
              </a:rPr>
              <a:t>};</a:t>
            </a:r>
          </a:p>
          <a:p>
            <a:pPr marL="0" indent="0">
              <a:spcAft>
                <a:spcPct val="0"/>
              </a:spcAft>
              <a:buNone/>
            </a:pPr>
            <a:endParaRPr lang="pl-PL" altLang="zh-CN" sz="105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r>
              <a:rPr lang="pl-PL" altLang="zh-CN" sz="1050" dirty="0">
                <a:solidFill>
                  <a:srgbClr val="000000"/>
                </a:solidFill>
                <a:latin typeface="Consolas" pitchFamily="49" charset="0"/>
                <a:ea typeface="DejaVu Sans" charset="0"/>
                <a:cs typeface="DejaVu Sans" charset="0"/>
                <a:sym typeface="Consolas" pitchFamily="49" charset="0"/>
              </a:rPr>
              <a:t>std::cout &lt;&lt; sizeof(Colors) &lt;&lt; std::endl; // size(unsigned char)</a:t>
            </a:r>
          </a:p>
        </p:txBody>
      </p:sp>
      <p:sp>
        <p:nvSpPr>
          <p:cNvPr id="68613" name="Content Placeholder 5"/>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sz="1800" dirty="0">
                <a:latin typeface="Nokia Pure Headline Light" pitchFamily="34" charset="0"/>
              </a:rPr>
              <a:t>enum-base</a:t>
            </a:r>
            <a:endParaRPr lang="en-US" sz="1800" dirty="0">
              <a:latin typeface="Nokia Pure Headline Light" pitchFamily="34" charset="0"/>
            </a:endParaRPr>
          </a:p>
        </p:txBody>
      </p:sp>
    </p:spTree>
    <p:extLst>
      <p:ext uri="{BB962C8B-B14F-4D97-AF65-F5344CB8AC3E}">
        <p14:creationId xmlns:p14="http://schemas.microsoft.com/office/powerpoint/2010/main" val="872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idx="4294967295"/>
          </p:nvPr>
        </p:nvSpPr>
        <p:spPr>
          <a:ln/>
        </p:spPr>
        <p:txBody>
          <a:bodyPr/>
          <a:lstStyle/>
          <a:p>
            <a:r>
              <a:rPr lang="pl-PL" altLang="zh-CN" dirty="0"/>
              <a:t>Scoped enums</a:t>
            </a:r>
            <a:endParaRPr lang="en-US" altLang="zh-CN" i="1" dirty="0"/>
          </a:p>
        </p:txBody>
      </p:sp>
      <p:sp>
        <p:nvSpPr>
          <p:cNvPr id="68611" name="Text Placeholder 3"/>
          <p:cNvSpPr>
            <a:spLocks noGrp="1" noChangeArrowheads="1"/>
          </p:cNvSpPr>
          <p:nvPr>
            <p:ph sz="quarter" idx="4294967295"/>
          </p:nvPr>
        </p:nvSpPr>
        <p:spPr bwMode="auto">
          <a:xfrm>
            <a:off x="423863" y="1087438"/>
            <a:ext cx="8216900" cy="1627187"/>
          </a:xfrm>
          <a:prstGeom prst="rect">
            <a:avLst/>
          </a:prstGeom>
          <a:noFill/>
          <a:ln/>
        </p:spPr>
        <p:txBody>
          <a:bodyPr lIns="0" tIns="0" rIns="0" bIns="0"/>
          <a:lstStyle/>
          <a:p>
            <a:pPr marL="0" indent="0">
              <a:buFont typeface="Arial" pitchFamily="34" charset="0"/>
              <a:buNone/>
            </a:pPr>
            <a:r>
              <a:rPr lang="pl-PL" altLang="zh-CN" sz="1400" dirty="0"/>
              <a:t>It is possible to provide a forward declaration for enumeration, which needs to have a base type.</a:t>
            </a:r>
          </a:p>
        </p:txBody>
      </p:sp>
      <p:sp>
        <p:nvSpPr>
          <p:cNvPr id="68612" name="Text Placeholder 3"/>
          <p:cNvSpPr>
            <a:spLocks noGrp="1" noChangeArrowheads="1"/>
          </p:cNvSpPr>
          <p:nvPr>
            <p:ph sz="quarter" idx="4294967295"/>
          </p:nvPr>
        </p:nvSpPr>
        <p:spPr bwMode="auto">
          <a:xfrm>
            <a:off x="417513" y="1720260"/>
            <a:ext cx="8221662" cy="1088891"/>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pl-PL" altLang="zh-CN" sz="1400" dirty="0">
                <a:solidFill>
                  <a:srgbClr val="000000"/>
                </a:solidFill>
                <a:latin typeface="Consolas" pitchFamily="49" charset="0"/>
                <a:ea typeface="DejaVu Sans" charset="0"/>
                <a:cs typeface="DejaVu Sans" charset="0"/>
                <a:sym typeface="Consolas" pitchFamily="49" charset="0"/>
              </a:rPr>
              <a:t>enum Colors : unsigned int;</a:t>
            </a:r>
          </a:p>
          <a:p>
            <a:pPr marL="0" indent="0">
              <a:spcAft>
                <a:spcPct val="0"/>
              </a:spcAft>
              <a:buFont typeface="Arial" pitchFamily="34" charset="0"/>
              <a:buNone/>
            </a:pPr>
            <a:endParaRPr lang="pl-PL" altLang="zh-CN" sz="14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zh-CN" sz="1400" dirty="0">
                <a:solidFill>
                  <a:srgbClr val="000000"/>
                </a:solidFill>
                <a:latin typeface="Consolas" pitchFamily="49" charset="0"/>
                <a:ea typeface="DejaVu Sans" charset="0"/>
                <a:cs typeface="DejaVu Sans" charset="0"/>
                <a:sym typeface="Consolas" pitchFamily="49" charset="0"/>
              </a:rPr>
              <a:t>enum struct Languages : unsigned char;</a:t>
            </a:r>
          </a:p>
        </p:txBody>
      </p:sp>
      <p:sp>
        <p:nvSpPr>
          <p:cNvPr id="68613" name="Content Placeholder 5"/>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sz="1800" dirty="0">
                <a:latin typeface="Nokia Pure Headline Light" pitchFamily="34" charset="0"/>
              </a:rPr>
              <a:t>forward declaration</a:t>
            </a:r>
            <a:endParaRPr lang="en-US" sz="1800" dirty="0">
              <a:latin typeface="Nokia Pure Headline Light" pitchFamily="34" charset="0"/>
            </a:endParaRPr>
          </a:p>
        </p:txBody>
      </p:sp>
    </p:spTree>
    <p:extLst>
      <p:ext uri="{BB962C8B-B14F-4D97-AF65-F5344CB8AC3E}">
        <p14:creationId xmlns:p14="http://schemas.microsoft.com/office/powerpoint/2010/main" val="64979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b="1" dirty="0"/>
              <a:t>Language core novelties</a:t>
            </a:r>
          </a:p>
          <a:p>
            <a:pPr marL="571500" lvl="1" indent="-342900">
              <a:buFont typeface="Arial" panose="020B0604020202020204" pitchFamily="34" charset="0"/>
              <a:buChar char="•"/>
            </a:pPr>
            <a:r>
              <a:rPr lang="pl-PL" altLang="en-US" sz="1050" i="1" dirty="0"/>
              <a:t>nullptr</a:t>
            </a:r>
          </a:p>
          <a:p>
            <a:pPr marL="571500" lvl="1" indent="-342900">
              <a:buFont typeface="Arial" panose="020B0604020202020204" pitchFamily="34" charset="0"/>
              <a:buChar char="•"/>
            </a:pPr>
            <a:r>
              <a:rPr lang="pl-PL" altLang="en-US" sz="1050" i="1" dirty="0"/>
              <a:t>using</a:t>
            </a:r>
            <a:r>
              <a:rPr lang="pl-PL" altLang="en-US" sz="1050" dirty="0"/>
              <a:t> aliases</a:t>
            </a:r>
          </a:p>
          <a:p>
            <a:pPr marL="571500" lvl="1" indent="-342900">
              <a:buFont typeface="Arial" panose="020B0604020202020204" pitchFamily="34" charset="0"/>
              <a:buChar char="•"/>
            </a:pPr>
            <a:r>
              <a:rPr lang="pl-PL" altLang="en-US" sz="1050" dirty="0"/>
              <a:t>scoped enums</a:t>
            </a:r>
          </a:p>
          <a:p>
            <a:pPr marL="571500" lvl="1" indent="-342900">
              <a:buFont typeface="Arial" panose="020B0604020202020204" pitchFamily="34" charset="0"/>
              <a:buChar char="•"/>
            </a:pPr>
            <a:r>
              <a:rPr lang="pl-PL" altLang="en-US" sz="1050" b="1" dirty="0"/>
              <a:t>automatic type deduction</a:t>
            </a:r>
          </a:p>
          <a:p>
            <a:pPr marL="342900" indent="-342900">
              <a:buFont typeface="+mj-lt"/>
              <a:buAutoNum type="arabicPeriod"/>
            </a:pPr>
            <a:r>
              <a:rPr lang="pl-PL" altLang="en-US" sz="1400" dirty="0"/>
              <a:t>New modifiers</a:t>
            </a:r>
          </a:p>
          <a:p>
            <a:pPr marL="342900" indent="-342900">
              <a:buFont typeface="+mj-lt"/>
              <a:buAutoNum type="arabicPeriod"/>
            </a:pPr>
            <a:r>
              <a:rPr lang="pl-PL" altLang="en-US" sz="1400" dirty="0"/>
              <a:t>New </a:t>
            </a:r>
            <a:r>
              <a:rPr lang="pl-PL" altLang="en-US" sz="1400" dirty="0" err="1"/>
              <a:t>constructions</a:t>
            </a:r>
          </a:p>
          <a:p>
            <a:pPr marL="342900" indent="-342900">
              <a:buFont typeface="+mj-lt"/>
              <a:buAutoNum type="arabicPeriod"/>
            </a:pPr>
            <a:r>
              <a:rPr lang="pl-PL" altLang="en-US" sz="1400" dirty="0"/>
              <a:t>Threads and standard library</a:t>
            </a:r>
          </a:p>
        </p:txBody>
      </p:sp>
    </p:spTree>
    <p:extLst>
      <p:ext uri="{BB962C8B-B14F-4D97-AF65-F5344CB8AC3E}">
        <p14:creationId xmlns:p14="http://schemas.microsoft.com/office/powerpoint/2010/main" val="408317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idx="4294967295"/>
          </p:nvPr>
        </p:nvSpPr>
        <p:spPr>
          <a:ln/>
        </p:spPr>
        <p:txBody>
          <a:bodyPr/>
          <a:lstStyle/>
          <a:p>
            <a:r>
              <a:rPr lang="en-US" altLang="zh-CN" i="1" dirty="0"/>
              <a:t>Auto</a:t>
            </a:r>
            <a:r>
              <a:rPr lang="pl-PL" altLang="zh-CN" i="1" dirty="0"/>
              <a:t> </a:t>
            </a:r>
            <a:r>
              <a:rPr lang="pl-PL" altLang="zh-CN" dirty="0"/>
              <a:t>keyword</a:t>
            </a:r>
            <a:endParaRPr lang="en-US" altLang="zh-CN" dirty="0"/>
          </a:p>
        </p:txBody>
      </p:sp>
      <p:sp>
        <p:nvSpPr>
          <p:cNvPr id="11267"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Type declaration with</a:t>
            </a:r>
            <a:r>
              <a:rPr lang="en-US" altLang="zh-CN" sz="1800" dirty="0">
                <a:latin typeface="Nokia Pure Headline Light" pitchFamily="34" charset="0"/>
              </a:rPr>
              <a:t> </a:t>
            </a:r>
            <a:r>
              <a:rPr lang="en-US" altLang="zh-CN" sz="1800" i="1" dirty="0">
                <a:latin typeface="Nokia Pure Headline Light" pitchFamily="34" charset="0"/>
              </a:rPr>
              <a:t>auto</a:t>
            </a:r>
            <a:endParaRPr lang="en-US" altLang="zh-CN" sz="1800" dirty="0">
              <a:latin typeface="Nokia Pure Headline Light" pitchFamily="34" charset="0"/>
            </a:endParaRPr>
          </a:p>
        </p:txBody>
      </p:sp>
      <p:sp>
        <p:nvSpPr>
          <p:cNvPr id="11268" name="Text Placeholder 3"/>
          <p:cNvSpPr>
            <a:spLocks noGrp="1" noChangeArrowheads="1"/>
          </p:cNvSpPr>
          <p:nvPr>
            <p:ph sz="quarter" idx="4294967295"/>
          </p:nvPr>
        </p:nvSpPr>
        <p:spPr bwMode="auto">
          <a:xfrm>
            <a:off x="423863" y="1087438"/>
            <a:ext cx="8216900" cy="3306762"/>
          </a:xfrm>
          <a:prstGeom prst="rect">
            <a:avLst/>
          </a:prstGeom>
          <a:noFill/>
          <a:ln/>
        </p:spPr>
        <p:txBody>
          <a:bodyPr lIns="0" tIns="0" rIns="0" bIns="0"/>
          <a:lstStyle/>
          <a:p>
            <a:pPr marL="0" indent="0">
              <a:buFont typeface="Arial" pitchFamily="34" charset="0"/>
              <a:buNone/>
            </a:pPr>
            <a:r>
              <a:rPr lang="pl-PL" altLang="zh-CN" sz="1400" dirty="0"/>
              <a:t>Variable declaration with keyword </a:t>
            </a:r>
            <a:r>
              <a:rPr lang="pl-PL" altLang="zh-CN" sz="1400" i="1" dirty="0"/>
              <a:t>auto</a:t>
            </a:r>
            <a:r>
              <a:rPr lang="pl-PL" altLang="zh-CN" sz="1400" dirty="0"/>
              <a:t> allows to automatically deduce a type by compiler.</a:t>
            </a:r>
            <a:endParaRPr lang="en-US" altLang="zh-CN" sz="1400" dirty="0"/>
          </a:p>
          <a:p>
            <a:pPr marL="0" indent="0">
              <a:buFont typeface="Arial" pitchFamily="34" charset="0"/>
              <a:buNone/>
            </a:pPr>
            <a:r>
              <a:rPr lang="pl-PL" altLang="zh-CN" sz="1400" dirty="0"/>
              <a:t>In previous versions </a:t>
            </a:r>
            <a:r>
              <a:rPr lang="pl-PL" altLang="zh-CN" sz="1400" i="1" dirty="0"/>
              <a:t>auto</a:t>
            </a:r>
            <a:r>
              <a:rPr lang="pl-PL" altLang="zh-CN" sz="1400" dirty="0"/>
              <a:t> was used to create automatic variable (created on stack) – noone was using it.</a:t>
            </a:r>
          </a:p>
          <a:p>
            <a:pPr marL="0" indent="0">
              <a:buFont typeface="Arial" pitchFamily="34" charset="0"/>
              <a:buNone/>
            </a:pPr>
            <a:r>
              <a:rPr lang="pl-PL" altLang="zh-CN" sz="1400" i="1" dirty="0"/>
              <a:t>Const</a:t>
            </a:r>
            <a:r>
              <a:rPr lang="pl-PL" altLang="zh-CN" sz="1400" dirty="0"/>
              <a:t> and </a:t>
            </a:r>
            <a:r>
              <a:rPr lang="pl-PL" altLang="zh-CN" sz="1400" i="1" dirty="0"/>
              <a:t>volatile </a:t>
            </a:r>
            <a:r>
              <a:rPr lang="pl-PL" altLang="zh-CN" sz="1400" dirty="0"/>
              <a:t>modificators can be used when defining an automatic variable, as well as references and pointers.</a:t>
            </a:r>
          </a:p>
          <a:p>
            <a:pPr marL="0" indent="0">
              <a:buFont typeface="Arial" pitchFamily="34" charset="0"/>
              <a:buNone/>
            </a:pPr>
            <a:endParaRPr lang="pl-PL" altLang="zh-CN" sz="1400" dirty="0"/>
          </a:p>
          <a:p>
            <a:pPr marL="0" indent="0">
              <a:buFont typeface="Arial" pitchFamily="34" charset="0"/>
              <a:buNone/>
            </a:pPr>
            <a:r>
              <a:rPr lang="pl-PL" altLang="zh-CN" sz="1400" dirty="0"/>
              <a:t>Typical and convenient usage of auto is to allow a compiler to automatically deduce a type of iterator.</a:t>
            </a:r>
          </a:p>
          <a:p>
            <a:pPr marL="0" indent="0">
              <a:buFont typeface="Arial" pitchFamily="34" charset="0"/>
              <a:buNone/>
            </a:pPr>
            <a:r>
              <a:rPr lang="pl-PL" altLang="zh-CN" sz="1400" dirty="0"/>
              <a:t>To get const_iterator you need to use methods cbegin() or cend() from the interface of standard containers.</a:t>
            </a:r>
          </a:p>
          <a:p>
            <a:pPr marL="0" indent="0">
              <a:buFont typeface="Arial" pitchFamily="34" charset="0"/>
              <a:buNone/>
            </a:pPr>
            <a:endParaRPr lang="en-US" altLang="zh-CN" sz="1400" dirty="0"/>
          </a:p>
          <a:p>
            <a:pPr marL="0" indent="0">
              <a:buFont typeface="Arial" pitchFamily="34" charset="0"/>
              <a:buNone/>
            </a:pPr>
            <a:endParaRPr lang="en-US" altLang="zh-CN"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idx="4294967295"/>
          </p:nvPr>
        </p:nvSpPr>
        <p:spPr>
          <a:ln/>
        </p:spPr>
        <p:txBody>
          <a:bodyPr/>
          <a:lstStyle/>
          <a:p>
            <a:r>
              <a:rPr lang="en-US" altLang="zh-CN" i="1" dirty="0"/>
              <a:t>Auto</a:t>
            </a:r>
            <a:r>
              <a:rPr lang="pl-PL" altLang="zh-CN" i="1" dirty="0"/>
              <a:t> </a:t>
            </a:r>
            <a:r>
              <a:rPr lang="pl-PL" altLang="zh-CN" dirty="0"/>
              <a:t>keyword</a:t>
            </a:r>
            <a:endParaRPr lang="en-US" altLang="zh-CN" dirty="0"/>
          </a:p>
        </p:txBody>
      </p:sp>
      <p:sp>
        <p:nvSpPr>
          <p:cNvPr id="12291"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en-US" altLang="zh-CN" sz="1800" dirty="0">
                <a:latin typeface="Nokia Pure Headline Light" pitchFamily="34" charset="0"/>
              </a:rPr>
              <a:t>Examples</a:t>
            </a:r>
          </a:p>
        </p:txBody>
      </p:sp>
      <p:sp>
        <p:nvSpPr>
          <p:cNvPr id="12292" name="Text Placeholder 3"/>
          <p:cNvSpPr>
            <a:spLocks noGrp="1" noChangeArrowheads="1"/>
          </p:cNvSpPr>
          <p:nvPr>
            <p:ph sz="quarter" idx="4294967295"/>
          </p:nvPr>
        </p:nvSpPr>
        <p:spPr bwMode="auto">
          <a:xfrm>
            <a:off x="423863" y="1087438"/>
            <a:ext cx="8221662" cy="3492500"/>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200" dirty="0">
                <a:solidFill>
                  <a:srgbClr val="151516"/>
                </a:solidFill>
                <a:latin typeface="Consolas" pitchFamily="49" charset="0"/>
                <a:sym typeface="Consolas" pitchFamily="49" charset="0"/>
              </a:rPr>
              <a:t>auto </a:t>
            </a:r>
            <a:r>
              <a:rPr lang="en-US" altLang="zh-CN" sz="1200" dirty="0" err="1">
                <a:solidFill>
                  <a:srgbClr val="151516"/>
                </a:solidFill>
                <a:latin typeface="Consolas" pitchFamily="49" charset="0"/>
                <a:sym typeface="Consolas" pitchFamily="49" charset="0"/>
              </a:rPr>
              <a:t>i</a:t>
            </a:r>
            <a:r>
              <a:rPr lang="en-US" altLang="zh-CN" sz="1200" dirty="0">
                <a:solidFill>
                  <a:srgbClr val="151516"/>
                </a:solidFill>
                <a:latin typeface="Consolas" pitchFamily="49" charset="0"/>
                <a:sym typeface="Consolas" pitchFamily="49" charset="0"/>
              </a:rPr>
              <a:t> = 42;            // </a:t>
            </a:r>
            <a:r>
              <a:rPr lang="en-US" altLang="zh-CN" sz="1200" dirty="0" err="1">
                <a:solidFill>
                  <a:srgbClr val="151516"/>
                </a:solidFill>
                <a:latin typeface="Consolas" pitchFamily="49" charset="0"/>
                <a:sym typeface="Consolas" pitchFamily="49" charset="0"/>
              </a:rPr>
              <a:t>i</a:t>
            </a:r>
            <a:r>
              <a:rPr lang="en-US" altLang="zh-CN" sz="1200" dirty="0">
                <a:solidFill>
                  <a:srgbClr val="151516"/>
                </a:solidFill>
                <a:latin typeface="Consolas" pitchFamily="49" charset="0"/>
                <a:sym typeface="Consolas" pitchFamily="49" charset="0"/>
              </a:rPr>
              <a:t> : </a:t>
            </a:r>
            <a:r>
              <a:rPr lang="en-US" altLang="zh-CN" sz="1200" dirty="0" err="1">
                <a:solidFill>
                  <a:srgbClr val="151516"/>
                </a:solidFill>
                <a:latin typeface="Consolas" pitchFamily="49" charset="0"/>
                <a:sym typeface="Consolas" pitchFamily="49" charset="0"/>
              </a:rPr>
              <a:t>int</a:t>
            </a:r>
            <a:endParaRPr lang="en-US" altLang="zh-CN" sz="1200" dirty="0">
              <a:solidFill>
                <a:srgbClr val="151516"/>
              </a:solidFill>
              <a:latin typeface="Consolas" pitchFamily="49" charset="0"/>
              <a:sym typeface="Consolas" pitchFamily="49" charset="0"/>
            </a:endParaRPr>
          </a:p>
          <a:p>
            <a:pPr marL="0" indent="0">
              <a:spcAft>
                <a:spcPct val="0"/>
              </a:spcAft>
              <a:buFont typeface="Arial" pitchFamily="34" charset="0"/>
              <a:buNone/>
            </a:pPr>
            <a:r>
              <a:rPr lang="en-US" altLang="zh-CN" sz="1200" dirty="0" err="1">
                <a:solidFill>
                  <a:srgbClr val="151516"/>
                </a:solidFill>
                <a:latin typeface="Consolas" pitchFamily="49" charset="0"/>
                <a:sym typeface="Consolas" pitchFamily="49" charset="0"/>
              </a:rPr>
              <a:t>const</a:t>
            </a:r>
            <a:r>
              <a:rPr lang="en-US" altLang="zh-CN" sz="1200" dirty="0">
                <a:solidFill>
                  <a:srgbClr val="151516"/>
                </a:solidFill>
                <a:latin typeface="Consolas" pitchFamily="49" charset="0"/>
                <a:sym typeface="Consolas" pitchFamily="49" charset="0"/>
              </a:rPr>
              <a:t> auto *</a:t>
            </a:r>
            <a:r>
              <a:rPr lang="en-US" altLang="zh-CN" sz="1200" dirty="0" err="1">
                <a:solidFill>
                  <a:srgbClr val="151516"/>
                </a:solidFill>
                <a:latin typeface="Consolas" pitchFamily="49" charset="0"/>
                <a:sym typeface="Consolas" pitchFamily="49" charset="0"/>
              </a:rPr>
              <a:t>ptr_i</a:t>
            </a:r>
            <a:r>
              <a:rPr lang="en-US" altLang="zh-CN" sz="1200" dirty="0">
                <a:solidFill>
                  <a:srgbClr val="151516"/>
                </a:solidFill>
                <a:latin typeface="Consolas" pitchFamily="49" charset="0"/>
                <a:sym typeface="Consolas" pitchFamily="49" charset="0"/>
              </a:rPr>
              <a:t> = &amp;</a:t>
            </a:r>
            <a:r>
              <a:rPr lang="en-US" altLang="zh-CN" sz="1200" dirty="0" err="1">
                <a:solidFill>
                  <a:srgbClr val="151516"/>
                </a:solidFill>
                <a:latin typeface="Consolas" pitchFamily="49" charset="0"/>
                <a:sym typeface="Consolas" pitchFamily="49" charset="0"/>
              </a:rPr>
              <a:t>i</a:t>
            </a:r>
            <a:r>
              <a:rPr lang="en-US" altLang="zh-CN" sz="1200" dirty="0">
                <a:solidFill>
                  <a:srgbClr val="151516"/>
                </a:solidFill>
                <a:latin typeface="Consolas" pitchFamily="49" charset="0"/>
                <a:sym typeface="Consolas" pitchFamily="49" charset="0"/>
              </a:rPr>
              <a:t>; // </a:t>
            </a:r>
            <a:r>
              <a:rPr lang="en-US" altLang="zh-CN" sz="1200" dirty="0" err="1">
                <a:solidFill>
                  <a:srgbClr val="151516"/>
                </a:solidFill>
                <a:latin typeface="Consolas" pitchFamily="49" charset="0"/>
                <a:sym typeface="Consolas" pitchFamily="49" charset="0"/>
              </a:rPr>
              <a:t>ptr_i</a:t>
            </a:r>
            <a:r>
              <a:rPr lang="en-US" altLang="zh-CN" sz="1200" dirty="0">
                <a:solidFill>
                  <a:srgbClr val="151516"/>
                </a:solidFill>
                <a:latin typeface="Consolas" pitchFamily="49" charset="0"/>
                <a:sym typeface="Consolas" pitchFamily="49" charset="0"/>
              </a:rPr>
              <a:t> : </a:t>
            </a:r>
            <a:r>
              <a:rPr lang="en-US" altLang="zh-CN" sz="1200" dirty="0" err="1">
                <a:solidFill>
                  <a:srgbClr val="151516"/>
                </a:solidFill>
                <a:latin typeface="Consolas" pitchFamily="49" charset="0"/>
                <a:sym typeface="Consolas" pitchFamily="49" charset="0"/>
              </a:rPr>
              <a:t>const</a:t>
            </a:r>
            <a:r>
              <a:rPr lang="en-US" altLang="zh-CN" sz="1200" dirty="0">
                <a:solidFill>
                  <a:srgbClr val="151516"/>
                </a:solidFill>
                <a:latin typeface="Consolas" pitchFamily="49" charset="0"/>
                <a:sym typeface="Consolas" pitchFamily="49" charset="0"/>
              </a:rPr>
              <a:t> </a:t>
            </a:r>
            <a:r>
              <a:rPr lang="en-US" altLang="zh-CN" sz="1200" dirty="0" err="1">
                <a:solidFill>
                  <a:srgbClr val="151516"/>
                </a:solidFill>
                <a:latin typeface="Consolas" pitchFamily="49" charset="0"/>
                <a:sym typeface="Consolas" pitchFamily="49" charset="0"/>
              </a:rPr>
              <a:t>int</a:t>
            </a:r>
            <a:r>
              <a:rPr lang="en-US" altLang="zh-CN" sz="1200" dirty="0">
                <a:solidFill>
                  <a:srgbClr val="151516"/>
                </a:solidFill>
                <a:latin typeface="Consolas" pitchFamily="49" charset="0"/>
                <a:sym typeface="Consolas" pitchFamily="49" charset="0"/>
              </a:rPr>
              <a:t>*</a:t>
            </a:r>
            <a:endParaRPr lang="en-US" altLang="zh-CN" sz="1200" dirty="0">
              <a:solidFill>
                <a:srgbClr val="151516"/>
              </a:solidFill>
            </a:endParaRPr>
          </a:p>
          <a:p>
            <a:pPr marL="0" indent="0">
              <a:spcAft>
                <a:spcPct val="0"/>
              </a:spcAft>
              <a:buFont typeface="Arial" pitchFamily="34" charset="0"/>
              <a:buNone/>
            </a:pPr>
            <a:endParaRPr lang="en-US" altLang="zh-CN" sz="1200" dirty="0">
              <a:solidFill>
                <a:srgbClr val="151516"/>
              </a:solidFill>
            </a:endParaRPr>
          </a:p>
          <a:p>
            <a:pPr marL="0" indent="0">
              <a:spcAft>
                <a:spcPct val="0"/>
              </a:spcAft>
              <a:buFont typeface="Arial" pitchFamily="34" charset="0"/>
              <a:buNone/>
            </a:pPr>
            <a:r>
              <a:rPr lang="en-US" altLang="zh-CN" sz="1200" dirty="0">
                <a:solidFill>
                  <a:srgbClr val="151516"/>
                </a:solidFill>
                <a:latin typeface="Consolas" pitchFamily="49" charset="0"/>
                <a:sym typeface="Consolas" pitchFamily="49" charset="0"/>
              </a:rPr>
              <a:t>double f();</a:t>
            </a:r>
            <a:endParaRPr lang="en-US" altLang="zh-CN" sz="1200" dirty="0">
              <a:solidFill>
                <a:srgbClr val="151516"/>
              </a:solidFill>
            </a:endParaRPr>
          </a:p>
          <a:p>
            <a:pPr marL="0" indent="0">
              <a:spcAft>
                <a:spcPct val="0"/>
              </a:spcAft>
              <a:buFont typeface="Arial" pitchFamily="34" charset="0"/>
              <a:buNone/>
            </a:pPr>
            <a:r>
              <a:rPr lang="en-US" altLang="zh-CN" sz="1200" dirty="0">
                <a:solidFill>
                  <a:srgbClr val="151516"/>
                </a:solidFill>
                <a:latin typeface="Consolas" pitchFamily="49" charset="0"/>
                <a:sym typeface="Consolas" pitchFamily="49" charset="0"/>
              </a:rPr>
              <a:t>auto r1 = f();          // r1 : double</a:t>
            </a:r>
            <a:endParaRPr lang="en-US" altLang="zh-CN" sz="1200" dirty="0">
              <a:solidFill>
                <a:srgbClr val="151516"/>
              </a:solidFill>
            </a:endParaRPr>
          </a:p>
          <a:p>
            <a:pPr marL="0" indent="0">
              <a:spcAft>
                <a:spcPct val="0"/>
              </a:spcAft>
              <a:buFont typeface="Arial" pitchFamily="34" charset="0"/>
              <a:buNone/>
            </a:pPr>
            <a:r>
              <a:rPr lang="en-US" altLang="zh-CN" sz="1200" dirty="0" err="1">
                <a:solidFill>
                  <a:srgbClr val="151516"/>
                </a:solidFill>
                <a:latin typeface="Consolas" pitchFamily="49" charset="0"/>
                <a:sym typeface="Consolas" pitchFamily="49" charset="0"/>
              </a:rPr>
              <a:t>const</a:t>
            </a:r>
            <a:r>
              <a:rPr lang="en-US" altLang="zh-CN" sz="1200" dirty="0">
                <a:solidFill>
                  <a:srgbClr val="151516"/>
                </a:solidFill>
                <a:latin typeface="Consolas" pitchFamily="49" charset="0"/>
                <a:sym typeface="Consolas" pitchFamily="49" charset="0"/>
              </a:rPr>
              <a:t> auto&amp; r2 = f();   // r2: </a:t>
            </a:r>
            <a:r>
              <a:rPr lang="en-US" altLang="zh-CN" sz="1200" dirty="0" err="1">
                <a:solidFill>
                  <a:srgbClr val="151516"/>
                </a:solidFill>
                <a:latin typeface="Consolas" pitchFamily="49" charset="0"/>
                <a:sym typeface="Consolas" pitchFamily="49" charset="0"/>
              </a:rPr>
              <a:t>const</a:t>
            </a:r>
            <a:r>
              <a:rPr lang="en-US" altLang="zh-CN" sz="1200" dirty="0">
                <a:solidFill>
                  <a:srgbClr val="151516"/>
                </a:solidFill>
                <a:latin typeface="Consolas" pitchFamily="49" charset="0"/>
                <a:sym typeface="Consolas" pitchFamily="49" charset="0"/>
              </a:rPr>
              <a:t> double&amp;</a:t>
            </a:r>
            <a:endParaRPr lang="en-US" altLang="zh-CN" sz="1200" dirty="0">
              <a:solidFill>
                <a:srgbClr val="151516"/>
              </a:solidFill>
            </a:endParaRPr>
          </a:p>
          <a:p>
            <a:pPr marL="0" indent="0">
              <a:spcAft>
                <a:spcPct val="0"/>
              </a:spcAft>
              <a:buFont typeface="Arial" pitchFamily="34" charset="0"/>
              <a:buNone/>
            </a:pPr>
            <a:endParaRPr lang="en-US" altLang="zh-CN" sz="1200" dirty="0">
              <a:solidFill>
                <a:srgbClr val="151516"/>
              </a:solidFill>
            </a:endParaRPr>
          </a:p>
          <a:p>
            <a:pPr marL="0" indent="0">
              <a:spcAft>
                <a:spcPct val="0"/>
              </a:spcAft>
              <a:buFont typeface="Arial" pitchFamily="34" charset="0"/>
              <a:buNone/>
            </a:pPr>
            <a:r>
              <a:rPr lang="en-US" altLang="zh-CN" sz="1200" dirty="0" err="1">
                <a:solidFill>
                  <a:srgbClr val="151516"/>
                </a:solidFill>
                <a:latin typeface="Consolas" pitchFamily="49" charset="0"/>
                <a:sym typeface="Consolas" pitchFamily="49" charset="0"/>
              </a:rPr>
              <a:t>std</a:t>
            </a:r>
            <a:r>
              <a:rPr lang="en-US" altLang="zh-CN" sz="1200" dirty="0">
                <a:solidFill>
                  <a:srgbClr val="151516"/>
                </a:solidFill>
                <a:latin typeface="Consolas" pitchFamily="49" charset="0"/>
                <a:sym typeface="Consolas" pitchFamily="49" charset="0"/>
              </a:rPr>
              <a:t>::set&lt;</a:t>
            </a:r>
            <a:r>
              <a:rPr lang="en-US" altLang="zh-CN" sz="1200" dirty="0" err="1">
                <a:solidFill>
                  <a:srgbClr val="151516"/>
                </a:solidFill>
                <a:latin typeface="Consolas" pitchFamily="49" charset="0"/>
                <a:sym typeface="Consolas" pitchFamily="49" charset="0"/>
              </a:rPr>
              <a:t>std</a:t>
            </a:r>
            <a:r>
              <a:rPr lang="en-US" altLang="zh-CN" sz="1200" dirty="0">
                <a:solidFill>
                  <a:srgbClr val="151516"/>
                </a:solidFill>
                <a:latin typeface="Consolas" pitchFamily="49" charset="0"/>
                <a:sym typeface="Consolas" pitchFamily="49" charset="0"/>
              </a:rPr>
              <a:t>::string&gt; </a:t>
            </a:r>
            <a:r>
              <a:rPr lang="en-US" altLang="zh-CN" sz="1200" dirty="0" err="1">
                <a:solidFill>
                  <a:srgbClr val="151516"/>
                </a:solidFill>
                <a:latin typeface="Consolas" pitchFamily="49" charset="0"/>
                <a:sym typeface="Consolas" pitchFamily="49" charset="0"/>
              </a:rPr>
              <a:t>someStringSet</a:t>
            </a:r>
            <a:r>
              <a:rPr lang="en-US" altLang="zh-CN" sz="1200" dirty="0">
                <a:solidFill>
                  <a:srgbClr val="151516"/>
                </a:solidFill>
                <a:latin typeface="Consolas" pitchFamily="49" charset="0"/>
                <a:sym typeface="Consolas" pitchFamily="49" charset="0"/>
              </a:rPr>
              <a:t>;</a:t>
            </a:r>
            <a:endParaRPr lang="en-US" altLang="zh-CN" sz="1200" dirty="0">
              <a:solidFill>
                <a:srgbClr val="151516"/>
              </a:solidFill>
            </a:endParaRPr>
          </a:p>
          <a:p>
            <a:pPr marL="0" indent="0">
              <a:spcAft>
                <a:spcPct val="0"/>
              </a:spcAft>
              <a:buFont typeface="Arial" pitchFamily="34" charset="0"/>
              <a:buNone/>
            </a:pPr>
            <a:r>
              <a:rPr lang="en-US" altLang="zh-CN" sz="1200" dirty="0">
                <a:solidFill>
                  <a:srgbClr val="151516"/>
                </a:solidFill>
                <a:latin typeface="Consolas" pitchFamily="49" charset="0"/>
                <a:sym typeface="Consolas" pitchFamily="49" charset="0"/>
              </a:rPr>
              <a:t>auto it = </a:t>
            </a:r>
            <a:r>
              <a:rPr lang="en-US" altLang="zh-CN" sz="1200" dirty="0" err="1">
                <a:solidFill>
                  <a:srgbClr val="151516"/>
                </a:solidFill>
                <a:latin typeface="Consolas" pitchFamily="49" charset="0"/>
                <a:sym typeface="Consolas" pitchFamily="49" charset="0"/>
              </a:rPr>
              <a:t>someStringSet.begin</a:t>
            </a:r>
            <a:r>
              <a:rPr lang="en-US" altLang="zh-CN" sz="1200" dirty="0">
                <a:solidFill>
                  <a:srgbClr val="151516"/>
                </a:solidFill>
                <a:latin typeface="Consolas" pitchFamily="49" charset="0"/>
                <a:sym typeface="Consolas" pitchFamily="49" charset="0"/>
              </a:rPr>
              <a:t>();               // it : </a:t>
            </a:r>
            <a:r>
              <a:rPr lang="en-US" altLang="zh-CN" sz="1200" dirty="0" err="1">
                <a:solidFill>
                  <a:srgbClr val="151516"/>
                </a:solidFill>
                <a:latin typeface="Consolas" pitchFamily="49" charset="0"/>
                <a:sym typeface="Consolas" pitchFamily="49" charset="0"/>
              </a:rPr>
              <a:t>std</a:t>
            </a:r>
            <a:r>
              <a:rPr lang="en-US" altLang="zh-CN" sz="1200" dirty="0">
                <a:solidFill>
                  <a:srgbClr val="151516"/>
                </a:solidFill>
                <a:latin typeface="Consolas" pitchFamily="49" charset="0"/>
                <a:sym typeface="Consolas" pitchFamily="49" charset="0"/>
              </a:rPr>
              <a:t>::set&lt;</a:t>
            </a:r>
            <a:r>
              <a:rPr lang="en-US" altLang="zh-CN" sz="1200" dirty="0" err="1">
                <a:solidFill>
                  <a:srgbClr val="151516"/>
                </a:solidFill>
                <a:latin typeface="Consolas" pitchFamily="49" charset="0"/>
                <a:sym typeface="Consolas" pitchFamily="49" charset="0"/>
              </a:rPr>
              <a:t>std</a:t>
            </a:r>
            <a:r>
              <a:rPr lang="en-US" altLang="zh-CN" sz="1200" dirty="0">
                <a:solidFill>
                  <a:srgbClr val="151516"/>
                </a:solidFill>
                <a:latin typeface="Consolas" pitchFamily="49" charset="0"/>
                <a:sym typeface="Consolas" pitchFamily="49" charset="0"/>
              </a:rPr>
              <a:t>::string&gt;::iterator</a:t>
            </a:r>
            <a:endParaRPr lang="en-US" altLang="zh-CN" sz="1200" dirty="0">
              <a:solidFill>
                <a:srgbClr val="151516"/>
              </a:solidFill>
            </a:endParaRPr>
          </a:p>
          <a:p>
            <a:pPr marL="0" indent="0">
              <a:spcAft>
                <a:spcPct val="0"/>
              </a:spcAft>
              <a:buFont typeface="Arial" pitchFamily="34" charset="0"/>
              <a:buNone/>
            </a:pPr>
            <a:r>
              <a:rPr lang="en-US" altLang="zh-CN" sz="1200" dirty="0" err="1">
                <a:solidFill>
                  <a:srgbClr val="151516"/>
                </a:solidFill>
                <a:latin typeface="Consolas" pitchFamily="49" charset="0"/>
                <a:sym typeface="Consolas" pitchFamily="49" charset="0"/>
              </a:rPr>
              <a:t>const</a:t>
            </a:r>
            <a:r>
              <a:rPr lang="en-US" altLang="zh-CN" sz="1200" dirty="0">
                <a:solidFill>
                  <a:srgbClr val="151516"/>
                </a:solidFill>
                <a:latin typeface="Consolas" pitchFamily="49" charset="0"/>
                <a:sym typeface="Consolas" pitchFamily="49" charset="0"/>
              </a:rPr>
              <a:t> auto&amp; </a:t>
            </a:r>
            <a:r>
              <a:rPr lang="en-US" altLang="zh-CN" sz="1200" dirty="0" err="1">
                <a:solidFill>
                  <a:srgbClr val="151516"/>
                </a:solidFill>
                <a:latin typeface="Consolas" pitchFamily="49" charset="0"/>
                <a:sym typeface="Consolas" pitchFamily="49" charset="0"/>
              </a:rPr>
              <a:t>ref_someStringSet</a:t>
            </a:r>
            <a:r>
              <a:rPr lang="en-US" altLang="zh-CN" sz="1200" dirty="0">
                <a:solidFill>
                  <a:srgbClr val="151516"/>
                </a:solidFill>
                <a:latin typeface="Consolas" pitchFamily="49" charset="0"/>
                <a:sym typeface="Consolas" pitchFamily="49" charset="0"/>
              </a:rPr>
              <a:t> = </a:t>
            </a:r>
            <a:r>
              <a:rPr lang="en-US" altLang="zh-CN" sz="1200" dirty="0" err="1">
                <a:solidFill>
                  <a:srgbClr val="151516"/>
                </a:solidFill>
                <a:latin typeface="Consolas" pitchFamily="49" charset="0"/>
                <a:sym typeface="Consolas" pitchFamily="49" charset="0"/>
              </a:rPr>
              <a:t>someStringSet</a:t>
            </a:r>
            <a:r>
              <a:rPr lang="en-US" altLang="zh-CN" sz="1200" dirty="0">
                <a:solidFill>
                  <a:srgbClr val="151516"/>
                </a:solidFill>
                <a:latin typeface="Consolas" pitchFamily="49" charset="0"/>
                <a:sym typeface="Consolas" pitchFamily="49" charset="0"/>
              </a:rPr>
              <a:t>; // </a:t>
            </a:r>
            <a:r>
              <a:rPr lang="en-US" altLang="zh-CN" sz="1200" dirty="0" err="1">
                <a:solidFill>
                  <a:srgbClr val="151516"/>
                </a:solidFill>
                <a:latin typeface="Consolas" pitchFamily="49" charset="0"/>
                <a:sym typeface="Consolas" pitchFamily="49" charset="0"/>
              </a:rPr>
              <a:t>ref_someStringSet</a:t>
            </a:r>
            <a:r>
              <a:rPr lang="en-US" altLang="zh-CN" sz="1200" dirty="0">
                <a:solidFill>
                  <a:srgbClr val="151516"/>
                </a:solidFill>
                <a:latin typeface="Consolas" pitchFamily="49" charset="0"/>
                <a:sym typeface="Consolas" pitchFamily="49" charset="0"/>
              </a:rPr>
              <a:t> : </a:t>
            </a:r>
            <a:endParaRPr lang="pl-PL" altLang="zh-CN" sz="1200" dirty="0">
              <a:solidFill>
                <a:srgbClr val="151516"/>
              </a:solidFill>
              <a:latin typeface="Consolas" pitchFamily="49" charset="0"/>
              <a:sym typeface="Consolas" pitchFamily="49" charset="0"/>
            </a:endParaRPr>
          </a:p>
          <a:p>
            <a:pPr marL="0" indent="0">
              <a:spcAft>
                <a:spcPct val="0"/>
              </a:spcAft>
              <a:buFont typeface="Arial" pitchFamily="34" charset="0"/>
              <a:buNone/>
            </a:pPr>
            <a:r>
              <a:rPr lang="pl-PL" altLang="zh-CN" sz="1200" dirty="0">
                <a:solidFill>
                  <a:srgbClr val="151516"/>
                </a:solidFill>
                <a:latin typeface="Consolas" pitchFamily="49" charset="0"/>
                <a:sym typeface="Consolas" pitchFamily="49" charset="0"/>
              </a:rPr>
              <a:t>                                               //     </a:t>
            </a:r>
            <a:r>
              <a:rPr lang="en-US" altLang="zh-CN" sz="1200" dirty="0" err="1">
                <a:solidFill>
                  <a:srgbClr val="151516"/>
                </a:solidFill>
                <a:latin typeface="Consolas" pitchFamily="49" charset="0"/>
                <a:sym typeface="Consolas" pitchFamily="49" charset="0"/>
              </a:rPr>
              <a:t>const</a:t>
            </a:r>
            <a:r>
              <a:rPr lang="en-US" altLang="zh-CN" sz="1200" dirty="0">
                <a:solidFill>
                  <a:srgbClr val="151516"/>
                </a:solidFill>
                <a:latin typeface="Consolas" pitchFamily="49" charset="0"/>
                <a:sym typeface="Consolas" pitchFamily="49" charset="0"/>
              </a:rPr>
              <a:t> </a:t>
            </a:r>
            <a:r>
              <a:rPr lang="en-US" altLang="zh-CN" sz="1200" dirty="0" err="1">
                <a:solidFill>
                  <a:srgbClr val="151516"/>
                </a:solidFill>
                <a:latin typeface="Consolas" pitchFamily="49" charset="0"/>
                <a:sym typeface="Consolas" pitchFamily="49" charset="0"/>
              </a:rPr>
              <a:t>std</a:t>
            </a:r>
            <a:r>
              <a:rPr lang="en-US" altLang="zh-CN" sz="1200" dirty="0">
                <a:solidFill>
                  <a:srgbClr val="151516"/>
                </a:solidFill>
                <a:latin typeface="Consolas" pitchFamily="49" charset="0"/>
                <a:sym typeface="Consolas" pitchFamily="49" charset="0"/>
              </a:rPr>
              <a:t>::set&lt;</a:t>
            </a:r>
            <a:r>
              <a:rPr lang="en-US" altLang="zh-CN" sz="1200" dirty="0" err="1">
                <a:solidFill>
                  <a:srgbClr val="151516"/>
                </a:solidFill>
                <a:latin typeface="Consolas" pitchFamily="49" charset="0"/>
                <a:sym typeface="Consolas" pitchFamily="49" charset="0"/>
              </a:rPr>
              <a:t>std</a:t>
            </a:r>
            <a:r>
              <a:rPr lang="en-US" altLang="zh-CN" sz="1200" dirty="0">
                <a:solidFill>
                  <a:srgbClr val="151516"/>
                </a:solidFill>
                <a:latin typeface="Consolas" pitchFamily="49" charset="0"/>
                <a:sym typeface="Consolas" pitchFamily="49" charset="0"/>
              </a:rPr>
              <a:t>::string&gt;&amp;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idx="4294967295"/>
          </p:nvPr>
        </p:nvSpPr>
        <p:spPr>
          <a:ln/>
        </p:spPr>
        <p:txBody>
          <a:bodyPr/>
          <a:lstStyle/>
          <a:p>
            <a:r>
              <a:rPr lang="en-US" altLang="zh-CN" i="1" dirty="0"/>
              <a:t>Auto</a:t>
            </a:r>
            <a:r>
              <a:rPr lang="pl-PL" altLang="zh-CN" i="1" dirty="0"/>
              <a:t> </a:t>
            </a:r>
            <a:r>
              <a:rPr lang="pl-PL" altLang="zh-CN" dirty="0"/>
              <a:t>keyword</a:t>
            </a:r>
            <a:endParaRPr lang="en-US" altLang="zh-CN" dirty="0"/>
          </a:p>
        </p:txBody>
      </p:sp>
      <p:sp>
        <p:nvSpPr>
          <p:cNvPr id="12291"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en-US" altLang="zh-CN" sz="1800" dirty="0">
                <a:latin typeface="Nokia Pure Headline Light" pitchFamily="34" charset="0"/>
              </a:rPr>
              <a:t>Examples</a:t>
            </a:r>
          </a:p>
        </p:txBody>
      </p:sp>
      <p:sp>
        <p:nvSpPr>
          <p:cNvPr id="12292" name="Text Placeholder 3"/>
          <p:cNvSpPr>
            <a:spLocks noGrp="1" noChangeArrowheads="1"/>
          </p:cNvSpPr>
          <p:nvPr>
            <p:ph sz="quarter" idx="4294967295"/>
          </p:nvPr>
        </p:nvSpPr>
        <p:spPr bwMode="auto">
          <a:xfrm>
            <a:off x="423863" y="1087438"/>
            <a:ext cx="8221662" cy="3492500"/>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void </a:t>
            </a:r>
            <a:r>
              <a:rPr lang="en-US" altLang="zh-CN" sz="1400" dirty="0" err="1">
                <a:solidFill>
                  <a:srgbClr val="151516"/>
                </a:solidFill>
                <a:latin typeface="Consolas" pitchFamily="49" charset="0"/>
                <a:sym typeface="Consolas" pitchFamily="49" charset="0"/>
              </a:rPr>
              <a:t>do_something</a:t>
            </a:r>
            <a:r>
              <a:rPr lang="en-US" altLang="zh-CN" sz="1400" dirty="0">
                <a:solidFill>
                  <a:srgbClr val="151516"/>
                </a:solidFill>
                <a:latin typeface="Consolas" pitchFamily="49" charset="0"/>
                <a:sym typeface="Consolas" pitchFamily="49" charset="0"/>
              </a:rPr>
              <a:t>(</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&amp; x);</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void print(</a:t>
            </a:r>
            <a:r>
              <a:rPr lang="en-US" altLang="zh-CN" sz="1400" dirty="0" err="1">
                <a:solidFill>
                  <a:srgbClr val="151516"/>
                </a:solidFill>
                <a:latin typeface="Consolas" pitchFamily="49" charset="0"/>
                <a:sym typeface="Consolas" pitchFamily="49" charset="0"/>
              </a:rPr>
              <a:t>const</a:t>
            </a:r>
            <a:r>
              <a:rPr lang="en-US" altLang="zh-CN" sz="1400" dirty="0">
                <a:solidFill>
                  <a:srgbClr val="151516"/>
                </a:solidFill>
                <a:latin typeface="Consolas" pitchFamily="49" charset="0"/>
                <a:sym typeface="Consolas" pitchFamily="49" charset="0"/>
              </a:rPr>
              <a:t> </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&amp; x);</a:t>
            </a:r>
          </a:p>
          <a:p>
            <a:pPr marL="0" indent="0">
              <a:spcAft>
                <a:spcPct val="0"/>
              </a:spcAft>
              <a:buFont typeface="Arial" pitchFamily="34" charset="0"/>
              <a:buNone/>
            </a:pPr>
            <a:endParaRPr lang="en-US" altLang="zh-CN" sz="1400" dirty="0">
              <a:solidFill>
                <a:srgbClr val="151516"/>
              </a:solidFill>
              <a:latin typeface="Consolas" pitchFamily="49" charset="0"/>
              <a:sym typeface="Consolas" pitchFamily="49" charset="0"/>
            </a:endParaRPr>
          </a:p>
          <a:p>
            <a:pPr marL="0" indent="0">
              <a:spcAft>
                <a:spcPct val="0"/>
              </a:spcAft>
              <a:buFont typeface="Arial" pitchFamily="34" charset="0"/>
              <a:buNone/>
            </a:pPr>
            <a:r>
              <a:rPr lang="en-US" altLang="zh-CN" sz="1400" dirty="0" err="1">
                <a:solidFill>
                  <a:srgbClr val="151516"/>
                </a:solidFill>
                <a:latin typeface="Consolas" pitchFamily="49" charset="0"/>
                <a:sym typeface="Consolas" pitchFamily="49" charset="0"/>
              </a:rPr>
              <a:t>std</a:t>
            </a:r>
            <a:r>
              <a:rPr lang="en-US" altLang="zh-CN" sz="1400" dirty="0">
                <a:solidFill>
                  <a:srgbClr val="151516"/>
                </a:solidFill>
                <a:latin typeface="Consolas" pitchFamily="49" charset="0"/>
                <a:sym typeface="Consolas" pitchFamily="49" charset="0"/>
              </a:rPr>
              <a:t>::vector&lt;</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&gt; </a:t>
            </a:r>
            <a:r>
              <a:rPr lang="en-US" altLang="zh-CN" sz="1400" dirty="0" err="1">
                <a:solidFill>
                  <a:srgbClr val="151516"/>
                </a:solidFill>
                <a:latin typeface="Consolas" pitchFamily="49" charset="0"/>
                <a:sym typeface="Consolas" pitchFamily="49" charset="0"/>
              </a:rPr>
              <a:t>vec</a:t>
            </a:r>
            <a:r>
              <a:rPr lang="en-US" altLang="zh-CN" sz="1400" dirty="0">
                <a:solidFill>
                  <a:srgbClr val="151516"/>
                </a:solidFill>
                <a:latin typeface="Consolas" pitchFamily="49" charset="0"/>
                <a:sym typeface="Consolas" pitchFamily="49" charset="0"/>
              </a:rPr>
              <a:t> = { 1, 2, 3, 4, 5 };</a:t>
            </a:r>
          </a:p>
          <a:p>
            <a:pPr marL="0" indent="0">
              <a:spcAft>
                <a:spcPct val="0"/>
              </a:spcAft>
              <a:buFont typeface="Arial" pitchFamily="34" charset="0"/>
              <a:buNone/>
            </a:pPr>
            <a:endParaRPr lang="en-US" altLang="zh-CN" sz="1400" dirty="0">
              <a:solidFill>
                <a:srgbClr val="151516"/>
              </a:solidFill>
              <a:latin typeface="Consolas" pitchFamily="49" charset="0"/>
              <a:sym typeface="Consolas" pitchFamily="49" charset="0"/>
            </a:endParaRP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for(auto it = </a:t>
            </a:r>
            <a:r>
              <a:rPr lang="en-US" altLang="zh-CN" sz="1400" dirty="0" err="1">
                <a:solidFill>
                  <a:srgbClr val="151516"/>
                </a:solidFill>
                <a:latin typeface="Consolas" pitchFamily="49" charset="0"/>
                <a:sym typeface="Consolas" pitchFamily="49" charset="0"/>
              </a:rPr>
              <a:t>vec.begin</a:t>
            </a:r>
            <a:r>
              <a:rPr lang="en-US" altLang="zh-CN" sz="1400" dirty="0">
                <a:solidFill>
                  <a:srgbClr val="151516"/>
                </a:solidFill>
                <a:latin typeface="Consolas" pitchFamily="49" charset="0"/>
                <a:sym typeface="Consolas" pitchFamily="49" charset="0"/>
              </a:rPr>
              <a:t>(); it != </a:t>
            </a:r>
            <a:r>
              <a:rPr lang="en-US" altLang="zh-CN" sz="1400" dirty="0" err="1">
                <a:solidFill>
                  <a:srgbClr val="151516"/>
                </a:solidFill>
                <a:latin typeface="Consolas" pitchFamily="49" charset="0"/>
                <a:sym typeface="Consolas" pitchFamily="49" charset="0"/>
              </a:rPr>
              <a:t>vec.end</a:t>
            </a:r>
            <a:r>
              <a:rPr lang="en-US" altLang="zh-CN" sz="1400" dirty="0">
                <a:solidFill>
                  <a:srgbClr val="151516"/>
                </a:solidFill>
                <a:latin typeface="Consolas" pitchFamily="49" charset="0"/>
                <a:sym typeface="Consolas" pitchFamily="49" charset="0"/>
              </a:rPr>
              <a:t>(); ++it)</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    </a:t>
            </a:r>
            <a:r>
              <a:rPr lang="en-US" altLang="zh-CN" sz="1400" dirty="0" err="1">
                <a:solidFill>
                  <a:srgbClr val="151516"/>
                </a:solidFill>
                <a:latin typeface="Consolas" pitchFamily="49" charset="0"/>
                <a:sym typeface="Consolas" pitchFamily="49" charset="0"/>
              </a:rPr>
              <a:t>do_something</a:t>
            </a:r>
            <a:r>
              <a:rPr lang="en-US" altLang="zh-CN" sz="1400" dirty="0">
                <a:solidFill>
                  <a:srgbClr val="151516"/>
                </a:solidFill>
                <a:latin typeface="Consolas" pitchFamily="49" charset="0"/>
                <a:sym typeface="Consolas" pitchFamily="49" charset="0"/>
              </a:rPr>
              <a:t>(*it);      // it : vector&lt;</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&gt;::iterator</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a:t>
            </a:r>
          </a:p>
          <a:p>
            <a:pPr marL="0" indent="0">
              <a:spcAft>
                <a:spcPct val="0"/>
              </a:spcAft>
              <a:buFont typeface="Arial" pitchFamily="34" charset="0"/>
              <a:buNone/>
            </a:pPr>
            <a:endParaRPr lang="en-US" altLang="zh-CN" sz="1400" dirty="0">
              <a:solidFill>
                <a:srgbClr val="151516"/>
              </a:solidFill>
              <a:latin typeface="Consolas" pitchFamily="49" charset="0"/>
              <a:sym typeface="Consolas" pitchFamily="49" charset="0"/>
            </a:endParaRPr>
          </a:p>
          <a:p>
            <a:pPr marL="0" indent="0">
              <a:spcAft>
                <a:spcPct val="0"/>
              </a:spcAft>
              <a:buFont typeface="Arial" pitchFamily="34" charset="0"/>
              <a:buNone/>
            </a:pPr>
            <a:r>
              <a:rPr lang="en-US" altLang="zh-CN" sz="1400" b="1" dirty="0">
                <a:solidFill>
                  <a:srgbClr val="151516"/>
                </a:solidFill>
                <a:latin typeface="Consolas" pitchFamily="49" charset="0"/>
                <a:sym typeface="Consolas" pitchFamily="49" charset="0"/>
              </a:rPr>
              <a:t>for(</a:t>
            </a:r>
            <a:r>
              <a:rPr lang="en-US" altLang="zh-CN" sz="1400" b="1" dirty="0" err="1">
                <a:solidFill>
                  <a:srgbClr val="151516"/>
                </a:solidFill>
                <a:latin typeface="Consolas" pitchFamily="49" charset="0"/>
                <a:sym typeface="Consolas" pitchFamily="49" charset="0"/>
              </a:rPr>
              <a:t>const</a:t>
            </a:r>
            <a:r>
              <a:rPr lang="en-US" altLang="zh-CN" sz="1400" b="1" dirty="0">
                <a:solidFill>
                  <a:srgbClr val="151516"/>
                </a:solidFill>
                <a:latin typeface="Consolas" pitchFamily="49" charset="0"/>
                <a:sym typeface="Consolas" pitchFamily="49" charset="0"/>
              </a:rPr>
              <a:t> auto&amp; item : </a:t>
            </a:r>
            <a:r>
              <a:rPr lang="en-US" altLang="zh-CN" sz="1400" b="1" dirty="0" err="1">
                <a:solidFill>
                  <a:srgbClr val="151516"/>
                </a:solidFill>
                <a:latin typeface="Consolas" pitchFamily="49" charset="0"/>
                <a:sym typeface="Consolas" pitchFamily="49" charset="0"/>
              </a:rPr>
              <a:t>vec</a:t>
            </a:r>
            <a:r>
              <a:rPr lang="en-US" altLang="zh-CN" sz="1400" b="1" dirty="0">
                <a:solidFill>
                  <a:srgbClr val="151516"/>
                </a:solidFill>
                <a:latin typeface="Consolas" pitchFamily="49" charset="0"/>
                <a:sym typeface="Consolas" pitchFamily="49" charset="0"/>
              </a:rPr>
              <a:t>) // ok – range-based for</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    print(item);            // item : </a:t>
            </a:r>
            <a:r>
              <a:rPr lang="en-US" altLang="zh-CN" sz="1400" dirty="0" err="1">
                <a:solidFill>
                  <a:srgbClr val="151516"/>
                </a:solidFill>
                <a:latin typeface="Consolas" pitchFamily="49" charset="0"/>
                <a:sym typeface="Consolas" pitchFamily="49" charset="0"/>
              </a:rPr>
              <a:t>const</a:t>
            </a:r>
            <a:r>
              <a:rPr lang="en-US" altLang="zh-CN" sz="1400" dirty="0">
                <a:solidFill>
                  <a:srgbClr val="151516"/>
                </a:solidFill>
                <a:latin typeface="Consolas" pitchFamily="49" charset="0"/>
                <a:sym typeface="Consolas" pitchFamily="49" charset="0"/>
              </a:rPr>
              <a:t> </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&amp;</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a:t>
            </a:r>
            <a:endParaRPr lang="en-US" altLang="zh-CN" sz="5400" dirty="0"/>
          </a:p>
        </p:txBody>
      </p:sp>
    </p:spTree>
    <p:extLst>
      <p:ext uri="{BB962C8B-B14F-4D97-AF65-F5344CB8AC3E}">
        <p14:creationId xmlns:p14="http://schemas.microsoft.com/office/powerpoint/2010/main" val="318999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About</a:t>
            </a:r>
            <a:r>
              <a:rPr lang="pl-PL" dirty="0"/>
              <a:t> </a:t>
            </a:r>
            <a:r>
              <a:rPr lang="pl-PL" dirty="0" err="1"/>
              <a:t>authors</a:t>
            </a:r>
            <a:endParaRPr lang="en-US" dirty="0"/>
          </a:p>
        </p:txBody>
      </p:sp>
      <p:sp>
        <p:nvSpPr>
          <p:cNvPr id="3" name="Content Placeholder 2"/>
          <p:cNvSpPr>
            <a:spLocks noGrp="1"/>
          </p:cNvSpPr>
          <p:nvPr>
            <p:ph sz="half" idx="1"/>
          </p:nvPr>
        </p:nvSpPr>
        <p:spPr/>
        <p:txBody>
          <a:bodyPr/>
          <a:lstStyle/>
          <a:p>
            <a:pPr>
              <a:buNone/>
            </a:pPr>
            <a:r>
              <a:rPr lang="pl-PL" sz="1800" b="1" dirty="0"/>
              <a:t>Kamil Szatkowski</a:t>
            </a:r>
          </a:p>
          <a:p>
            <a:r>
              <a:rPr lang="pl-PL" sz="1400" dirty="0"/>
              <a:t>Work at Nokia:</a:t>
            </a:r>
          </a:p>
          <a:p>
            <a:pPr lvl="1"/>
            <a:r>
              <a:rPr lang="pl-PL" sz="1100" dirty="0"/>
              <a:t>C++ software engineer @ CCH</a:t>
            </a:r>
          </a:p>
          <a:p>
            <a:pPr lvl="1"/>
            <a:r>
              <a:rPr lang="pl-PL" sz="1100" dirty="0"/>
              <a:t>C++ software engineer @ LTE CPlane</a:t>
            </a:r>
          </a:p>
          <a:p>
            <a:pPr lvl="1"/>
            <a:r>
              <a:rPr lang="pl-PL" sz="1100" dirty="0"/>
              <a:t>Code Reviewer</a:t>
            </a:r>
          </a:p>
          <a:p>
            <a:r>
              <a:rPr lang="pl-PL" sz="1400" dirty="0"/>
              <a:t>Occasional trainer:</a:t>
            </a:r>
          </a:p>
          <a:p>
            <a:pPr lvl="1"/>
            <a:r>
              <a:rPr lang="pl-PL" sz="1100" dirty="0"/>
              <a:t>PARO 2015, PARO 2016</a:t>
            </a:r>
          </a:p>
          <a:p>
            <a:pPr lvl="1"/>
            <a:r>
              <a:rPr lang="pl-PL" sz="1100" dirty="0"/>
              <a:t>Nokia Academy</a:t>
            </a:r>
          </a:p>
          <a:p>
            <a:r>
              <a:rPr lang="pl-PL" sz="1400" dirty="0"/>
              <a:t>Occassional speaker:</a:t>
            </a:r>
          </a:p>
          <a:p>
            <a:pPr lvl="1"/>
            <a:r>
              <a:rPr lang="pl-PL" sz="1100" dirty="0"/>
              <a:t>AMPPZ 2015</a:t>
            </a:r>
          </a:p>
          <a:p>
            <a:pPr lvl="1"/>
            <a:r>
              <a:rPr lang="pl-PL" sz="1100" dirty="0"/>
              <a:t>code::dive community</a:t>
            </a:r>
          </a:p>
          <a:p>
            <a:pPr lvl="1"/>
            <a:r>
              <a:rPr lang="pl-PL" sz="1100" dirty="0"/>
              <a:t>code::dive 2016</a:t>
            </a:r>
          </a:p>
        </p:txBody>
      </p:sp>
      <p:sp>
        <p:nvSpPr>
          <p:cNvPr id="4" name="Content Placeholder 3"/>
          <p:cNvSpPr>
            <a:spLocks noGrp="1"/>
          </p:cNvSpPr>
          <p:nvPr>
            <p:ph sz="half" idx="2"/>
          </p:nvPr>
        </p:nvSpPr>
        <p:spPr/>
        <p:txBody>
          <a:bodyPr/>
          <a:lstStyle/>
          <a:p>
            <a:pPr>
              <a:buNone/>
            </a:pPr>
            <a:r>
              <a:rPr lang="pl-PL" sz="1800" b="1" dirty="0"/>
              <a:t>Łukasz </a:t>
            </a:r>
            <a:r>
              <a:rPr lang="pl-PL" sz="1800" b="1" dirty="0" err="1"/>
              <a:t>Ziobroń</a:t>
            </a:r>
            <a:endParaRPr lang="pl-PL" sz="1800" b="1" dirty="0"/>
          </a:p>
          <a:p>
            <a:r>
              <a:rPr lang="pl-PL" sz="1400" dirty="0"/>
              <a:t>Work at Nokia:</a:t>
            </a:r>
          </a:p>
          <a:p>
            <a:pPr lvl="1"/>
            <a:r>
              <a:rPr lang="pl-PL" sz="1100" dirty="0"/>
              <a:t>C++ software engineer @ LTE Cplane</a:t>
            </a:r>
          </a:p>
          <a:p>
            <a:pPr lvl="1"/>
            <a:r>
              <a:rPr lang="pl-PL" sz="1100" dirty="0"/>
              <a:t>Python developer @ LTE LOM</a:t>
            </a:r>
          </a:p>
          <a:p>
            <a:pPr lvl="1"/>
            <a:r>
              <a:rPr lang="pl-PL" sz="1100" dirty="0"/>
              <a:t>C++ software engineer @ LTE OAM</a:t>
            </a:r>
          </a:p>
          <a:p>
            <a:pPr lvl="1"/>
            <a:r>
              <a:rPr lang="pl-PL" sz="1100" dirty="0"/>
              <a:t>Scrum Master </a:t>
            </a:r>
          </a:p>
          <a:p>
            <a:r>
              <a:rPr lang="pl-PL" sz="1400" dirty="0"/>
              <a:t>Occasional trainer:</a:t>
            </a:r>
          </a:p>
          <a:p>
            <a:pPr lvl="1"/>
            <a:r>
              <a:rPr lang="pl-PL" sz="1100" dirty="0"/>
              <a:t>PARO 2015, PARO 2016</a:t>
            </a:r>
          </a:p>
          <a:p>
            <a:pPr lvl="1"/>
            <a:r>
              <a:rPr lang="pl-PL" sz="1100" dirty="0"/>
              <a:t>Nokia Academy</a:t>
            </a:r>
          </a:p>
          <a:p>
            <a:r>
              <a:rPr lang="pl-PL" sz="1400" dirty="0"/>
              <a:t>Occassional speaker:</a:t>
            </a:r>
          </a:p>
          <a:p>
            <a:pPr lvl="1"/>
            <a:r>
              <a:rPr lang="pl-PL" sz="1100" dirty="0"/>
              <a:t>AMPPZ 2015</a:t>
            </a:r>
          </a:p>
          <a:p>
            <a:pPr lvl="1"/>
            <a:r>
              <a:rPr lang="pl-PL" sz="1100" dirty="0"/>
              <a:t>code::dive community</a:t>
            </a:r>
          </a:p>
          <a:p>
            <a:pPr lvl="1"/>
            <a:r>
              <a:rPr lang="pl-PL" sz="1100" dirty="0"/>
              <a:t>code::dive 2015</a:t>
            </a:r>
          </a:p>
          <a:p>
            <a:pPr lvl="1"/>
            <a:r>
              <a:rPr lang="pl-PL" sz="1100" dirty="0"/>
              <a:t>code::dive 2016</a:t>
            </a:r>
          </a:p>
        </p:txBody>
      </p:sp>
    </p:spTree>
    <p:extLst>
      <p:ext uri="{BB962C8B-B14F-4D97-AF65-F5344CB8AC3E}">
        <p14:creationId xmlns:p14="http://schemas.microsoft.com/office/powerpoint/2010/main" val="875903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idx="4294967295"/>
          </p:nvPr>
        </p:nvSpPr>
        <p:spPr>
          <a:ln/>
        </p:spPr>
        <p:txBody>
          <a:bodyPr/>
          <a:lstStyle/>
          <a:p>
            <a:r>
              <a:rPr lang="en-US" altLang="zh-CN" i="1" dirty="0"/>
              <a:t>Auto</a:t>
            </a:r>
            <a:r>
              <a:rPr lang="pl-PL" altLang="zh-CN" i="1" dirty="0"/>
              <a:t> </a:t>
            </a:r>
            <a:r>
              <a:rPr lang="pl-PL" altLang="zh-CN" dirty="0"/>
              <a:t>keyword</a:t>
            </a:r>
            <a:endParaRPr lang="en-US" altLang="zh-CN" dirty="0"/>
          </a:p>
        </p:txBody>
      </p:sp>
      <p:sp>
        <p:nvSpPr>
          <p:cNvPr id="1331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en-US" altLang="zh-CN" sz="1800" dirty="0">
                <a:latin typeface="Nokia Pure Headline Light" pitchFamily="34" charset="0"/>
              </a:rPr>
              <a:t>Examples</a:t>
            </a:r>
          </a:p>
        </p:txBody>
      </p:sp>
      <p:sp>
        <p:nvSpPr>
          <p:cNvPr id="13316" name="Text Placeholder 3"/>
          <p:cNvSpPr>
            <a:spLocks noGrp="1" noChangeArrowheads="1"/>
          </p:cNvSpPr>
          <p:nvPr>
            <p:ph sz="quarter" idx="4294967295"/>
          </p:nvPr>
        </p:nvSpPr>
        <p:spPr bwMode="auto">
          <a:xfrm>
            <a:off x="423863" y="1087438"/>
            <a:ext cx="8221662" cy="3289300"/>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const vector&lt;</a:t>
            </a: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&gt; values;</a:t>
            </a:r>
            <a:endParaRPr lang="en-US" altLang="zh-CN" sz="1400" dirty="0"/>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auto v1 = values;  // v1 : vector&lt;</a:t>
            </a: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&gt;</a:t>
            </a:r>
            <a:endParaRPr lang="en-US" altLang="zh-CN" sz="1400" dirty="0"/>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auto&amp; v2 = values; // v2 : const vector&lt;</a:t>
            </a: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&gt;&amp;</a:t>
            </a:r>
            <a:endParaRPr lang="en-US" altLang="zh-CN" sz="1400" dirty="0"/>
          </a:p>
          <a:p>
            <a:pPr marL="0" indent="0">
              <a:spcAft>
                <a:spcPct val="0"/>
              </a:spcAft>
              <a:buFont typeface="Arial" pitchFamily="34" charset="0"/>
              <a:buNone/>
            </a:pPr>
            <a:endParaRPr lang="en-US" altLang="zh-CN" sz="1400" dirty="0"/>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volatile long clock = 0L;</a:t>
            </a:r>
            <a:endParaRPr lang="en-US" altLang="zh-CN" sz="1400" dirty="0"/>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auto c = clock;    // c : long</a:t>
            </a:r>
            <a:endParaRPr lang="en-US" altLang="zh-CN" sz="1400" dirty="0"/>
          </a:p>
          <a:p>
            <a:pPr marL="0" indent="0">
              <a:spcAft>
                <a:spcPct val="0"/>
              </a:spcAft>
              <a:buFont typeface="Arial" pitchFamily="34" charset="0"/>
              <a:buNone/>
            </a:pPr>
            <a:endParaRPr lang="en-US" altLang="zh-CN" sz="1400" dirty="0"/>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Gadget items[10];</a:t>
            </a:r>
            <a:endParaRPr lang="en-US" altLang="zh-CN" sz="1400" dirty="0"/>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auto g1 = items;   // g1 : Gadget*</a:t>
            </a:r>
            <a:endParaRPr lang="en-US" altLang="zh-CN" sz="1400" dirty="0"/>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auto&amp; g2 = items;  // g2 : Gadget(&amp;)[10] - reference to an array</a:t>
            </a:r>
            <a:endParaRPr lang="en-US" altLang="zh-CN" sz="1400" dirty="0"/>
          </a:p>
          <a:p>
            <a:pPr marL="0" indent="0">
              <a:spcAft>
                <a:spcPct val="0"/>
              </a:spcAft>
              <a:buFont typeface="Arial" pitchFamily="34" charset="0"/>
              <a:buNone/>
            </a:pPr>
            <a:endParaRPr lang="en-US" altLang="zh-CN" sz="1400" dirty="0"/>
          </a:p>
          <a:p>
            <a:pPr marL="0" indent="0">
              <a:spcAft>
                <a:spcPct val="0"/>
              </a:spcAft>
              <a:buFont typeface="Arial" pitchFamily="34" charset="0"/>
              <a:buNone/>
            </a:pP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 </a:t>
            </a:r>
            <a:r>
              <a:rPr lang="en-US" altLang="zh-CN" sz="1400" dirty="0" err="1">
                <a:solidFill>
                  <a:srgbClr val="000000"/>
                </a:solidFill>
                <a:latin typeface="Consolas" pitchFamily="49" charset="0"/>
                <a:ea typeface="DejaVu Sans" charset="0"/>
                <a:cs typeface="DejaVu Sans" charset="0"/>
                <a:sym typeface="Consolas" pitchFamily="49" charset="0"/>
              </a:rPr>
              <a:t>func</a:t>
            </a:r>
            <a:r>
              <a:rPr lang="en-US" altLang="zh-CN" sz="1400" dirty="0">
                <a:solidFill>
                  <a:srgbClr val="000000"/>
                </a:solidFill>
                <a:latin typeface="Consolas" pitchFamily="49" charset="0"/>
                <a:ea typeface="DejaVu Sans" charset="0"/>
                <a:cs typeface="DejaVu Sans" charset="0"/>
                <a:sym typeface="Consolas" pitchFamily="49" charset="0"/>
              </a:rPr>
              <a:t>(double) { return 10; }</a:t>
            </a:r>
            <a:endParaRPr lang="en-US" altLang="zh-CN" sz="1400" dirty="0"/>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auto f1 = </a:t>
            </a:r>
            <a:r>
              <a:rPr lang="en-US" altLang="zh-CN" sz="1400" dirty="0" err="1">
                <a:solidFill>
                  <a:srgbClr val="000000"/>
                </a:solidFill>
                <a:latin typeface="Consolas" pitchFamily="49" charset="0"/>
                <a:ea typeface="DejaVu Sans" charset="0"/>
                <a:cs typeface="DejaVu Sans" charset="0"/>
                <a:sym typeface="Consolas" pitchFamily="49" charset="0"/>
              </a:rPr>
              <a:t>func</a:t>
            </a:r>
            <a:r>
              <a:rPr lang="en-US" altLang="zh-CN" sz="1400" dirty="0">
                <a:solidFill>
                  <a:srgbClr val="000000"/>
                </a:solidFill>
                <a:latin typeface="Consolas" pitchFamily="49" charset="0"/>
                <a:ea typeface="DejaVu Sans" charset="0"/>
                <a:cs typeface="DejaVu Sans" charset="0"/>
                <a:sym typeface="Consolas" pitchFamily="49" charset="0"/>
              </a:rPr>
              <a:t>;    // f1 : </a:t>
            </a: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(*)(double)</a:t>
            </a:r>
            <a:endParaRPr lang="en-US" altLang="zh-CN" sz="1400" dirty="0"/>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auto&amp; f2 = </a:t>
            </a:r>
            <a:r>
              <a:rPr lang="en-US" altLang="zh-CN" sz="1400" dirty="0" err="1">
                <a:solidFill>
                  <a:srgbClr val="000000"/>
                </a:solidFill>
                <a:latin typeface="Consolas" pitchFamily="49" charset="0"/>
                <a:ea typeface="DejaVu Sans" charset="0"/>
                <a:cs typeface="DejaVu Sans" charset="0"/>
                <a:sym typeface="Consolas" pitchFamily="49" charset="0"/>
              </a:rPr>
              <a:t>func</a:t>
            </a:r>
            <a:r>
              <a:rPr lang="en-US" altLang="zh-CN" sz="1400" dirty="0">
                <a:solidFill>
                  <a:srgbClr val="000000"/>
                </a:solidFill>
                <a:latin typeface="Consolas" pitchFamily="49" charset="0"/>
                <a:ea typeface="DejaVu Sans" charset="0"/>
                <a:cs typeface="DejaVu Sans" charset="0"/>
                <a:sym typeface="Consolas" pitchFamily="49" charset="0"/>
              </a:rPr>
              <a:t>;   // f2: </a:t>
            </a: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(&amp;)(double)</a:t>
            </a:r>
            <a:endParaRPr lang="en-US" altLang="zh-CN"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idx="4294967295"/>
          </p:nvPr>
        </p:nvSpPr>
        <p:spPr>
          <a:ln/>
        </p:spPr>
        <p:txBody>
          <a:bodyPr/>
          <a:lstStyle/>
          <a:p>
            <a:r>
              <a:rPr lang="en-US" altLang="zh-CN" i="1" dirty="0" err="1"/>
              <a:t>Decltype</a:t>
            </a:r>
            <a:r>
              <a:rPr lang="pl-PL" altLang="zh-CN" i="1" dirty="0"/>
              <a:t> </a:t>
            </a:r>
            <a:r>
              <a:rPr lang="pl-PL" altLang="zh-CN" dirty="0"/>
              <a:t>keyword</a:t>
            </a:r>
            <a:endParaRPr lang="en-US" altLang="zh-CN" i="1" dirty="0"/>
          </a:p>
        </p:txBody>
      </p:sp>
      <p:sp>
        <p:nvSpPr>
          <p:cNvPr id="14339"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Type declaration with </a:t>
            </a:r>
            <a:r>
              <a:rPr lang="en-US" altLang="zh-CN" sz="1800" i="1" dirty="0" err="1">
                <a:latin typeface="Nokia Pure Headline Light" pitchFamily="34" charset="0"/>
              </a:rPr>
              <a:t>decltype</a:t>
            </a:r>
            <a:endParaRPr lang="en-US" altLang="zh-CN" sz="1800" dirty="0">
              <a:latin typeface="Nokia Pure Headline Light" pitchFamily="34" charset="0"/>
            </a:endParaRPr>
          </a:p>
        </p:txBody>
      </p:sp>
      <p:sp>
        <p:nvSpPr>
          <p:cNvPr id="14340" name="Text Placeholder 3"/>
          <p:cNvSpPr>
            <a:spLocks noGrp="1" noChangeArrowheads="1"/>
          </p:cNvSpPr>
          <p:nvPr>
            <p:ph sz="quarter" idx="4294967295"/>
          </p:nvPr>
        </p:nvSpPr>
        <p:spPr bwMode="auto">
          <a:xfrm>
            <a:off x="423863" y="1087438"/>
            <a:ext cx="8216900" cy="722312"/>
          </a:xfrm>
          <a:prstGeom prst="rect">
            <a:avLst/>
          </a:prstGeom>
          <a:noFill/>
          <a:ln/>
        </p:spPr>
        <p:txBody>
          <a:bodyPr lIns="0" tIns="0" rIns="0" bIns="0"/>
          <a:lstStyle/>
          <a:p>
            <a:pPr marL="0" indent="0">
              <a:buFont typeface="Arial" pitchFamily="34" charset="0"/>
              <a:buNone/>
            </a:pPr>
            <a:r>
              <a:rPr lang="en-US" altLang="zh-CN" sz="1400" i="1" dirty="0" err="1"/>
              <a:t>decltype</a:t>
            </a:r>
            <a:r>
              <a:rPr lang="en-US" altLang="zh-CN" sz="1400" dirty="0"/>
              <a:t> </a:t>
            </a:r>
            <a:r>
              <a:rPr lang="pl-PL" altLang="zh-CN" sz="1400" dirty="0"/>
              <a:t>keyword allows a compiler to deduce a declared type of an object or an expression given as its argument.</a:t>
            </a:r>
            <a:endParaRPr lang="en-US" altLang="zh-CN" sz="1400" dirty="0"/>
          </a:p>
        </p:txBody>
      </p:sp>
      <p:sp>
        <p:nvSpPr>
          <p:cNvPr id="14341" name="Text Placeholder 3"/>
          <p:cNvSpPr>
            <a:spLocks noGrp="1" noChangeArrowheads="1"/>
          </p:cNvSpPr>
          <p:nvPr>
            <p:ph sz="quarter" idx="4294967295"/>
          </p:nvPr>
        </p:nvSpPr>
        <p:spPr bwMode="auto">
          <a:xfrm>
            <a:off x="423863" y="1809750"/>
            <a:ext cx="8221662" cy="2566988"/>
          </a:xfrm>
          <a:prstGeom prst="rect">
            <a:avLst/>
          </a:prstGeom>
          <a:solidFill>
            <a:srgbClr val="FFFFFF"/>
          </a:solidFill>
          <a:ln w="25400" cap="flat">
            <a:solidFill>
              <a:srgbClr val="A8BBC0"/>
            </a:solidFill>
            <a:bevel/>
            <a:headEnd/>
            <a:tailEnd/>
          </a:ln>
        </p:spPr>
        <p:txBody>
          <a:bodyPr lIns="72000" tIns="72000" rIns="72000" bIns="72000" anchor="ctr"/>
          <a:lstStyle/>
          <a:p>
            <a:pPr marL="0" indent="0">
              <a:buFont typeface="Arial" pitchFamily="34" charset="0"/>
              <a:buNone/>
            </a:pPr>
            <a:r>
              <a:rPr lang="en-US" altLang="zh-CN" sz="1400" dirty="0" err="1">
                <a:solidFill>
                  <a:srgbClr val="151516"/>
                </a:solidFill>
                <a:latin typeface="Consolas" pitchFamily="49" charset="0"/>
                <a:sym typeface="Consolas" pitchFamily="49" charset="0"/>
              </a:rPr>
              <a:t>std</a:t>
            </a:r>
            <a:r>
              <a:rPr lang="en-US" altLang="zh-CN" sz="1400" dirty="0">
                <a:solidFill>
                  <a:srgbClr val="151516"/>
                </a:solidFill>
                <a:latin typeface="Consolas" pitchFamily="49" charset="0"/>
                <a:sym typeface="Consolas" pitchFamily="49" charset="0"/>
              </a:rPr>
              <a:t>::map&lt;</a:t>
            </a:r>
            <a:r>
              <a:rPr lang="en-US" altLang="zh-CN" sz="1400" dirty="0" err="1">
                <a:solidFill>
                  <a:srgbClr val="151516"/>
                </a:solidFill>
                <a:latin typeface="Consolas" pitchFamily="49" charset="0"/>
                <a:sym typeface="Consolas" pitchFamily="49" charset="0"/>
              </a:rPr>
              <a:t>std</a:t>
            </a:r>
            <a:r>
              <a:rPr lang="en-US" altLang="zh-CN" sz="1400" dirty="0">
                <a:solidFill>
                  <a:srgbClr val="151516"/>
                </a:solidFill>
                <a:latin typeface="Consolas" pitchFamily="49" charset="0"/>
                <a:sym typeface="Consolas" pitchFamily="49" charset="0"/>
              </a:rPr>
              <a:t>::string, float&gt; </a:t>
            </a:r>
            <a:r>
              <a:rPr lang="en-US" altLang="zh-CN" sz="1400" dirty="0" err="1">
                <a:solidFill>
                  <a:srgbClr val="151516"/>
                </a:solidFill>
                <a:latin typeface="Consolas" pitchFamily="49" charset="0"/>
                <a:sym typeface="Consolas" pitchFamily="49" charset="0"/>
              </a:rPr>
              <a:t>coll</a:t>
            </a:r>
            <a:r>
              <a:rPr lang="en-US" altLang="zh-CN" sz="1400" dirty="0">
                <a:solidFill>
                  <a:srgbClr val="151516"/>
                </a:solidFill>
                <a:latin typeface="Consolas" pitchFamily="49" charset="0"/>
                <a:sym typeface="Consolas" pitchFamily="49" charset="0"/>
              </a:rPr>
              <a:t>;</a:t>
            </a:r>
            <a:endParaRPr lang="en-US" altLang="zh-CN" sz="1400" dirty="0">
              <a:solidFill>
                <a:srgbClr val="151516"/>
              </a:solidFill>
            </a:endParaRPr>
          </a:p>
          <a:p>
            <a:pPr marL="0" indent="0">
              <a:buFont typeface="Arial" pitchFamily="34" charset="0"/>
              <a:buNone/>
            </a:pPr>
            <a:endParaRPr lang="en-US" altLang="zh-CN" sz="1400" dirty="0">
              <a:solidFill>
                <a:srgbClr val="151516"/>
              </a:solidFill>
            </a:endParaRPr>
          </a:p>
          <a:p>
            <a:pPr marL="0" indent="0">
              <a:buFont typeface="Arial" pitchFamily="34" charset="0"/>
              <a:buNone/>
            </a:pPr>
            <a:r>
              <a:rPr lang="en-US" altLang="zh-CN" sz="1400" dirty="0" err="1">
                <a:solidFill>
                  <a:srgbClr val="151516"/>
                </a:solidFill>
                <a:latin typeface="Consolas" pitchFamily="49" charset="0"/>
                <a:sym typeface="Consolas" pitchFamily="49" charset="0"/>
              </a:rPr>
              <a:t>decltype</a:t>
            </a:r>
            <a:r>
              <a:rPr lang="en-US" altLang="zh-CN" sz="1400" dirty="0">
                <a:solidFill>
                  <a:srgbClr val="151516"/>
                </a:solidFill>
                <a:latin typeface="Consolas" pitchFamily="49" charset="0"/>
                <a:sym typeface="Consolas" pitchFamily="49" charset="0"/>
              </a:rPr>
              <a:t>(</a:t>
            </a:r>
            <a:r>
              <a:rPr lang="en-US" altLang="zh-CN" sz="1400" dirty="0" err="1">
                <a:solidFill>
                  <a:srgbClr val="151516"/>
                </a:solidFill>
                <a:latin typeface="Consolas" pitchFamily="49" charset="0"/>
                <a:sym typeface="Consolas" pitchFamily="49" charset="0"/>
              </a:rPr>
              <a:t>coll</a:t>
            </a:r>
            <a:r>
              <a:rPr lang="en-US" altLang="zh-CN" sz="1400" dirty="0">
                <a:solidFill>
                  <a:srgbClr val="151516"/>
                </a:solidFill>
                <a:latin typeface="Consolas" pitchFamily="49" charset="0"/>
                <a:sym typeface="Consolas" pitchFamily="49" charset="0"/>
              </a:rPr>
              <a:t>) coll2;           // coll2 has type of </a:t>
            </a:r>
            <a:r>
              <a:rPr lang="en-US" altLang="zh-CN" sz="1400" dirty="0" err="1">
                <a:solidFill>
                  <a:srgbClr val="151516"/>
                </a:solidFill>
                <a:latin typeface="Consolas" pitchFamily="49" charset="0"/>
                <a:sym typeface="Consolas" pitchFamily="49" charset="0"/>
              </a:rPr>
              <a:t>coll</a:t>
            </a:r>
            <a:endParaRPr lang="en-US" altLang="zh-CN" sz="1400" dirty="0">
              <a:solidFill>
                <a:srgbClr val="151516"/>
              </a:solidFill>
            </a:endParaRPr>
          </a:p>
          <a:p>
            <a:pPr marL="0" indent="0">
              <a:buFont typeface="Arial" pitchFamily="34" charset="0"/>
              <a:buNone/>
            </a:pPr>
            <a:r>
              <a:rPr lang="en-US" altLang="zh-CN" sz="1400" dirty="0" err="1">
                <a:solidFill>
                  <a:srgbClr val="151516"/>
                </a:solidFill>
                <a:latin typeface="Consolas" pitchFamily="49" charset="0"/>
                <a:sym typeface="Consolas" pitchFamily="49" charset="0"/>
              </a:rPr>
              <a:t>decltype</a:t>
            </a:r>
            <a:r>
              <a:rPr lang="en-US" altLang="zh-CN" sz="1400" dirty="0">
                <a:solidFill>
                  <a:srgbClr val="151516"/>
                </a:solidFill>
                <a:latin typeface="Consolas" pitchFamily="49" charset="0"/>
                <a:sym typeface="Consolas" pitchFamily="49" charset="0"/>
              </a:rPr>
              <a:t>(</a:t>
            </a:r>
            <a:r>
              <a:rPr lang="en-US" altLang="zh-CN" sz="1400" dirty="0" err="1">
                <a:solidFill>
                  <a:srgbClr val="151516"/>
                </a:solidFill>
                <a:latin typeface="Consolas" pitchFamily="49" charset="0"/>
                <a:sym typeface="Consolas" pitchFamily="49" charset="0"/>
              </a:rPr>
              <a:t>coll</a:t>
            </a:r>
            <a:r>
              <a:rPr lang="en-US" altLang="zh-CN" sz="1400" dirty="0">
                <a:solidFill>
                  <a:srgbClr val="151516"/>
                </a:solidFill>
                <a:latin typeface="Consolas" pitchFamily="49" charset="0"/>
                <a:sym typeface="Consolas" pitchFamily="49" charset="0"/>
              </a:rPr>
              <a:t>)::</a:t>
            </a:r>
            <a:r>
              <a:rPr lang="pl-PL" altLang="zh-CN" sz="1400" dirty="0">
                <a:solidFill>
                  <a:srgbClr val="151516"/>
                </a:solidFill>
                <a:latin typeface="Consolas" pitchFamily="49" charset="0"/>
                <a:sym typeface="Consolas" pitchFamily="49" charset="0"/>
              </a:rPr>
              <a:t>key</a:t>
            </a:r>
            <a:r>
              <a:rPr lang="en-US" altLang="zh-CN" sz="1400" dirty="0">
                <a:solidFill>
                  <a:srgbClr val="151516"/>
                </a:solidFill>
                <a:latin typeface="Consolas" pitchFamily="49" charset="0"/>
                <a:sym typeface="Consolas" pitchFamily="49" charset="0"/>
              </a:rPr>
              <a:t>_type </a:t>
            </a:r>
            <a:r>
              <a:rPr lang="en-US" altLang="zh-CN" sz="1400" dirty="0" err="1">
                <a:solidFill>
                  <a:srgbClr val="151516"/>
                </a:solidFill>
                <a:latin typeface="Consolas" pitchFamily="49" charset="0"/>
                <a:sym typeface="Consolas" pitchFamily="49" charset="0"/>
              </a:rPr>
              <a:t>val</a:t>
            </a:r>
            <a:r>
              <a:rPr lang="en-US" altLang="zh-CN" sz="1400" dirty="0">
                <a:solidFill>
                  <a:srgbClr val="151516"/>
                </a:solidFill>
                <a:latin typeface="Consolas" pitchFamily="49" charset="0"/>
                <a:sym typeface="Consolas" pitchFamily="49" charset="0"/>
              </a:rPr>
              <a:t>; </a:t>
            </a:r>
            <a:r>
              <a:rPr lang="pl-PL" altLang="zh-CN" sz="1400" dirty="0">
                <a:solidFill>
                  <a:srgbClr val="151516"/>
                </a:solidFill>
                <a:latin typeface="Consolas" pitchFamily="49" charset="0"/>
                <a:sym typeface="Consolas" pitchFamily="49" charset="0"/>
              </a:rPr>
              <a:t>  </a:t>
            </a:r>
            <a:r>
              <a:rPr lang="en-US" altLang="zh-CN" sz="1400" dirty="0">
                <a:solidFill>
                  <a:srgbClr val="151516"/>
                </a:solidFill>
                <a:latin typeface="Consolas" pitchFamily="49" charset="0"/>
                <a:sym typeface="Consolas" pitchFamily="49" charset="0"/>
              </a:rPr>
              <a:t>// </a:t>
            </a:r>
            <a:r>
              <a:rPr lang="en-US" altLang="zh-CN" sz="1400" dirty="0" err="1">
                <a:solidFill>
                  <a:srgbClr val="151516"/>
                </a:solidFill>
                <a:latin typeface="Consolas" pitchFamily="49" charset="0"/>
                <a:sym typeface="Consolas" pitchFamily="49" charset="0"/>
              </a:rPr>
              <a:t>val</a:t>
            </a:r>
            <a:r>
              <a:rPr lang="en-US" altLang="zh-CN" sz="1400" dirty="0">
                <a:solidFill>
                  <a:srgbClr val="151516"/>
                </a:solidFill>
                <a:latin typeface="Consolas" pitchFamily="49" charset="0"/>
                <a:sym typeface="Consolas" pitchFamily="49" charset="0"/>
              </a:rPr>
              <a:t> has type </a:t>
            </a:r>
            <a:r>
              <a:rPr lang="pl-PL" altLang="zh-CN" sz="1400" dirty="0">
                <a:solidFill>
                  <a:srgbClr val="151516"/>
                </a:solidFill>
                <a:latin typeface="Consolas" pitchFamily="49" charset="0"/>
                <a:sym typeface="Consolas" pitchFamily="49" charset="0"/>
              </a:rPr>
              <a:t>std::string</a:t>
            </a:r>
            <a:endParaRPr lang="en-US" altLang="zh-CN" sz="1400" dirty="0">
              <a:solidFill>
                <a:srgbClr val="15151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idx="4294967295"/>
          </p:nvPr>
        </p:nvSpPr>
        <p:spPr>
          <a:ln/>
        </p:spPr>
        <p:txBody>
          <a:bodyPr/>
          <a:lstStyle/>
          <a:p>
            <a:r>
              <a:rPr lang="pl-PL" altLang="zh-CN" dirty="0"/>
              <a:t>New syntax of function declaration</a:t>
            </a:r>
            <a:endParaRPr lang="en-US" altLang="zh-CN" i="1" dirty="0"/>
          </a:p>
        </p:txBody>
      </p:sp>
      <p:sp>
        <p:nvSpPr>
          <p:cNvPr id="1536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Function declaration with returned type -&gt;</a:t>
            </a:r>
            <a:endParaRPr lang="en-US" altLang="zh-CN" sz="1800" dirty="0">
              <a:latin typeface="Nokia Pure Headline Light" pitchFamily="34" charset="0"/>
            </a:endParaRPr>
          </a:p>
        </p:txBody>
      </p:sp>
      <p:sp>
        <p:nvSpPr>
          <p:cNvPr id="15364" name="Text Placeholder 3"/>
          <p:cNvSpPr>
            <a:spLocks noGrp="1" noChangeArrowheads="1"/>
          </p:cNvSpPr>
          <p:nvPr>
            <p:ph sz="quarter" idx="4294967295"/>
          </p:nvPr>
        </p:nvSpPr>
        <p:spPr bwMode="auto">
          <a:xfrm>
            <a:off x="423863" y="1087437"/>
            <a:ext cx="8216900" cy="1054099"/>
          </a:xfrm>
          <a:prstGeom prst="rect">
            <a:avLst/>
          </a:prstGeom>
          <a:noFill/>
          <a:ln/>
        </p:spPr>
        <p:txBody>
          <a:bodyPr lIns="0" tIns="0" rIns="0" bIns="0"/>
          <a:lstStyle/>
          <a:p>
            <a:pPr marL="0" indent="0">
              <a:buFont typeface="Arial" pitchFamily="34" charset="0"/>
              <a:buNone/>
            </a:pPr>
            <a:r>
              <a:rPr lang="pl-PL" altLang="zh-CN" sz="1400" dirty="0"/>
              <a:t>New, alternative syntax of function declaration allows to declare returned type after the arguments list.</a:t>
            </a:r>
            <a:endParaRPr lang="en-US" altLang="zh-CN" sz="1400" dirty="0"/>
          </a:p>
          <a:p>
            <a:pPr marL="0" indent="0">
              <a:buFont typeface="Arial" pitchFamily="34" charset="0"/>
              <a:buNone/>
            </a:pPr>
            <a:r>
              <a:rPr lang="pl-PL" altLang="zh-CN" sz="1400" dirty="0"/>
              <a:t>It allows to specify returned type inside function of using function arguments. In combination with decltype, returned type can be provided as an expression using function arguments.</a:t>
            </a:r>
            <a:endParaRPr lang="en-US" altLang="zh-CN" sz="1400" dirty="0"/>
          </a:p>
        </p:txBody>
      </p:sp>
      <p:sp>
        <p:nvSpPr>
          <p:cNvPr id="15365" name="Text Placeholder 3"/>
          <p:cNvSpPr>
            <a:spLocks noGrp="1" noChangeArrowheads="1"/>
          </p:cNvSpPr>
          <p:nvPr>
            <p:ph sz="quarter" idx="4294967295"/>
          </p:nvPr>
        </p:nvSpPr>
        <p:spPr bwMode="auto">
          <a:xfrm>
            <a:off x="423863" y="2055223"/>
            <a:ext cx="8221662" cy="2321515"/>
          </a:xfrm>
          <a:prstGeom prst="rect">
            <a:avLst/>
          </a:prstGeom>
          <a:solidFill>
            <a:srgbClr val="FFFFFF"/>
          </a:solidFill>
          <a:ln w="25400" cap="flat">
            <a:solidFill>
              <a:srgbClr val="A8BBC0"/>
            </a:solidFill>
            <a:bevel/>
            <a:headEnd/>
            <a:tailEnd/>
          </a:ln>
        </p:spPr>
        <p:txBody>
          <a:bodyPr lIns="72000" tIns="72000" rIns="72000" bIns="72000" anchor="ctr"/>
          <a:lstStyle/>
          <a:p>
            <a:pPr marL="0" indent="0">
              <a:buFont typeface="Arial" pitchFamily="34" charset="0"/>
              <a:buNone/>
            </a:pP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sum(</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a, </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b);</a:t>
            </a:r>
          </a:p>
          <a:p>
            <a:pPr marL="0" indent="0">
              <a:buFont typeface="Arial" pitchFamily="34" charset="0"/>
              <a:buNone/>
            </a:pPr>
            <a:r>
              <a:rPr lang="en-US" altLang="zh-CN" sz="1400" dirty="0">
                <a:solidFill>
                  <a:srgbClr val="151516"/>
                </a:solidFill>
                <a:latin typeface="Consolas" pitchFamily="49" charset="0"/>
                <a:sym typeface="Consolas" pitchFamily="49" charset="0"/>
              </a:rPr>
              <a:t>auto sum(</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a, </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b) -&gt; </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a:t>
            </a:r>
          </a:p>
          <a:p>
            <a:pPr marL="0" indent="0">
              <a:buFont typeface="Arial" pitchFamily="34" charset="0"/>
              <a:buNone/>
            </a:pPr>
            <a:endParaRPr lang="en-US" altLang="zh-CN" sz="1400" dirty="0">
              <a:solidFill>
                <a:srgbClr val="151516"/>
              </a:solidFill>
              <a:latin typeface="Consolas" pitchFamily="49" charset="0"/>
              <a:sym typeface="Consolas" pitchFamily="49" charset="0"/>
            </a:endParaRPr>
          </a:p>
          <a:p>
            <a:pPr marL="0" indent="0">
              <a:buFont typeface="Arial" pitchFamily="34" charset="0"/>
              <a:buNone/>
            </a:pPr>
            <a:r>
              <a:rPr lang="en-US" altLang="zh-CN" sz="1400" dirty="0">
                <a:solidFill>
                  <a:srgbClr val="151516"/>
                </a:solidFill>
                <a:latin typeface="Consolas" pitchFamily="49" charset="0"/>
                <a:sym typeface="Consolas" pitchFamily="49" charset="0"/>
              </a:rPr>
              <a:t>template &lt;</a:t>
            </a:r>
            <a:r>
              <a:rPr lang="en-US" altLang="zh-CN" sz="1400" dirty="0" err="1">
                <a:solidFill>
                  <a:srgbClr val="151516"/>
                </a:solidFill>
                <a:latin typeface="Consolas" pitchFamily="49" charset="0"/>
                <a:sym typeface="Consolas" pitchFamily="49" charset="0"/>
              </a:rPr>
              <a:t>typename</a:t>
            </a:r>
            <a:r>
              <a:rPr lang="en-US" altLang="zh-CN" sz="1400" dirty="0">
                <a:solidFill>
                  <a:srgbClr val="151516"/>
                </a:solidFill>
                <a:latin typeface="Consolas" pitchFamily="49" charset="0"/>
                <a:sym typeface="Consolas" pitchFamily="49" charset="0"/>
              </a:rPr>
              <a:t> T1, </a:t>
            </a:r>
            <a:r>
              <a:rPr lang="en-US" altLang="zh-CN" sz="1400" dirty="0" err="1">
                <a:solidFill>
                  <a:srgbClr val="151516"/>
                </a:solidFill>
                <a:latin typeface="Consolas" pitchFamily="49" charset="0"/>
                <a:sym typeface="Consolas" pitchFamily="49" charset="0"/>
              </a:rPr>
              <a:t>typename</a:t>
            </a:r>
            <a:r>
              <a:rPr lang="en-US" altLang="zh-CN" sz="1400" dirty="0">
                <a:solidFill>
                  <a:srgbClr val="151516"/>
                </a:solidFill>
                <a:latin typeface="Consolas" pitchFamily="49" charset="0"/>
                <a:sym typeface="Consolas" pitchFamily="49" charset="0"/>
              </a:rPr>
              <a:t> T2&gt;</a:t>
            </a:r>
            <a:endParaRPr lang="en-US" altLang="zh-CN" sz="1400" dirty="0">
              <a:solidFill>
                <a:srgbClr val="151516"/>
              </a:solidFill>
            </a:endParaRPr>
          </a:p>
          <a:p>
            <a:pPr marL="0" indent="0">
              <a:buFont typeface="Arial" pitchFamily="34" charset="0"/>
              <a:buNone/>
            </a:pPr>
            <a:r>
              <a:rPr lang="en-US" altLang="zh-CN" sz="1400" dirty="0">
                <a:solidFill>
                  <a:srgbClr val="151516"/>
                </a:solidFill>
                <a:latin typeface="Consolas" pitchFamily="49" charset="0"/>
                <a:sym typeface="Consolas" pitchFamily="49" charset="0"/>
              </a:rPr>
              <a:t>auto add(T1 a, T2 b) -&gt; </a:t>
            </a:r>
            <a:r>
              <a:rPr lang="en-US" altLang="zh-CN" sz="1400" dirty="0" err="1">
                <a:solidFill>
                  <a:srgbClr val="151516"/>
                </a:solidFill>
                <a:latin typeface="Consolas" pitchFamily="49" charset="0"/>
                <a:sym typeface="Consolas" pitchFamily="49" charset="0"/>
              </a:rPr>
              <a:t>decltype</a:t>
            </a:r>
            <a:r>
              <a:rPr lang="en-US" altLang="zh-CN" sz="1400" dirty="0">
                <a:solidFill>
                  <a:srgbClr val="151516"/>
                </a:solidFill>
                <a:latin typeface="Consolas" pitchFamily="49" charset="0"/>
                <a:sym typeface="Consolas" pitchFamily="49" charset="0"/>
              </a:rPr>
              <a:t>(a + b)</a:t>
            </a:r>
            <a:endParaRPr lang="en-US" altLang="zh-CN" sz="1400" dirty="0">
              <a:solidFill>
                <a:srgbClr val="151516"/>
              </a:solidFill>
            </a:endParaRPr>
          </a:p>
          <a:p>
            <a:pPr marL="0" indent="0">
              <a:buFont typeface="Arial" pitchFamily="34" charset="0"/>
              <a:buNone/>
            </a:pPr>
            <a:r>
              <a:rPr lang="en-US" altLang="zh-CN" sz="1400" dirty="0">
                <a:solidFill>
                  <a:srgbClr val="151516"/>
                </a:solidFill>
                <a:latin typeface="Consolas" pitchFamily="49" charset="0"/>
                <a:sym typeface="Consolas" pitchFamily="49" charset="0"/>
              </a:rPr>
              <a:t>{</a:t>
            </a:r>
            <a:endParaRPr lang="en-US" altLang="zh-CN" sz="1400" dirty="0">
              <a:solidFill>
                <a:srgbClr val="151516"/>
              </a:solidFill>
            </a:endParaRPr>
          </a:p>
          <a:p>
            <a:pPr marL="0" indent="0">
              <a:buFont typeface="Arial" pitchFamily="34" charset="0"/>
              <a:buNone/>
            </a:pPr>
            <a:r>
              <a:rPr lang="en-US" altLang="zh-CN" sz="1400" dirty="0">
                <a:solidFill>
                  <a:srgbClr val="151516"/>
                </a:solidFill>
                <a:latin typeface="Consolas" pitchFamily="49" charset="0"/>
                <a:sym typeface="Consolas" pitchFamily="49" charset="0"/>
              </a:rPr>
              <a:t>    return a + b;</a:t>
            </a:r>
            <a:endParaRPr lang="en-US" altLang="zh-CN" sz="1400" dirty="0">
              <a:solidFill>
                <a:srgbClr val="151516"/>
              </a:solidFill>
            </a:endParaRPr>
          </a:p>
          <a:p>
            <a:pPr marL="0" indent="0">
              <a:buFont typeface="Arial" pitchFamily="34" charset="0"/>
              <a:buNone/>
            </a:pPr>
            <a:r>
              <a:rPr lang="en-US" altLang="zh-CN" sz="1400" dirty="0">
                <a:solidFill>
                  <a:srgbClr val="151516"/>
                </a:solidFill>
                <a:latin typeface="Consolas" pitchFamily="49" charset="0"/>
                <a:sym typeface="Consolas" pitchFamily="49" charset="0"/>
              </a:rPr>
              <a:t>}</a:t>
            </a:r>
            <a:endParaRPr lang="en-US" altLang="zh-CN" sz="1400" dirty="0">
              <a:solidFill>
                <a:srgbClr val="15151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idx="4294967295"/>
          </p:nvPr>
        </p:nvSpPr>
        <p:spPr>
          <a:ln/>
        </p:spPr>
        <p:txBody>
          <a:bodyPr/>
          <a:lstStyle/>
          <a:p>
            <a:r>
              <a:rPr lang="pl-PL" altLang="zh-CN" dirty="0"/>
              <a:t>Automatic deduction of returned type </a:t>
            </a:r>
            <a:r>
              <a:rPr lang="en-US" altLang="zh-CN" dirty="0"/>
              <a:t>(C++14)</a:t>
            </a:r>
            <a:endParaRPr lang="en-US" altLang="zh-CN" i="1" dirty="0"/>
          </a:p>
        </p:txBody>
      </p:sp>
      <p:sp>
        <p:nvSpPr>
          <p:cNvPr id="16387"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Deduction with </a:t>
            </a:r>
            <a:r>
              <a:rPr lang="en-US" altLang="zh-CN" sz="1800" i="1" dirty="0">
                <a:latin typeface="Nokia Pure Headline Light" pitchFamily="34" charset="0"/>
              </a:rPr>
              <a:t>auto</a:t>
            </a:r>
            <a:endParaRPr lang="en-US" altLang="zh-CN" sz="1800" dirty="0">
              <a:latin typeface="Nokia Pure Headline Light" pitchFamily="34" charset="0"/>
            </a:endParaRPr>
          </a:p>
        </p:txBody>
      </p:sp>
      <p:sp>
        <p:nvSpPr>
          <p:cNvPr id="16388" name="Text Placeholder 3"/>
          <p:cNvSpPr>
            <a:spLocks noGrp="1" noChangeArrowheads="1"/>
          </p:cNvSpPr>
          <p:nvPr>
            <p:ph sz="quarter" idx="4294967295"/>
          </p:nvPr>
        </p:nvSpPr>
        <p:spPr bwMode="auto">
          <a:xfrm>
            <a:off x="423863" y="1087438"/>
            <a:ext cx="8216900" cy="3306762"/>
          </a:xfrm>
          <a:prstGeom prst="rect">
            <a:avLst/>
          </a:prstGeom>
          <a:noFill/>
          <a:ln/>
        </p:spPr>
        <p:txBody>
          <a:bodyPr lIns="0" tIns="0" rIns="0" bIns="0"/>
          <a:lstStyle/>
          <a:p>
            <a:pPr marL="0" indent="0">
              <a:buFont typeface="Arial" pitchFamily="34" charset="0"/>
              <a:buNone/>
            </a:pPr>
            <a:r>
              <a:rPr lang="pl-PL" altLang="zh-CN" sz="1400" dirty="0"/>
              <a:t>In C++14 returned type can be automatically deduced from function imlementation. Deduction mechanism is the same as for automatic deducation of variable types.</a:t>
            </a:r>
            <a:endParaRPr lang="en-US" altLang="zh-CN" sz="1400" dirty="0"/>
          </a:p>
          <a:p>
            <a:pPr marL="0" indent="0">
              <a:buFont typeface="Arial" pitchFamily="34" charset="0"/>
              <a:buNone/>
            </a:pPr>
            <a:r>
              <a:rPr lang="pl-PL" altLang="zh-CN" sz="1400" dirty="0"/>
              <a:t>If function has many </a:t>
            </a:r>
            <a:r>
              <a:rPr lang="pl-PL" altLang="zh-CN" sz="1400" i="1" dirty="0"/>
              <a:t>return</a:t>
            </a:r>
            <a:r>
              <a:rPr lang="pl-PL" altLang="zh-CN" sz="1400" dirty="0"/>
              <a:t> instructions, all of them must return values of the same type.</a:t>
            </a:r>
          </a:p>
          <a:p>
            <a:pPr marL="0" indent="0">
              <a:buFont typeface="Arial" pitchFamily="34" charset="0"/>
              <a:buNone/>
            </a:pPr>
            <a:r>
              <a:rPr lang="pl-PL" altLang="zh-CN" sz="1400" dirty="0"/>
              <a:t>Recursion for functions with auto return types is possible, only if recursive function call occurs after at least one return statement returning non-recursive value.</a:t>
            </a:r>
          </a:p>
          <a:p>
            <a:pPr marL="0" indent="0">
              <a:buFont typeface="Arial" pitchFamily="34" charset="0"/>
              <a:buNone/>
            </a:pPr>
            <a:endParaRPr lang="en-US" altLang="zh-CN"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idx="4294967295"/>
          </p:nvPr>
        </p:nvSpPr>
        <p:spPr>
          <a:ln/>
        </p:spPr>
        <p:txBody>
          <a:bodyPr/>
          <a:lstStyle/>
          <a:p>
            <a:r>
              <a:rPr lang="pl-PL" altLang="zh-CN" dirty="0"/>
              <a:t>Automatic deduction of returned type </a:t>
            </a:r>
            <a:r>
              <a:rPr lang="en-US" altLang="zh-CN" dirty="0"/>
              <a:t>(C++14)</a:t>
            </a:r>
            <a:endParaRPr lang="en-US" altLang="zh-CN" i="1" dirty="0"/>
          </a:p>
        </p:txBody>
      </p:sp>
      <p:sp>
        <p:nvSpPr>
          <p:cNvPr id="17411"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en-US" altLang="zh-CN" sz="1800" dirty="0">
                <a:latin typeface="Nokia Pure Headline Light" pitchFamily="34" charset="0"/>
              </a:rPr>
              <a:t>Examples</a:t>
            </a:r>
          </a:p>
        </p:txBody>
      </p:sp>
      <p:sp>
        <p:nvSpPr>
          <p:cNvPr id="17412" name="Text Placeholder 3"/>
          <p:cNvSpPr>
            <a:spLocks noGrp="1" noChangeArrowheads="1"/>
          </p:cNvSpPr>
          <p:nvPr>
            <p:ph sz="quarter" idx="4294967295"/>
          </p:nvPr>
        </p:nvSpPr>
        <p:spPr bwMode="auto">
          <a:xfrm>
            <a:off x="423863" y="1087437"/>
            <a:ext cx="8221662" cy="3406185"/>
          </a:xfrm>
          <a:prstGeom prst="rect">
            <a:avLst/>
          </a:prstGeom>
          <a:solidFill>
            <a:srgbClr val="FFFFFF"/>
          </a:solidFill>
          <a:ln w="25400" cap="flat">
            <a:solidFill>
              <a:srgbClr val="A8BBC0"/>
            </a:solidFill>
            <a:bevel/>
            <a:headEnd/>
            <a:tailEnd/>
          </a:ln>
        </p:spPr>
        <p:txBody>
          <a:bodyPr lIns="72000" tIns="72000" rIns="72000" bIns="72000" numCol="2" anchor="ctr"/>
          <a:lstStyle/>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auto multiply(</a:t>
            </a: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 x, </a:t>
            </a: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 y)</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    return x * y;</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a:t>
            </a:r>
          </a:p>
          <a:p>
            <a:pPr marL="0" indent="0">
              <a:spcAft>
                <a:spcPct val="0"/>
              </a:spcAft>
              <a:buFont typeface="Arial" pitchFamily="34" charset="0"/>
              <a:buNone/>
            </a:pPr>
            <a:endParaRPr lang="en-US" altLang="zh-CN" sz="1400" dirty="0">
              <a:solidFill>
                <a:srgbClr val="000000"/>
              </a:solidFill>
              <a:latin typeface="Consolas" pitchFamily="49" charset="0"/>
              <a:sym typeface="Consolas" pitchFamily="49" charset="0"/>
            </a:endParaRP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auto </a:t>
            </a:r>
            <a:r>
              <a:rPr lang="en-US" altLang="zh-CN" sz="1400" dirty="0" err="1">
                <a:solidFill>
                  <a:srgbClr val="000000"/>
                </a:solidFill>
                <a:latin typeface="Consolas" pitchFamily="49" charset="0"/>
                <a:sym typeface="Consolas" pitchFamily="49" charset="0"/>
              </a:rPr>
              <a:t>get_name</a:t>
            </a:r>
            <a:r>
              <a:rPr lang="en-US" altLang="zh-CN" sz="1400" dirty="0">
                <a:solidFill>
                  <a:srgbClr val="000000"/>
                </a:solidFill>
                <a:latin typeface="Consolas" pitchFamily="49" charset="0"/>
                <a:sym typeface="Consolas" pitchFamily="49" charset="0"/>
              </a:rPr>
              <a:t>(</a:t>
            </a:r>
            <a:r>
              <a:rPr lang="en-US" altLang="zh-CN" sz="1400" dirty="0" err="1">
                <a:solidFill>
                  <a:srgbClr val="000000"/>
                </a:solidFill>
                <a:latin typeface="Consolas" pitchFamily="49" charset="0"/>
                <a:sym typeface="Consolas" pitchFamily="49" charset="0"/>
              </a:rPr>
              <a:t>int</a:t>
            </a:r>
            <a:r>
              <a:rPr lang="en-US" altLang="zh-CN" sz="1400" dirty="0">
                <a:solidFill>
                  <a:srgbClr val="000000"/>
                </a:solidFill>
                <a:latin typeface="Consolas" pitchFamily="49" charset="0"/>
                <a:sym typeface="Consolas" pitchFamily="49" charset="0"/>
              </a:rPr>
              <a:t> id)</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    if (id == 1)</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        return </a:t>
            </a:r>
            <a:r>
              <a:rPr lang="pl-PL" altLang="zh-CN" sz="1400" dirty="0">
                <a:solidFill>
                  <a:srgbClr val="000000"/>
                </a:solidFill>
                <a:latin typeface="Consolas" pitchFamily="49" charset="0"/>
                <a:sym typeface="Consolas" pitchFamily="49" charset="0"/>
              </a:rPr>
              <a:t>string(</a:t>
            </a:r>
            <a:r>
              <a:rPr lang="en-US" altLang="zh-CN" sz="1400" dirty="0">
                <a:solidFill>
                  <a:srgbClr val="000000"/>
                </a:solidFill>
                <a:latin typeface="Consolas" pitchFamily="49" charset="0"/>
                <a:sym typeface="Consolas" pitchFamily="49" charset="0"/>
              </a:rPr>
              <a:t>"Gadget"</a:t>
            </a:r>
            <a:r>
              <a:rPr lang="pl-PL" altLang="zh-CN" sz="1400" dirty="0">
                <a:solidFill>
                  <a:srgbClr val="000000"/>
                </a:solidFill>
                <a:latin typeface="Consolas" pitchFamily="49" charset="0"/>
                <a:sym typeface="Consolas" pitchFamily="49" charset="0"/>
              </a:rPr>
              <a:t>)</a:t>
            </a:r>
            <a:r>
              <a:rPr lang="en-US" altLang="zh-CN" sz="1400" dirty="0">
                <a:solidFill>
                  <a:srgbClr val="000000"/>
                </a:solidFill>
                <a:latin typeface="Consolas" pitchFamily="49" charset="0"/>
                <a:sym typeface="Consolas" pitchFamily="49" charset="0"/>
              </a:rPr>
              <a:t>;</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    else if (id == 2)</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        return </a:t>
            </a:r>
            <a:r>
              <a:rPr lang="pl-PL" altLang="zh-CN" sz="1400" dirty="0">
                <a:solidFill>
                  <a:srgbClr val="000000"/>
                </a:solidFill>
                <a:latin typeface="Consolas" pitchFamily="49" charset="0"/>
                <a:sym typeface="Consolas" pitchFamily="49" charset="0"/>
              </a:rPr>
              <a:t>string(</a:t>
            </a:r>
            <a:r>
              <a:rPr lang="en-US" altLang="zh-CN" sz="1400" dirty="0">
                <a:solidFill>
                  <a:srgbClr val="000000"/>
                </a:solidFill>
                <a:latin typeface="Consolas" pitchFamily="49" charset="0"/>
                <a:sym typeface="Consolas" pitchFamily="49" charset="0"/>
              </a:rPr>
              <a:t>"</a:t>
            </a:r>
            <a:r>
              <a:rPr lang="en-US" altLang="zh-CN" sz="1400" dirty="0" err="1">
                <a:solidFill>
                  <a:srgbClr val="000000"/>
                </a:solidFill>
                <a:latin typeface="Consolas" pitchFamily="49" charset="0"/>
                <a:sym typeface="Consolas" pitchFamily="49" charset="0"/>
              </a:rPr>
              <a:t>SuperGadget</a:t>
            </a:r>
            <a:r>
              <a:rPr lang="en-US" altLang="zh-CN" sz="1400" dirty="0">
                <a:solidFill>
                  <a:srgbClr val="000000"/>
                </a:solidFill>
                <a:latin typeface="Consolas" pitchFamily="49" charset="0"/>
                <a:sym typeface="Consolas" pitchFamily="49" charset="0"/>
              </a:rPr>
              <a:t>"</a:t>
            </a:r>
            <a:r>
              <a:rPr lang="pl-PL" altLang="zh-CN" sz="1400" dirty="0">
                <a:solidFill>
                  <a:srgbClr val="000000"/>
                </a:solidFill>
                <a:latin typeface="Consolas" pitchFamily="49" charset="0"/>
                <a:sym typeface="Consolas" pitchFamily="49" charset="0"/>
              </a:rPr>
              <a:t>)</a:t>
            </a:r>
            <a:r>
              <a:rPr lang="en-US" altLang="zh-CN" sz="1400" dirty="0">
                <a:solidFill>
                  <a:srgbClr val="000000"/>
                </a:solidFill>
                <a:latin typeface="Consolas" pitchFamily="49" charset="0"/>
                <a:sym typeface="Consolas" pitchFamily="49" charset="0"/>
              </a:rPr>
              <a:t>;</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    return string("Unknown");</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a:t>
            </a:r>
          </a:p>
          <a:p>
            <a:pPr marL="0" indent="0">
              <a:spcAft>
                <a:spcPct val="0"/>
              </a:spcAft>
              <a:buFont typeface="Arial" pitchFamily="34" charset="0"/>
              <a:buNone/>
            </a:pPr>
            <a:endParaRPr lang="pl-PL" altLang="zh-CN" sz="1400" dirty="0">
              <a:solidFill>
                <a:srgbClr val="000000"/>
              </a:solidFill>
              <a:latin typeface="Consolas" pitchFamily="49" charset="0"/>
              <a:sym typeface="Consolas" pitchFamily="49" charset="0"/>
            </a:endParaRPr>
          </a:p>
          <a:p>
            <a:pPr marL="0" indent="0">
              <a:spcAft>
                <a:spcPct val="0"/>
              </a:spcAft>
              <a:buFont typeface="Arial" pitchFamily="34" charset="0"/>
              <a:buNone/>
            </a:pPr>
            <a:endParaRPr lang="en-US" altLang="zh-CN" sz="1400" dirty="0">
              <a:solidFill>
                <a:srgbClr val="000000"/>
              </a:solidFill>
              <a:latin typeface="Consolas" pitchFamily="49" charset="0"/>
              <a:sym typeface="Consolas" pitchFamily="49" charset="0"/>
            </a:endParaRP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auto factorial(</a:t>
            </a:r>
            <a:r>
              <a:rPr lang="en-US" altLang="zh-CN" sz="1400" dirty="0" err="1">
                <a:solidFill>
                  <a:srgbClr val="000000"/>
                </a:solidFill>
                <a:latin typeface="Consolas" pitchFamily="49" charset="0"/>
                <a:sym typeface="Consolas" pitchFamily="49" charset="0"/>
              </a:rPr>
              <a:t>int</a:t>
            </a:r>
            <a:r>
              <a:rPr lang="en-US" altLang="zh-CN" sz="1400" dirty="0">
                <a:solidFill>
                  <a:srgbClr val="000000"/>
                </a:solidFill>
                <a:latin typeface="Consolas" pitchFamily="49" charset="0"/>
                <a:sym typeface="Consolas" pitchFamily="49" charset="0"/>
              </a:rPr>
              <a:t> n)</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    if (n == 1)</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        return 1;</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    return factorial(n-1) * n;</a:t>
            </a:r>
          </a:p>
          <a:p>
            <a:pPr marL="0" indent="0">
              <a:spcAft>
                <a:spcPct val="0"/>
              </a:spcAft>
              <a:buFont typeface="Arial" pitchFamily="34" charset="0"/>
              <a:buNone/>
            </a:pPr>
            <a:r>
              <a:rPr lang="en-US" altLang="zh-CN" sz="1400" dirty="0">
                <a:solidFill>
                  <a:srgbClr val="000000"/>
                </a:solidFill>
                <a:latin typeface="Consolas" pitchFamily="49" charset="0"/>
                <a:sym typeface="Consolas" pitchFamily="49"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p>
          <a:p>
            <a:pPr marL="342900" indent="-342900">
              <a:buFont typeface="+mj-lt"/>
              <a:buAutoNum type="arabicPeriod"/>
            </a:pPr>
            <a:r>
              <a:rPr lang="pl-PL" altLang="en-US" sz="1400" b="1" dirty="0"/>
              <a:t>New modifiers</a:t>
            </a:r>
          </a:p>
          <a:p>
            <a:pPr marL="571500" lvl="1" indent="-342900">
              <a:buFont typeface="Arial" panose="020B0604020202020204" pitchFamily="34" charset="0"/>
              <a:buChar char="•"/>
            </a:pPr>
            <a:r>
              <a:rPr lang="pl-PL" altLang="en-US" sz="1050" b="1" dirty="0" err="1"/>
              <a:t>new</a:t>
            </a:r>
            <a:r>
              <a:rPr lang="pl-PL" altLang="en-US" sz="1050" b="1" dirty="0"/>
              <a:t> function modifiers (</a:t>
            </a:r>
            <a:r>
              <a:rPr lang="pl-PL" altLang="en-US" sz="1050" b="1" i="1" dirty="0"/>
              <a:t>default</a:t>
            </a:r>
            <a:r>
              <a:rPr lang="pl-PL" altLang="en-US" sz="1050" b="1" dirty="0"/>
              <a:t>, </a:t>
            </a:r>
            <a:r>
              <a:rPr lang="pl-PL" altLang="en-US" sz="1050" b="1" i="1" dirty="0"/>
              <a:t>delete</a:t>
            </a:r>
            <a:r>
              <a:rPr lang="pl-PL" altLang="en-US" sz="1050" b="1" dirty="0"/>
              <a:t>, </a:t>
            </a:r>
            <a:r>
              <a:rPr lang="pl-PL" altLang="en-US" sz="1050" b="1" i="1" dirty="0"/>
              <a:t>final</a:t>
            </a:r>
            <a:r>
              <a:rPr lang="pl-PL" altLang="en-US" sz="1050" b="1" dirty="0"/>
              <a:t>, </a:t>
            </a:r>
            <a:r>
              <a:rPr lang="pl-PL" altLang="en-US" sz="1050" b="1" i="1" dirty="0"/>
              <a:t>override</a:t>
            </a:r>
            <a:r>
              <a:rPr lang="pl-PL" altLang="en-US" sz="1050" b="1" dirty="0"/>
              <a:t>)</a:t>
            </a:r>
          </a:p>
          <a:p>
            <a:pPr marL="571500" lvl="1" indent="-342900">
              <a:buFont typeface="Arial" panose="020B0604020202020204" pitchFamily="34" charset="0"/>
              <a:buChar char="•"/>
            </a:pPr>
            <a:r>
              <a:rPr lang="pl-PL" altLang="en-US" sz="1050" dirty="0"/>
              <a:t>attributes</a:t>
            </a:r>
            <a:endParaRPr lang="pl-PL" altLang="en-US" sz="1050" b="1" dirty="0"/>
          </a:p>
          <a:p>
            <a:pPr marL="571500" lvl="1" indent="-342900">
              <a:buFont typeface="Arial" panose="020B0604020202020204" pitchFamily="34" charset="0"/>
              <a:buChar char="•"/>
            </a:pPr>
            <a:r>
              <a:rPr lang="pl-PL" altLang="en-US" sz="1050" i="1" dirty="0"/>
              <a:t>noexcept</a:t>
            </a:r>
          </a:p>
          <a:p>
            <a:pPr marL="571500" lvl="1" indent="-342900">
              <a:buFont typeface="Arial" panose="020B0604020202020204" pitchFamily="34" charset="0"/>
              <a:buChar char="•"/>
            </a:pPr>
            <a:r>
              <a:rPr lang="pl-PL" altLang="en-US" sz="1050" i="1" dirty="0"/>
              <a:t>constexpr</a:t>
            </a:r>
            <a:r>
              <a:rPr lang="pl-PL" altLang="en-US" sz="1050" dirty="0"/>
              <a:t> expressions</a:t>
            </a:r>
          </a:p>
          <a:p>
            <a:pPr marL="342900" indent="-342900">
              <a:buFont typeface="+mj-lt"/>
              <a:buAutoNum type="arabicPeriod"/>
            </a:pPr>
            <a:r>
              <a:rPr lang="pl-PL" altLang="en-US" sz="1400" dirty="0"/>
              <a:t>New </a:t>
            </a:r>
            <a:r>
              <a:rPr lang="pl-PL" altLang="en-US" sz="1400" dirty="0" err="1"/>
              <a:t>constructions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1734501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idx="4294967295"/>
          </p:nvPr>
        </p:nvSpPr>
        <p:spPr>
          <a:ln/>
        </p:spPr>
        <p:txBody>
          <a:bodyPr/>
          <a:lstStyle/>
          <a:p>
            <a:r>
              <a:rPr lang="en-US" altLang="zh-CN" i="1" dirty="0"/>
              <a:t>Default</a:t>
            </a:r>
            <a:r>
              <a:rPr lang="pl-PL" altLang="zh-CN" dirty="0"/>
              <a:t>,</a:t>
            </a:r>
            <a:r>
              <a:rPr lang="en-US" altLang="zh-CN" dirty="0"/>
              <a:t> </a:t>
            </a:r>
            <a:r>
              <a:rPr lang="en-US" altLang="zh-CN" i="1" dirty="0"/>
              <a:t>delete</a:t>
            </a:r>
            <a:r>
              <a:rPr lang="pl-PL" altLang="zh-CN" i="1" dirty="0"/>
              <a:t>, override, final </a:t>
            </a:r>
            <a:r>
              <a:rPr lang="pl-PL" altLang="zh-CN" dirty="0"/>
              <a:t>keywords</a:t>
            </a:r>
            <a:endParaRPr lang="en-US" altLang="zh-CN" dirty="0"/>
          </a:p>
        </p:txBody>
      </p:sp>
      <p:sp>
        <p:nvSpPr>
          <p:cNvPr id="2560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en-US" altLang="zh-CN" sz="1800" i="1" dirty="0">
                <a:latin typeface="Nokia Pure Headline Light" pitchFamily="34" charset="0"/>
              </a:rPr>
              <a:t>default</a:t>
            </a:r>
          </a:p>
        </p:txBody>
      </p:sp>
      <p:sp>
        <p:nvSpPr>
          <p:cNvPr id="25604" name="Text Placeholder 3"/>
          <p:cNvSpPr>
            <a:spLocks noGrp="1" noChangeArrowheads="1"/>
          </p:cNvSpPr>
          <p:nvPr>
            <p:ph sz="quarter" idx="4294967295"/>
          </p:nvPr>
        </p:nvSpPr>
        <p:spPr bwMode="auto">
          <a:xfrm>
            <a:off x="423863" y="1087438"/>
            <a:ext cx="8216900" cy="1465262"/>
          </a:xfrm>
          <a:prstGeom prst="rect">
            <a:avLst/>
          </a:prstGeom>
          <a:noFill/>
          <a:ln/>
        </p:spPr>
        <p:txBody>
          <a:bodyPr lIns="0" tIns="0" rIns="0" bIns="0"/>
          <a:lstStyle/>
          <a:p>
            <a:pPr marL="0" indent="0">
              <a:buFont typeface="Arial" pitchFamily="34" charset="0"/>
              <a:buNone/>
            </a:pPr>
            <a:r>
              <a:rPr lang="pl-PL" altLang="zh-CN" sz="1400" i="1" dirty="0"/>
              <a:t>d</a:t>
            </a:r>
            <a:r>
              <a:rPr lang="en-US" altLang="zh-CN" sz="1400" i="1" dirty="0" err="1"/>
              <a:t>efault</a:t>
            </a:r>
            <a:r>
              <a:rPr lang="en-US" altLang="zh-CN" sz="1400" dirty="0"/>
              <a:t> </a:t>
            </a:r>
            <a:r>
              <a:rPr lang="pl-PL" altLang="zh-CN" sz="1400" dirty="0"/>
              <a:t>declaration enforces a compiler to generate default implementation for marked functions </a:t>
            </a:r>
            <a:r>
              <a:rPr lang="en-US" altLang="zh-CN" sz="1400" dirty="0"/>
              <a:t>(</a:t>
            </a:r>
            <a:r>
              <a:rPr lang="pl-PL" altLang="zh-CN" sz="1400" dirty="0"/>
              <a:t>eg</a:t>
            </a:r>
            <a:r>
              <a:rPr lang="en-US" altLang="zh-CN" sz="1400" dirty="0"/>
              <a:t>. </a:t>
            </a:r>
            <a:r>
              <a:rPr lang="pl-PL" altLang="zh-CN" sz="1400" dirty="0"/>
              <a:t>default constructor when other constructors were defined</a:t>
            </a:r>
            <a:r>
              <a:rPr lang="en-US" altLang="zh-CN" sz="1400" dirty="0"/>
              <a:t>).</a:t>
            </a:r>
          </a:p>
          <a:p>
            <a:pPr marL="0" indent="0">
              <a:buFont typeface="Arial" pitchFamily="34" charset="0"/>
              <a:buNone/>
            </a:pPr>
            <a:r>
              <a:rPr lang="pl-PL" altLang="zh-CN" sz="1400" dirty="0"/>
              <a:t>You can mark as default only special member functions like: default constructor, copy constructor, copy assignment operator, move constructor (C++11), move assignment operator (C++11), destructor</a:t>
            </a:r>
            <a:endParaRPr lang="en-US" altLang="zh-CN" sz="1400" dirty="0"/>
          </a:p>
          <a:p>
            <a:pPr marL="0" indent="0">
              <a:buFont typeface="Arial" pitchFamily="34" charset="0"/>
              <a:buNone/>
            </a:pPr>
            <a:endParaRPr lang="en-US" altLang="zh-CN" sz="1400" dirty="0"/>
          </a:p>
          <a:p>
            <a:pPr marL="0" indent="0">
              <a:buFont typeface="Arial" pitchFamily="34" charset="0"/>
              <a:buNone/>
            </a:pPr>
            <a:endParaRPr lang="en-US" altLang="zh-CN" sz="1400" dirty="0"/>
          </a:p>
        </p:txBody>
      </p:sp>
      <p:sp>
        <p:nvSpPr>
          <p:cNvPr id="25605" name="Text Placeholder 3"/>
          <p:cNvSpPr>
            <a:spLocks noGrp="1" noChangeArrowheads="1"/>
          </p:cNvSpPr>
          <p:nvPr>
            <p:ph sz="quarter" idx="4294967295"/>
          </p:nvPr>
        </p:nvSpPr>
        <p:spPr bwMode="auto">
          <a:xfrm>
            <a:off x="423863" y="2168435"/>
            <a:ext cx="8221662" cy="2208304"/>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class Gadget</a:t>
            </a:r>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public:</a:t>
            </a:r>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    Gadget(</a:t>
            </a:r>
            <a:r>
              <a:rPr lang="en-US" altLang="zh-CN" sz="1400" dirty="0" err="1">
                <a:solidFill>
                  <a:srgbClr val="000000"/>
                </a:solidFill>
                <a:latin typeface="Consolas" pitchFamily="49" charset="0"/>
                <a:ea typeface="DejaVu Sans" charset="0"/>
                <a:cs typeface="DejaVu Sans" charset="0"/>
                <a:sym typeface="Consolas" pitchFamily="49" charset="0"/>
              </a:rPr>
              <a:t>const</a:t>
            </a:r>
            <a:r>
              <a:rPr lang="en-US" altLang="zh-CN" sz="1400" dirty="0">
                <a:solidFill>
                  <a:srgbClr val="000000"/>
                </a:solidFill>
                <a:latin typeface="Consolas" pitchFamily="49" charset="0"/>
                <a:ea typeface="DejaVu Sans" charset="0"/>
                <a:cs typeface="DejaVu Sans" charset="0"/>
                <a:sym typeface="Consolas" pitchFamily="49" charset="0"/>
              </a:rPr>
              <a:t> Gadget&amp;); // copy constructor will prevent</a:t>
            </a:r>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                           // generating implicitly declared</a:t>
            </a:r>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                           // default </a:t>
            </a:r>
            <a:r>
              <a:rPr lang="en-US" altLang="zh-CN" sz="1400" dirty="0" err="1">
                <a:solidFill>
                  <a:srgbClr val="000000"/>
                </a:solidFill>
                <a:latin typeface="Consolas" pitchFamily="49" charset="0"/>
                <a:ea typeface="DejaVu Sans" charset="0"/>
                <a:cs typeface="DejaVu Sans" charset="0"/>
                <a:sym typeface="Consolas" pitchFamily="49" charset="0"/>
              </a:rPr>
              <a:t>ctor</a:t>
            </a:r>
            <a:r>
              <a:rPr lang="en-US" altLang="zh-CN" sz="1400" dirty="0">
                <a:solidFill>
                  <a:srgbClr val="000000"/>
                </a:solidFill>
                <a:latin typeface="Consolas" pitchFamily="49" charset="0"/>
                <a:ea typeface="DejaVu Sans" charset="0"/>
                <a:cs typeface="DejaVu Sans" charset="0"/>
                <a:sym typeface="Consolas" pitchFamily="49" charset="0"/>
              </a:rPr>
              <a:t> and move operations</a:t>
            </a:r>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    Gadget() = default;</a:t>
            </a:r>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    Gadget(Gadget&amp;&amp;) </a:t>
            </a:r>
            <a:r>
              <a:rPr lang="en-US" altLang="zh-CN" sz="1400" dirty="0" err="1">
                <a:solidFill>
                  <a:srgbClr val="000000"/>
                </a:solidFill>
                <a:latin typeface="Consolas" pitchFamily="49" charset="0"/>
                <a:ea typeface="DejaVu Sans" charset="0"/>
                <a:cs typeface="DejaVu Sans" charset="0"/>
                <a:sym typeface="Consolas" pitchFamily="49" charset="0"/>
              </a:rPr>
              <a:t>noexcept</a:t>
            </a:r>
            <a:r>
              <a:rPr lang="en-US" altLang="zh-CN" sz="1400" dirty="0">
                <a:solidFill>
                  <a:srgbClr val="000000"/>
                </a:solidFill>
                <a:latin typeface="Consolas" pitchFamily="49" charset="0"/>
                <a:ea typeface="DejaVu Sans" charset="0"/>
                <a:cs typeface="DejaVu Sans" charset="0"/>
                <a:sym typeface="Consolas" pitchFamily="49" charset="0"/>
              </a:rPr>
              <a:t> = default;</a:t>
            </a:r>
          </a:p>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idx="4294967295"/>
          </p:nvPr>
        </p:nvSpPr>
        <p:spPr>
          <a:ln/>
        </p:spPr>
        <p:txBody>
          <a:bodyPr/>
          <a:lstStyle/>
          <a:p>
            <a:r>
              <a:rPr lang="en-US" altLang="zh-CN" i="1" dirty="0"/>
              <a:t>Default</a:t>
            </a:r>
            <a:r>
              <a:rPr lang="pl-PL" altLang="zh-CN" dirty="0"/>
              <a:t>,</a:t>
            </a:r>
            <a:r>
              <a:rPr lang="en-US" altLang="zh-CN" dirty="0"/>
              <a:t> </a:t>
            </a:r>
            <a:r>
              <a:rPr lang="en-US" altLang="zh-CN" i="1" dirty="0"/>
              <a:t>delete</a:t>
            </a:r>
            <a:r>
              <a:rPr lang="pl-PL" altLang="zh-CN" i="1" dirty="0"/>
              <a:t>, override, final </a:t>
            </a:r>
            <a:r>
              <a:rPr lang="pl-PL" altLang="zh-CN" dirty="0"/>
              <a:t>keywords</a:t>
            </a:r>
            <a:endParaRPr lang="en-US" altLang="zh-CN" dirty="0"/>
          </a:p>
        </p:txBody>
      </p:sp>
      <p:sp>
        <p:nvSpPr>
          <p:cNvPr id="26627"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en-US" altLang="zh-CN" sz="1800" i="1" dirty="0">
                <a:latin typeface="Nokia Pure Headline Light" pitchFamily="34" charset="0"/>
              </a:rPr>
              <a:t>delete</a:t>
            </a:r>
            <a:endParaRPr lang="en-US" altLang="zh-CN" sz="1800" dirty="0">
              <a:latin typeface="Nokia Pure Headline Light" pitchFamily="34" charset="0"/>
            </a:endParaRPr>
          </a:p>
        </p:txBody>
      </p:sp>
      <p:sp>
        <p:nvSpPr>
          <p:cNvPr id="26628" name="Text Placeholder 3"/>
          <p:cNvSpPr>
            <a:spLocks noGrp="1" noChangeArrowheads="1"/>
          </p:cNvSpPr>
          <p:nvPr>
            <p:ph sz="quarter" idx="4294967295"/>
          </p:nvPr>
        </p:nvSpPr>
        <p:spPr bwMode="auto">
          <a:xfrm>
            <a:off x="423863" y="1087438"/>
            <a:ext cx="8216900" cy="1465262"/>
          </a:xfrm>
          <a:prstGeom prst="rect">
            <a:avLst/>
          </a:prstGeom>
          <a:noFill/>
          <a:ln/>
        </p:spPr>
        <p:txBody>
          <a:bodyPr lIns="0" tIns="0" rIns="0" bIns="0"/>
          <a:lstStyle/>
          <a:p>
            <a:pPr marL="0" indent="0">
              <a:buFont typeface="Arial" pitchFamily="34" charset="0"/>
              <a:buNone/>
            </a:pPr>
            <a:r>
              <a:rPr lang="en-US" altLang="zh-CN" sz="1400" i="1" dirty="0"/>
              <a:t>delete</a:t>
            </a:r>
            <a:r>
              <a:rPr lang="en-US" altLang="zh-CN" sz="1400" dirty="0"/>
              <a:t> </a:t>
            </a:r>
            <a:r>
              <a:rPr lang="pl-PL" altLang="zh-CN" sz="1400" dirty="0"/>
              <a:t>declaration deletes marked function from the class interface</a:t>
            </a:r>
            <a:r>
              <a:rPr lang="en-US" altLang="zh-CN" sz="1400" dirty="0"/>
              <a:t>. </a:t>
            </a:r>
            <a:r>
              <a:rPr lang="pl-PL" altLang="zh-CN" sz="1400" dirty="0"/>
              <a:t>No code is generated for this function. Calling it, getting its address or usage in </a:t>
            </a:r>
            <a:r>
              <a:rPr lang="pl-PL" altLang="zh-CN" sz="1400" i="1" dirty="0"/>
              <a:t>sizeof</a:t>
            </a:r>
            <a:r>
              <a:rPr lang="pl-PL" altLang="zh-CN" sz="1400" dirty="0"/>
              <a:t> causes compilation error.</a:t>
            </a:r>
            <a:endParaRPr lang="en-US" altLang="zh-CN" dirty="0"/>
          </a:p>
        </p:txBody>
      </p:sp>
      <p:sp>
        <p:nvSpPr>
          <p:cNvPr id="26629" name="Text Placeholder 3"/>
          <p:cNvSpPr>
            <a:spLocks noGrp="1" noChangeArrowheads="1"/>
          </p:cNvSpPr>
          <p:nvPr>
            <p:ph sz="quarter" idx="4294967295"/>
          </p:nvPr>
        </p:nvSpPr>
        <p:spPr bwMode="auto">
          <a:xfrm>
            <a:off x="423863" y="1593669"/>
            <a:ext cx="8221662" cy="2917371"/>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class </a:t>
            </a:r>
            <a:r>
              <a:rPr lang="en-US" altLang="zh-CN" sz="1200" dirty="0" err="1">
                <a:solidFill>
                  <a:srgbClr val="000000"/>
                </a:solidFill>
                <a:latin typeface="Consolas" pitchFamily="49" charset="0"/>
                <a:ea typeface="DejaVu Sans" charset="0"/>
                <a:cs typeface="DejaVu Sans" charset="0"/>
                <a:sym typeface="Consolas" pitchFamily="49" charset="0"/>
              </a:rPr>
              <a:t>NoCopyable</a:t>
            </a: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protected:</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NoCopyable</a:t>
            </a:r>
            <a:r>
              <a:rPr lang="en-US" altLang="zh-CN" sz="1200" dirty="0">
                <a:solidFill>
                  <a:srgbClr val="000000"/>
                </a:solidFill>
                <a:latin typeface="Consolas" pitchFamily="49" charset="0"/>
                <a:ea typeface="DejaVu Sans" charset="0"/>
                <a:cs typeface="DejaVu Sans" charset="0"/>
                <a:sym typeface="Consolas" pitchFamily="49" charset="0"/>
              </a:rPr>
              <a:t>() = default;</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public:</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NoCopyable</a:t>
            </a:r>
            <a:r>
              <a:rPr lang="en-US" altLang="zh-CN" sz="1200" dirty="0">
                <a:solidFill>
                  <a:srgbClr val="000000"/>
                </a:solidFill>
                <a:latin typeface="Consolas" pitchFamily="49" charset="0"/>
                <a:ea typeface="DejaVu Sans" charset="0"/>
                <a:cs typeface="DejaVu Sans" charset="0"/>
                <a:sym typeface="Consolas" pitchFamily="49" charset="0"/>
              </a:rPr>
              <a:t>(</a:t>
            </a:r>
            <a:r>
              <a:rPr lang="en-US" altLang="zh-CN" sz="1200" dirty="0" err="1">
                <a:solidFill>
                  <a:srgbClr val="000000"/>
                </a:solidFill>
                <a:latin typeface="Consolas" pitchFamily="49" charset="0"/>
                <a:ea typeface="DejaVu Sans" charset="0"/>
                <a:cs typeface="DejaVu Sans" charset="0"/>
                <a:sym typeface="Consolas" pitchFamily="49" charset="0"/>
              </a:rPr>
              <a:t>const</a:t>
            </a: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NoCopyable</a:t>
            </a:r>
            <a:r>
              <a:rPr lang="en-US" altLang="zh-CN" sz="1200" dirty="0">
                <a:solidFill>
                  <a:srgbClr val="000000"/>
                </a:solidFill>
                <a:latin typeface="Consolas" pitchFamily="49" charset="0"/>
                <a:ea typeface="DejaVu Sans" charset="0"/>
                <a:cs typeface="DejaVu Sans" charset="0"/>
                <a:sym typeface="Consolas" pitchFamily="49" charset="0"/>
              </a:rPr>
              <a:t>&amp;) = delete;</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NoCopyable</a:t>
            </a:r>
            <a:r>
              <a:rPr lang="en-US" altLang="zh-CN" sz="1200" dirty="0">
                <a:solidFill>
                  <a:srgbClr val="000000"/>
                </a:solidFill>
                <a:latin typeface="Consolas" pitchFamily="49" charset="0"/>
                <a:ea typeface="DejaVu Sans" charset="0"/>
                <a:cs typeface="DejaVu Sans" charset="0"/>
                <a:sym typeface="Consolas" pitchFamily="49" charset="0"/>
              </a:rPr>
              <a:t>&amp; operator=(</a:t>
            </a:r>
            <a:r>
              <a:rPr lang="en-US" altLang="zh-CN" sz="1200" dirty="0" err="1">
                <a:solidFill>
                  <a:srgbClr val="000000"/>
                </a:solidFill>
                <a:latin typeface="Consolas" pitchFamily="49" charset="0"/>
                <a:ea typeface="DejaVu Sans" charset="0"/>
                <a:cs typeface="DejaVu Sans" charset="0"/>
                <a:sym typeface="Consolas" pitchFamily="49" charset="0"/>
              </a:rPr>
              <a:t>const</a:t>
            </a: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NoCopyable</a:t>
            </a:r>
            <a:r>
              <a:rPr lang="en-US" altLang="zh-CN" sz="1200" dirty="0">
                <a:solidFill>
                  <a:srgbClr val="000000"/>
                </a:solidFill>
                <a:latin typeface="Consolas" pitchFamily="49" charset="0"/>
                <a:ea typeface="DejaVu Sans" charset="0"/>
                <a:cs typeface="DejaVu Sans" charset="0"/>
                <a:sym typeface="Consolas" pitchFamily="49" charset="0"/>
              </a:rPr>
              <a:t>&amp;) = delete;</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class </a:t>
            </a:r>
            <a:r>
              <a:rPr lang="en-US" altLang="zh-CN" sz="1200" dirty="0" err="1">
                <a:solidFill>
                  <a:srgbClr val="000000"/>
                </a:solidFill>
                <a:latin typeface="Consolas" pitchFamily="49" charset="0"/>
                <a:ea typeface="DejaVu Sans" charset="0"/>
                <a:cs typeface="DejaVu Sans" charset="0"/>
                <a:sym typeface="Consolas" pitchFamily="49" charset="0"/>
              </a:rPr>
              <a:t>NoMoveable</a:t>
            </a: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NoMoveable</a:t>
            </a:r>
            <a:r>
              <a:rPr lang="en-US" altLang="zh-CN" sz="1200" dirty="0">
                <a:solidFill>
                  <a:srgbClr val="000000"/>
                </a:solidFill>
                <a:latin typeface="Consolas" pitchFamily="49" charset="0"/>
                <a:ea typeface="DejaVu Sans" charset="0"/>
                <a:cs typeface="DejaVu Sans" charset="0"/>
                <a:sym typeface="Consolas" pitchFamily="49" charset="0"/>
              </a:rPr>
              <a:t>(</a:t>
            </a:r>
            <a:r>
              <a:rPr lang="en-US" altLang="zh-CN" sz="1200" dirty="0" err="1">
                <a:solidFill>
                  <a:srgbClr val="000000"/>
                </a:solidFill>
                <a:latin typeface="Consolas" pitchFamily="49" charset="0"/>
                <a:ea typeface="DejaVu Sans" charset="0"/>
                <a:cs typeface="DejaVu Sans" charset="0"/>
                <a:sym typeface="Consolas" pitchFamily="49" charset="0"/>
              </a:rPr>
              <a:t>NoMoveable</a:t>
            </a:r>
            <a:r>
              <a:rPr lang="en-US" altLang="zh-CN" sz="1200" dirty="0">
                <a:solidFill>
                  <a:srgbClr val="000000"/>
                </a:solidFill>
                <a:latin typeface="Consolas" pitchFamily="49" charset="0"/>
                <a:ea typeface="DejaVu Sans" charset="0"/>
                <a:cs typeface="DejaVu Sans" charset="0"/>
                <a:sym typeface="Consolas" pitchFamily="49" charset="0"/>
              </a:rPr>
              <a:t>&amp;&amp;) = delete;</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NoMoveable</a:t>
            </a:r>
            <a:r>
              <a:rPr lang="en-US" altLang="zh-CN" sz="1200" dirty="0">
                <a:solidFill>
                  <a:srgbClr val="000000"/>
                </a:solidFill>
                <a:latin typeface="Consolas" pitchFamily="49" charset="0"/>
                <a:ea typeface="DejaVu Sans" charset="0"/>
                <a:cs typeface="DejaVu Sans" charset="0"/>
                <a:sym typeface="Consolas" pitchFamily="49" charset="0"/>
              </a:rPr>
              <a:t>&amp; operator=(</a:t>
            </a:r>
            <a:r>
              <a:rPr lang="en-US" altLang="zh-CN" sz="1200" dirty="0" err="1">
                <a:solidFill>
                  <a:srgbClr val="000000"/>
                </a:solidFill>
                <a:latin typeface="Consolas" pitchFamily="49" charset="0"/>
                <a:ea typeface="DejaVu Sans" charset="0"/>
                <a:cs typeface="DejaVu Sans" charset="0"/>
                <a:sym typeface="Consolas" pitchFamily="49" charset="0"/>
              </a:rPr>
              <a:t>NoMoveable</a:t>
            </a:r>
            <a:r>
              <a:rPr lang="en-US" altLang="zh-CN" sz="1200" dirty="0">
                <a:solidFill>
                  <a:srgbClr val="000000"/>
                </a:solidFill>
                <a:latin typeface="Consolas" pitchFamily="49" charset="0"/>
                <a:ea typeface="DejaVu Sans" charset="0"/>
                <a:cs typeface="DejaVu Sans" charset="0"/>
                <a:sym typeface="Consolas" pitchFamily="49" charset="0"/>
              </a:rPr>
              <a:t>&amp;&amp;) = delete;</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endParaRPr lang="en-US" altLang="zh-CN" sz="4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idx="4294967295"/>
          </p:nvPr>
        </p:nvSpPr>
        <p:spPr>
          <a:ln/>
        </p:spPr>
        <p:txBody>
          <a:bodyPr/>
          <a:lstStyle/>
          <a:p>
            <a:r>
              <a:rPr lang="en-US" altLang="zh-CN" i="1" dirty="0"/>
              <a:t>Default</a:t>
            </a:r>
            <a:r>
              <a:rPr lang="pl-PL" altLang="zh-CN" dirty="0"/>
              <a:t>,</a:t>
            </a:r>
            <a:r>
              <a:rPr lang="en-US" altLang="zh-CN" dirty="0"/>
              <a:t> </a:t>
            </a:r>
            <a:r>
              <a:rPr lang="en-US" altLang="zh-CN" i="1" dirty="0"/>
              <a:t>delete</a:t>
            </a:r>
            <a:r>
              <a:rPr lang="pl-PL" altLang="zh-CN" i="1" dirty="0"/>
              <a:t>, override, final </a:t>
            </a:r>
            <a:r>
              <a:rPr lang="pl-PL" altLang="zh-CN" dirty="0"/>
              <a:t>keywords</a:t>
            </a:r>
            <a:endParaRPr lang="en-US" altLang="zh-CN" dirty="0"/>
          </a:p>
        </p:txBody>
      </p:sp>
      <p:sp>
        <p:nvSpPr>
          <p:cNvPr id="27651"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Prohibiting implicit conversions with </a:t>
            </a:r>
            <a:r>
              <a:rPr lang="en-US" altLang="zh-CN" sz="1800" i="1" dirty="0">
                <a:latin typeface="Nokia Pure Headline Light" pitchFamily="34" charset="0"/>
              </a:rPr>
              <a:t>delete</a:t>
            </a:r>
            <a:endParaRPr lang="en-US" altLang="zh-CN" sz="1800" dirty="0">
              <a:latin typeface="Nokia Pure Headline Light" pitchFamily="34" charset="0"/>
            </a:endParaRPr>
          </a:p>
        </p:txBody>
      </p:sp>
      <p:sp>
        <p:nvSpPr>
          <p:cNvPr id="27652" name="Text Placeholder 3"/>
          <p:cNvSpPr>
            <a:spLocks noGrp="1" noChangeArrowheads="1"/>
          </p:cNvSpPr>
          <p:nvPr>
            <p:ph sz="quarter" idx="4294967295"/>
          </p:nvPr>
        </p:nvSpPr>
        <p:spPr bwMode="auto">
          <a:xfrm>
            <a:off x="423863" y="1087438"/>
            <a:ext cx="8216900" cy="741362"/>
          </a:xfrm>
          <a:prstGeom prst="rect">
            <a:avLst/>
          </a:prstGeom>
          <a:noFill/>
          <a:ln/>
        </p:spPr>
        <p:txBody>
          <a:bodyPr lIns="0" tIns="0" rIns="0" bIns="0"/>
          <a:lstStyle/>
          <a:p>
            <a:pPr marL="0" indent="0">
              <a:buFont typeface="Arial" pitchFamily="34" charset="0"/>
              <a:buNone/>
            </a:pPr>
            <a:r>
              <a:rPr lang="pl-PL" altLang="zh-CN" sz="1400" dirty="0"/>
              <a:t>Marking as delete some of a function overloaded versions helps to avoid implicit convertions.</a:t>
            </a:r>
            <a:endParaRPr lang="en-US" altLang="zh-CN" dirty="0"/>
          </a:p>
        </p:txBody>
      </p:sp>
      <p:sp>
        <p:nvSpPr>
          <p:cNvPr id="27653" name="Text Placeholder 3"/>
          <p:cNvSpPr>
            <a:spLocks noGrp="1" noChangeArrowheads="1"/>
          </p:cNvSpPr>
          <p:nvPr>
            <p:ph sz="quarter" idx="4294967295"/>
          </p:nvPr>
        </p:nvSpPr>
        <p:spPr bwMode="auto">
          <a:xfrm>
            <a:off x="423863" y="1375954"/>
            <a:ext cx="8221662" cy="3000784"/>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void </a:t>
            </a:r>
            <a:r>
              <a:rPr lang="en-US" altLang="zh-CN" sz="1200" dirty="0" err="1">
                <a:solidFill>
                  <a:srgbClr val="000000"/>
                </a:solidFill>
                <a:latin typeface="Consolas" pitchFamily="49" charset="0"/>
                <a:ea typeface="DejaVu Sans" charset="0"/>
                <a:cs typeface="DejaVu Sans" charset="0"/>
                <a:sym typeface="Consolas" pitchFamily="49" charset="0"/>
              </a:rPr>
              <a:t>integral_only</a:t>
            </a:r>
            <a:r>
              <a:rPr lang="en-US" altLang="zh-CN" sz="1200" dirty="0">
                <a:solidFill>
                  <a:srgbClr val="000000"/>
                </a:solidFill>
                <a:latin typeface="Consolas" pitchFamily="49" charset="0"/>
                <a:ea typeface="DejaVu Sans" charset="0"/>
                <a:cs typeface="DejaVu Sans" charset="0"/>
                <a:sym typeface="Consolas" pitchFamily="49" charset="0"/>
              </a:rPr>
              <a:t>(</a:t>
            </a: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a)</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cout</a:t>
            </a:r>
            <a:r>
              <a:rPr lang="en-US" altLang="zh-CN" sz="1200" dirty="0">
                <a:solidFill>
                  <a:srgbClr val="000000"/>
                </a:solidFill>
                <a:latin typeface="Consolas" pitchFamily="49" charset="0"/>
                <a:ea typeface="DejaVu Sans" charset="0"/>
                <a:cs typeface="DejaVu Sans" charset="0"/>
                <a:sym typeface="Consolas" pitchFamily="49" charset="0"/>
              </a:rPr>
              <a:t> &lt;&lt; "</a:t>
            </a:r>
            <a:r>
              <a:rPr lang="en-US" altLang="zh-CN" sz="1200" dirty="0" err="1">
                <a:solidFill>
                  <a:srgbClr val="000000"/>
                </a:solidFill>
                <a:latin typeface="Consolas" pitchFamily="49" charset="0"/>
                <a:ea typeface="DejaVu Sans" charset="0"/>
                <a:cs typeface="DejaVu Sans" charset="0"/>
                <a:sym typeface="Consolas" pitchFamily="49" charset="0"/>
              </a:rPr>
              <a:t>integral_only</a:t>
            </a:r>
            <a:r>
              <a:rPr lang="en-US" altLang="zh-CN" sz="1200" dirty="0">
                <a:solidFill>
                  <a:srgbClr val="000000"/>
                </a:solidFill>
                <a:latin typeface="Consolas" pitchFamily="49" charset="0"/>
                <a:ea typeface="DejaVu Sans" charset="0"/>
                <a:cs typeface="DejaVu Sans" charset="0"/>
                <a:sym typeface="Consolas" pitchFamily="49" charset="0"/>
              </a:rPr>
              <a:t>: " &lt;&lt; a &lt;&lt; </a:t>
            </a:r>
            <a:r>
              <a:rPr lang="en-US" altLang="zh-CN" sz="1200" dirty="0" err="1">
                <a:solidFill>
                  <a:srgbClr val="000000"/>
                </a:solidFill>
                <a:latin typeface="Consolas" pitchFamily="49" charset="0"/>
                <a:ea typeface="DejaVu Sans" charset="0"/>
                <a:cs typeface="DejaVu Sans" charset="0"/>
                <a:sym typeface="Consolas" pitchFamily="49" charset="0"/>
              </a:rPr>
              <a:t>endl</a:t>
            </a: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void </a:t>
            </a:r>
            <a:r>
              <a:rPr lang="en-US" altLang="zh-CN" sz="1200" dirty="0" err="1">
                <a:solidFill>
                  <a:srgbClr val="000000"/>
                </a:solidFill>
                <a:latin typeface="Consolas" pitchFamily="49" charset="0"/>
                <a:ea typeface="DejaVu Sans" charset="0"/>
                <a:cs typeface="DejaVu Sans" charset="0"/>
                <a:sym typeface="Consolas" pitchFamily="49" charset="0"/>
              </a:rPr>
              <a:t>integral_only</a:t>
            </a:r>
            <a:r>
              <a:rPr lang="en-US" altLang="zh-CN" sz="1200" dirty="0">
                <a:solidFill>
                  <a:srgbClr val="000000"/>
                </a:solidFill>
                <a:latin typeface="Consolas" pitchFamily="49" charset="0"/>
                <a:ea typeface="DejaVu Sans" charset="0"/>
                <a:cs typeface="DejaVu Sans" charset="0"/>
                <a:sym typeface="Consolas" pitchFamily="49" charset="0"/>
              </a:rPr>
              <a:t>(double d) = delete;</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integral_only</a:t>
            </a:r>
            <a:r>
              <a:rPr lang="en-US" altLang="zh-CN" sz="1200" dirty="0">
                <a:solidFill>
                  <a:srgbClr val="000000"/>
                </a:solidFill>
                <a:latin typeface="Consolas" pitchFamily="49" charset="0"/>
                <a:ea typeface="DejaVu Sans" charset="0"/>
                <a:cs typeface="DejaVu Sans" charset="0"/>
                <a:sym typeface="Consolas" pitchFamily="49" charset="0"/>
              </a:rPr>
              <a:t>(10);  // OK</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short s = 3;</a:t>
            </a: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integral_only</a:t>
            </a:r>
            <a:r>
              <a:rPr lang="en-US" altLang="zh-CN" sz="1200" dirty="0">
                <a:solidFill>
                  <a:srgbClr val="000000"/>
                </a:solidFill>
                <a:latin typeface="Consolas" pitchFamily="49" charset="0"/>
                <a:ea typeface="DejaVu Sans" charset="0"/>
                <a:cs typeface="DejaVu Sans" charset="0"/>
                <a:sym typeface="Consolas" pitchFamily="49" charset="0"/>
              </a:rPr>
              <a:t>(s);   // OK - implicit conversion to short</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integral_only</a:t>
            </a:r>
            <a:r>
              <a:rPr lang="en-US" altLang="zh-CN" sz="1200" dirty="0">
                <a:solidFill>
                  <a:srgbClr val="000000"/>
                </a:solidFill>
                <a:latin typeface="Consolas" pitchFamily="49" charset="0"/>
                <a:ea typeface="DejaVu Sans" charset="0"/>
                <a:cs typeface="DejaVu Sans" charset="0"/>
                <a:sym typeface="Consolas" pitchFamily="49" charset="0"/>
              </a:rPr>
              <a:t>(3.0); // error - use of deleted function</a:t>
            </a:r>
            <a:endParaRPr lang="en-US" altLang="zh-CN" sz="4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idx="4294967295"/>
          </p:nvPr>
        </p:nvSpPr>
        <p:spPr>
          <a:ln/>
        </p:spPr>
        <p:txBody>
          <a:bodyPr/>
          <a:lstStyle/>
          <a:p>
            <a:r>
              <a:rPr lang="en-US" altLang="zh-CN" i="1" dirty="0"/>
              <a:t>Default</a:t>
            </a:r>
            <a:r>
              <a:rPr lang="pl-PL" altLang="zh-CN" dirty="0"/>
              <a:t>,</a:t>
            </a:r>
            <a:r>
              <a:rPr lang="en-US" altLang="zh-CN" dirty="0"/>
              <a:t> </a:t>
            </a:r>
            <a:r>
              <a:rPr lang="en-US" altLang="zh-CN" i="1" dirty="0"/>
              <a:t>delete</a:t>
            </a:r>
            <a:r>
              <a:rPr lang="pl-PL" altLang="zh-CN" i="1" dirty="0"/>
              <a:t>, override, final </a:t>
            </a:r>
            <a:r>
              <a:rPr lang="pl-PL" altLang="zh-CN" dirty="0"/>
              <a:t>keywords</a:t>
            </a:r>
            <a:endParaRPr lang="en-US" altLang="zh-CN" dirty="0"/>
          </a:p>
        </p:txBody>
      </p:sp>
      <p:sp>
        <p:nvSpPr>
          <p:cNvPr id="2867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i="1" dirty="0">
                <a:latin typeface="Nokia Pure Headline Light" pitchFamily="34" charset="0"/>
              </a:rPr>
              <a:t>override</a:t>
            </a:r>
          </a:p>
        </p:txBody>
      </p:sp>
      <p:sp>
        <p:nvSpPr>
          <p:cNvPr id="28676" name="Text Placeholder 3"/>
          <p:cNvSpPr>
            <a:spLocks noGrp="1" noChangeArrowheads="1"/>
          </p:cNvSpPr>
          <p:nvPr>
            <p:ph sz="quarter" idx="4294967295"/>
          </p:nvPr>
        </p:nvSpPr>
        <p:spPr bwMode="auto">
          <a:xfrm>
            <a:off x="423863" y="1087438"/>
            <a:ext cx="8216900" cy="741362"/>
          </a:xfrm>
          <a:prstGeom prst="rect">
            <a:avLst/>
          </a:prstGeom>
          <a:noFill/>
          <a:ln/>
        </p:spPr>
        <p:txBody>
          <a:bodyPr lIns="0" tIns="0" rIns="0" bIns="0"/>
          <a:lstStyle/>
          <a:p>
            <a:pPr marL="0" indent="0">
              <a:buFont typeface="Arial" pitchFamily="34" charset="0"/>
              <a:buNone/>
            </a:pPr>
            <a:r>
              <a:rPr lang="pl-PL" altLang="en-US" sz="1400" i="1" dirty="0"/>
              <a:t>override</a:t>
            </a:r>
            <a:r>
              <a:rPr lang="pl-PL" altLang="en-US" sz="1400" dirty="0"/>
              <a:t> declaration enforces a compiler to check, if given function overrides virtual function from a base class.</a:t>
            </a:r>
          </a:p>
        </p:txBody>
      </p:sp>
      <p:sp>
        <p:nvSpPr>
          <p:cNvPr id="28677" name="Text Placeholder 3"/>
          <p:cNvSpPr>
            <a:spLocks noGrp="1" noChangeArrowheads="1"/>
          </p:cNvSpPr>
          <p:nvPr>
            <p:ph sz="quarter" idx="4294967295"/>
          </p:nvPr>
        </p:nvSpPr>
        <p:spPr bwMode="auto">
          <a:xfrm>
            <a:off x="423863" y="1602377"/>
            <a:ext cx="8221662" cy="2774361"/>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struct A</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virtual void foo() = 0;</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void dd() {}</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pl-PL" altLang="en-US" sz="14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struct B : A</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void foo() </a:t>
            </a:r>
            <a:r>
              <a:rPr lang="pl-PL" altLang="en-US" sz="1400" b="1" dirty="0">
                <a:solidFill>
                  <a:srgbClr val="000000"/>
                </a:solidFill>
                <a:latin typeface="Consolas" pitchFamily="49" charset="0"/>
                <a:ea typeface="DejaVu Sans" charset="0"/>
                <a:cs typeface="DejaVu Sans" charset="0"/>
                <a:sym typeface="Consolas" pitchFamily="49" charset="0"/>
              </a:rPr>
              <a:t>override </a:t>
            </a:r>
            <a:r>
              <a:rPr lang="pl-PL" altLang="en-US" sz="1400" dirty="0">
                <a:solidFill>
                  <a:srgbClr val="000000"/>
                </a:solidFill>
                <a:latin typeface="Consolas" pitchFamily="49" charset="0"/>
                <a:ea typeface="DejaVu Sans" charset="0"/>
                <a:cs typeface="DejaVu Sans" charset="0"/>
                <a:sym typeface="Consolas" pitchFamily="49" charset="0"/>
              </a:rPr>
              <a:t>{}	// OK, method overrides in base class</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void bar() </a:t>
            </a:r>
            <a:r>
              <a:rPr lang="pl-PL" altLang="en-US" sz="1400" b="1" dirty="0">
                <a:solidFill>
                  <a:srgbClr val="000000"/>
                </a:solidFill>
                <a:latin typeface="Consolas" pitchFamily="49" charset="0"/>
                <a:ea typeface="DejaVu Sans" charset="0"/>
                <a:cs typeface="DejaVu Sans" charset="0"/>
                <a:sym typeface="Consolas" pitchFamily="49" charset="0"/>
              </a:rPr>
              <a:t>override </a:t>
            </a:r>
            <a:r>
              <a:rPr lang="pl-PL" altLang="en-US" sz="1400" dirty="0">
                <a:solidFill>
                  <a:srgbClr val="000000"/>
                </a:solidFill>
                <a:latin typeface="Consolas" pitchFamily="49" charset="0"/>
                <a:ea typeface="DejaVu Sans" charset="0"/>
                <a:cs typeface="DejaVu Sans" charset="0"/>
                <a:sym typeface="Consolas" pitchFamily="49" charset="0"/>
              </a:rPr>
              <a:t>{}	// error, there is no virtual method in struct A</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void dd() </a:t>
            </a:r>
            <a:r>
              <a:rPr lang="pl-PL" altLang="en-US" sz="1400" b="1" dirty="0">
                <a:solidFill>
                  <a:srgbClr val="000000"/>
                </a:solidFill>
                <a:latin typeface="Consolas" pitchFamily="49" charset="0"/>
                <a:ea typeface="DejaVu Sans" charset="0"/>
                <a:cs typeface="DejaVu Sans" charset="0"/>
                <a:sym typeface="Consolas" pitchFamily="49" charset="0"/>
              </a:rPr>
              <a:t>override </a:t>
            </a:r>
            <a:r>
              <a:rPr lang="pl-PL" altLang="en-US" sz="1400" dirty="0">
                <a:solidFill>
                  <a:srgbClr val="000000"/>
                </a:solidFill>
                <a:latin typeface="Consolas" pitchFamily="49" charset="0"/>
                <a:ea typeface="DejaVu Sans" charset="0"/>
                <a:cs typeface="DejaVu Sans" charset="0"/>
                <a:sym typeface="Consolas" pitchFamily="49" charset="0"/>
              </a:rPr>
              <a:t>{}	// error, only virtual methods can be overridden</a:t>
            </a:r>
            <a:br>
              <a:rPr lang="pl-PL" altLang="en-US" sz="1400" dirty="0">
                <a:solidFill>
                  <a:srgbClr val="000000"/>
                </a:solidFill>
                <a:latin typeface="Consolas" pitchFamily="49" charset="0"/>
                <a:ea typeface="DejaVu Sans" charset="0"/>
                <a:cs typeface="DejaVu Sans" charset="0"/>
                <a:sym typeface="Consolas" pitchFamily="49" charset="0"/>
              </a:rPr>
            </a:br>
            <a:r>
              <a:rPr lang="pl-PL" altLang="en-US" sz="1400" dirty="0">
                <a:solidFill>
                  <a:srgbClr val="000000"/>
                </a:solidFill>
                <a:latin typeface="Consolas" pitchFamily="49" charset="0"/>
                <a:ea typeface="DejaVu Sans" charset="0"/>
                <a:cs typeface="DejaVu Sans" charset="0"/>
                <a:sym typeface="Consolas"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b="1" dirty="0"/>
              <a:t>Language history</a:t>
            </a:r>
          </a:p>
          <a:p>
            <a:pPr marL="342900" indent="-342900">
              <a:buFont typeface="+mj-lt"/>
              <a:buAutoNum type="arabicPeriod"/>
            </a:pPr>
            <a:r>
              <a:rPr lang="pl-PL" altLang="en-US" sz="1400" dirty="0"/>
              <a:t>Language core novelties</a:t>
            </a:r>
          </a:p>
          <a:p>
            <a:pPr marL="342900" indent="-342900">
              <a:buFont typeface="+mj-lt"/>
              <a:buAutoNum type="arabicPeriod"/>
            </a:pPr>
            <a:r>
              <a:rPr lang="pl-PL" altLang="en-US" sz="1400" dirty="0"/>
              <a:t>New modifiers</a:t>
            </a:r>
          </a:p>
          <a:p>
            <a:pPr marL="342900" indent="-342900">
              <a:buFont typeface="+mj-lt"/>
              <a:buAutoNum type="arabicPeriod"/>
            </a:pPr>
            <a:r>
              <a:rPr lang="pl-PL" altLang="en-US" sz="1400" dirty="0"/>
              <a:t>New </a:t>
            </a:r>
            <a:r>
              <a:rPr lang="pl-PL" altLang="en-US" sz="1400" dirty="0" err="1"/>
              <a:t>constructions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idx="4294967295"/>
          </p:nvPr>
        </p:nvSpPr>
        <p:spPr>
          <a:ln/>
        </p:spPr>
        <p:txBody>
          <a:bodyPr/>
          <a:lstStyle/>
          <a:p>
            <a:pPr marL="0" indent="0"/>
            <a:r>
              <a:rPr lang="en-US" altLang="zh-CN" i="1" dirty="0"/>
              <a:t>Default</a:t>
            </a:r>
            <a:r>
              <a:rPr lang="pl-PL" altLang="zh-CN" dirty="0"/>
              <a:t>,</a:t>
            </a:r>
            <a:r>
              <a:rPr lang="en-US" altLang="zh-CN" dirty="0"/>
              <a:t> </a:t>
            </a:r>
            <a:r>
              <a:rPr lang="en-US" altLang="zh-CN" i="1" dirty="0"/>
              <a:t>delete</a:t>
            </a:r>
            <a:r>
              <a:rPr lang="pl-PL" altLang="zh-CN" i="1" dirty="0"/>
              <a:t>, override, final </a:t>
            </a:r>
            <a:r>
              <a:rPr lang="pl-PL" altLang="zh-CN" dirty="0"/>
              <a:t>keywords</a:t>
            </a:r>
            <a:endParaRPr lang="en-US" altLang="zh-CN" i="1" dirty="0"/>
          </a:p>
        </p:txBody>
      </p:sp>
      <p:sp>
        <p:nvSpPr>
          <p:cNvPr id="29699"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Prohibiting inheritance with </a:t>
            </a:r>
            <a:r>
              <a:rPr lang="pl-PL" altLang="en-US" sz="1800" i="1" dirty="0">
                <a:latin typeface="Nokia Pure Headline Light" pitchFamily="34" charset="0"/>
              </a:rPr>
              <a:t>final</a:t>
            </a:r>
          </a:p>
        </p:txBody>
      </p:sp>
      <p:sp>
        <p:nvSpPr>
          <p:cNvPr id="29700" name="Text Placeholder 3"/>
          <p:cNvSpPr>
            <a:spLocks noGrp="1" noChangeArrowheads="1"/>
          </p:cNvSpPr>
          <p:nvPr>
            <p:ph sz="quarter" idx="4294967295"/>
          </p:nvPr>
        </p:nvSpPr>
        <p:spPr bwMode="auto">
          <a:xfrm>
            <a:off x="423863" y="1087438"/>
            <a:ext cx="8216900" cy="741362"/>
          </a:xfrm>
          <a:prstGeom prst="rect">
            <a:avLst/>
          </a:prstGeom>
          <a:noFill/>
          <a:ln/>
        </p:spPr>
        <p:txBody>
          <a:bodyPr lIns="0" tIns="0" rIns="0" bIns="0"/>
          <a:lstStyle/>
          <a:p>
            <a:pPr marL="0" indent="0">
              <a:buFont typeface="Arial" pitchFamily="34" charset="0"/>
              <a:buNone/>
            </a:pPr>
            <a:r>
              <a:rPr lang="pl-PL" altLang="en-US" sz="1400" i="1" dirty="0"/>
              <a:t>final</a:t>
            </a:r>
            <a:r>
              <a:rPr lang="pl-PL" altLang="en-US" sz="1400" dirty="0"/>
              <a:t> declaration used after a class name does not allow to create a derived class, inheriting from a marked class.</a:t>
            </a:r>
            <a:endParaRPr lang="pl-PL" altLang="en-US" dirty="0"/>
          </a:p>
        </p:txBody>
      </p:sp>
      <p:sp>
        <p:nvSpPr>
          <p:cNvPr id="29701" name="Text Placeholder 3"/>
          <p:cNvSpPr>
            <a:spLocks noGrp="1" noChangeArrowheads="1"/>
          </p:cNvSpPr>
          <p:nvPr>
            <p:ph sz="quarter" idx="4294967295"/>
          </p:nvPr>
        </p:nvSpPr>
        <p:spPr bwMode="auto">
          <a:xfrm>
            <a:off x="423863" y="1828800"/>
            <a:ext cx="8221662" cy="2547938"/>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struct A </a:t>
            </a:r>
            <a:r>
              <a:rPr lang="pl-PL" altLang="en-US" sz="1400" b="1" dirty="0">
                <a:solidFill>
                  <a:srgbClr val="000000"/>
                </a:solidFill>
                <a:latin typeface="Consolas" pitchFamily="49" charset="0"/>
                <a:ea typeface="DejaVu Sans" charset="0"/>
                <a:cs typeface="DejaVu Sans" charset="0"/>
                <a:sym typeface="Consolas" pitchFamily="49" charset="0"/>
              </a:rPr>
              <a:t>final</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pl-PL" altLang="en-US" sz="14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struct B : A		// error, cannot derive from class marked as final</a:t>
            </a:r>
          </a:p>
          <a:p>
            <a:pPr marL="0" indent="0">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a:t>
            </a:r>
            <a:br>
              <a:rPr lang="pl-PL" altLang="en-US" sz="1400" dirty="0">
                <a:solidFill>
                  <a:srgbClr val="000000"/>
                </a:solidFill>
                <a:latin typeface="Consolas" pitchFamily="49" charset="0"/>
                <a:ea typeface="DejaVu Sans" charset="0"/>
                <a:cs typeface="DejaVu Sans" charset="0"/>
                <a:sym typeface="Consolas" pitchFamily="49" charset="0"/>
              </a:rPr>
            </a:br>
            <a:r>
              <a:rPr lang="pl-PL" altLang="en-US" sz="1400" dirty="0">
                <a:solidFill>
                  <a:srgbClr val="000000"/>
                </a:solidFill>
                <a:latin typeface="Consolas" pitchFamily="49" charset="0"/>
                <a:ea typeface="DejaVu Sans" charset="0"/>
                <a:cs typeface="DejaVu Sans" charset="0"/>
                <a:sym typeface="Consolas"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idx="4294967295"/>
          </p:nvPr>
        </p:nvSpPr>
        <p:spPr>
          <a:ln/>
        </p:spPr>
        <p:txBody>
          <a:bodyPr/>
          <a:lstStyle/>
          <a:p>
            <a:pPr marL="0" indent="0"/>
            <a:r>
              <a:rPr lang="en-US" altLang="zh-CN" i="1" dirty="0"/>
              <a:t>Default</a:t>
            </a:r>
            <a:r>
              <a:rPr lang="pl-PL" altLang="zh-CN" dirty="0"/>
              <a:t>,</a:t>
            </a:r>
            <a:r>
              <a:rPr lang="en-US" altLang="zh-CN" dirty="0"/>
              <a:t> </a:t>
            </a:r>
            <a:r>
              <a:rPr lang="en-US" altLang="zh-CN" i="1" dirty="0"/>
              <a:t>delete</a:t>
            </a:r>
            <a:r>
              <a:rPr lang="pl-PL" altLang="zh-CN" i="1" dirty="0"/>
              <a:t>, override, final </a:t>
            </a:r>
            <a:r>
              <a:rPr lang="pl-PL" altLang="zh-CN" dirty="0"/>
              <a:t>keywords</a:t>
            </a:r>
            <a:endParaRPr lang="en-US" altLang="zh-CN" i="1" dirty="0"/>
          </a:p>
        </p:txBody>
      </p:sp>
      <p:sp>
        <p:nvSpPr>
          <p:cNvPr id="3072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Prohibiting overriding with </a:t>
            </a:r>
            <a:r>
              <a:rPr lang="pl-PL" altLang="en-US" sz="1800" i="1" dirty="0">
                <a:latin typeface="Nokia Pure Headline Light" pitchFamily="34" charset="0"/>
              </a:rPr>
              <a:t>final</a:t>
            </a:r>
          </a:p>
        </p:txBody>
      </p:sp>
      <p:sp>
        <p:nvSpPr>
          <p:cNvPr id="30724" name="Text Placeholder 3"/>
          <p:cNvSpPr>
            <a:spLocks noGrp="1" noChangeArrowheads="1"/>
          </p:cNvSpPr>
          <p:nvPr>
            <p:ph sz="quarter" idx="4294967295"/>
          </p:nvPr>
        </p:nvSpPr>
        <p:spPr bwMode="auto">
          <a:xfrm>
            <a:off x="423863" y="1087438"/>
            <a:ext cx="8216900" cy="741362"/>
          </a:xfrm>
          <a:prstGeom prst="rect">
            <a:avLst/>
          </a:prstGeom>
          <a:noFill/>
          <a:ln/>
        </p:spPr>
        <p:txBody>
          <a:bodyPr lIns="0" tIns="0" rIns="0" bIns="0"/>
          <a:lstStyle/>
          <a:p>
            <a:pPr marL="0" indent="0">
              <a:buFont typeface="Arial" pitchFamily="34" charset="0"/>
              <a:buNone/>
            </a:pPr>
            <a:r>
              <a:rPr lang="pl-PL" altLang="en-US" sz="1400" i="1" dirty="0"/>
              <a:t>final</a:t>
            </a:r>
            <a:r>
              <a:rPr lang="pl-PL" altLang="en-US" sz="1400" dirty="0"/>
              <a:t> used after virtual function declaration prohibits its override in a derived class.</a:t>
            </a:r>
            <a:endParaRPr lang="pl-PL" altLang="en-US" dirty="0"/>
          </a:p>
        </p:txBody>
      </p:sp>
      <p:sp>
        <p:nvSpPr>
          <p:cNvPr id="30725" name="Text Placeholder 3"/>
          <p:cNvSpPr>
            <a:spLocks noGrp="1" noChangeArrowheads="1"/>
          </p:cNvSpPr>
          <p:nvPr>
            <p:ph sz="quarter" idx="4294967295"/>
          </p:nvPr>
        </p:nvSpPr>
        <p:spPr bwMode="auto">
          <a:xfrm>
            <a:off x="423863" y="1584960"/>
            <a:ext cx="8221662" cy="2791778"/>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struct A</a:t>
            </a:r>
            <a:endParaRPr lang="pl-PL" altLang="en-US" sz="1200" b="1"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virtual void foo() const final</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void bar() const final			// error, only virtual functions can be marked as final</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struct B : A</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void foo() const override		// error, cannot override function marked as final</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br>
              <a:rPr lang="pl-PL" altLang="en-US" sz="1200" dirty="0">
                <a:solidFill>
                  <a:srgbClr val="000000"/>
                </a:solidFill>
                <a:latin typeface="Consolas" pitchFamily="49" charset="0"/>
                <a:ea typeface="DejaVu Sans" charset="0"/>
                <a:cs typeface="DejaVu Sans" charset="0"/>
                <a:sym typeface="Consolas" pitchFamily="49" charset="0"/>
              </a:rPr>
            </a:br>
            <a:r>
              <a:rPr lang="pl-PL" altLang="en-US" sz="1200" dirty="0">
                <a:solidFill>
                  <a:srgbClr val="000000"/>
                </a:solidFill>
                <a:latin typeface="Consolas" pitchFamily="49" charset="0"/>
                <a:ea typeface="DejaVu Sans" charset="0"/>
                <a:cs typeface="DejaVu Sans" charset="0"/>
                <a:sym typeface="Consolas" pitchFamily="49" charset="0"/>
              </a:rPr>
              <a:t>};</a:t>
            </a:r>
            <a:endParaRPr lang="pl-PL" altLang="en-US" sz="4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p>
          <a:p>
            <a:pPr marL="342900" indent="-342900">
              <a:buFont typeface="+mj-lt"/>
              <a:buAutoNum type="arabicPeriod"/>
            </a:pPr>
            <a:r>
              <a:rPr lang="pl-PL" altLang="en-US" sz="1400" b="1" dirty="0"/>
              <a:t>New modifiers</a:t>
            </a:r>
          </a:p>
          <a:p>
            <a:pPr marL="571500" lvl="1" indent="-342900">
              <a:buFont typeface="Arial" panose="020B0604020202020204" pitchFamily="34" charset="0"/>
              <a:buChar char="•"/>
            </a:pPr>
            <a:r>
              <a:rPr lang="pl-PL" altLang="en-US" sz="1050" dirty="0" err="1"/>
              <a:t>new</a:t>
            </a:r>
            <a:r>
              <a:rPr lang="pl-PL" altLang="en-US" sz="1050" dirty="0"/>
              <a:t> function modifiers (</a:t>
            </a:r>
            <a:r>
              <a:rPr lang="pl-PL" altLang="en-US" sz="1050" i="1" dirty="0"/>
              <a:t>default</a:t>
            </a:r>
            <a:r>
              <a:rPr lang="pl-PL" altLang="en-US" sz="1050" dirty="0"/>
              <a:t>, </a:t>
            </a:r>
            <a:r>
              <a:rPr lang="pl-PL" altLang="en-US" sz="1050" i="1" dirty="0"/>
              <a:t>delete</a:t>
            </a:r>
            <a:r>
              <a:rPr lang="pl-PL" altLang="en-US" sz="1050" dirty="0"/>
              <a:t>, </a:t>
            </a:r>
            <a:r>
              <a:rPr lang="pl-PL" altLang="en-US" sz="1050" i="1" dirty="0"/>
              <a:t>final</a:t>
            </a:r>
            <a:r>
              <a:rPr lang="pl-PL" altLang="en-US" sz="1050" dirty="0"/>
              <a:t>, </a:t>
            </a:r>
            <a:r>
              <a:rPr lang="pl-PL" altLang="en-US" sz="1050" i="1" dirty="0"/>
              <a:t>override</a:t>
            </a:r>
            <a:r>
              <a:rPr lang="pl-PL" altLang="en-US" sz="1050" dirty="0"/>
              <a:t>)</a:t>
            </a:r>
          </a:p>
          <a:p>
            <a:pPr marL="571500" lvl="1" indent="-342900">
              <a:buFont typeface="Arial" panose="020B0604020202020204" pitchFamily="34" charset="0"/>
              <a:buChar char="•"/>
            </a:pPr>
            <a:r>
              <a:rPr lang="pl-PL" altLang="en-US" sz="1050" b="1" dirty="0"/>
              <a:t>attributes</a:t>
            </a:r>
          </a:p>
          <a:p>
            <a:pPr marL="571500" lvl="1" indent="-342900">
              <a:buFont typeface="Arial" panose="020B0604020202020204" pitchFamily="34" charset="0"/>
              <a:buChar char="•"/>
            </a:pPr>
            <a:r>
              <a:rPr lang="pl-PL" altLang="en-US" sz="1050" i="1" dirty="0"/>
              <a:t>noexcept</a:t>
            </a:r>
          </a:p>
          <a:p>
            <a:pPr marL="571500" lvl="1" indent="-342900">
              <a:buFont typeface="Arial" panose="020B0604020202020204" pitchFamily="34" charset="0"/>
              <a:buChar char="•"/>
            </a:pPr>
            <a:r>
              <a:rPr lang="pl-PL" altLang="en-US" sz="1050" i="1" dirty="0"/>
              <a:t>constexpr</a:t>
            </a:r>
            <a:r>
              <a:rPr lang="pl-PL" altLang="en-US" sz="1050" dirty="0"/>
              <a:t> expressions</a:t>
            </a:r>
          </a:p>
          <a:p>
            <a:pPr marL="342900" indent="-342900">
              <a:buFont typeface="+mj-lt"/>
              <a:buAutoNum type="arabicPeriod"/>
            </a:pPr>
            <a:r>
              <a:rPr lang="pl-PL" altLang="en-US" sz="1400" dirty="0"/>
              <a:t>New </a:t>
            </a:r>
            <a:r>
              <a:rPr lang="pl-PL" altLang="en-US" sz="1400" dirty="0" err="1"/>
              <a:t>constructions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1571967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idx="4294967295"/>
          </p:nvPr>
        </p:nvSpPr>
        <p:spPr>
          <a:ln/>
        </p:spPr>
        <p:txBody>
          <a:bodyPr/>
          <a:lstStyle/>
          <a:p>
            <a:pPr marL="0" indent="0"/>
            <a:r>
              <a:rPr lang="pl-PL" altLang="en-US" dirty="0"/>
              <a:t>Attributes</a:t>
            </a:r>
            <a:endParaRPr lang="pl-PL" altLang="en-US" i="1" dirty="0"/>
          </a:p>
        </p:txBody>
      </p:sp>
      <p:sp>
        <p:nvSpPr>
          <p:cNvPr id="7680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endParaRPr lang="pl-PL" altLang="en-US" sz="1800" dirty="0">
              <a:latin typeface="Nokia Pure Headline Light" pitchFamily="34" charset="0"/>
            </a:endParaRPr>
          </a:p>
        </p:txBody>
      </p:sp>
      <p:sp>
        <p:nvSpPr>
          <p:cNvPr id="76804" name="Text Placeholder 3"/>
          <p:cNvSpPr>
            <a:spLocks noGrp="1" noChangeArrowheads="1"/>
          </p:cNvSpPr>
          <p:nvPr>
            <p:ph sz="quarter" idx="4294967295"/>
          </p:nvPr>
        </p:nvSpPr>
        <p:spPr bwMode="auto">
          <a:xfrm>
            <a:off x="423863" y="1087438"/>
            <a:ext cx="8216900" cy="3363912"/>
          </a:xfrm>
          <a:prstGeom prst="rect">
            <a:avLst/>
          </a:prstGeom>
          <a:noFill/>
          <a:ln/>
        </p:spPr>
        <p:txBody>
          <a:bodyPr lIns="0" tIns="0" rIns="0" bIns="0"/>
          <a:lstStyle/>
          <a:p>
            <a:pPr marL="0" lvl="0" indent="0">
              <a:buNone/>
            </a:pPr>
            <a:r>
              <a:rPr lang="en-US" altLang="en-US" sz="1400" dirty="0"/>
              <a:t>Attributes provide the unified standard syntax for implementation-defined language extensions, such as the GNU and IBM language extensions __attribute__((...)), Microsoft extension __</a:t>
            </a:r>
            <a:r>
              <a:rPr lang="en-US" altLang="en-US" sz="1400" dirty="0" err="1"/>
              <a:t>declspec</a:t>
            </a:r>
            <a:r>
              <a:rPr lang="en-US" altLang="en-US" sz="1400" dirty="0"/>
              <a:t>(), etc. </a:t>
            </a:r>
            <a:endParaRPr lang="pl-PL" altLang="en-US" sz="1400" dirty="0"/>
          </a:p>
          <a:p>
            <a:pPr marL="0" lvl="0" indent="0">
              <a:buNone/>
            </a:pPr>
            <a:r>
              <a:rPr lang="pl-PL" altLang="en-US" sz="1400" dirty="0"/>
              <a:t>Standard attributes:</a:t>
            </a:r>
          </a:p>
          <a:p>
            <a:pPr marL="0" lvl="0" indent="0">
              <a:buNone/>
            </a:pP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noreturn</a:t>
            </a:r>
            <a:r>
              <a:rPr lang="en-US" sz="1200" dirty="0">
                <a:latin typeface="Consolas" panose="020B0609020204030204" pitchFamily="49" charset="0"/>
                <a:cs typeface="Consolas" panose="020B0609020204030204" pitchFamily="49" charset="0"/>
              </a:rPr>
              <a:t>]]</a:t>
            </a:r>
            <a:r>
              <a:rPr lang="pl-PL" sz="1200" dirty="0">
                <a:latin typeface="Consolas" panose="020B0609020204030204" pitchFamily="49" charset="0"/>
                <a:cs typeface="Consolas" panose="020B0609020204030204" pitchFamily="49" charset="0"/>
              </a:rPr>
              <a:t> – </a:t>
            </a:r>
            <a:r>
              <a:rPr lang="pl-PL" sz="1400" dirty="0"/>
              <a:t>function does not return, like std::terminate. If it does, we have UB</a:t>
            </a:r>
          </a:p>
          <a:p>
            <a:pPr marL="0" lvl="0" indent="0">
              <a:buNone/>
            </a:pPr>
            <a:r>
              <a:rPr lang="pl-PL" altLang="en-US" sz="1200" dirty="0">
                <a:latin typeface="Consolas" panose="020B0609020204030204" pitchFamily="49" charset="0"/>
                <a:cs typeface="Consolas" panose="020B0609020204030204" pitchFamily="49" charset="0"/>
              </a:rPr>
              <a:t>[[deprecated]] (C++14) – </a:t>
            </a:r>
            <a:r>
              <a:rPr lang="pl-PL" altLang="en-US" sz="1400" dirty="0"/>
              <a:t>function is deprecated</a:t>
            </a:r>
          </a:p>
          <a:p>
            <a:pPr marL="0" lvl="0" indent="0">
              <a:buNone/>
            </a:pPr>
            <a:r>
              <a:rPr lang="pl-PL" altLang="en-US" sz="1200" dirty="0">
                <a:latin typeface="Consolas" panose="020B0609020204030204" pitchFamily="49" charset="0"/>
                <a:cs typeface="Consolas" panose="020B0609020204030204" pitchFamily="49" charset="0"/>
              </a:rPr>
              <a:t>[[deprecated(</a:t>
            </a:r>
            <a:r>
              <a:rPr lang="en-US" sz="1200" dirty="0">
                <a:latin typeface="Consolas" panose="020B0609020204030204" pitchFamily="49" charset="0"/>
                <a:cs typeface="Consolas" panose="020B0609020204030204" pitchFamily="49" charset="0"/>
              </a:rPr>
              <a:t>"</a:t>
            </a:r>
            <a:r>
              <a:rPr lang="pl-PL" altLang="en-US" sz="1200" dirty="0">
                <a:latin typeface="Consolas" panose="020B0609020204030204" pitchFamily="49" charset="0"/>
                <a:cs typeface="Consolas" panose="020B0609020204030204" pitchFamily="49" charset="0"/>
              </a:rPr>
              <a:t>reason</a:t>
            </a:r>
            <a:r>
              <a:rPr lang="en-US" sz="1200" dirty="0">
                <a:latin typeface="Consolas" panose="020B0609020204030204" pitchFamily="49" charset="0"/>
                <a:cs typeface="Consolas" panose="020B0609020204030204" pitchFamily="49" charset="0"/>
              </a:rPr>
              <a:t>"</a:t>
            </a:r>
            <a:r>
              <a:rPr lang="pl-PL" altLang="en-US" sz="1200" dirty="0">
                <a:latin typeface="Consolas" panose="020B0609020204030204" pitchFamily="49" charset="0"/>
                <a:cs typeface="Consolas" panose="020B0609020204030204" pitchFamily="49" charset="0"/>
              </a:rPr>
              <a:t>)]] (C++14) – </a:t>
            </a:r>
            <a:r>
              <a:rPr lang="pl-PL" altLang="en-US" sz="1400" dirty="0"/>
              <a:t>as above, but compiler will emit the reason</a:t>
            </a:r>
            <a:endParaRPr lang="en-US" altLang="en-US" sz="1400" dirty="0"/>
          </a:p>
          <a:p>
            <a:pPr marL="0" indent="0">
              <a:buNone/>
            </a:pPr>
            <a:endParaRPr lang="pl-PL" altLang="en-US" sz="1400" dirty="0"/>
          </a:p>
        </p:txBody>
      </p:sp>
    </p:spTree>
    <p:extLst>
      <p:ext uri="{BB962C8B-B14F-4D97-AF65-F5344CB8AC3E}">
        <p14:creationId xmlns:p14="http://schemas.microsoft.com/office/powerpoint/2010/main" val="4283600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idx="4294967295"/>
          </p:nvPr>
        </p:nvSpPr>
        <p:spPr>
          <a:ln/>
        </p:spPr>
        <p:txBody>
          <a:bodyPr/>
          <a:lstStyle/>
          <a:p>
            <a:pPr marL="0" indent="0"/>
            <a:r>
              <a:rPr lang="pl-PL" altLang="en-US" dirty="0"/>
              <a:t>Attributes</a:t>
            </a:r>
            <a:endParaRPr lang="pl-PL" altLang="en-US" i="1" dirty="0"/>
          </a:p>
        </p:txBody>
      </p:sp>
      <p:sp>
        <p:nvSpPr>
          <p:cNvPr id="7680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endParaRPr lang="pl-PL" altLang="en-US" sz="1800" dirty="0">
              <a:latin typeface="Nokia Pure Headline Light" pitchFamily="34" charset="0"/>
            </a:endParaRPr>
          </a:p>
        </p:txBody>
      </p:sp>
      <p:sp>
        <p:nvSpPr>
          <p:cNvPr id="5" name="Text Placeholder 3"/>
          <p:cNvSpPr txBox="1">
            <a:spLocks noChangeArrowheads="1"/>
          </p:cNvSpPr>
          <p:nvPr/>
        </p:nvSpPr>
        <p:spPr bwMode="auto">
          <a:xfrm>
            <a:off x="423861" y="940527"/>
            <a:ext cx="7460441" cy="3436212"/>
          </a:xfrm>
          <a:prstGeom prst="rect">
            <a:avLst/>
          </a:prstGeom>
          <a:solidFill>
            <a:srgbClr val="FFFFFF"/>
          </a:solidFill>
          <a:ln w="25400" cap="flat" cmpd="sng">
            <a:solidFill>
              <a:srgbClr val="A8BBC0"/>
            </a:solidFill>
            <a:bevel/>
            <a:headEnd/>
            <a:tailEnd/>
          </a:ln>
        </p:spPr>
        <p:txBody>
          <a:bodyPr vert="horz" wrap="square" lIns="72000" tIns="72000" rIns="72000" bIns="72000" numCol="1" anchor="ctr" anchorCtr="0" compatLnSpc="1">
            <a:prstTxWarp prst="textNoShape">
              <a:avLst/>
            </a:prstTxWarp>
          </a:bodyPr>
          <a:lstStyle>
            <a:lvl1pPr marL="230188" indent="-230188" algn="l" defTabSz="457200" rtl="0" eaLnBrk="0" fontAlgn="base" hangingPunct="0">
              <a:spcBef>
                <a:spcPct val="0"/>
              </a:spcBef>
              <a:spcAft>
                <a:spcPts val="600"/>
              </a:spcAft>
              <a:buFont typeface="Arial" pitchFamily="34" charset="0"/>
              <a:buChar char="•"/>
              <a:defRPr sz="3200">
                <a:solidFill>
                  <a:schemeClr val="bg2"/>
                </a:solidFill>
                <a:latin typeface="+mn-lt"/>
                <a:ea typeface="+mn-ea"/>
                <a:cs typeface="+mn-cs"/>
                <a:sym typeface="ヒラギノ角ゴ Pro W3" charset="0"/>
              </a:defRPr>
            </a:lvl1pPr>
            <a:lvl2pPr marL="458788" indent="-227013" algn="l" defTabSz="457200" rtl="0" eaLnBrk="0" fontAlgn="base" hangingPunct="0">
              <a:spcBef>
                <a:spcPct val="0"/>
              </a:spcBef>
              <a:spcAft>
                <a:spcPts val="600"/>
              </a:spcAft>
              <a:buFont typeface="Lucida Grande" charset="0"/>
              <a:buChar char="-"/>
              <a:defRPr sz="2800">
                <a:solidFill>
                  <a:schemeClr val="bg2"/>
                </a:solidFill>
                <a:latin typeface="+mn-lt"/>
                <a:ea typeface="+mn-ea"/>
                <a:cs typeface="+mn-cs"/>
                <a:sym typeface="ヒラギノ角ゴ Pro W3" charset="0"/>
              </a:defRPr>
            </a:lvl2pPr>
            <a:lvl3pPr marL="684213" indent="-223838" algn="l" defTabSz="457200" rtl="0" eaLnBrk="0" fontAlgn="base" hangingPunct="0">
              <a:spcBef>
                <a:spcPct val="0"/>
              </a:spcBef>
              <a:spcAft>
                <a:spcPts val="600"/>
              </a:spcAft>
              <a:buFont typeface="Arial" pitchFamily="34" charset="0"/>
              <a:buChar char="•"/>
              <a:defRPr sz="2400">
                <a:solidFill>
                  <a:schemeClr val="bg2"/>
                </a:solidFill>
                <a:latin typeface="+mn-lt"/>
                <a:ea typeface="+mn-ea"/>
                <a:cs typeface="+mn-cs"/>
                <a:sym typeface="ヒラギノ角ゴ Pro W3" charset="0"/>
              </a:defRPr>
            </a:lvl3pPr>
            <a:lvl4pPr marL="912813" indent="-227013" algn="l" defTabSz="457200" rtl="0" eaLnBrk="0" fontAlgn="base" hangingPunct="0">
              <a:spcBef>
                <a:spcPct val="0"/>
              </a:spcBef>
              <a:spcAft>
                <a:spcPts val="600"/>
              </a:spcAft>
              <a:buFont typeface="Lucida Grande" charset="0"/>
              <a:buChar char="-"/>
              <a:defRPr sz="2000">
                <a:solidFill>
                  <a:schemeClr val="bg2"/>
                </a:solidFill>
                <a:latin typeface="+mn-lt"/>
                <a:ea typeface="+mn-ea"/>
                <a:cs typeface="+mn-cs"/>
                <a:sym typeface="ヒラギノ角ゴ Pro W3" charset="0"/>
              </a:defRPr>
            </a:lvl4pPr>
            <a:lvl5pPr marL="11430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5pPr>
            <a:lvl6pPr marL="16002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6pPr>
            <a:lvl7pPr marL="20574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7pPr>
            <a:lvl8pPr marL="25146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8pPr>
            <a:lvl9pPr marL="29718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9pPr>
          </a:lstStyle>
          <a:p>
            <a:pPr marL="0" indent="0" fontAlgn="t" latinLnBrk="1">
              <a:buNone/>
            </a:pPr>
            <a:r>
              <a:rPr lang="en-US" sz="1200" dirty="0">
                <a:solidFill>
                  <a:schemeClr val="tx1">
                    <a:lumMod val="50000"/>
                  </a:schemeClr>
                </a:solidFill>
                <a:latin typeface="Consolas" pitchFamily="49"/>
                <a:ea typeface="Microsoft YaHei" pitchFamily="2"/>
                <a:cs typeface="Mangal" pitchFamily="2"/>
              </a:rPr>
              <a:t>[[ </a:t>
            </a:r>
            <a:r>
              <a:rPr lang="en-US" sz="1200" dirty="0" err="1">
                <a:solidFill>
                  <a:schemeClr val="tx1">
                    <a:lumMod val="50000"/>
                  </a:schemeClr>
                </a:solidFill>
                <a:latin typeface="Consolas" pitchFamily="49"/>
                <a:ea typeface="Microsoft YaHei" pitchFamily="2"/>
                <a:cs typeface="Mangal" pitchFamily="2"/>
              </a:rPr>
              <a:t>noreturn</a:t>
            </a:r>
            <a:r>
              <a:rPr lang="en-US" sz="1200" dirty="0">
                <a:solidFill>
                  <a:schemeClr val="tx1">
                    <a:lumMod val="50000"/>
                  </a:schemeClr>
                </a:solidFill>
                <a:latin typeface="Consolas" pitchFamily="49"/>
                <a:ea typeface="Microsoft YaHei" pitchFamily="2"/>
                <a:cs typeface="Mangal" pitchFamily="2"/>
              </a:rPr>
              <a:t> ]] void f() {</a:t>
            </a:r>
          </a:p>
          <a:p>
            <a:pPr marL="0" indent="0" fontAlgn="t" latinLnBrk="1">
              <a:buNone/>
            </a:pPr>
            <a:r>
              <a:rPr lang="en-US" sz="1200" dirty="0">
                <a:solidFill>
                  <a:schemeClr val="tx1">
                    <a:lumMod val="50000"/>
                  </a:schemeClr>
                </a:solidFill>
                <a:latin typeface="Consolas" pitchFamily="49"/>
                <a:ea typeface="Microsoft YaHei" pitchFamily="2"/>
                <a:cs typeface="Mangal" pitchFamily="2"/>
              </a:rPr>
              <a:t>throw "error";</a:t>
            </a:r>
            <a:endParaRPr lang="pl-PL" sz="1200" dirty="0">
              <a:solidFill>
                <a:schemeClr val="tx1">
                  <a:lumMod val="50000"/>
                </a:schemeClr>
              </a:solidFill>
              <a:latin typeface="Consolas" pitchFamily="49"/>
              <a:ea typeface="Microsoft YaHei" pitchFamily="2"/>
              <a:cs typeface="Mangal" pitchFamily="2"/>
            </a:endParaRPr>
          </a:p>
          <a:p>
            <a:pPr marL="0" indent="0" fontAlgn="t" latinLnBrk="1">
              <a:buNone/>
            </a:pPr>
            <a:r>
              <a:rPr lang="en-US" sz="1200" dirty="0">
                <a:solidFill>
                  <a:schemeClr val="tx1">
                    <a:lumMod val="50000"/>
                  </a:schemeClr>
                </a:solidFill>
                <a:latin typeface="Consolas" pitchFamily="49"/>
                <a:ea typeface="Microsoft YaHei" pitchFamily="2"/>
                <a:cs typeface="Mangal" pitchFamily="2"/>
              </a:rPr>
              <a:t>// OK</a:t>
            </a:r>
          </a:p>
          <a:p>
            <a:pPr marL="0" indent="0" fontAlgn="t" latinLnBrk="1">
              <a:buNone/>
            </a:pPr>
            <a:r>
              <a:rPr lang="en-US" sz="1200" dirty="0">
                <a:solidFill>
                  <a:schemeClr val="tx1">
                    <a:lumMod val="50000"/>
                  </a:schemeClr>
                </a:solidFill>
                <a:latin typeface="Consolas" pitchFamily="49"/>
                <a:ea typeface="Microsoft YaHei" pitchFamily="2"/>
                <a:cs typeface="Mangal" pitchFamily="2"/>
              </a:rPr>
              <a:t>}</a:t>
            </a:r>
            <a:endParaRPr lang="pl-PL" sz="1200" dirty="0">
              <a:solidFill>
                <a:schemeClr val="tx1">
                  <a:lumMod val="50000"/>
                </a:schemeClr>
              </a:solidFill>
              <a:latin typeface="Consolas" pitchFamily="49"/>
              <a:ea typeface="Microsoft YaHei" pitchFamily="2"/>
              <a:cs typeface="Mangal" pitchFamily="2"/>
            </a:endParaRPr>
          </a:p>
          <a:p>
            <a:pPr marL="0" indent="0" fontAlgn="t" latinLnBrk="1">
              <a:buNone/>
            </a:pPr>
            <a:endParaRPr lang="en-US" sz="1200" dirty="0">
              <a:solidFill>
                <a:schemeClr val="tx1">
                  <a:lumMod val="50000"/>
                </a:schemeClr>
              </a:solidFill>
              <a:latin typeface="Consolas" pitchFamily="49"/>
              <a:ea typeface="Microsoft YaHei" pitchFamily="2"/>
              <a:cs typeface="Mangal" pitchFamily="2"/>
            </a:endParaRPr>
          </a:p>
          <a:p>
            <a:pPr marL="0" indent="0" fontAlgn="t" latinLnBrk="1">
              <a:buNone/>
            </a:pPr>
            <a:r>
              <a:rPr lang="en-US" sz="1200" dirty="0">
                <a:solidFill>
                  <a:schemeClr val="tx1">
                    <a:lumMod val="50000"/>
                  </a:schemeClr>
                </a:solidFill>
                <a:latin typeface="Consolas" pitchFamily="49"/>
                <a:ea typeface="Microsoft YaHei" pitchFamily="2"/>
                <a:cs typeface="Mangal" pitchFamily="2"/>
              </a:rPr>
              <a:t>[[ </a:t>
            </a:r>
            <a:r>
              <a:rPr lang="en-US" sz="1200" dirty="0" err="1">
                <a:solidFill>
                  <a:schemeClr val="tx1">
                    <a:lumMod val="50000"/>
                  </a:schemeClr>
                </a:solidFill>
                <a:latin typeface="Consolas" pitchFamily="49"/>
                <a:ea typeface="Microsoft YaHei" pitchFamily="2"/>
                <a:cs typeface="Mangal" pitchFamily="2"/>
              </a:rPr>
              <a:t>noreturn</a:t>
            </a:r>
            <a:r>
              <a:rPr lang="en-US" sz="1200" dirty="0">
                <a:solidFill>
                  <a:schemeClr val="tx1">
                    <a:lumMod val="50000"/>
                  </a:schemeClr>
                </a:solidFill>
                <a:latin typeface="Consolas" pitchFamily="49"/>
                <a:ea typeface="Microsoft YaHei" pitchFamily="2"/>
                <a:cs typeface="Mangal" pitchFamily="2"/>
              </a:rPr>
              <a:t> ]] void q(</a:t>
            </a:r>
            <a:r>
              <a:rPr lang="en-US" sz="1200" dirty="0" err="1">
                <a:solidFill>
                  <a:schemeClr val="tx1">
                    <a:lumMod val="50000"/>
                  </a:schemeClr>
                </a:solidFill>
                <a:latin typeface="Consolas" pitchFamily="49"/>
                <a:ea typeface="Microsoft YaHei" pitchFamily="2"/>
                <a:cs typeface="Mangal" pitchFamily="2"/>
              </a:rPr>
              <a:t>int</a:t>
            </a:r>
            <a:r>
              <a:rPr lang="en-US" sz="1200" dirty="0">
                <a:solidFill>
                  <a:schemeClr val="tx1">
                    <a:lumMod val="50000"/>
                  </a:schemeClr>
                </a:solidFill>
                <a:latin typeface="Consolas" pitchFamily="49"/>
                <a:ea typeface="Microsoft YaHei" pitchFamily="2"/>
                <a:cs typeface="Mangal" pitchFamily="2"/>
              </a:rPr>
              <a:t> </a:t>
            </a:r>
            <a:r>
              <a:rPr lang="en-US" sz="1200" dirty="0" err="1">
                <a:solidFill>
                  <a:schemeClr val="tx1">
                    <a:lumMod val="50000"/>
                  </a:schemeClr>
                </a:solidFill>
                <a:latin typeface="Consolas" pitchFamily="49"/>
                <a:ea typeface="Microsoft YaHei" pitchFamily="2"/>
                <a:cs typeface="Mangal" pitchFamily="2"/>
              </a:rPr>
              <a:t>i</a:t>
            </a:r>
            <a:r>
              <a:rPr lang="en-US" sz="1200" dirty="0">
                <a:solidFill>
                  <a:schemeClr val="tx1">
                    <a:lumMod val="50000"/>
                  </a:schemeClr>
                </a:solidFill>
                <a:latin typeface="Consolas" pitchFamily="49"/>
                <a:ea typeface="Microsoft YaHei" pitchFamily="2"/>
                <a:cs typeface="Mangal" pitchFamily="2"/>
              </a:rPr>
              <a:t>) {</a:t>
            </a:r>
          </a:p>
          <a:p>
            <a:pPr marL="0" indent="0" fontAlgn="t" latinLnBrk="1">
              <a:buNone/>
            </a:pPr>
            <a:r>
              <a:rPr lang="en-US" sz="1200" dirty="0">
                <a:solidFill>
                  <a:schemeClr val="tx1">
                    <a:lumMod val="50000"/>
                  </a:schemeClr>
                </a:solidFill>
                <a:latin typeface="Consolas" pitchFamily="49"/>
                <a:ea typeface="Microsoft YaHei" pitchFamily="2"/>
                <a:cs typeface="Mangal" pitchFamily="2"/>
              </a:rPr>
              <a:t>if (</a:t>
            </a:r>
            <a:r>
              <a:rPr lang="en-US" sz="1200" dirty="0" err="1">
                <a:solidFill>
                  <a:schemeClr val="tx1">
                    <a:lumMod val="50000"/>
                  </a:schemeClr>
                </a:solidFill>
                <a:latin typeface="Consolas" pitchFamily="49"/>
                <a:ea typeface="Microsoft YaHei" pitchFamily="2"/>
                <a:cs typeface="Mangal" pitchFamily="2"/>
              </a:rPr>
              <a:t>i</a:t>
            </a:r>
            <a:r>
              <a:rPr lang="en-US" sz="1200" dirty="0">
                <a:solidFill>
                  <a:schemeClr val="tx1">
                    <a:lumMod val="50000"/>
                  </a:schemeClr>
                </a:solidFill>
                <a:latin typeface="Consolas" pitchFamily="49"/>
                <a:ea typeface="Microsoft YaHei" pitchFamily="2"/>
                <a:cs typeface="Mangal" pitchFamily="2"/>
              </a:rPr>
              <a:t> &gt; 0)</a:t>
            </a:r>
          </a:p>
          <a:p>
            <a:pPr marL="0" indent="0" fontAlgn="t" latinLnBrk="1">
              <a:buNone/>
            </a:pPr>
            <a:r>
              <a:rPr lang="pl-PL" sz="1200" dirty="0">
                <a:solidFill>
                  <a:schemeClr val="tx1">
                    <a:lumMod val="50000"/>
                  </a:schemeClr>
                </a:solidFill>
                <a:latin typeface="Consolas" pitchFamily="49"/>
                <a:ea typeface="Microsoft YaHei" pitchFamily="2"/>
                <a:cs typeface="Mangal" pitchFamily="2"/>
              </a:rPr>
              <a:t>    </a:t>
            </a:r>
            <a:r>
              <a:rPr lang="en-US" sz="1200" dirty="0">
                <a:solidFill>
                  <a:schemeClr val="tx1">
                    <a:lumMod val="50000"/>
                  </a:schemeClr>
                </a:solidFill>
                <a:latin typeface="Consolas" pitchFamily="49"/>
                <a:ea typeface="Microsoft YaHei" pitchFamily="2"/>
                <a:cs typeface="Mangal" pitchFamily="2"/>
              </a:rPr>
              <a:t>throw "positive";</a:t>
            </a:r>
            <a:endParaRPr lang="pl-PL" sz="1200" dirty="0">
              <a:solidFill>
                <a:schemeClr val="tx1">
                  <a:lumMod val="50000"/>
                </a:schemeClr>
              </a:solidFill>
              <a:latin typeface="Consolas" pitchFamily="49"/>
              <a:ea typeface="Microsoft YaHei" pitchFamily="2"/>
              <a:cs typeface="Mangal" pitchFamily="2"/>
            </a:endParaRPr>
          </a:p>
          <a:p>
            <a:pPr marL="0" indent="0" fontAlgn="t" latinLnBrk="1">
              <a:buNone/>
            </a:pPr>
            <a:r>
              <a:rPr lang="en-US" sz="1200" dirty="0">
                <a:solidFill>
                  <a:schemeClr val="tx1">
                    <a:lumMod val="50000"/>
                  </a:schemeClr>
                </a:solidFill>
                <a:latin typeface="Consolas" pitchFamily="49"/>
                <a:ea typeface="Microsoft YaHei" pitchFamily="2"/>
                <a:cs typeface="Mangal" pitchFamily="2"/>
              </a:rPr>
              <a:t>// behavior is undefined if called with an argument &lt;= 0</a:t>
            </a:r>
          </a:p>
          <a:p>
            <a:pPr marL="0" indent="0" fontAlgn="t" latinLnBrk="1">
              <a:buNone/>
            </a:pPr>
            <a:r>
              <a:rPr lang="en-US" sz="1200" dirty="0">
                <a:solidFill>
                  <a:schemeClr val="tx1">
                    <a:lumMod val="50000"/>
                  </a:schemeClr>
                </a:solidFill>
                <a:latin typeface="Consolas" pitchFamily="49"/>
                <a:ea typeface="Microsoft YaHei" pitchFamily="2"/>
                <a:cs typeface="Mangal" pitchFamily="2"/>
              </a:rPr>
              <a:t>}</a:t>
            </a:r>
            <a:endParaRPr lang="pl-PL" sz="1200" dirty="0">
              <a:solidFill>
                <a:schemeClr val="tx1">
                  <a:lumMod val="50000"/>
                </a:schemeClr>
              </a:solidFill>
              <a:latin typeface="Consolas" pitchFamily="49"/>
              <a:ea typeface="Microsoft YaHei" pitchFamily="2"/>
              <a:cs typeface="Mangal" pitchFamily="2"/>
            </a:endParaRPr>
          </a:p>
          <a:p>
            <a:pPr marL="0" indent="0" fontAlgn="t" latinLnBrk="1">
              <a:buNone/>
            </a:pPr>
            <a:endParaRPr lang="pl-PL" sz="1200" dirty="0">
              <a:solidFill>
                <a:schemeClr val="tx1">
                  <a:lumMod val="50000"/>
                </a:schemeClr>
              </a:solidFill>
              <a:latin typeface="Consolas" pitchFamily="49"/>
              <a:ea typeface="Microsoft YaHei" pitchFamily="2"/>
              <a:cs typeface="Mangal" pitchFamily="2"/>
            </a:endParaRPr>
          </a:p>
          <a:p>
            <a:pPr marL="0" indent="0" fontAlgn="t" latinLnBrk="1">
              <a:buNone/>
            </a:pPr>
            <a:r>
              <a:rPr lang="pl-PL" sz="1200" dirty="0">
                <a:solidFill>
                  <a:schemeClr val="tx1">
                    <a:lumMod val="50000"/>
                  </a:schemeClr>
                </a:solidFill>
                <a:latin typeface="Consolas" pitchFamily="49"/>
                <a:ea typeface="Microsoft YaHei" pitchFamily="2"/>
                <a:cs typeface="Mangal" pitchFamily="2"/>
              </a:rPr>
              <a:t>[[deprecated(</a:t>
            </a:r>
            <a:r>
              <a:rPr lang="en-US" sz="1200" dirty="0">
                <a:solidFill>
                  <a:schemeClr val="tx1">
                    <a:lumMod val="50000"/>
                  </a:schemeClr>
                </a:solidFill>
                <a:latin typeface="Consolas" pitchFamily="49"/>
                <a:ea typeface="Microsoft YaHei" pitchFamily="2"/>
                <a:cs typeface="Mangal" pitchFamily="2"/>
              </a:rPr>
              <a:t>"</a:t>
            </a:r>
            <a:r>
              <a:rPr lang="pl-PL" sz="1200" dirty="0">
                <a:solidFill>
                  <a:schemeClr val="tx1">
                    <a:lumMod val="50000"/>
                  </a:schemeClr>
                </a:solidFill>
                <a:latin typeface="Consolas" pitchFamily="49"/>
                <a:ea typeface="Microsoft YaHei" pitchFamily="2"/>
                <a:cs typeface="Mangal" pitchFamily="2"/>
              </a:rPr>
              <a:t>Please use f2 instead</a:t>
            </a:r>
            <a:r>
              <a:rPr lang="en-US" sz="1200" dirty="0">
                <a:solidFill>
                  <a:schemeClr val="tx1">
                    <a:lumMod val="50000"/>
                  </a:schemeClr>
                </a:solidFill>
                <a:latin typeface="Consolas" pitchFamily="49"/>
                <a:ea typeface="Microsoft YaHei" pitchFamily="2"/>
                <a:cs typeface="Mangal" pitchFamily="2"/>
              </a:rPr>
              <a:t>"</a:t>
            </a:r>
            <a:r>
              <a:rPr lang="pl-PL" sz="1200" dirty="0">
                <a:solidFill>
                  <a:schemeClr val="tx1">
                    <a:lumMod val="50000"/>
                  </a:schemeClr>
                </a:solidFill>
                <a:latin typeface="Consolas" pitchFamily="49"/>
                <a:ea typeface="Microsoft YaHei" pitchFamily="2"/>
                <a:cs typeface="Mangal" pitchFamily="2"/>
              </a:rPr>
              <a:t>)]] int f1()</a:t>
            </a:r>
          </a:p>
          <a:p>
            <a:pPr marL="0" indent="0" fontAlgn="t" latinLnBrk="1">
              <a:buNone/>
            </a:pPr>
            <a:r>
              <a:rPr lang="pl-PL" sz="1200" dirty="0">
                <a:solidFill>
                  <a:schemeClr val="tx1">
                    <a:lumMod val="50000"/>
                  </a:schemeClr>
                </a:solidFill>
                <a:latin typeface="Consolas" pitchFamily="49"/>
                <a:ea typeface="Microsoft YaHei" pitchFamily="2"/>
                <a:cs typeface="Mangal" pitchFamily="2"/>
              </a:rPr>
              <a:t>{ /* do something */ }</a:t>
            </a:r>
            <a:endParaRPr lang="en-US" sz="1200" dirty="0">
              <a:solidFill>
                <a:schemeClr val="tx1">
                  <a:lumMod val="50000"/>
                </a:schemeClr>
              </a:solidFill>
              <a:latin typeface="Consolas" pitchFamily="49"/>
              <a:ea typeface="Microsoft YaHei" pitchFamily="2"/>
              <a:cs typeface="Mangal" pitchFamily="2"/>
            </a:endParaRPr>
          </a:p>
        </p:txBody>
      </p:sp>
    </p:spTree>
    <p:extLst>
      <p:ext uri="{BB962C8B-B14F-4D97-AF65-F5344CB8AC3E}">
        <p14:creationId xmlns:p14="http://schemas.microsoft.com/office/powerpoint/2010/main" val="1855004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p>
          <a:p>
            <a:pPr marL="342900" indent="-342900">
              <a:buFont typeface="+mj-lt"/>
              <a:buAutoNum type="arabicPeriod"/>
            </a:pPr>
            <a:r>
              <a:rPr lang="pl-PL" altLang="en-US" sz="1400" b="1" dirty="0"/>
              <a:t>New modifiers</a:t>
            </a:r>
          </a:p>
          <a:p>
            <a:pPr marL="571500" lvl="1" indent="-342900">
              <a:buFont typeface="Arial" panose="020B0604020202020204" pitchFamily="34" charset="0"/>
              <a:buChar char="•"/>
            </a:pPr>
            <a:r>
              <a:rPr lang="pl-PL" altLang="en-US" sz="1050" dirty="0" err="1"/>
              <a:t>new</a:t>
            </a:r>
            <a:r>
              <a:rPr lang="pl-PL" altLang="en-US" sz="1050" dirty="0"/>
              <a:t> function modifiers (</a:t>
            </a:r>
            <a:r>
              <a:rPr lang="pl-PL" altLang="en-US" sz="1050" i="1" dirty="0"/>
              <a:t>default</a:t>
            </a:r>
            <a:r>
              <a:rPr lang="pl-PL" altLang="en-US" sz="1050" dirty="0"/>
              <a:t>, </a:t>
            </a:r>
            <a:r>
              <a:rPr lang="pl-PL" altLang="en-US" sz="1050" i="1" dirty="0"/>
              <a:t>delete</a:t>
            </a:r>
            <a:r>
              <a:rPr lang="pl-PL" altLang="en-US" sz="1050" dirty="0"/>
              <a:t>, </a:t>
            </a:r>
            <a:r>
              <a:rPr lang="pl-PL" altLang="en-US" sz="1050" i="1" dirty="0"/>
              <a:t>final</a:t>
            </a:r>
            <a:r>
              <a:rPr lang="pl-PL" altLang="en-US" sz="1050" dirty="0"/>
              <a:t>, </a:t>
            </a:r>
            <a:r>
              <a:rPr lang="pl-PL" altLang="en-US" sz="1050" i="1" dirty="0"/>
              <a:t>override</a:t>
            </a:r>
            <a:r>
              <a:rPr lang="pl-PL" altLang="en-US" sz="1050" dirty="0"/>
              <a:t>)</a:t>
            </a:r>
          </a:p>
          <a:p>
            <a:pPr marL="571500" lvl="1" indent="-342900">
              <a:buFont typeface="Arial" panose="020B0604020202020204" pitchFamily="34" charset="0"/>
              <a:buChar char="•"/>
            </a:pPr>
            <a:r>
              <a:rPr lang="pl-PL" altLang="en-US" sz="1050" dirty="0"/>
              <a:t>attributes</a:t>
            </a:r>
          </a:p>
          <a:p>
            <a:pPr marL="571500" lvl="1" indent="-342900">
              <a:buFont typeface="Arial" panose="020B0604020202020204" pitchFamily="34" charset="0"/>
              <a:buChar char="•"/>
            </a:pPr>
            <a:r>
              <a:rPr lang="pl-PL" altLang="en-US" sz="1050" b="1" i="1" dirty="0"/>
              <a:t>noexcept</a:t>
            </a:r>
          </a:p>
          <a:p>
            <a:pPr marL="571500" lvl="1" indent="-342900">
              <a:buFont typeface="Arial" panose="020B0604020202020204" pitchFamily="34" charset="0"/>
              <a:buChar char="•"/>
            </a:pPr>
            <a:r>
              <a:rPr lang="pl-PL" altLang="en-US" sz="1050" i="1" dirty="0"/>
              <a:t>constexpr</a:t>
            </a:r>
            <a:r>
              <a:rPr lang="pl-PL" altLang="en-US" sz="1050" dirty="0"/>
              <a:t> expressions</a:t>
            </a:r>
          </a:p>
          <a:p>
            <a:pPr marL="342900" indent="-342900">
              <a:buFont typeface="+mj-lt"/>
              <a:buAutoNum type="arabicPeriod"/>
            </a:pPr>
            <a:r>
              <a:rPr lang="pl-PL" altLang="en-US" sz="1400" dirty="0"/>
              <a:t>New </a:t>
            </a:r>
            <a:r>
              <a:rPr lang="pl-PL" altLang="en-US" sz="1400" dirty="0" err="1"/>
              <a:t>constructions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4068310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idx="4294967295"/>
          </p:nvPr>
        </p:nvSpPr>
        <p:spPr>
          <a:ln/>
        </p:spPr>
        <p:txBody>
          <a:bodyPr/>
          <a:lstStyle/>
          <a:p>
            <a:pPr marL="0" indent="0"/>
            <a:r>
              <a:rPr lang="pl-PL" altLang="en-US" i="1" dirty="0"/>
              <a:t>Noexcept</a:t>
            </a:r>
            <a:r>
              <a:rPr lang="pl-PL" altLang="en-US" dirty="0"/>
              <a:t> keyword</a:t>
            </a:r>
            <a:endParaRPr lang="pl-PL" altLang="en-US" i="1" dirty="0"/>
          </a:p>
        </p:txBody>
      </p:sp>
      <p:sp>
        <p:nvSpPr>
          <p:cNvPr id="7680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endParaRPr lang="pl-PL" altLang="en-US" sz="1800" dirty="0">
              <a:latin typeface="Nokia Pure Headline Light" pitchFamily="34" charset="0"/>
            </a:endParaRPr>
          </a:p>
        </p:txBody>
      </p:sp>
      <p:sp>
        <p:nvSpPr>
          <p:cNvPr id="76804" name="Text Placeholder 3"/>
          <p:cNvSpPr>
            <a:spLocks noGrp="1" noChangeArrowheads="1"/>
          </p:cNvSpPr>
          <p:nvPr>
            <p:ph sz="quarter" idx="4294967295"/>
          </p:nvPr>
        </p:nvSpPr>
        <p:spPr bwMode="auto">
          <a:xfrm>
            <a:off x="423863" y="1087438"/>
            <a:ext cx="8216900" cy="3363912"/>
          </a:xfrm>
          <a:prstGeom prst="rect">
            <a:avLst/>
          </a:prstGeom>
          <a:noFill/>
          <a:ln/>
        </p:spPr>
        <p:txBody>
          <a:bodyPr lIns="0" tIns="0" rIns="0" bIns="0"/>
          <a:lstStyle/>
          <a:p>
            <a:pPr marL="342900" indent="-342900">
              <a:buAutoNum type="arabicParenR"/>
            </a:pPr>
            <a:r>
              <a:rPr lang="en-US" sz="1400" dirty="0"/>
              <a:t>Specifies whether a function will throw exceptions or not.</a:t>
            </a:r>
            <a:endParaRPr lang="pl-PL" sz="1400" dirty="0"/>
          </a:p>
          <a:p>
            <a:pPr marL="342900" lvl="0" indent="-342900">
              <a:buFont typeface="Arial" pitchFamily="34" charset="0"/>
              <a:buAutoNum type="arabicParenR"/>
            </a:pPr>
            <a:r>
              <a:rPr lang="en-US" altLang="en-US" sz="1400" dirty="0"/>
              <a:t>The </a:t>
            </a:r>
            <a:r>
              <a:rPr lang="en-US" altLang="en-US" sz="1400" i="1" dirty="0" err="1"/>
              <a:t>noexcept</a:t>
            </a:r>
            <a:r>
              <a:rPr lang="en-US" altLang="en-US" sz="1400" dirty="0"/>
              <a:t> operator performs a compile-time check that returns true if an expression is declared to not throw any exceptions. </a:t>
            </a:r>
            <a:r>
              <a:rPr lang="pl-PL" altLang="en-US" sz="1400" dirty="0"/>
              <a:t>Returns bool.</a:t>
            </a:r>
            <a:endParaRPr lang="en-US" altLang="en-US" sz="1400" dirty="0"/>
          </a:p>
          <a:p>
            <a:pPr marL="342900" indent="-342900">
              <a:buAutoNum type="arabicParenR"/>
            </a:pPr>
            <a:endParaRPr lang="pl-PL" altLang="en-US" sz="1400" dirty="0"/>
          </a:p>
        </p:txBody>
      </p:sp>
      <p:sp>
        <p:nvSpPr>
          <p:cNvPr id="5" name="Text Placeholder 3"/>
          <p:cNvSpPr txBox="1">
            <a:spLocks noChangeArrowheads="1"/>
          </p:cNvSpPr>
          <p:nvPr/>
        </p:nvSpPr>
        <p:spPr bwMode="auto">
          <a:xfrm>
            <a:off x="423861" y="2519396"/>
            <a:ext cx="3579037" cy="1857342"/>
          </a:xfrm>
          <a:prstGeom prst="rect">
            <a:avLst/>
          </a:prstGeom>
          <a:solidFill>
            <a:srgbClr val="FFFFFF"/>
          </a:solidFill>
          <a:ln w="25400" cap="flat" cmpd="sng">
            <a:solidFill>
              <a:srgbClr val="A8BBC0"/>
            </a:solidFill>
            <a:bevel/>
            <a:headEnd/>
            <a:tailEnd/>
          </a:ln>
        </p:spPr>
        <p:txBody>
          <a:bodyPr vert="horz" wrap="square" lIns="72000" tIns="72000" rIns="72000" bIns="72000" numCol="1" anchor="ctr" anchorCtr="0" compatLnSpc="1">
            <a:prstTxWarp prst="textNoShape">
              <a:avLst/>
            </a:prstTxWarp>
          </a:bodyPr>
          <a:lstStyle>
            <a:lvl1pPr marL="230188" indent="-230188" algn="l" defTabSz="457200" rtl="0" eaLnBrk="0" fontAlgn="base" hangingPunct="0">
              <a:spcBef>
                <a:spcPct val="0"/>
              </a:spcBef>
              <a:spcAft>
                <a:spcPts val="600"/>
              </a:spcAft>
              <a:buFont typeface="Arial" pitchFamily="34" charset="0"/>
              <a:buChar char="•"/>
              <a:defRPr sz="3200">
                <a:solidFill>
                  <a:schemeClr val="bg2"/>
                </a:solidFill>
                <a:latin typeface="+mn-lt"/>
                <a:ea typeface="+mn-ea"/>
                <a:cs typeface="+mn-cs"/>
                <a:sym typeface="ヒラギノ角ゴ Pro W3" charset="0"/>
              </a:defRPr>
            </a:lvl1pPr>
            <a:lvl2pPr marL="458788" indent="-227013" algn="l" defTabSz="457200" rtl="0" eaLnBrk="0" fontAlgn="base" hangingPunct="0">
              <a:spcBef>
                <a:spcPct val="0"/>
              </a:spcBef>
              <a:spcAft>
                <a:spcPts val="600"/>
              </a:spcAft>
              <a:buFont typeface="Lucida Grande" charset="0"/>
              <a:buChar char="-"/>
              <a:defRPr sz="2800">
                <a:solidFill>
                  <a:schemeClr val="bg2"/>
                </a:solidFill>
                <a:latin typeface="+mn-lt"/>
                <a:ea typeface="+mn-ea"/>
                <a:cs typeface="+mn-cs"/>
                <a:sym typeface="ヒラギノ角ゴ Pro W3" charset="0"/>
              </a:defRPr>
            </a:lvl2pPr>
            <a:lvl3pPr marL="684213" indent="-223838" algn="l" defTabSz="457200" rtl="0" eaLnBrk="0" fontAlgn="base" hangingPunct="0">
              <a:spcBef>
                <a:spcPct val="0"/>
              </a:spcBef>
              <a:spcAft>
                <a:spcPts val="600"/>
              </a:spcAft>
              <a:buFont typeface="Arial" pitchFamily="34" charset="0"/>
              <a:buChar char="•"/>
              <a:defRPr sz="2400">
                <a:solidFill>
                  <a:schemeClr val="bg2"/>
                </a:solidFill>
                <a:latin typeface="+mn-lt"/>
                <a:ea typeface="+mn-ea"/>
                <a:cs typeface="+mn-cs"/>
                <a:sym typeface="ヒラギノ角ゴ Pro W3" charset="0"/>
              </a:defRPr>
            </a:lvl3pPr>
            <a:lvl4pPr marL="912813" indent="-227013" algn="l" defTabSz="457200" rtl="0" eaLnBrk="0" fontAlgn="base" hangingPunct="0">
              <a:spcBef>
                <a:spcPct val="0"/>
              </a:spcBef>
              <a:spcAft>
                <a:spcPts val="600"/>
              </a:spcAft>
              <a:buFont typeface="Lucida Grande" charset="0"/>
              <a:buChar char="-"/>
              <a:defRPr sz="2000">
                <a:solidFill>
                  <a:schemeClr val="bg2"/>
                </a:solidFill>
                <a:latin typeface="+mn-lt"/>
                <a:ea typeface="+mn-ea"/>
                <a:cs typeface="+mn-cs"/>
                <a:sym typeface="ヒラギノ角ゴ Pro W3" charset="0"/>
              </a:defRPr>
            </a:lvl4pPr>
            <a:lvl5pPr marL="11430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5pPr>
            <a:lvl6pPr marL="16002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6pPr>
            <a:lvl7pPr marL="20574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7pPr>
            <a:lvl8pPr marL="25146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8pPr>
            <a:lvl9pPr marL="29718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9pPr>
          </a:lstStyle>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void bar() </a:t>
            </a:r>
            <a:r>
              <a:rPr lang="en-US" sz="1050" dirty="0" err="1">
                <a:solidFill>
                  <a:schemeClr val="tx1">
                    <a:lumMod val="50000"/>
                  </a:schemeClr>
                </a:solidFill>
                <a:latin typeface="Consolas" pitchFamily="49"/>
                <a:ea typeface="Microsoft YaHei" pitchFamily="2"/>
                <a:cs typeface="Mangal" pitchFamily="2"/>
              </a:rPr>
              <a:t>noexcept</a:t>
            </a:r>
            <a:r>
              <a:rPr lang="en-US" sz="1050" dirty="0">
                <a:solidFill>
                  <a:schemeClr val="tx1">
                    <a:lumMod val="50000"/>
                  </a:schemeClr>
                </a:solidFill>
                <a:latin typeface="Consolas" pitchFamily="49"/>
                <a:ea typeface="Microsoft YaHei" pitchFamily="2"/>
                <a:cs typeface="Mangal" pitchFamily="2"/>
              </a:rPr>
              <a:t>(true) {}</a:t>
            </a: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void </a:t>
            </a:r>
            <a:r>
              <a:rPr lang="en-US" sz="1050" dirty="0" err="1">
                <a:solidFill>
                  <a:schemeClr val="tx1">
                    <a:lumMod val="50000"/>
                  </a:schemeClr>
                </a:solidFill>
                <a:latin typeface="Consolas" pitchFamily="49"/>
                <a:ea typeface="Microsoft YaHei" pitchFamily="2"/>
                <a:cs typeface="Mangal" pitchFamily="2"/>
              </a:rPr>
              <a:t>baz</a:t>
            </a:r>
            <a:r>
              <a:rPr lang="en-US" sz="1050" dirty="0">
                <a:solidFill>
                  <a:schemeClr val="tx1">
                    <a:lumMod val="50000"/>
                  </a:schemeClr>
                </a:solidFill>
                <a:latin typeface="Consolas" pitchFamily="49"/>
                <a:ea typeface="Microsoft YaHei" pitchFamily="2"/>
                <a:cs typeface="Mangal" pitchFamily="2"/>
              </a:rPr>
              <a:t>() </a:t>
            </a:r>
            <a:r>
              <a:rPr lang="en-US" sz="1050" dirty="0" err="1">
                <a:solidFill>
                  <a:schemeClr val="tx1">
                    <a:lumMod val="50000"/>
                  </a:schemeClr>
                </a:solidFill>
                <a:latin typeface="Consolas" pitchFamily="49"/>
                <a:ea typeface="Microsoft YaHei" pitchFamily="2"/>
                <a:cs typeface="Mangal" pitchFamily="2"/>
              </a:rPr>
              <a:t>noexcept</a:t>
            </a:r>
            <a:r>
              <a:rPr lang="en-US" sz="1050" dirty="0">
                <a:solidFill>
                  <a:schemeClr val="tx1">
                    <a:lumMod val="50000"/>
                  </a:schemeClr>
                </a:solidFill>
                <a:latin typeface="Consolas" pitchFamily="49"/>
                <a:ea typeface="Microsoft YaHei" pitchFamily="2"/>
                <a:cs typeface="Mangal" pitchFamily="2"/>
              </a:rPr>
              <a:t> { throw 42; } </a:t>
            </a:r>
            <a:endParaRPr lang="pl-PL" sz="1050" dirty="0">
              <a:solidFill>
                <a:schemeClr val="tx1">
                  <a:lumMod val="50000"/>
                </a:schemeClr>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 </a:t>
            </a:r>
            <a:r>
              <a:rPr lang="en-US" sz="1050" dirty="0" err="1">
                <a:solidFill>
                  <a:schemeClr val="tx1">
                    <a:lumMod val="50000"/>
                  </a:schemeClr>
                </a:solidFill>
                <a:latin typeface="Consolas" pitchFamily="49"/>
                <a:ea typeface="Microsoft YaHei" pitchFamily="2"/>
                <a:cs typeface="Mangal" pitchFamily="2"/>
              </a:rPr>
              <a:t>noexcept</a:t>
            </a:r>
            <a:r>
              <a:rPr lang="en-US" sz="1050" dirty="0">
                <a:solidFill>
                  <a:schemeClr val="tx1">
                    <a:lumMod val="50000"/>
                  </a:schemeClr>
                </a:solidFill>
                <a:latin typeface="Consolas" pitchFamily="49"/>
                <a:ea typeface="Microsoft YaHei" pitchFamily="2"/>
                <a:cs typeface="Mangal" pitchFamily="2"/>
              </a:rPr>
              <a:t> is the same as </a:t>
            </a:r>
            <a:r>
              <a:rPr lang="en-US" sz="1050" dirty="0" err="1">
                <a:solidFill>
                  <a:schemeClr val="tx1">
                    <a:lumMod val="50000"/>
                  </a:schemeClr>
                </a:solidFill>
                <a:latin typeface="Consolas" pitchFamily="49"/>
                <a:ea typeface="Microsoft YaHei" pitchFamily="2"/>
                <a:cs typeface="Mangal" pitchFamily="2"/>
              </a:rPr>
              <a:t>noexcept</a:t>
            </a:r>
            <a:r>
              <a:rPr lang="en-US" sz="1050" dirty="0">
                <a:solidFill>
                  <a:schemeClr val="tx1">
                    <a:lumMod val="50000"/>
                  </a:schemeClr>
                </a:solidFill>
                <a:latin typeface="Consolas" pitchFamily="49"/>
                <a:ea typeface="Microsoft YaHei" pitchFamily="2"/>
                <a:cs typeface="Mangal" pitchFamily="2"/>
              </a:rPr>
              <a:t>(true)</a:t>
            </a: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 </a:t>
            </a:r>
          </a:p>
          <a:p>
            <a:pPr marL="0" lvl="0" indent="0">
              <a:spcBef>
                <a:spcPts val="0"/>
              </a:spcBef>
              <a:spcAft>
                <a:spcPts val="0"/>
              </a:spcAft>
              <a:buNone/>
              <a:defRPr sz="1400">
                <a:latin typeface="Consolas" pitchFamily="49"/>
              </a:defRPr>
            </a:pPr>
            <a:r>
              <a:rPr lang="en-US" sz="1050" dirty="0" err="1">
                <a:solidFill>
                  <a:schemeClr val="tx1">
                    <a:lumMod val="50000"/>
                  </a:schemeClr>
                </a:solidFill>
                <a:latin typeface="Consolas" pitchFamily="49"/>
                <a:ea typeface="Microsoft YaHei" pitchFamily="2"/>
                <a:cs typeface="Mangal" pitchFamily="2"/>
              </a:rPr>
              <a:t>int</a:t>
            </a:r>
            <a:r>
              <a:rPr lang="en-US" sz="1050" dirty="0">
                <a:solidFill>
                  <a:schemeClr val="tx1">
                    <a:lumMod val="50000"/>
                  </a:schemeClr>
                </a:solidFill>
                <a:latin typeface="Consolas" pitchFamily="49"/>
                <a:ea typeface="Microsoft YaHei" pitchFamily="2"/>
                <a:cs typeface="Mangal" pitchFamily="2"/>
              </a:rPr>
              <a:t> main() </a:t>
            </a: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a:t>
            </a: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   bar(); // fine</a:t>
            </a: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   </a:t>
            </a:r>
            <a:r>
              <a:rPr lang="en-US" sz="1050" dirty="0" err="1">
                <a:solidFill>
                  <a:schemeClr val="tx1">
                    <a:lumMod val="50000"/>
                  </a:schemeClr>
                </a:solidFill>
                <a:latin typeface="Consolas" pitchFamily="49"/>
                <a:ea typeface="Microsoft YaHei" pitchFamily="2"/>
                <a:cs typeface="Mangal" pitchFamily="2"/>
              </a:rPr>
              <a:t>baz</a:t>
            </a:r>
            <a:r>
              <a:rPr lang="en-US" sz="1050" dirty="0">
                <a:solidFill>
                  <a:schemeClr val="tx1">
                    <a:lumMod val="50000"/>
                  </a:schemeClr>
                </a:solidFill>
                <a:latin typeface="Consolas" pitchFamily="49"/>
                <a:ea typeface="Microsoft YaHei" pitchFamily="2"/>
                <a:cs typeface="Mangal" pitchFamily="2"/>
              </a:rPr>
              <a:t>(); // compiles, but calls </a:t>
            </a:r>
            <a:r>
              <a:rPr lang="en-US" sz="1050" dirty="0" err="1">
                <a:solidFill>
                  <a:schemeClr val="tx1">
                    <a:lumMod val="50000"/>
                  </a:schemeClr>
                </a:solidFill>
                <a:latin typeface="Consolas" pitchFamily="49"/>
                <a:ea typeface="Microsoft YaHei" pitchFamily="2"/>
                <a:cs typeface="Mangal" pitchFamily="2"/>
              </a:rPr>
              <a:t>std</a:t>
            </a:r>
            <a:r>
              <a:rPr lang="en-US" sz="1050" dirty="0">
                <a:solidFill>
                  <a:schemeClr val="tx1">
                    <a:lumMod val="50000"/>
                  </a:schemeClr>
                </a:solidFill>
                <a:latin typeface="Consolas" pitchFamily="49"/>
                <a:ea typeface="Microsoft YaHei" pitchFamily="2"/>
                <a:cs typeface="Mangal" pitchFamily="2"/>
              </a:rPr>
              <a:t>::terminate</a:t>
            </a: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a:t>
            </a:r>
            <a:endParaRPr lang="pl-PL" sz="1050" dirty="0">
              <a:solidFill>
                <a:schemeClr val="tx1">
                  <a:lumMod val="50000"/>
                </a:schemeClr>
              </a:solidFill>
              <a:latin typeface="Consolas" pitchFamily="49"/>
              <a:ea typeface="Microsoft YaHei" pitchFamily="2"/>
              <a:cs typeface="Mangal" pitchFamily="2"/>
            </a:endParaRPr>
          </a:p>
        </p:txBody>
      </p:sp>
      <p:sp>
        <p:nvSpPr>
          <p:cNvPr id="10" name="Text Placeholder 3"/>
          <p:cNvSpPr txBox="1">
            <a:spLocks noChangeArrowheads="1"/>
          </p:cNvSpPr>
          <p:nvPr/>
        </p:nvSpPr>
        <p:spPr bwMode="auto">
          <a:xfrm>
            <a:off x="4373773" y="2519396"/>
            <a:ext cx="4079631" cy="1857342"/>
          </a:xfrm>
          <a:prstGeom prst="rect">
            <a:avLst/>
          </a:prstGeom>
          <a:solidFill>
            <a:srgbClr val="FFFFFF"/>
          </a:solidFill>
          <a:ln w="25400" cap="flat" cmpd="sng">
            <a:solidFill>
              <a:srgbClr val="A8BBC0"/>
            </a:solidFill>
            <a:bevel/>
            <a:headEnd/>
            <a:tailEnd/>
          </a:ln>
        </p:spPr>
        <p:txBody>
          <a:bodyPr vert="horz" wrap="square" lIns="72000" tIns="72000" rIns="72000" bIns="72000" numCol="1" anchor="ctr" anchorCtr="0" compatLnSpc="1">
            <a:prstTxWarp prst="textNoShape">
              <a:avLst/>
            </a:prstTxWarp>
          </a:bodyPr>
          <a:lstStyle>
            <a:lvl1pPr marL="230188" indent="-230188" algn="l" defTabSz="457200" rtl="0" eaLnBrk="0" fontAlgn="base" hangingPunct="0">
              <a:spcBef>
                <a:spcPct val="0"/>
              </a:spcBef>
              <a:spcAft>
                <a:spcPts val="600"/>
              </a:spcAft>
              <a:buFont typeface="Arial" pitchFamily="34" charset="0"/>
              <a:buChar char="•"/>
              <a:defRPr sz="3200">
                <a:solidFill>
                  <a:schemeClr val="bg2"/>
                </a:solidFill>
                <a:latin typeface="+mn-lt"/>
                <a:ea typeface="+mn-ea"/>
                <a:cs typeface="+mn-cs"/>
                <a:sym typeface="ヒラギノ角ゴ Pro W3" charset="0"/>
              </a:defRPr>
            </a:lvl1pPr>
            <a:lvl2pPr marL="458788" indent="-227013" algn="l" defTabSz="457200" rtl="0" eaLnBrk="0" fontAlgn="base" hangingPunct="0">
              <a:spcBef>
                <a:spcPct val="0"/>
              </a:spcBef>
              <a:spcAft>
                <a:spcPts val="600"/>
              </a:spcAft>
              <a:buFont typeface="Lucida Grande" charset="0"/>
              <a:buChar char="-"/>
              <a:defRPr sz="2800">
                <a:solidFill>
                  <a:schemeClr val="bg2"/>
                </a:solidFill>
                <a:latin typeface="+mn-lt"/>
                <a:ea typeface="+mn-ea"/>
                <a:cs typeface="+mn-cs"/>
                <a:sym typeface="ヒラギノ角ゴ Pro W3" charset="0"/>
              </a:defRPr>
            </a:lvl2pPr>
            <a:lvl3pPr marL="684213" indent="-223838" algn="l" defTabSz="457200" rtl="0" eaLnBrk="0" fontAlgn="base" hangingPunct="0">
              <a:spcBef>
                <a:spcPct val="0"/>
              </a:spcBef>
              <a:spcAft>
                <a:spcPts val="600"/>
              </a:spcAft>
              <a:buFont typeface="Arial" pitchFamily="34" charset="0"/>
              <a:buChar char="•"/>
              <a:defRPr sz="2400">
                <a:solidFill>
                  <a:schemeClr val="bg2"/>
                </a:solidFill>
                <a:latin typeface="+mn-lt"/>
                <a:ea typeface="+mn-ea"/>
                <a:cs typeface="+mn-cs"/>
                <a:sym typeface="ヒラギノ角ゴ Pro W3" charset="0"/>
              </a:defRPr>
            </a:lvl3pPr>
            <a:lvl4pPr marL="912813" indent="-227013" algn="l" defTabSz="457200" rtl="0" eaLnBrk="0" fontAlgn="base" hangingPunct="0">
              <a:spcBef>
                <a:spcPct val="0"/>
              </a:spcBef>
              <a:spcAft>
                <a:spcPts val="600"/>
              </a:spcAft>
              <a:buFont typeface="Lucida Grande" charset="0"/>
              <a:buChar char="-"/>
              <a:defRPr sz="2000">
                <a:solidFill>
                  <a:schemeClr val="bg2"/>
                </a:solidFill>
                <a:latin typeface="+mn-lt"/>
                <a:ea typeface="+mn-ea"/>
                <a:cs typeface="+mn-cs"/>
                <a:sym typeface="ヒラギノ角ゴ Pro W3" charset="0"/>
              </a:defRPr>
            </a:lvl4pPr>
            <a:lvl5pPr marL="11430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5pPr>
            <a:lvl6pPr marL="16002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6pPr>
            <a:lvl7pPr marL="20574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7pPr>
            <a:lvl8pPr marL="25146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8pPr>
            <a:lvl9pPr marL="29718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9pPr>
          </a:lstStyle>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void </a:t>
            </a:r>
            <a:r>
              <a:rPr lang="en-US" sz="1050" dirty="0" err="1">
                <a:solidFill>
                  <a:schemeClr val="tx1">
                    <a:lumMod val="50000"/>
                  </a:schemeClr>
                </a:solidFill>
                <a:latin typeface="Consolas" pitchFamily="49"/>
                <a:ea typeface="Microsoft YaHei" pitchFamily="2"/>
                <a:cs typeface="Mangal" pitchFamily="2"/>
              </a:rPr>
              <a:t>may_throw</a:t>
            </a:r>
            <a:r>
              <a:rPr lang="en-US" sz="1050" dirty="0">
                <a:solidFill>
                  <a:schemeClr val="tx1">
                    <a:lumMod val="50000"/>
                  </a:schemeClr>
                </a:solidFill>
                <a:latin typeface="Consolas" pitchFamily="49"/>
                <a:ea typeface="Microsoft YaHei" pitchFamily="2"/>
                <a:cs typeface="Mangal" pitchFamily="2"/>
              </a:rPr>
              <a:t>();</a:t>
            </a:r>
            <a:endParaRPr lang="pl-PL" sz="1050" dirty="0">
              <a:solidFill>
                <a:schemeClr val="tx1"/>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void </a:t>
            </a:r>
            <a:r>
              <a:rPr lang="en-US" sz="1050" dirty="0" err="1">
                <a:solidFill>
                  <a:schemeClr val="tx1">
                    <a:lumMod val="50000"/>
                  </a:schemeClr>
                </a:solidFill>
                <a:latin typeface="Consolas" pitchFamily="49"/>
                <a:ea typeface="Microsoft YaHei" pitchFamily="2"/>
                <a:cs typeface="Mangal" pitchFamily="2"/>
              </a:rPr>
              <a:t>no_throw</a:t>
            </a:r>
            <a:r>
              <a:rPr lang="en-US" sz="1050" dirty="0">
                <a:solidFill>
                  <a:schemeClr val="tx1">
                    <a:lumMod val="50000"/>
                  </a:schemeClr>
                </a:solidFill>
                <a:latin typeface="Consolas" pitchFamily="49"/>
                <a:ea typeface="Microsoft YaHei" pitchFamily="2"/>
                <a:cs typeface="Mangal" pitchFamily="2"/>
              </a:rPr>
              <a:t>() </a:t>
            </a:r>
            <a:r>
              <a:rPr lang="en-US" sz="1050" dirty="0" err="1">
                <a:solidFill>
                  <a:schemeClr val="tx1">
                    <a:lumMod val="50000"/>
                  </a:schemeClr>
                </a:solidFill>
                <a:latin typeface="Consolas" pitchFamily="49"/>
                <a:ea typeface="Microsoft YaHei" pitchFamily="2"/>
                <a:cs typeface="Mangal" pitchFamily="2"/>
              </a:rPr>
              <a:t>noexcept</a:t>
            </a:r>
            <a:r>
              <a:rPr lang="en-US" sz="1050" dirty="0">
                <a:solidFill>
                  <a:schemeClr val="tx1">
                    <a:lumMod val="50000"/>
                  </a:schemeClr>
                </a:solidFill>
                <a:latin typeface="Consolas" pitchFamily="49"/>
                <a:ea typeface="Microsoft YaHei" pitchFamily="2"/>
                <a:cs typeface="Mangal" pitchFamily="2"/>
              </a:rPr>
              <a:t>;</a:t>
            </a:r>
            <a:endParaRPr lang="pl-PL" sz="1050" dirty="0">
              <a:solidFill>
                <a:schemeClr val="tx1"/>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 </a:t>
            </a:r>
            <a:endParaRPr lang="en-US" sz="1050" dirty="0">
              <a:solidFill>
                <a:schemeClr val="tx1"/>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en-US" sz="1050" dirty="0" err="1">
                <a:solidFill>
                  <a:schemeClr val="tx1">
                    <a:lumMod val="50000"/>
                  </a:schemeClr>
                </a:solidFill>
                <a:latin typeface="Consolas" pitchFamily="49"/>
                <a:ea typeface="Microsoft YaHei" pitchFamily="2"/>
                <a:cs typeface="Mangal" pitchFamily="2"/>
              </a:rPr>
              <a:t>int</a:t>
            </a:r>
            <a:r>
              <a:rPr lang="en-US" sz="1050" dirty="0">
                <a:solidFill>
                  <a:schemeClr val="tx1">
                    <a:lumMod val="50000"/>
                  </a:schemeClr>
                </a:solidFill>
                <a:latin typeface="Consolas" pitchFamily="49"/>
                <a:ea typeface="Microsoft YaHei" pitchFamily="2"/>
                <a:cs typeface="Mangal" pitchFamily="2"/>
              </a:rPr>
              <a:t> main() </a:t>
            </a:r>
            <a:endParaRPr lang="en-US" sz="1050" dirty="0">
              <a:solidFill>
                <a:schemeClr val="tx1"/>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a:t>
            </a:r>
            <a:endParaRPr lang="en-US" sz="1050" dirty="0">
              <a:solidFill>
                <a:schemeClr val="tx1"/>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pl-PL" sz="1050" dirty="0">
                <a:solidFill>
                  <a:schemeClr val="tx1">
                    <a:lumMod val="50000"/>
                  </a:schemeClr>
                </a:solidFill>
                <a:latin typeface="Consolas" pitchFamily="49"/>
                <a:ea typeface="Microsoft YaHei" pitchFamily="2"/>
                <a:cs typeface="Mangal" pitchFamily="2"/>
              </a:rPr>
              <a:t>  </a:t>
            </a:r>
            <a:r>
              <a:rPr lang="en-US" sz="1050" dirty="0" err="1">
                <a:solidFill>
                  <a:schemeClr val="tx1">
                    <a:lumMod val="50000"/>
                  </a:schemeClr>
                </a:solidFill>
                <a:latin typeface="Consolas" pitchFamily="49"/>
                <a:ea typeface="Microsoft YaHei" pitchFamily="2"/>
                <a:cs typeface="Mangal" pitchFamily="2"/>
              </a:rPr>
              <a:t>std</a:t>
            </a:r>
            <a:r>
              <a:rPr lang="en-US" sz="1050" dirty="0">
                <a:solidFill>
                  <a:schemeClr val="tx1">
                    <a:lumMod val="50000"/>
                  </a:schemeClr>
                </a:solidFill>
                <a:latin typeface="Consolas" pitchFamily="49"/>
                <a:ea typeface="Microsoft YaHei" pitchFamily="2"/>
                <a:cs typeface="Mangal" pitchFamily="2"/>
              </a:rPr>
              <a:t>::</a:t>
            </a:r>
            <a:r>
              <a:rPr lang="en-US" sz="1050" dirty="0" err="1">
                <a:solidFill>
                  <a:schemeClr val="tx1">
                    <a:lumMod val="50000"/>
                  </a:schemeClr>
                </a:solidFill>
                <a:latin typeface="Consolas" pitchFamily="49"/>
                <a:ea typeface="Microsoft YaHei" pitchFamily="2"/>
                <a:cs typeface="Mangal" pitchFamily="2"/>
              </a:rPr>
              <a:t>cout</a:t>
            </a:r>
            <a:r>
              <a:rPr lang="en-US" sz="1050" dirty="0">
                <a:solidFill>
                  <a:schemeClr val="tx1">
                    <a:lumMod val="50000"/>
                  </a:schemeClr>
                </a:solidFill>
                <a:latin typeface="Consolas" pitchFamily="49"/>
                <a:ea typeface="Microsoft YaHei" pitchFamily="2"/>
                <a:cs typeface="Mangal" pitchFamily="2"/>
              </a:rPr>
              <a:t> &lt;&lt; </a:t>
            </a:r>
            <a:r>
              <a:rPr lang="en-US" sz="1050" dirty="0" err="1">
                <a:solidFill>
                  <a:schemeClr val="tx1">
                    <a:lumMod val="50000"/>
                  </a:schemeClr>
                </a:solidFill>
                <a:latin typeface="Consolas" pitchFamily="49"/>
                <a:ea typeface="Microsoft YaHei" pitchFamily="2"/>
                <a:cs typeface="Mangal" pitchFamily="2"/>
              </a:rPr>
              <a:t>std</a:t>
            </a:r>
            <a:r>
              <a:rPr lang="en-US" sz="1050" dirty="0">
                <a:solidFill>
                  <a:schemeClr val="tx1">
                    <a:lumMod val="50000"/>
                  </a:schemeClr>
                </a:solidFill>
                <a:latin typeface="Consolas" pitchFamily="49"/>
                <a:ea typeface="Microsoft YaHei" pitchFamily="2"/>
                <a:cs typeface="Mangal" pitchFamily="2"/>
              </a:rPr>
              <a:t>::</a:t>
            </a:r>
            <a:r>
              <a:rPr lang="en-US" sz="1050" dirty="0" err="1">
                <a:solidFill>
                  <a:schemeClr val="tx1">
                    <a:lumMod val="50000"/>
                  </a:schemeClr>
                </a:solidFill>
                <a:latin typeface="Consolas" pitchFamily="49"/>
                <a:ea typeface="Microsoft YaHei" pitchFamily="2"/>
                <a:cs typeface="Mangal" pitchFamily="2"/>
              </a:rPr>
              <a:t>boolalpha</a:t>
            </a:r>
            <a:endParaRPr lang="en-US" sz="1050" dirty="0">
              <a:solidFill>
                <a:schemeClr val="tx1"/>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            &lt;&lt; "Is </a:t>
            </a:r>
            <a:r>
              <a:rPr lang="en-US" sz="1050" dirty="0" err="1">
                <a:solidFill>
                  <a:schemeClr val="tx1">
                    <a:lumMod val="50000"/>
                  </a:schemeClr>
                </a:solidFill>
                <a:latin typeface="Consolas" pitchFamily="49"/>
                <a:ea typeface="Microsoft YaHei" pitchFamily="2"/>
                <a:cs typeface="Mangal" pitchFamily="2"/>
              </a:rPr>
              <a:t>may_throw</a:t>
            </a:r>
            <a:r>
              <a:rPr lang="en-US" sz="1050" dirty="0">
                <a:solidFill>
                  <a:schemeClr val="tx1">
                    <a:lumMod val="50000"/>
                  </a:schemeClr>
                </a:solidFill>
                <a:latin typeface="Consolas" pitchFamily="49"/>
                <a:ea typeface="Microsoft YaHei" pitchFamily="2"/>
                <a:cs typeface="Mangal" pitchFamily="2"/>
              </a:rPr>
              <a:t>() </a:t>
            </a:r>
            <a:r>
              <a:rPr lang="en-US" sz="1050" dirty="0" err="1">
                <a:solidFill>
                  <a:schemeClr val="tx1">
                    <a:lumMod val="50000"/>
                  </a:schemeClr>
                </a:solidFill>
                <a:latin typeface="Consolas" pitchFamily="49"/>
                <a:ea typeface="Microsoft YaHei" pitchFamily="2"/>
                <a:cs typeface="Mangal" pitchFamily="2"/>
              </a:rPr>
              <a:t>noexcept</a:t>
            </a:r>
            <a:r>
              <a:rPr lang="en-US" sz="1050" dirty="0">
                <a:solidFill>
                  <a:schemeClr val="tx1">
                    <a:lumMod val="50000"/>
                  </a:schemeClr>
                </a:solidFill>
                <a:latin typeface="Consolas" pitchFamily="49"/>
                <a:ea typeface="Microsoft YaHei" pitchFamily="2"/>
                <a:cs typeface="Mangal" pitchFamily="2"/>
              </a:rPr>
              <a:t>? "</a:t>
            </a:r>
            <a:endParaRPr lang="pl-PL" sz="1050" dirty="0">
              <a:solidFill>
                <a:schemeClr val="tx1"/>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pl-PL" sz="1050" dirty="0">
                <a:solidFill>
                  <a:schemeClr val="tx1">
                    <a:lumMod val="50000"/>
                  </a:schemeClr>
                </a:solidFill>
                <a:latin typeface="Consolas" pitchFamily="49"/>
                <a:ea typeface="Microsoft YaHei" pitchFamily="2"/>
                <a:cs typeface="Mangal" pitchFamily="2"/>
              </a:rPr>
              <a:t>            </a:t>
            </a:r>
            <a:r>
              <a:rPr lang="en-US" sz="1050" dirty="0">
                <a:solidFill>
                  <a:schemeClr val="tx1">
                    <a:lumMod val="50000"/>
                  </a:schemeClr>
                </a:solidFill>
                <a:latin typeface="Consolas" pitchFamily="49"/>
                <a:ea typeface="Microsoft YaHei" pitchFamily="2"/>
                <a:cs typeface="Mangal" pitchFamily="2"/>
              </a:rPr>
              <a:t>&lt;&lt; </a:t>
            </a:r>
            <a:r>
              <a:rPr lang="en-US" sz="1050" dirty="0" err="1">
                <a:solidFill>
                  <a:schemeClr val="tx1">
                    <a:lumMod val="50000"/>
                  </a:schemeClr>
                </a:solidFill>
                <a:latin typeface="Consolas" pitchFamily="49"/>
                <a:ea typeface="Microsoft YaHei" pitchFamily="2"/>
                <a:cs typeface="Mangal" pitchFamily="2"/>
              </a:rPr>
              <a:t>noexcept</a:t>
            </a:r>
            <a:r>
              <a:rPr lang="en-US" sz="1050" dirty="0">
                <a:solidFill>
                  <a:schemeClr val="tx1">
                    <a:lumMod val="50000"/>
                  </a:schemeClr>
                </a:solidFill>
                <a:latin typeface="Consolas" pitchFamily="49"/>
                <a:ea typeface="Microsoft YaHei" pitchFamily="2"/>
                <a:cs typeface="Mangal" pitchFamily="2"/>
              </a:rPr>
              <a:t>(</a:t>
            </a:r>
            <a:r>
              <a:rPr lang="en-US" sz="1050" dirty="0" err="1">
                <a:solidFill>
                  <a:schemeClr val="tx1">
                    <a:lumMod val="50000"/>
                  </a:schemeClr>
                </a:solidFill>
                <a:latin typeface="Consolas" pitchFamily="49"/>
                <a:ea typeface="Microsoft YaHei" pitchFamily="2"/>
                <a:cs typeface="Mangal" pitchFamily="2"/>
              </a:rPr>
              <a:t>may_throw</a:t>
            </a:r>
            <a:r>
              <a:rPr lang="en-US" sz="1050" dirty="0">
                <a:solidFill>
                  <a:schemeClr val="tx1">
                    <a:lumMod val="50000"/>
                  </a:schemeClr>
                </a:solidFill>
                <a:latin typeface="Consolas" pitchFamily="49"/>
                <a:ea typeface="Microsoft YaHei" pitchFamily="2"/>
                <a:cs typeface="Mangal" pitchFamily="2"/>
              </a:rPr>
              <a:t>()) &lt;&lt; '\n'</a:t>
            </a:r>
            <a:r>
              <a:rPr lang="pl-PL" sz="1050" dirty="0">
                <a:solidFill>
                  <a:schemeClr val="tx1">
                    <a:lumMod val="50000"/>
                  </a:schemeClr>
                </a:solidFill>
                <a:latin typeface="Consolas" pitchFamily="49"/>
                <a:ea typeface="Microsoft YaHei" pitchFamily="2"/>
                <a:cs typeface="Mangal" pitchFamily="2"/>
              </a:rPr>
              <a:t> \\false</a:t>
            </a:r>
            <a:endParaRPr lang="en-US" sz="1050" dirty="0">
              <a:solidFill>
                <a:schemeClr val="tx1"/>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            &lt;&lt; "Is </a:t>
            </a:r>
            <a:r>
              <a:rPr lang="en-US" sz="1050" dirty="0" err="1">
                <a:solidFill>
                  <a:schemeClr val="tx1">
                    <a:lumMod val="50000"/>
                  </a:schemeClr>
                </a:solidFill>
                <a:latin typeface="Consolas" pitchFamily="49"/>
                <a:ea typeface="Microsoft YaHei" pitchFamily="2"/>
                <a:cs typeface="Mangal" pitchFamily="2"/>
              </a:rPr>
              <a:t>no_throw</a:t>
            </a:r>
            <a:r>
              <a:rPr lang="en-US" sz="1050" dirty="0">
                <a:solidFill>
                  <a:schemeClr val="tx1">
                    <a:lumMod val="50000"/>
                  </a:schemeClr>
                </a:solidFill>
                <a:latin typeface="Consolas" pitchFamily="49"/>
                <a:ea typeface="Microsoft YaHei" pitchFamily="2"/>
                <a:cs typeface="Mangal" pitchFamily="2"/>
              </a:rPr>
              <a:t>() </a:t>
            </a:r>
            <a:r>
              <a:rPr lang="en-US" sz="1050" dirty="0" err="1">
                <a:solidFill>
                  <a:schemeClr val="tx1">
                    <a:lumMod val="50000"/>
                  </a:schemeClr>
                </a:solidFill>
                <a:latin typeface="Consolas" pitchFamily="49"/>
                <a:ea typeface="Microsoft YaHei" pitchFamily="2"/>
                <a:cs typeface="Mangal" pitchFamily="2"/>
              </a:rPr>
              <a:t>noexcept</a:t>
            </a:r>
            <a:r>
              <a:rPr lang="en-US" sz="1050" dirty="0">
                <a:solidFill>
                  <a:schemeClr val="tx1">
                    <a:lumMod val="50000"/>
                  </a:schemeClr>
                </a:solidFill>
                <a:latin typeface="Consolas" pitchFamily="49"/>
                <a:ea typeface="Microsoft YaHei" pitchFamily="2"/>
                <a:cs typeface="Mangal" pitchFamily="2"/>
              </a:rPr>
              <a:t>? "</a:t>
            </a:r>
            <a:endParaRPr lang="pl-PL" sz="1050" dirty="0">
              <a:solidFill>
                <a:schemeClr val="tx1"/>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pl-PL" sz="1050" dirty="0">
                <a:solidFill>
                  <a:schemeClr val="tx1">
                    <a:lumMod val="50000"/>
                  </a:schemeClr>
                </a:solidFill>
                <a:latin typeface="Consolas" pitchFamily="49"/>
                <a:ea typeface="Microsoft YaHei" pitchFamily="2"/>
                <a:cs typeface="Mangal" pitchFamily="2"/>
              </a:rPr>
              <a:t>            </a:t>
            </a:r>
            <a:r>
              <a:rPr lang="en-US" sz="1050" dirty="0">
                <a:solidFill>
                  <a:schemeClr val="tx1">
                    <a:lumMod val="50000"/>
                  </a:schemeClr>
                </a:solidFill>
                <a:latin typeface="Consolas" pitchFamily="49"/>
                <a:ea typeface="Microsoft YaHei" pitchFamily="2"/>
                <a:cs typeface="Mangal" pitchFamily="2"/>
              </a:rPr>
              <a:t>&lt;&lt; </a:t>
            </a:r>
            <a:r>
              <a:rPr lang="en-US" sz="1050" dirty="0" err="1">
                <a:solidFill>
                  <a:schemeClr val="tx1">
                    <a:lumMod val="50000"/>
                  </a:schemeClr>
                </a:solidFill>
                <a:latin typeface="Consolas" pitchFamily="49"/>
                <a:ea typeface="Microsoft YaHei" pitchFamily="2"/>
                <a:cs typeface="Mangal" pitchFamily="2"/>
              </a:rPr>
              <a:t>noexcept</a:t>
            </a:r>
            <a:r>
              <a:rPr lang="en-US" sz="1050" dirty="0">
                <a:solidFill>
                  <a:schemeClr val="tx1">
                    <a:lumMod val="50000"/>
                  </a:schemeClr>
                </a:solidFill>
                <a:latin typeface="Consolas" pitchFamily="49"/>
                <a:ea typeface="Microsoft YaHei" pitchFamily="2"/>
                <a:cs typeface="Mangal" pitchFamily="2"/>
              </a:rPr>
              <a:t>(</a:t>
            </a:r>
            <a:r>
              <a:rPr lang="en-US" sz="1050" dirty="0" err="1">
                <a:solidFill>
                  <a:schemeClr val="tx1">
                    <a:lumMod val="50000"/>
                  </a:schemeClr>
                </a:solidFill>
                <a:latin typeface="Consolas" pitchFamily="49"/>
                <a:ea typeface="Microsoft YaHei" pitchFamily="2"/>
                <a:cs typeface="Mangal" pitchFamily="2"/>
              </a:rPr>
              <a:t>no_throw</a:t>
            </a:r>
            <a:r>
              <a:rPr lang="en-US" sz="1050" dirty="0">
                <a:solidFill>
                  <a:schemeClr val="tx1">
                    <a:lumMod val="50000"/>
                  </a:schemeClr>
                </a:solidFill>
                <a:latin typeface="Consolas" pitchFamily="49"/>
                <a:ea typeface="Microsoft YaHei" pitchFamily="2"/>
                <a:cs typeface="Mangal" pitchFamily="2"/>
              </a:rPr>
              <a:t>()) &lt;&lt; '\n'</a:t>
            </a:r>
            <a:r>
              <a:rPr lang="pl-PL" sz="1050" dirty="0">
                <a:solidFill>
                  <a:schemeClr val="tx1">
                    <a:lumMod val="50000"/>
                  </a:schemeClr>
                </a:solidFill>
                <a:latin typeface="Consolas" pitchFamily="49"/>
                <a:ea typeface="Microsoft YaHei" pitchFamily="2"/>
                <a:cs typeface="Mangal" pitchFamily="2"/>
              </a:rPr>
              <a:t>; \\true</a:t>
            </a:r>
            <a:endParaRPr lang="pl-PL" sz="1050" dirty="0">
              <a:solidFill>
                <a:schemeClr val="tx1"/>
              </a:solidFill>
              <a:latin typeface="Consolas" pitchFamily="49"/>
              <a:ea typeface="Microsoft YaHei" pitchFamily="2"/>
              <a:cs typeface="Mangal" pitchFamily="2"/>
            </a:endParaRPr>
          </a:p>
          <a:p>
            <a:pPr marL="0" lvl="0" indent="0">
              <a:spcBef>
                <a:spcPts val="0"/>
              </a:spcBef>
              <a:spcAft>
                <a:spcPts val="0"/>
              </a:spcAft>
              <a:buNone/>
              <a:defRPr sz="1400">
                <a:latin typeface="Consolas" pitchFamily="49"/>
              </a:defRPr>
            </a:pPr>
            <a:r>
              <a:rPr lang="en-US" sz="1050" dirty="0">
                <a:solidFill>
                  <a:schemeClr val="tx1">
                    <a:lumMod val="50000"/>
                  </a:schemeClr>
                </a:solidFill>
                <a:latin typeface="Consolas" pitchFamily="49"/>
                <a:ea typeface="Microsoft YaHei" pitchFamily="2"/>
                <a:cs typeface="Mangal" pitchFamily="2"/>
              </a:rPr>
              <a:t>}</a:t>
            </a:r>
            <a:endParaRPr lang="pl-PL" sz="1050" dirty="0">
              <a:solidFill>
                <a:schemeClr val="tx1"/>
              </a:solidFill>
              <a:latin typeface="Consolas" pitchFamily="49"/>
              <a:ea typeface="Microsoft YaHei" pitchFamily="2"/>
              <a:cs typeface="Mangal" pitchFamily="2"/>
            </a:endParaRPr>
          </a:p>
        </p:txBody>
      </p:sp>
    </p:spTree>
    <p:extLst>
      <p:ext uri="{BB962C8B-B14F-4D97-AF65-F5344CB8AC3E}">
        <p14:creationId xmlns:p14="http://schemas.microsoft.com/office/powerpoint/2010/main" val="2140416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p>
          <a:p>
            <a:pPr marL="342900" indent="-342900">
              <a:buFont typeface="+mj-lt"/>
              <a:buAutoNum type="arabicPeriod"/>
            </a:pPr>
            <a:r>
              <a:rPr lang="pl-PL" altLang="en-US" sz="1400" b="1" dirty="0"/>
              <a:t>New modifiers</a:t>
            </a:r>
          </a:p>
          <a:p>
            <a:pPr marL="571500" lvl="1" indent="-342900">
              <a:buFont typeface="Arial" panose="020B0604020202020204" pitchFamily="34" charset="0"/>
              <a:buChar char="•"/>
            </a:pPr>
            <a:r>
              <a:rPr lang="pl-PL" altLang="en-US" sz="1050" dirty="0" err="1"/>
              <a:t>new</a:t>
            </a:r>
            <a:r>
              <a:rPr lang="pl-PL" altLang="en-US" sz="1050" dirty="0"/>
              <a:t> function modifiers (</a:t>
            </a:r>
            <a:r>
              <a:rPr lang="pl-PL" altLang="en-US" sz="1050" i="1" dirty="0"/>
              <a:t>default</a:t>
            </a:r>
            <a:r>
              <a:rPr lang="pl-PL" altLang="en-US" sz="1050" dirty="0"/>
              <a:t>, </a:t>
            </a:r>
            <a:r>
              <a:rPr lang="pl-PL" altLang="en-US" sz="1050" i="1" dirty="0"/>
              <a:t>delete</a:t>
            </a:r>
            <a:r>
              <a:rPr lang="pl-PL" altLang="en-US" sz="1050" dirty="0"/>
              <a:t>, </a:t>
            </a:r>
            <a:r>
              <a:rPr lang="pl-PL" altLang="en-US" sz="1050" i="1" dirty="0"/>
              <a:t>final</a:t>
            </a:r>
            <a:r>
              <a:rPr lang="pl-PL" altLang="en-US" sz="1050" dirty="0"/>
              <a:t>, </a:t>
            </a:r>
            <a:r>
              <a:rPr lang="pl-PL" altLang="en-US" sz="1050" i="1" dirty="0"/>
              <a:t>override</a:t>
            </a:r>
            <a:r>
              <a:rPr lang="pl-PL" altLang="en-US" sz="1050" dirty="0"/>
              <a:t>)</a:t>
            </a:r>
          </a:p>
          <a:p>
            <a:pPr marL="571500" lvl="1" indent="-342900">
              <a:buFont typeface="Arial" panose="020B0604020202020204" pitchFamily="34" charset="0"/>
              <a:buChar char="•"/>
            </a:pPr>
            <a:r>
              <a:rPr lang="pl-PL" altLang="en-US" sz="1050" dirty="0"/>
              <a:t>attributes</a:t>
            </a:r>
          </a:p>
          <a:p>
            <a:pPr marL="571500" lvl="1" indent="-342900">
              <a:buFont typeface="Arial" panose="020B0604020202020204" pitchFamily="34" charset="0"/>
              <a:buChar char="•"/>
            </a:pPr>
            <a:r>
              <a:rPr lang="pl-PL" altLang="en-US" sz="1050" i="1" dirty="0"/>
              <a:t>noexcept</a:t>
            </a:r>
          </a:p>
          <a:p>
            <a:pPr marL="571500" lvl="1" indent="-342900">
              <a:buFont typeface="Arial" panose="020B0604020202020204" pitchFamily="34" charset="0"/>
              <a:buChar char="•"/>
            </a:pPr>
            <a:r>
              <a:rPr lang="pl-PL" altLang="en-US" sz="1050" b="1" i="1" dirty="0"/>
              <a:t>constexpr</a:t>
            </a:r>
            <a:r>
              <a:rPr lang="pl-PL" altLang="en-US" sz="1050" b="1" dirty="0"/>
              <a:t> expressions</a:t>
            </a:r>
          </a:p>
          <a:p>
            <a:pPr marL="342900" indent="-342900">
              <a:buFont typeface="+mj-lt"/>
              <a:buAutoNum type="arabicPeriod"/>
            </a:pPr>
            <a:r>
              <a:rPr lang="pl-PL" altLang="en-US" sz="1400" dirty="0"/>
              <a:t>New </a:t>
            </a:r>
            <a:r>
              <a:rPr lang="pl-PL" altLang="en-US" sz="1400" dirty="0" err="1"/>
              <a:t>constructions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2510580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idx="4294967295"/>
          </p:nvPr>
        </p:nvSpPr>
        <p:spPr>
          <a:ln/>
        </p:spPr>
        <p:txBody>
          <a:bodyPr/>
          <a:lstStyle/>
          <a:p>
            <a:r>
              <a:rPr lang="en-US" altLang="zh-CN"/>
              <a:t>Constexpr</a:t>
            </a:r>
            <a:endParaRPr lang="en-US" altLang="zh-CN" i="1"/>
          </a:p>
        </p:txBody>
      </p:sp>
      <p:sp>
        <p:nvSpPr>
          <p:cNvPr id="68611" name="Text Placeholder 3"/>
          <p:cNvSpPr>
            <a:spLocks noGrp="1" noChangeArrowheads="1"/>
          </p:cNvSpPr>
          <p:nvPr>
            <p:ph sz="quarter" idx="4294967295"/>
          </p:nvPr>
        </p:nvSpPr>
        <p:spPr bwMode="auto">
          <a:xfrm>
            <a:off x="423863" y="1087438"/>
            <a:ext cx="8216900" cy="1989048"/>
          </a:xfrm>
          <a:prstGeom prst="rect">
            <a:avLst/>
          </a:prstGeom>
          <a:noFill/>
          <a:ln/>
        </p:spPr>
        <p:txBody>
          <a:bodyPr lIns="0" tIns="0" rIns="0" bIns="0"/>
          <a:lstStyle/>
          <a:p>
            <a:pPr marL="0" indent="0">
              <a:buFont typeface="Arial" pitchFamily="34" charset="0"/>
              <a:buNone/>
            </a:pPr>
            <a:r>
              <a:rPr lang="en-US" altLang="zh-CN" sz="1400" dirty="0"/>
              <a:t>C++11 </a:t>
            </a:r>
            <a:r>
              <a:rPr lang="pl-PL" altLang="zh-CN" sz="1400" dirty="0"/>
              <a:t>introduces two meanings of constants</a:t>
            </a:r>
            <a:r>
              <a:rPr lang="en-US" altLang="zh-CN" sz="1400" dirty="0"/>
              <a:t>:</a:t>
            </a:r>
          </a:p>
          <a:p>
            <a:pPr marL="342900" indent="-342900"/>
            <a:r>
              <a:rPr lang="en-US" altLang="zh-CN" sz="1400" dirty="0" err="1"/>
              <a:t>constexpr</a:t>
            </a:r>
            <a:r>
              <a:rPr lang="en-US" altLang="zh-CN" sz="1400" dirty="0"/>
              <a:t> - </a:t>
            </a:r>
            <a:r>
              <a:rPr lang="pl-PL" altLang="zh-CN" sz="1400" dirty="0"/>
              <a:t>constant evaluated during compile time</a:t>
            </a:r>
          </a:p>
          <a:p>
            <a:pPr marL="342900" indent="-342900"/>
            <a:r>
              <a:rPr lang="en-US" altLang="zh-CN" sz="1400" dirty="0" err="1"/>
              <a:t>const</a:t>
            </a:r>
            <a:r>
              <a:rPr lang="en-US" altLang="zh-CN" sz="1400" dirty="0"/>
              <a:t> - </a:t>
            </a:r>
            <a:r>
              <a:rPr lang="pl-PL" altLang="zh-CN" sz="1400" dirty="0"/>
              <a:t>constant</a:t>
            </a:r>
            <a:r>
              <a:rPr lang="en-US" altLang="zh-CN" sz="1400" dirty="0"/>
              <a:t>, </a:t>
            </a:r>
            <a:r>
              <a:rPr lang="pl-PL" altLang="zh-CN" sz="1400" dirty="0"/>
              <a:t>which value can not change</a:t>
            </a:r>
            <a:endParaRPr lang="en-US" altLang="zh-CN" sz="1400" dirty="0"/>
          </a:p>
          <a:p>
            <a:pPr marL="0" indent="0">
              <a:buFont typeface="Arial" pitchFamily="34" charset="0"/>
              <a:buNone/>
            </a:pPr>
            <a:r>
              <a:rPr lang="pl-PL" altLang="zh-CN" sz="1400" dirty="0"/>
              <a:t>C</a:t>
            </a:r>
            <a:r>
              <a:rPr lang="en-US" altLang="zh-CN" sz="1400" dirty="0" err="1"/>
              <a:t>onstant</a:t>
            </a:r>
            <a:r>
              <a:rPr lang="en-US" altLang="zh-CN" sz="1400" dirty="0"/>
              <a:t> expression</a:t>
            </a:r>
            <a:r>
              <a:rPr lang="pl-PL" altLang="zh-CN" sz="1400" dirty="0"/>
              <a:t> (</a:t>
            </a:r>
            <a:r>
              <a:rPr lang="pl-PL" altLang="zh-CN" sz="1400" i="1" dirty="0"/>
              <a:t>constexpr</a:t>
            </a:r>
            <a:r>
              <a:rPr lang="pl-PL" altLang="zh-CN" sz="1400" dirty="0"/>
              <a:t>)</a:t>
            </a:r>
            <a:r>
              <a:rPr lang="en-US" altLang="zh-CN" sz="1400" dirty="0"/>
              <a:t> </a:t>
            </a:r>
            <a:r>
              <a:rPr lang="pl-PL" altLang="zh-CN" sz="1400" dirty="0"/>
              <a:t>is evaluated by compiler during compilation. It can not have values which are not known during compilation and can not have any side effects.</a:t>
            </a:r>
            <a:endParaRPr lang="en-US" altLang="zh-CN" sz="1400" dirty="0"/>
          </a:p>
          <a:p>
            <a:pPr marL="0" indent="0">
              <a:buFont typeface="Arial" pitchFamily="34" charset="0"/>
              <a:buNone/>
            </a:pPr>
            <a:r>
              <a:rPr lang="pl-PL" altLang="zh-CN" sz="1400" dirty="0"/>
              <a:t>If constant expression can not be computed during compilatation, compiles will raise an error.</a:t>
            </a:r>
            <a:endParaRPr lang="en-US" altLang="zh-CN" sz="1400" dirty="0"/>
          </a:p>
          <a:p>
            <a:pPr marL="0" indent="0">
              <a:buFont typeface="Arial" pitchFamily="34" charset="0"/>
              <a:buNone/>
            </a:pPr>
            <a:endParaRPr lang="en-US" altLang="zh-CN" sz="1400" dirty="0"/>
          </a:p>
        </p:txBody>
      </p:sp>
      <p:sp>
        <p:nvSpPr>
          <p:cNvPr id="68612" name="Text Placeholder 3"/>
          <p:cNvSpPr>
            <a:spLocks noGrp="1" noChangeArrowheads="1"/>
          </p:cNvSpPr>
          <p:nvPr>
            <p:ph sz="quarter" idx="4294967295"/>
          </p:nvPr>
        </p:nvSpPr>
        <p:spPr bwMode="auto">
          <a:xfrm>
            <a:off x="423863" y="3200400"/>
            <a:ext cx="8221662" cy="1176338"/>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 x1 = 7;</a:t>
            </a:r>
          </a:p>
          <a:p>
            <a:pPr marL="0" indent="0">
              <a:spcAft>
                <a:spcPct val="0"/>
              </a:spcAft>
              <a:buFont typeface="Arial" pitchFamily="34" charset="0"/>
              <a:buNone/>
            </a:pPr>
            <a:r>
              <a:rPr lang="en-US" altLang="zh-CN" sz="1400" dirty="0" err="1">
                <a:solidFill>
                  <a:srgbClr val="000000"/>
                </a:solidFill>
                <a:latin typeface="Consolas" pitchFamily="49" charset="0"/>
                <a:ea typeface="DejaVu Sans" charset="0"/>
                <a:cs typeface="DejaVu Sans" charset="0"/>
                <a:sym typeface="Consolas" pitchFamily="49" charset="0"/>
              </a:rPr>
              <a:t>constexpr</a:t>
            </a:r>
            <a:r>
              <a:rPr lang="en-US" altLang="zh-CN" sz="1400" dirty="0">
                <a:solidFill>
                  <a:srgbClr val="000000"/>
                </a:solidFill>
                <a:latin typeface="Consolas" pitchFamily="49" charset="0"/>
                <a:ea typeface="DejaVu Sans" charset="0"/>
                <a:cs typeface="DejaVu Sans" charset="0"/>
                <a:sym typeface="Consolas" pitchFamily="49" charset="0"/>
              </a:rPr>
              <a:t> </a:t>
            </a: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 x2 = 7;</a:t>
            </a:r>
          </a:p>
          <a:p>
            <a:pPr marL="0" indent="0">
              <a:spcAft>
                <a:spcPct val="0"/>
              </a:spcAft>
              <a:buFont typeface="Arial" pitchFamily="34" charset="0"/>
              <a:buNone/>
            </a:pPr>
            <a:endParaRPr lang="en-US" altLang="zh-CN" sz="14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400" dirty="0" err="1">
                <a:solidFill>
                  <a:srgbClr val="000000"/>
                </a:solidFill>
                <a:latin typeface="Consolas" pitchFamily="49" charset="0"/>
                <a:ea typeface="DejaVu Sans" charset="0"/>
                <a:cs typeface="DejaVu Sans" charset="0"/>
                <a:sym typeface="Consolas" pitchFamily="49" charset="0"/>
              </a:rPr>
              <a:t>constexpr</a:t>
            </a:r>
            <a:r>
              <a:rPr lang="en-US" altLang="zh-CN" sz="1400" dirty="0">
                <a:solidFill>
                  <a:srgbClr val="000000"/>
                </a:solidFill>
                <a:latin typeface="Consolas" pitchFamily="49" charset="0"/>
                <a:ea typeface="DejaVu Sans" charset="0"/>
                <a:cs typeface="DejaVu Sans" charset="0"/>
                <a:sym typeface="Consolas" pitchFamily="49" charset="0"/>
              </a:rPr>
              <a:t> </a:t>
            </a:r>
            <a:r>
              <a:rPr lang="pl-PL" altLang="zh-CN" sz="1400" dirty="0" err="1">
                <a:solidFill>
                  <a:srgbClr val="000000"/>
                </a:solidFill>
                <a:latin typeface="Consolas" pitchFamily="49" charset="0"/>
                <a:ea typeface="DejaVu Sans" charset="0"/>
                <a:cs typeface="DejaVu Sans" charset="0"/>
                <a:sym typeface="Consolas" pitchFamily="49" charset="0"/>
              </a:rPr>
              <a:t>int</a:t>
            </a:r>
            <a:r>
              <a:rPr lang="pl-PL" altLang="zh-CN" sz="1400" dirty="0">
                <a:solidFill>
                  <a:srgbClr val="000000"/>
                </a:solidFill>
                <a:latin typeface="Consolas" pitchFamily="49" charset="0"/>
                <a:ea typeface="DejaVu Sans" charset="0"/>
                <a:cs typeface="DejaVu Sans" charset="0"/>
                <a:sym typeface="Consolas" pitchFamily="49" charset="0"/>
              </a:rPr>
              <a:t> </a:t>
            </a:r>
            <a:r>
              <a:rPr lang="en-US" altLang="zh-CN" sz="1400" dirty="0">
                <a:solidFill>
                  <a:srgbClr val="000000"/>
                </a:solidFill>
                <a:latin typeface="Consolas" pitchFamily="49" charset="0"/>
                <a:ea typeface="DejaVu Sans" charset="0"/>
                <a:cs typeface="DejaVu Sans" charset="0"/>
                <a:sym typeface="Consolas" pitchFamily="49" charset="0"/>
              </a:rPr>
              <a:t>x3 = x1; // error: </a:t>
            </a:r>
            <a:r>
              <a:rPr lang="en-US" altLang="zh-CN" sz="1400" dirty="0" err="1">
                <a:solidFill>
                  <a:srgbClr val="000000"/>
                </a:solidFill>
                <a:latin typeface="Consolas" pitchFamily="49" charset="0"/>
                <a:ea typeface="DejaVu Sans" charset="0"/>
                <a:cs typeface="DejaVu Sans" charset="0"/>
                <a:sym typeface="Consolas" pitchFamily="49" charset="0"/>
              </a:rPr>
              <a:t>initializer</a:t>
            </a:r>
            <a:r>
              <a:rPr lang="en-US" altLang="zh-CN" sz="1400" dirty="0">
                <a:solidFill>
                  <a:srgbClr val="000000"/>
                </a:solidFill>
                <a:latin typeface="Consolas" pitchFamily="49" charset="0"/>
                <a:ea typeface="DejaVu Sans" charset="0"/>
                <a:cs typeface="DejaVu Sans" charset="0"/>
                <a:sym typeface="Consolas" pitchFamily="49" charset="0"/>
              </a:rPr>
              <a:t> is not a </a:t>
            </a:r>
            <a:r>
              <a:rPr lang="en-US" altLang="zh-CN" sz="1400" dirty="0" err="1">
                <a:solidFill>
                  <a:srgbClr val="000000"/>
                </a:solidFill>
                <a:latin typeface="Consolas" pitchFamily="49" charset="0"/>
                <a:ea typeface="DejaVu Sans" charset="0"/>
                <a:cs typeface="DejaVu Sans" charset="0"/>
                <a:sym typeface="Consolas" pitchFamily="49" charset="0"/>
              </a:rPr>
              <a:t>contant</a:t>
            </a:r>
            <a:r>
              <a:rPr lang="en-US" altLang="zh-CN" sz="1400" dirty="0">
                <a:solidFill>
                  <a:srgbClr val="000000"/>
                </a:solidFill>
                <a:latin typeface="Consolas" pitchFamily="49" charset="0"/>
                <a:ea typeface="DejaVu Sans" charset="0"/>
                <a:cs typeface="DejaVu Sans" charset="0"/>
                <a:sym typeface="Consolas" pitchFamily="49" charset="0"/>
              </a:rPr>
              <a:t> expression</a:t>
            </a:r>
          </a:p>
          <a:p>
            <a:pPr marL="0" indent="0">
              <a:spcAft>
                <a:spcPct val="0"/>
              </a:spcAft>
              <a:buNone/>
            </a:pPr>
            <a:r>
              <a:rPr lang="en-US" altLang="zh-CN" sz="1400" dirty="0" err="1">
                <a:solidFill>
                  <a:srgbClr val="000000"/>
                </a:solidFill>
                <a:latin typeface="Consolas" pitchFamily="49" charset="0"/>
                <a:ea typeface="DejaVu Sans" charset="0"/>
                <a:cs typeface="DejaVu Sans" charset="0"/>
                <a:sym typeface="Consolas" pitchFamily="49" charset="0"/>
              </a:rPr>
              <a:t>constexpr</a:t>
            </a:r>
            <a:r>
              <a:rPr lang="en-US" altLang="zh-CN" sz="1400" dirty="0">
                <a:solidFill>
                  <a:srgbClr val="000000"/>
                </a:solidFill>
                <a:latin typeface="Consolas" pitchFamily="49" charset="0"/>
                <a:ea typeface="DejaVu Sans" charset="0"/>
                <a:cs typeface="DejaVu Sans" charset="0"/>
                <a:sym typeface="Consolas" pitchFamily="49" charset="0"/>
              </a:rPr>
              <a:t> </a:t>
            </a:r>
            <a:r>
              <a:rPr lang="pl-PL" altLang="zh-CN" sz="1400" dirty="0" err="1">
                <a:solidFill>
                  <a:srgbClr val="000000"/>
                </a:solidFill>
                <a:latin typeface="Consolas" pitchFamily="49" charset="0"/>
                <a:ea typeface="DejaVu Sans" charset="0"/>
                <a:cs typeface="DejaVu Sans" charset="0"/>
                <a:sym typeface="Consolas" pitchFamily="49" charset="0"/>
              </a:rPr>
              <a:t>int</a:t>
            </a:r>
            <a:r>
              <a:rPr lang="pl-PL" altLang="zh-CN" sz="1400" dirty="0">
                <a:solidFill>
                  <a:srgbClr val="000000"/>
                </a:solidFill>
                <a:latin typeface="Consolas" pitchFamily="49" charset="0"/>
                <a:ea typeface="DejaVu Sans" charset="0"/>
                <a:cs typeface="DejaVu Sans" charset="0"/>
                <a:sym typeface="Consolas" pitchFamily="49" charset="0"/>
              </a:rPr>
              <a:t> </a:t>
            </a:r>
            <a:r>
              <a:rPr lang="en-US" altLang="zh-CN" sz="1400" dirty="0">
                <a:solidFill>
                  <a:srgbClr val="000000"/>
                </a:solidFill>
                <a:latin typeface="Consolas" pitchFamily="49" charset="0"/>
                <a:ea typeface="DejaVu Sans" charset="0"/>
                <a:cs typeface="DejaVu Sans" charset="0"/>
                <a:sym typeface="Consolas" pitchFamily="49" charset="0"/>
              </a:rPr>
              <a:t>x4 = x2; // OK </a:t>
            </a:r>
            <a:endParaRPr lang="en-US" altLang="zh-CN" sz="4800" dirty="0"/>
          </a:p>
        </p:txBody>
      </p:sp>
      <p:sp>
        <p:nvSpPr>
          <p:cNvPr id="68613" name="Content Placeholder 5"/>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endParaRPr lang="en-US" sz="1800">
              <a:latin typeface="Nokia Pure Headline Light"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idx="4294967295"/>
          </p:nvPr>
        </p:nvSpPr>
        <p:spPr>
          <a:ln/>
        </p:spPr>
        <p:txBody>
          <a:bodyPr/>
          <a:lstStyle/>
          <a:p>
            <a:r>
              <a:rPr lang="en-US" altLang="zh-CN"/>
              <a:t>Constexpr</a:t>
            </a:r>
            <a:endParaRPr lang="en-US" altLang="zh-CN" i="1"/>
          </a:p>
        </p:txBody>
      </p:sp>
      <p:sp>
        <p:nvSpPr>
          <p:cNvPr id="71683" name="Text Placeholder 3"/>
          <p:cNvSpPr>
            <a:spLocks noGrp="1" noChangeArrowheads="1"/>
          </p:cNvSpPr>
          <p:nvPr>
            <p:ph sz="quarter" idx="4294967295"/>
          </p:nvPr>
        </p:nvSpPr>
        <p:spPr bwMode="auto">
          <a:xfrm>
            <a:off x="423863" y="3076575"/>
            <a:ext cx="8221662" cy="1300163"/>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400" dirty="0" err="1">
                <a:solidFill>
                  <a:srgbClr val="000000"/>
                </a:solidFill>
                <a:latin typeface="Consolas" pitchFamily="49" charset="0"/>
                <a:ea typeface="DejaVu Sans" charset="0"/>
                <a:cs typeface="DejaVu Sans" charset="0"/>
                <a:sym typeface="Consolas" pitchFamily="49" charset="0"/>
              </a:rPr>
              <a:t>constexpr</a:t>
            </a:r>
            <a:r>
              <a:rPr lang="en-US" altLang="zh-CN" sz="1400" dirty="0">
                <a:solidFill>
                  <a:srgbClr val="000000"/>
                </a:solidFill>
                <a:latin typeface="Consolas" pitchFamily="49" charset="0"/>
                <a:ea typeface="DejaVu Sans" charset="0"/>
                <a:cs typeface="DejaVu Sans" charset="0"/>
                <a:sym typeface="Consolas" pitchFamily="49" charset="0"/>
              </a:rPr>
              <a:t> </a:t>
            </a: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 x = 7;</a:t>
            </a:r>
          </a:p>
          <a:p>
            <a:pPr marL="0" indent="0">
              <a:spcAft>
                <a:spcPct val="0"/>
              </a:spcAft>
              <a:buFont typeface="Arial" pitchFamily="34" charset="0"/>
              <a:buNone/>
            </a:pPr>
            <a:r>
              <a:rPr lang="en-US" altLang="zh-CN" sz="1400" dirty="0" err="1">
                <a:solidFill>
                  <a:srgbClr val="000000"/>
                </a:solidFill>
                <a:latin typeface="Consolas" pitchFamily="49" charset="0"/>
                <a:ea typeface="DejaVu Sans" charset="0"/>
                <a:cs typeface="DejaVu Sans" charset="0"/>
                <a:sym typeface="Consolas" pitchFamily="49" charset="0"/>
              </a:rPr>
              <a:t>constexpr</a:t>
            </a:r>
            <a:r>
              <a:rPr lang="en-US" altLang="zh-CN" sz="1400" dirty="0">
                <a:solidFill>
                  <a:srgbClr val="000000"/>
                </a:solidFill>
                <a:latin typeface="Consolas" pitchFamily="49" charset="0"/>
                <a:ea typeface="DejaVu Sans" charset="0"/>
                <a:cs typeface="DejaVu Sans" charset="0"/>
                <a:sym typeface="Consolas" pitchFamily="49" charset="0"/>
              </a:rPr>
              <a:t> auto prefix = "Data";</a:t>
            </a:r>
          </a:p>
          <a:p>
            <a:pPr marL="0" indent="0">
              <a:spcAft>
                <a:spcPct val="0"/>
              </a:spcAft>
              <a:buFont typeface="Arial" pitchFamily="34" charset="0"/>
              <a:buNone/>
            </a:pPr>
            <a:r>
              <a:rPr lang="en-US" altLang="zh-CN" sz="1400" dirty="0" err="1">
                <a:solidFill>
                  <a:srgbClr val="000000"/>
                </a:solidFill>
                <a:latin typeface="Consolas" pitchFamily="49" charset="0"/>
                <a:ea typeface="DejaVu Sans" charset="0"/>
                <a:cs typeface="DejaVu Sans" charset="0"/>
                <a:sym typeface="Consolas" pitchFamily="49" charset="0"/>
              </a:rPr>
              <a:t>constexpr</a:t>
            </a:r>
            <a:r>
              <a:rPr lang="en-US" altLang="zh-CN" sz="1400" dirty="0">
                <a:solidFill>
                  <a:srgbClr val="000000"/>
                </a:solidFill>
                <a:latin typeface="Consolas" pitchFamily="49" charset="0"/>
                <a:ea typeface="DejaVu Sans" charset="0"/>
                <a:cs typeface="DejaVu Sans" charset="0"/>
                <a:sym typeface="Consolas" pitchFamily="49" charset="0"/>
              </a:rPr>
              <a:t> </a:t>
            </a:r>
            <a:r>
              <a:rPr lang="en-US" altLang="zh-CN" sz="1400" dirty="0" err="1">
                <a:solidFill>
                  <a:srgbClr val="000000"/>
                </a:solidFill>
                <a:latin typeface="Consolas" pitchFamily="49" charset="0"/>
                <a:ea typeface="DejaVu Sans" charset="0"/>
                <a:cs typeface="DejaVu Sans" charset="0"/>
                <a:sym typeface="Consolas" pitchFamily="49" charset="0"/>
              </a:rPr>
              <a:t>int</a:t>
            </a:r>
            <a:r>
              <a:rPr lang="en-US" altLang="zh-CN" sz="1400" dirty="0">
                <a:solidFill>
                  <a:srgbClr val="000000"/>
                </a:solidFill>
                <a:latin typeface="Consolas" pitchFamily="49" charset="0"/>
                <a:ea typeface="DejaVu Sans" charset="0"/>
                <a:cs typeface="DejaVu Sans" charset="0"/>
                <a:sym typeface="Consolas" pitchFamily="49" charset="0"/>
              </a:rPr>
              <a:t> </a:t>
            </a:r>
            <a:r>
              <a:rPr lang="en-US" altLang="zh-CN" sz="1400" dirty="0" err="1">
                <a:solidFill>
                  <a:srgbClr val="000000"/>
                </a:solidFill>
                <a:latin typeface="Consolas" pitchFamily="49" charset="0"/>
                <a:ea typeface="DejaVu Sans" charset="0"/>
                <a:cs typeface="DejaVu Sans" charset="0"/>
                <a:sym typeface="Consolas" pitchFamily="49" charset="0"/>
              </a:rPr>
              <a:t>n_x</a:t>
            </a:r>
            <a:r>
              <a:rPr lang="en-US" altLang="zh-CN" sz="1400" dirty="0">
                <a:solidFill>
                  <a:srgbClr val="000000"/>
                </a:solidFill>
                <a:latin typeface="Consolas" pitchFamily="49" charset="0"/>
                <a:ea typeface="DejaVu Sans" charset="0"/>
                <a:cs typeface="DejaVu Sans" charset="0"/>
                <a:sym typeface="Consolas" pitchFamily="49" charset="0"/>
              </a:rPr>
              <a:t> = factorial(x);</a:t>
            </a:r>
          </a:p>
          <a:p>
            <a:pPr marL="0" indent="0">
              <a:spcAft>
                <a:spcPct val="0"/>
              </a:spcAft>
              <a:buFont typeface="Arial" pitchFamily="34" charset="0"/>
              <a:buNone/>
            </a:pPr>
            <a:r>
              <a:rPr lang="en-US" altLang="zh-CN" sz="1400" dirty="0" err="1">
                <a:solidFill>
                  <a:srgbClr val="000000"/>
                </a:solidFill>
                <a:latin typeface="Consolas" pitchFamily="49" charset="0"/>
                <a:ea typeface="DejaVu Sans" charset="0"/>
                <a:cs typeface="DejaVu Sans" charset="0"/>
                <a:sym typeface="Consolas" pitchFamily="49" charset="0"/>
              </a:rPr>
              <a:t>constexpr</a:t>
            </a:r>
            <a:r>
              <a:rPr lang="en-US" altLang="zh-CN" sz="1400" dirty="0">
                <a:solidFill>
                  <a:srgbClr val="000000"/>
                </a:solidFill>
                <a:latin typeface="Consolas" pitchFamily="49" charset="0"/>
                <a:ea typeface="DejaVu Sans" charset="0"/>
                <a:cs typeface="DejaVu Sans" charset="0"/>
                <a:sym typeface="Consolas" pitchFamily="49" charset="0"/>
              </a:rPr>
              <a:t> double pi = 3.1415;</a:t>
            </a:r>
          </a:p>
          <a:p>
            <a:pPr marL="0" indent="0">
              <a:spcAft>
                <a:spcPct val="0"/>
              </a:spcAft>
              <a:buFont typeface="Arial" pitchFamily="34" charset="0"/>
              <a:buNone/>
            </a:pPr>
            <a:r>
              <a:rPr lang="en-US" altLang="zh-CN" sz="1400" dirty="0" err="1">
                <a:solidFill>
                  <a:srgbClr val="000000"/>
                </a:solidFill>
                <a:latin typeface="Consolas" pitchFamily="49" charset="0"/>
                <a:ea typeface="DejaVu Sans" charset="0"/>
                <a:cs typeface="DejaVu Sans" charset="0"/>
                <a:sym typeface="Consolas" pitchFamily="49" charset="0"/>
              </a:rPr>
              <a:t>constexpr</a:t>
            </a:r>
            <a:r>
              <a:rPr lang="en-US" altLang="zh-CN" sz="1400" dirty="0">
                <a:solidFill>
                  <a:srgbClr val="000000"/>
                </a:solidFill>
                <a:latin typeface="Consolas" pitchFamily="49" charset="0"/>
                <a:ea typeface="DejaVu Sans" charset="0"/>
                <a:cs typeface="DejaVu Sans" charset="0"/>
                <a:sym typeface="Consolas" pitchFamily="49" charset="0"/>
              </a:rPr>
              <a:t> double pi_2 = pi / 2;</a:t>
            </a:r>
            <a:endParaRPr lang="en-US" altLang="zh-CN" sz="4800" dirty="0"/>
          </a:p>
        </p:txBody>
      </p:sp>
      <p:sp>
        <p:nvSpPr>
          <p:cNvPr id="71684" name="Content Placeholder 5"/>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en-US" altLang="zh-CN" sz="1800" dirty="0" err="1">
                <a:latin typeface="Nokia Pure Headline Light" pitchFamily="34" charset="0"/>
              </a:rPr>
              <a:t>Constexpr</a:t>
            </a:r>
            <a:r>
              <a:rPr lang="pl-PL" altLang="zh-CN" sz="1800" dirty="0">
                <a:latin typeface="Nokia Pure Headline Light" pitchFamily="34" charset="0"/>
              </a:rPr>
              <a:t> variables</a:t>
            </a:r>
            <a:endParaRPr lang="en-US" altLang="zh-CN" sz="1800" dirty="0">
              <a:latin typeface="Nokia Pure Headline Light" pitchFamily="34" charset="0"/>
            </a:endParaRPr>
          </a:p>
        </p:txBody>
      </p:sp>
      <p:sp>
        <p:nvSpPr>
          <p:cNvPr id="71685" name="Text Placeholder 3"/>
          <p:cNvSpPr>
            <a:spLocks noGrp="1" noChangeArrowheads="1"/>
          </p:cNvSpPr>
          <p:nvPr>
            <p:ph sz="quarter" idx="4294967295"/>
          </p:nvPr>
        </p:nvSpPr>
        <p:spPr bwMode="auto">
          <a:xfrm>
            <a:off x="423863" y="1087438"/>
            <a:ext cx="8216900" cy="998537"/>
          </a:xfrm>
          <a:prstGeom prst="rect">
            <a:avLst/>
          </a:prstGeom>
          <a:noFill/>
          <a:ln/>
        </p:spPr>
        <p:txBody>
          <a:bodyPr lIns="0" tIns="0" rIns="0" bIns="0"/>
          <a:lstStyle/>
          <a:p>
            <a:pPr marL="0" indent="0">
              <a:buFont typeface="Arial" pitchFamily="34" charset="0"/>
              <a:buNone/>
            </a:pPr>
            <a:r>
              <a:rPr lang="pl-PL" altLang="zh-CN" sz="1400" dirty="0"/>
              <a:t>In </a:t>
            </a:r>
            <a:r>
              <a:rPr lang="en-US" altLang="zh-CN" sz="1400" dirty="0"/>
              <a:t>C++11 </a:t>
            </a:r>
            <a:r>
              <a:rPr lang="en-US" altLang="zh-CN" sz="1400" dirty="0" err="1"/>
              <a:t>constexpr</a:t>
            </a:r>
            <a:r>
              <a:rPr lang="en-US" altLang="zh-CN" sz="1400" dirty="0"/>
              <a:t> </a:t>
            </a:r>
            <a:r>
              <a:rPr lang="pl-PL" altLang="zh-CN" sz="1400" dirty="0"/>
              <a:t>variables must be initialized with constant expression.</a:t>
            </a:r>
            <a:endParaRPr lang="en-US" altLang="zh-CN" sz="1400" dirty="0"/>
          </a:p>
          <a:p>
            <a:pPr marL="0" indent="0">
              <a:buFont typeface="Arial" pitchFamily="34" charset="0"/>
              <a:buNone/>
            </a:pPr>
            <a:r>
              <a:rPr lang="pl-PL" altLang="zh-CN" sz="1400" dirty="0"/>
              <a:t>Important:</a:t>
            </a:r>
            <a:r>
              <a:rPr lang="en-US" altLang="zh-CN" sz="1400" dirty="0"/>
              <a:t> </a:t>
            </a:r>
            <a:r>
              <a:rPr lang="en-US" altLang="zh-CN" sz="1400" dirty="0" err="1"/>
              <a:t>const</a:t>
            </a:r>
            <a:r>
              <a:rPr lang="en-US" altLang="zh-CN" sz="1400" dirty="0"/>
              <a:t> </a:t>
            </a:r>
            <a:r>
              <a:rPr lang="pl-PL" altLang="zh-CN" sz="1400" dirty="0"/>
              <a:t>does not need to be initalized with constant expression.</a:t>
            </a:r>
            <a:endParaRPr lang="en-US" altLang="zh-C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17"/>
          <p:cNvSpPr>
            <a:spLocks noGrp="1" noChangeArrowheads="1"/>
          </p:cNvSpPr>
          <p:nvPr>
            <p:ph idx="4294967295"/>
          </p:nvPr>
        </p:nvSpPr>
        <p:spPr bwMode="auto">
          <a:xfrm>
            <a:off x="417513" y="1089025"/>
            <a:ext cx="8229600" cy="3306763"/>
          </a:xfrm>
          <a:prstGeom prst="rect">
            <a:avLst/>
          </a:prstGeom>
          <a:noFill/>
          <a:ln/>
        </p:spPr>
        <p:txBody>
          <a:bodyPr lIns="0" tIns="0" rIns="0" bIns="0"/>
          <a:lstStyle/>
          <a:p>
            <a:pPr marL="342900" indent="-342900"/>
            <a:r>
              <a:rPr lang="en-US" altLang="zh-CN" sz="1800" dirty="0"/>
              <a:t> 1998 – </a:t>
            </a:r>
            <a:r>
              <a:rPr lang="pl-PL" altLang="zh-CN" sz="1800" dirty="0"/>
              <a:t>first </a:t>
            </a:r>
            <a:r>
              <a:rPr lang="en-US" altLang="zh-CN" sz="1800" dirty="0"/>
              <a:t>ISO C++</a:t>
            </a:r>
            <a:r>
              <a:rPr lang="pl-PL" altLang="zh-CN" sz="1800" dirty="0"/>
              <a:t> standard </a:t>
            </a:r>
            <a:endParaRPr lang="en-US" altLang="zh-CN" sz="1800" dirty="0"/>
          </a:p>
          <a:p>
            <a:pPr marL="342900" indent="-342900"/>
            <a:r>
              <a:rPr lang="en-US" altLang="zh-CN" sz="1800" dirty="0"/>
              <a:t> 2003 - TC1 (“Technical Corrigendum 1”) </a:t>
            </a:r>
            <a:r>
              <a:rPr lang="pl-PL" altLang="zh-CN" sz="1800" dirty="0"/>
              <a:t>published as</a:t>
            </a:r>
            <a:r>
              <a:rPr lang="en-US" altLang="zh-CN" sz="1800" dirty="0"/>
              <a:t> (“C++03”). </a:t>
            </a:r>
            <a:r>
              <a:rPr lang="pl-PL" altLang="zh-CN" sz="1800" dirty="0"/>
              <a:t>Bug fixes for</a:t>
            </a:r>
            <a:r>
              <a:rPr lang="en-US" altLang="zh-CN" sz="1800" dirty="0"/>
              <a:t> C++98</a:t>
            </a:r>
          </a:p>
          <a:p>
            <a:pPr marL="342900" indent="-342900"/>
            <a:r>
              <a:rPr lang="en-US" altLang="zh-CN" sz="1800" dirty="0"/>
              <a:t> 2005 - “Technical Report 1”</a:t>
            </a:r>
            <a:r>
              <a:rPr lang="pl-PL" altLang="zh-CN" sz="1800" dirty="0"/>
              <a:t> published</a:t>
            </a:r>
            <a:endParaRPr lang="en-US" altLang="zh-CN" sz="1800" dirty="0"/>
          </a:p>
          <a:p>
            <a:pPr marL="342900" indent="-342900"/>
            <a:r>
              <a:rPr lang="en-US" altLang="zh-CN" sz="1800" dirty="0"/>
              <a:t> 2011 – </a:t>
            </a:r>
            <a:r>
              <a:rPr lang="pl-PL" altLang="zh-CN" sz="1800" dirty="0"/>
              <a:t>ratified </a:t>
            </a:r>
            <a:r>
              <a:rPr lang="en-US" altLang="zh-CN" sz="1800" dirty="0"/>
              <a:t>C++0x -&gt; C++11</a:t>
            </a:r>
          </a:p>
          <a:p>
            <a:pPr marL="342900" indent="-342900"/>
            <a:r>
              <a:rPr lang="en-US" altLang="zh-CN" sz="1800" dirty="0"/>
              <a:t> 2013 – </a:t>
            </a:r>
            <a:r>
              <a:rPr lang="pl-PL" altLang="zh-CN" sz="1800" dirty="0"/>
              <a:t>full version of </a:t>
            </a:r>
            <a:r>
              <a:rPr lang="en-US" altLang="zh-CN" sz="1800" dirty="0"/>
              <a:t>C++14</a:t>
            </a:r>
            <a:r>
              <a:rPr lang="pl-PL" altLang="zh-CN" sz="1800" dirty="0"/>
              <a:t> draft </a:t>
            </a:r>
            <a:endParaRPr lang="en-US" altLang="zh-CN" sz="1800" dirty="0"/>
          </a:p>
          <a:p>
            <a:pPr marL="342900" indent="-342900"/>
            <a:r>
              <a:rPr lang="en-US" altLang="zh-CN" sz="1800" dirty="0"/>
              <a:t> 2014 - C++14 </a:t>
            </a:r>
            <a:r>
              <a:rPr lang="pl-PL" altLang="zh-CN" sz="1800" dirty="0"/>
              <a:t>published </a:t>
            </a:r>
            <a:r>
              <a:rPr lang="en-US" altLang="zh-CN" sz="1800" dirty="0"/>
              <a:t>(minor revision)</a:t>
            </a:r>
          </a:p>
          <a:p>
            <a:pPr marL="342900" indent="-342900"/>
            <a:r>
              <a:rPr lang="en-US" altLang="zh-CN" sz="1800" dirty="0"/>
              <a:t> 2017 –</a:t>
            </a:r>
            <a:r>
              <a:rPr lang="pl-PL" altLang="zh-CN" sz="1800" dirty="0"/>
              <a:t> </a:t>
            </a:r>
            <a:r>
              <a:rPr lang="en-US" altLang="zh-CN" sz="1800" dirty="0"/>
              <a:t>C++17</a:t>
            </a:r>
            <a:r>
              <a:rPr lang="pl-PL" altLang="zh-CN" sz="1800" dirty="0"/>
              <a:t> (</a:t>
            </a:r>
            <a:r>
              <a:rPr lang="pl-PL" altLang="zh-CN" sz="1800" dirty="0" err="1"/>
              <a:t>partially</a:t>
            </a:r>
            <a:r>
              <a:rPr lang="pl-PL" altLang="zh-CN" sz="1800" dirty="0"/>
              <a:t> </a:t>
            </a:r>
            <a:r>
              <a:rPr lang="pl-PL" altLang="zh-CN" sz="1800" dirty="0" err="1"/>
              <a:t>supported</a:t>
            </a:r>
            <a:r>
              <a:rPr lang="pl-PL" altLang="zh-CN" sz="1800" dirty="0"/>
              <a:t> </a:t>
            </a:r>
            <a:r>
              <a:rPr lang="pl-PL" altLang="zh-CN" sz="1800" dirty="0" err="1"/>
              <a:t>now</a:t>
            </a:r>
            <a:r>
              <a:rPr lang="pl-PL" altLang="zh-CN" sz="1800" dirty="0"/>
              <a:t>)</a:t>
            </a:r>
            <a:endParaRPr lang="en-US" altLang="zh-CN" sz="1800" dirty="0"/>
          </a:p>
          <a:p>
            <a:pPr marL="342900" indent="-342900"/>
            <a:endParaRPr lang="en-US" altLang="zh-CN" sz="1800" dirty="0"/>
          </a:p>
          <a:p>
            <a:pPr marL="342900" indent="-342900"/>
            <a:endParaRPr lang="en-US" altLang="zh-CN" sz="1800" dirty="0"/>
          </a:p>
        </p:txBody>
      </p:sp>
      <p:sp>
        <p:nvSpPr>
          <p:cNvPr id="6147" name="Title 11"/>
          <p:cNvSpPr>
            <a:spLocks noGrp="1" noChangeArrowheads="1"/>
          </p:cNvSpPr>
          <p:nvPr>
            <p:ph type="title" idx="4294967295"/>
          </p:nvPr>
        </p:nvSpPr>
        <p:spPr>
          <a:ln/>
        </p:spPr>
        <p:txBody>
          <a:bodyPr/>
          <a:lstStyle/>
          <a:p>
            <a:r>
              <a:rPr lang="pl-PL" altLang="zh-CN" dirty="0"/>
              <a:t>Introduction to </a:t>
            </a:r>
            <a:r>
              <a:rPr lang="en-US" altLang="zh-CN" dirty="0"/>
              <a:t>C++1</a:t>
            </a:r>
            <a:r>
              <a:rPr lang="pl-PL" altLang="zh-CN" dirty="0"/>
              <a:t>4 standard</a:t>
            </a:r>
            <a:br>
              <a:rPr lang="en-US" altLang="zh-CN" dirty="0"/>
            </a:br>
            <a:endParaRPr lang="en-US" altLang="zh-CN" dirty="0"/>
          </a:p>
        </p:txBody>
      </p:sp>
      <p:sp>
        <p:nvSpPr>
          <p:cNvPr id="6148" name="Content Placeholder 2"/>
          <p:cNvSpPr>
            <a:spLocks noChangeArrowheads="1"/>
          </p:cNvSpPr>
          <p:nvPr/>
        </p:nvSpPr>
        <p:spPr bwMode="auto">
          <a:xfrm>
            <a:off x="417513" y="744538"/>
            <a:ext cx="8228012" cy="301625"/>
          </a:xfrm>
          <a:prstGeom prst="rect">
            <a:avLst/>
          </a:prstGeom>
          <a:noFill/>
          <a:ln w="9525">
            <a:noFill/>
            <a:miter lim="800000"/>
            <a:headEnd/>
            <a:tailEnd/>
          </a:ln>
        </p:spPr>
        <p:txBody>
          <a:bodyPr/>
          <a:lstStyle/>
          <a:p>
            <a:pPr marL="230188" indent="-230188">
              <a:spcAft>
                <a:spcPts val="600"/>
              </a:spcAft>
              <a:buFont typeface="Arial" pitchFamily="34" charset="0"/>
              <a:buChar char="•"/>
            </a:pPr>
            <a:endParaRPr lang="en-US" sz="3200" b="1" i="1">
              <a:solidFill>
                <a:schemeClr val="bg2"/>
              </a:solidFill>
              <a:latin typeface="Nokia Pure Text Light" pitchFamily="34" charset="0"/>
              <a:ea typeface="ヒラギノ角ゴ Pro W3" charset="0"/>
              <a:cs typeface="ヒラギノ角ゴ Pro W3" charset="0"/>
            </a:endParaRPr>
          </a:p>
        </p:txBody>
      </p:sp>
      <p:sp>
        <p:nvSpPr>
          <p:cNvPr id="6149" name="Text Placeholder 19"/>
          <p:cNvSpPr>
            <a:spLocks noGrp="1" noChangeArrowheads="1"/>
          </p:cNvSpPr>
          <p:nvPr>
            <p:ph sz="quarter" idx="4294967295"/>
          </p:nvPr>
        </p:nvSpPr>
        <p:spPr bwMode="auto">
          <a:xfrm>
            <a:off x="417513" y="536575"/>
            <a:ext cx="8229600" cy="301625"/>
          </a:xfrm>
          <a:prstGeom prst="rect">
            <a:avLst/>
          </a:prstGeom>
          <a:noFill/>
          <a:ln/>
        </p:spPr>
        <p:txBody>
          <a:bodyPr lIns="0" tIns="0" rIns="0" bIns="0"/>
          <a:lstStyle/>
          <a:p>
            <a:pPr>
              <a:buFont typeface="Arial" pitchFamily="34" charset="0"/>
              <a:buNone/>
            </a:pPr>
            <a:r>
              <a:rPr lang="pl-PL" altLang="zh-CN" sz="1800" dirty="0">
                <a:latin typeface="Nokia Pure Headline Light" pitchFamily="34" charset="0"/>
              </a:rPr>
              <a:t>C</a:t>
            </a:r>
            <a:r>
              <a:rPr lang="en-US" altLang="zh-CN" sz="1800" dirty="0">
                <a:latin typeface="Nokia Pure Headline Light" pitchFamily="34" charset="0"/>
              </a:rPr>
              <a:t>++</a:t>
            </a:r>
            <a:r>
              <a:rPr lang="pl-PL" altLang="zh-CN" sz="1800" dirty="0">
                <a:latin typeface="Nokia Pure Headline Light" pitchFamily="34" charset="0"/>
              </a:rPr>
              <a:t> standarization history</a:t>
            </a:r>
            <a:endParaRPr lang="en-US" altLang="zh-CN" sz="1800" dirty="0">
              <a:latin typeface="Nokia Pure Headline Light" pitchFamily="34" charset="0"/>
            </a:endParaRPr>
          </a:p>
        </p:txBody>
      </p:sp>
    </p:spTree>
    <p:extLst>
      <p:ext uri="{BB962C8B-B14F-4D97-AF65-F5344CB8AC3E}">
        <p14:creationId xmlns:p14="http://schemas.microsoft.com/office/powerpoint/2010/main" val="3328169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idx="4294967295"/>
          </p:nvPr>
        </p:nvSpPr>
        <p:spPr>
          <a:ln/>
        </p:spPr>
        <p:txBody>
          <a:bodyPr/>
          <a:lstStyle/>
          <a:p>
            <a:r>
              <a:rPr lang="en-US" altLang="zh-CN" dirty="0" err="1"/>
              <a:t>Constexpr</a:t>
            </a:r>
            <a:r>
              <a:rPr lang="pl-PL" altLang="zh-CN" dirty="0"/>
              <a:t> functions</a:t>
            </a:r>
            <a:endParaRPr lang="en-US" altLang="zh-CN" i="1" dirty="0"/>
          </a:p>
        </p:txBody>
      </p:sp>
      <p:sp>
        <p:nvSpPr>
          <p:cNvPr id="70659" name="Text Placeholder 3"/>
          <p:cNvSpPr>
            <a:spLocks noGrp="1" noChangeArrowheads="1"/>
          </p:cNvSpPr>
          <p:nvPr>
            <p:ph sz="quarter" idx="4294967295"/>
          </p:nvPr>
        </p:nvSpPr>
        <p:spPr bwMode="auto">
          <a:xfrm>
            <a:off x="423863" y="931817"/>
            <a:ext cx="8221662" cy="3444921"/>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constexpr</a:t>
            </a: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factorial(</a:t>
            </a: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n)</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return (n == 0) ? 1 : n * factorial(n-1);</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template &lt;</a:t>
            </a:r>
            <a:r>
              <a:rPr lang="en-US" altLang="zh-CN" sz="1200" dirty="0" err="1">
                <a:solidFill>
                  <a:srgbClr val="000000"/>
                </a:solidFill>
                <a:latin typeface="Consolas" pitchFamily="49" charset="0"/>
                <a:ea typeface="DejaVu Sans" charset="0"/>
                <a:cs typeface="DejaVu Sans" charset="0"/>
                <a:sym typeface="Consolas" pitchFamily="49" charset="0"/>
              </a:rPr>
              <a:t>typename</a:t>
            </a:r>
            <a:r>
              <a:rPr lang="en-US" altLang="zh-CN" sz="1200" dirty="0">
                <a:solidFill>
                  <a:srgbClr val="000000"/>
                </a:solidFill>
                <a:latin typeface="Consolas" pitchFamily="49" charset="0"/>
                <a:ea typeface="DejaVu Sans" charset="0"/>
                <a:cs typeface="DejaVu Sans" charset="0"/>
                <a:sym typeface="Consolas" pitchFamily="49" charset="0"/>
              </a:rPr>
              <a:t> T, </a:t>
            </a:r>
            <a:r>
              <a:rPr lang="en-US" altLang="zh-CN" sz="1200" dirty="0" err="1">
                <a:solidFill>
                  <a:srgbClr val="000000"/>
                </a:solidFill>
                <a:latin typeface="Consolas" pitchFamily="49" charset="0"/>
                <a:ea typeface="DejaVu Sans" charset="0"/>
                <a:cs typeface="DejaVu Sans" charset="0"/>
                <a:sym typeface="Consolas" pitchFamily="49" charset="0"/>
              </a:rPr>
              <a:t>size_t</a:t>
            </a:r>
            <a:r>
              <a:rPr lang="en-US" altLang="zh-CN" sz="1200" dirty="0">
                <a:solidFill>
                  <a:srgbClr val="000000"/>
                </a:solidFill>
                <a:latin typeface="Consolas" pitchFamily="49" charset="0"/>
                <a:ea typeface="DejaVu Sans" charset="0"/>
                <a:cs typeface="DejaVu Sans" charset="0"/>
                <a:sym typeface="Consolas" pitchFamily="49" charset="0"/>
              </a:rPr>
              <a:t> N&gt;</a:t>
            </a: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constexpr</a:t>
            </a: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size_t</a:t>
            </a: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size_of_array</a:t>
            </a:r>
            <a:r>
              <a:rPr lang="en-US" altLang="zh-CN" sz="1200" dirty="0">
                <a:solidFill>
                  <a:srgbClr val="000000"/>
                </a:solidFill>
                <a:latin typeface="Consolas" pitchFamily="49" charset="0"/>
                <a:ea typeface="DejaVu Sans" charset="0"/>
                <a:cs typeface="DejaVu Sans" charset="0"/>
                <a:sym typeface="Consolas" pitchFamily="49" charset="0"/>
              </a:rPr>
              <a:t>(T (&amp;)[N])</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return N;</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const </a:t>
            </a: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SIZE = 2;</a:t>
            </a: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arr1[factorial(1)];</a:t>
            </a: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arr2[factorial(SIZE)];</a:t>
            </a: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arr3[factorial(3)];</a:t>
            </a: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arr4[factorial(</a:t>
            </a:r>
            <a:r>
              <a:rPr lang="en-US" altLang="zh-CN" sz="1200" dirty="0" err="1">
                <a:solidFill>
                  <a:srgbClr val="000000"/>
                </a:solidFill>
                <a:latin typeface="Consolas" pitchFamily="49" charset="0"/>
                <a:ea typeface="DejaVu Sans" charset="0"/>
                <a:cs typeface="DejaVu Sans" charset="0"/>
                <a:sym typeface="Consolas" pitchFamily="49" charset="0"/>
              </a:rPr>
              <a:t>size_of_array</a:t>
            </a:r>
            <a:r>
              <a:rPr lang="en-US" altLang="zh-CN" sz="1200" dirty="0">
                <a:solidFill>
                  <a:srgbClr val="000000"/>
                </a:solidFill>
                <a:latin typeface="Consolas" pitchFamily="49" charset="0"/>
                <a:ea typeface="DejaVu Sans" charset="0"/>
                <a:cs typeface="DejaVu Sans" charset="0"/>
                <a:sym typeface="Consolas" pitchFamily="49" charset="0"/>
              </a:rPr>
              <a:t>(arr3))];</a:t>
            </a:r>
            <a:endParaRPr lang="en-US" altLang="zh-CN" sz="4400" dirty="0"/>
          </a:p>
        </p:txBody>
      </p:sp>
      <p:sp>
        <p:nvSpPr>
          <p:cNvPr id="70660" name="Content Placeholder 5"/>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en-US" altLang="zh-CN" sz="1800" dirty="0">
                <a:latin typeface="Nokia Pure Headline Light" pitchFamily="34" charset="0"/>
              </a:rPr>
              <a:t>Examples</a:t>
            </a:r>
            <a:r>
              <a:rPr lang="pl-PL" altLang="zh-CN" sz="1800" dirty="0">
                <a:latin typeface="Nokia Pure Headline Light" pitchFamily="34" charset="0"/>
              </a:rPr>
              <a:t> in C++11</a:t>
            </a:r>
            <a:endParaRPr lang="en-US" altLang="zh-CN" sz="1800" dirty="0">
              <a:latin typeface="Nokia Pure Headline Light"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idx="4294967295"/>
          </p:nvPr>
        </p:nvSpPr>
        <p:spPr>
          <a:ln/>
        </p:spPr>
        <p:txBody>
          <a:bodyPr/>
          <a:lstStyle/>
          <a:p>
            <a:r>
              <a:rPr lang="en-US" altLang="zh-CN" dirty="0" err="1"/>
              <a:t>Constexpr</a:t>
            </a:r>
            <a:r>
              <a:rPr lang="pl-PL" altLang="zh-CN" dirty="0"/>
              <a:t> functions</a:t>
            </a:r>
            <a:endParaRPr lang="en-US" altLang="zh-CN" i="1" dirty="0"/>
          </a:p>
        </p:txBody>
      </p:sp>
      <p:sp>
        <p:nvSpPr>
          <p:cNvPr id="71684" name="Content Placeholder 5"/>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constexpr in C++14</a:t>
            </a:r>
            <a:endParaRPr lang="en-US" altLang="zh-CN" sz="1800" dirty="0">
              <a:latin typeface="Nokia Pure Headline Light" pitchFamily="34" charset="0"/>
            </a:endParaRPr>
          </a:p>
        </p:txBody>
      </p:sp>
      <p:sp>
        <p:nvSpPr>
          <p:cNvPr id="71685" name="Text Placeholder 3"/>
          <p:cNvSpPr>
            <a:spLocks noGrp="1" noChangeArrowheads="1"/>
          </p:cNvSpPr>
          <p:nvPr>
            <p:ph sz="quarter" idx="4294967295"/>
          </p:nvPr>
        </p:nvSpPr>
        <p:spPr bwMode="auto">
          <a:xfrm>
            <a:off x="423863" y="1087438"/>
            <a:ext cx="8216900" cy="2339426"/>
          </a:xfrm>
          <a:prstGeom prst="rect">
            <a:avLst/>
          </a:prstGeom>
          <a:noFill/>
          <a:ln/>
        </p:spPr>
        <p:txBody>
          <a:bodyPr lIns="0" tIns="0" rIns="0" bIns="0"/>
          <a:lstStyle/>
          <a:p>
            <a:pPr marL="0" indent="0">
              <a:buFont typeface="Arial" pitchFamily="34" charset="0"/>
              <a:buNone/>
            </a:pPr>
            <a:r>
              <a:rPr lang="pl-PL" altLang="zh-CN" sz="1400" dirty="0"/>
              <a:t>In </a:t>
            </a:r>
            <a:r>
              <a:rPr lang="en-US" altLang="zh-CN" sz="1400" dirty="0"/>
              <a:t>C++1</a:t>
            </a:r>
            <a:r>
              <a:rPr lang="pl-PL" altLang="zh-CN" sz="1400" dirty="0"/>
              <a:t>4 constexpr restrictions were relaxed. Every function can be marked as constexpr, unless it:</a:t>
            </a:r>
          </a:p>
          <a:p>
            <a:r>
              <a:rPr lang="pl-PL" altLang="zh-CN" sz="1400" dirty="0"/>
              <a:t>uses static or thread_local variables,</a:t>
            </a:r>
          </a:p>
          <a:p>
            <a:r>
              <a:rPr lang="pl-PL" altLang="zh-CN" sz="1400" dirty="0"/>
              <a:t>uses variable declarations without initializations,</a:t>
            </a:r>
          </a:p>
          <a:p>
            <a:r>
              <a:rPr lang="pl-PL" altLang="zh-CN" sz="1400" dirty="0"/>
              <a:t>is virtual,</a:t>
            </a:r>
          </a:p>
          <a:p>
            <a:r>
              <a:rPr lang="pl-PL" altLang="zh-CN" sz="1400" dirty="0"/>
              <a:t>calls non-constexpr functions,</a:t>
            </a:r>
          </a:p>
          <a:p>
            <a:r>
              <a:rPr lang="pl-PL" altLang="zh-CN" sz="1400" dirty="0"/>
              <a:t>uses non-literal types (values unknown during compilation),</a:t>
            </a:r>
          </a:p>
          <a:p>
            <a:r>
              <a:rPr lang="pl-PL" altLang="zh-CN" sz="1400" dirty="0"/>
              <a:t>uses ASM code block,</a:t>
            </a:r>
          </a:p>
          <a:p>
            <a:r>
              <a:rPr lang="pl-PL" altLang="zh-CN" sz="1400" dirty="0"/>
              <a:t>has try-catch blocks or throws exceptions</a:t>
            </a:r>
          </a:p>
          <a:p>
            <a:endParaRPr lang="en-US" altLang="zh-CN" sz="1400" dirty="0"/>
          </a:p>
          <a:p>
            <a:pPr marL="0" indent="0">
              <a:buFont typeface="Arial" pitchFamily="34" charset="0"/>
              <a:buNone/>
            </a:pPr>
            <a:endParaRPr lang="en-US" altLang="zh-CN" sz="1400" dirty="0"/>
          </a:p>
        </p:txBody>
      </p:sp>
    </p:spTree>
    <p:extLst>
      <p:ext uri="{BB962C8B-B14F-4D97-AF65-F5344CB8AC3E}">
        <p14:creationId xmlns:p14="http://schemas.microsoft.com/office/powerpoint/2010/main" val="700668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idx="4294967295"/>
          </p:nvPr>
        </p:nvSpPr>
        <p:spPr>
          <a:ln/>
        </p:spPr>
        <p:txBody>
          <a:bodyPr/>
          <a:lstStyle/>
          <a:p>
            <a:r>
              <a:rPr lang="en-US" altLang="zh-CN" dirty="0" err="1"/>
              <a:t>Constexpr</a:t>
            </a:r>
            <a:r>
              <a:rPr lang="pl-PL" altLang="zh-CN" dirty="0"/>
              <a:t> functions</a:t>
            </a:r>
            <a:endParaRPr lang="en-US" altLang="zh-CN" i="1" dirty="0"/>
          </a:p>
        </p:txBody>
      </p:sp>
      <p:sp>
        <p:nvSpPr>
          <p:cNvPr id="70659" name="Text Placeholder 3"/>
          <p:cNvSpPr>
            <a:spLocks noGrp="1" noChangeArrowheads="1"/>
          </p:cNvSpPr>
          <p:nvPr>
            <p:ph sz="quarter" idx="4294967295"/>
          </p:nvPr>
        </p:nvSpPr>
        <p:spPr bwMode="auto">
          <a:xfrm>
            <a:off x="423863" y="989901"/>
            <a:ext cx="8221662" cy="3386837"/>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None/>
            </a:pPr>
            <a:r>
              <a:rPr lang="en-US" altLang="zh-CN" sz="1100" dirty="0" err="1">
                <a:solidFill>
                  <a:srgbClr val="000000"/>
                </a:solidFill>
                <a:latin typeface="Consolas" pitchFamily="49" charset="0"/>
                <a:ea typeface="DejaVu Sans" charset="0"/>
                <a:cs typeface="DejaVu Sans" charset="0"/>
                <a:sym typeface="Consolas" pitchFamily="49" charset="0"/>
              </a:rPr>
              <a:t>constexpr</a:t>
            </a:r>
            <a:r>
              <a:rPr lang="en-US" altLang="zh-CN" sz="1100" dirty="0">
                <a:solidFill>
                  <a:srgbClr val="000000"/>
                </a:solidFill>
                <a:latin typeface="Consolas" pitchFamily="49" charset="0"/>
                <a:ea typeface="DejaVu Sans" charset="0"/>
                <a:cs typeface="DejaVu Sans" charset="0"/>
                <a:sym typeface="Consolas" pitchFamily="49" charset="0"/>
              </a:rPr>
              <a:t> </a:t>
            </a:r>
            <a:r>
              <a:rPr lang="en-US" altLang="zh-CN" sz="1100" dirty="0" err="1">
                <a:solidFill>
                  <a:srgbClr val="000000"/>
                </a:solidFill>
                <a:latin typeface="Consolas" pitchFamily="49" charset="0"/>
                <a:ea typeface="DejaVu Sans" charset="0"/>
                <a:cs typeface="DejaVu Sans" charset="0"/>
                <a:sym typeface="Consolas" pitchFamily="49" charset="0"/>
              </a:rPr>
              <a:t>int</a:t>
            </a:r>
            <a:r>
              <a:rPr lang="en-US" altLang="zh-CN" sz="1100" dirty="0">
                <a:solidFill>
                  <a:srgbClr val="000000"/>
                </a:solidFill>
                <a:latin typeface="Consolas" pitchFamily="49" charset="0"/>
                <a:ea typeface="DejaVu Sans" charset="0"/>
                <a:cs typeface="DejaVu Sans" charset="0"/>
                <a:sym typeface="Consolas" pitchFamily="49" charset="0"/>
              </a:rPr>
              <a:t> foo(</a:t>
            </a:r>
            <a:r>
              <a:rPr lang="en-US" altLang="zh-CN" sz="1100" dirty="0" err="1">
                <a:solidFill>
                  <a:srgbClr val="000000"/>
                </a:solidFill>
                <a:latin typeface="Consolas" pitchFamily="49" charset="0"/>
                <a:ea typeface="DejaVu Sans" charset="0"/>
                <a:cs typeface="DejaVu Sans" charset="0"/>
                <a:sym typeface="Consolas" pitchFamily="49" charset="0"/>
              </a:rPr>
              <a:t>int</a:t>
            </a:r>
            <a:r>
              <a:rPr lang="en-US" altLang="zh-CN" sz="1100" dirty="0">
                <a:solidFill>
                  <a:srgbClr val="000000"/>
                </a:solidFill>
                <a:latin typeface="Consolas" pitchFamily="49" charset="0"/>
                <a:ea typeface="DejaVu Sans" charset="0"/>
                <a:cs typeface="DejaVu Sans" charset="0"/>
                <a:sym typeface="Consolas" pitchFamily="49" charset="0"/>
              </a:rPr>
              <a:t> bar)</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if(bar &lt; 20)</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return 4;</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None/>
            </a:pPr>
            <a:endParaRPr lang="pl-PL" altLang="zh-CN"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a:t>
            </a:r>
            <a:r>
              <a:rPr lang="en-US" altLang="zh-CN" sz="1100" dirty="0" err="1">
                <a:solidFill>
                  <a:srgbClr val="000000"/>
                </a:solidFill>
                <a:latin typeface="Consolas" pitchFamily="49" charset="0"/>
                <a:ea typeface="DejaVu Sans" charset="0"/>
                <a:cs typeface="DejaVu Sans" charset="0"/>
                <a:sym typeface="Consolas" pitchFamily="49" charset="0"/>
              </a:rPr>
              <a:t>int</a:t>
            </a:r>
            <a:r>
              <a:rPr lang="en-US" altLang="zh-CN" sz="1100" dirty="0">
                <a:solidFill>
                  <a:srgbClr val="000000"/>
                </a:solidFill>
                <a:latin typeface="Consolas" pitchFamily="49" charset="0"/>
                <a:ea typeface="DejaVu Sans" charset="0"/>
                <a:cs typeface="DejaVu Sans" charset="0"/>
                <a:sym typeface="Consolas" pitchFamily="49" charset="0"/>
              </a:rPr>
              <a:t> k = 5;</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for(</a:t>
            </a:r>
            <a:r>
              <a:rPr lang="en-US" altLang="zh-CN" sz="1100" dirty="0" err="1">
                <a:solidFill>
                  <a:srgbClr val="000000"/>
                </a:solidFill>
                <a:latin typeface="Consolas" pitchFamily="49" charset="0"/>
                <a:ea typeface="DejaVu Sans" charset="0"/>
                <a:cs typeface="DejaVu Sans" charset="0"/>
                <a:sym typeface="Consolas" pitchFamily="49" charset="0"/>
              </a:rPr>
              <a:t>int</a:t>
            </a:r>
            <a:r>
              <a:rPr lang="en-US" altLang="zh-CN" sz="1100" dirty="0">
                <a:solidFill>
                  <a:srgbClr val="000000"/>
                </a:solidFill>
                <a:latin typeface="Consolas" pitchFamily="49" charset="0"/>
                <a:ea typeface="DejaVu Sans" charset="0"/>
                <a:cs typeface="DejaVu Sans" charset="0"/>
                <a:sym typeface="Consolas" pitchFamily="49" charset="0"/>
              </a:rPr>
              <a:t> </a:t>
            </a:r>
            <a:r>
              <a:rPr lang="en-US" altLang="zh-CN" sz="1100" dirty="0" err="1">
                <a:solidFill>
                  <a:srgbClr val="000000"/>
                </a:solidFill>
                <a:latin typeface="Consolas" pitchFamily="49" charset="0"/>
                <a:ea typeface="DejaVu Sans" charset="0"/>
                <a:cs typeface="DejaVu Sans" charset="0"/>
                <a:sym typeface="Consolas" pitchFamily="49" charset="0"/>
              </a:rPr>
              <a:t>i</a:t>
            </a:r>
            <a:r>
              <a:rPr lang="en-US" altLang="zh-CN" sz="1100" dirty="0">
                <a:solidFill>
                  <a:srgbClr val="000000"/>
                </a:solidFill>
                <a:latin typeface="Consolas" pitchFamily="49" charset="0"/>
                <a:ea typeface="DejaVu Sans" charset="0"/>
                <a:cs typeface="DejaVu Sans" charset="0"/>
                <a:sym typeface="Consolas" pitchFamily="49" charset="0"/>
              </a:rPr>
              <a:t> = 0; </a:t>
            </a:r>
            <a:r>
              <a:rPr lang="en-US" altLang="zh-CN" sz="1100" dirty="0" err="1">
                <a:solidFill>
                  <a:srgbClr val="000000"/>
                </a:solidFill>
                <a:latin typeface="Consolas" pitchFamily="49" charset="0"/>
                <a:ea typeface="DejaVu Sans" charset="0"/>
                <a:cs typeface="DejaVu Sans" charset="0"/>
                <a:sym typeface="Consolas" pitchFamily="49" charset="0"/>
              </a:rPr>
              <a:t>i</a:t>
            </a:r>
            <a:r>
              <a:rPr lang="en-US" altLang="zh-CN" sz="1100" dirty="0">
                <a:solidFill>
                  <a:srgbClr val="000000"/>
                </a:solidFill>
                <a:latin typeface="Consolas" pitchFamily="49" charset="0"/>
                <a:ea typeface="DejaVu Sans" charset="0"/>
                <a:cs typeface="DejaVu Sans" charset="0"/>
                <a:sym typeface="Consolas" pitchFamily="49" charset="0"/>
              </a:rPr>
              <a:t> &lt; 54; ++</a:t>
            </a:r>
            <a:r>
              <a:rPr lang="en-US" altLang="zh-CN" sz="1100" dirty="0" err="1">
                <a:solidFill>
                  <a:srgbClr val="000000"/>
                </a:solidFill>
                <a:latin typeface="Consolas" pitchFamily="49" charset="0"/>
                <a:ea typeface="DejaVu Sans" charset="0"/>
                <a:cs typeface="DejaVu Sans" charset="0"/>
                <a:sym typeface="Consolas" pitchFamily="49" charset="0"/>
              </a:rPr>
              <a:t>i</a:t>
            </a:r>
            <a:r>
              <a:rPr lang="en-US" altLang="zh-CN"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bar++;</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None/>
            </a:pPr>
            <a:endParaRPr lang="en-US" altLang="zh-CN"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if(bar &gt; 51)</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return bar + k;</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None/>
            </a:pPr>
            <a:endParaRPr lang="en-US" altLang="zh-CN"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    return 1;</a:t>
            </a:r>
          </a:p>
          <a:p>
            <a:pPr marL="0" indent="0">
              <a:spcAft>
                <a:spcPct val="0"/>
              </a:spcAft>
              <a:buNone/>
            </a:pPr>
            <a:r>
              <a:rPr lang="en-US" altLang="zh-CN" sz="1100" dirty="0">
                <a:solidFill>
                  <a:srgbClr val="000000"/>
                </a:solidFill>
                <a:latin typeface="Consolas" pitchFamily="49" charset="0"/>
                <a:ea typeface="DejaVu Sans" charset="0"/>
                <a:cs typeface="DejaVu Sans" charset="0"/>
                <a:sym typeface="Consolas" pitchFamily="49" charset="0"/>
              </a:rPr>
              <a:t>}</a:t>
            </a:r>
            <a:endParaRPr lang="en-US" altLang="zh-CN" sz="4000" dirty="0"/>
          </a:p>
        </p:txBody>
      </p:sp>
      <p:sp>
        <p:nvSpPr>
          <p:cNvPr id="70660" name="Content Placeholder 5"/>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Examples</a:t>
            </a:r>
            <a:endParaRPr lang="en-US" altLang="zh-CN" sz="1800" dirty="0">
              <a:latin typeface="Nokia Pure Headline Light" pitchFamily="34" charset="0"/>
            </a:endParaRPr>
          </a:p>
        </p:txBody>
      </p:sp>
    </p:spTree>
    <p:extLst>
      <p:ext uri="{BB962C8B-B14F-4D97-AF65-F5344CB8AC3E}">
        <p14:creationId xmlns:p14="http://schemas.microsoft.com/office/powerpoint/2010/main" val="839173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idx="4294967295"/>
          </p:nvPr>
        </p:nvSpPr>
        <p:spPr>
          <a:ln/>
        </p:spPr>
        <p:txBody>
          <a:bodyPr/>
          <a:lstStyle/>
          <a:p>
            <a:r>
              <a:rPr lang="en-US" altLang="zh-CN" dirty="0" err="1"/>
              <a:t>Constexpr</a:t>
            </a:r>
            <a:r>
              <a:rPr lang="pl-PL" altLang="zh-CN" dirty="0"/>
              <a:t> functions</a:t>
            </a:r>
            <a:endParaRPr lang="en-US" altLang="zh-CN" i="1" dirty="0"/>
          </a:p>
        </p:txBody>
      </p:sp>
      <p:sp>
        <p:nvSpPr>
          <p:cNvPr id="70659" name="Text Placeholder 3"/>
          <p:cNvSpPr>
            <a:spLocks noGrp="1" noChangeArrowheads="1"/>
          </p:cNvSpPr>
          <p:nvPr>
            <p:ph sz="quarter" idx="4294967295"/>
          </p:nvPr>
        </p:nvSpPr>
        <p:spPr bwMode="auto">
          <a:xfrm>
            <a:off x="423863" y="989901"/>
            <a:ext cx="8221662" cy="3386837"/>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None/>
            </a:pPr>
            <a:r>
              <a:rPr lang="pl-PL" altLang="zh-CN" sz="1400" dirty="0">
                <a:solidFill>
                  <a:srgbClr val="000000"/>
                </a:solidFill>
                <a:latin typeface="Consolas" pitchFamily="49" charset="0"/>
                <a:ea typeface="DejaVu Sans" charset="0"/>
                <a:cs typeface="DejaVu Sans" charset="0"/>
                <a:sym typeface="Consolas" pitchFamily="49" charset="0"/>
              </a:rPr>
              <a:t>struct Point</a:t>
            </a:r>
          </a:p>
          <a:p>
            <a:pPr marL="0" indent="0">
              <a:spcAft>
                <a:spcPct val="0"/>
              </a:spcAft>
              <a:buNone/>
            </a:pPr>
            <a:r>
              <a:rPr lang="pl-PL" altLang="zh-CN" sz="1400" dirty="0">
                <a:solidFill>
                  <a:srgbClr val="000000"/>
                </a:solidFill>
                <a:latin typeface="Consolas" pitchFamily="49" charset="0"/>
                <a:sym typeface="Consolas" pitchFamily="49" charset="0"/>
              </a:rPr>
              <a:t>{</a:t>
            </a:r>
          </a:p>
          <a:p>
            <a:pPr marL="0" indent="0">
              <a:spcAft>
                <a:spcPct val="0"/>
              </a:spcAft>
              <a:buNone/>
            </a:pPr>
            <a:r>
              <a:rPr lang="pl-PL" altLang="zh-CN" sz="1400" dirty="0">
                <a:solidFill>
                  <a:srgbClr val="000000"/>
                </a:solidFill>
                <a:latin typeface="Consolas" pitchFamily="49" charset="0"/>
                <a:sym typeface="Consolas" pitchFamily="49" charset="0"/>
              </a:rPr>
              <a:t>constexpr Point(int x_, int y_)</a:t>
            </a:r>
          </a:p>
          <a:p>
            <a:pPr marL="0" indent="0">
              <a:spcAft>
                <a:spcPct val="0"/>
              </a:spcAft>
              <a:buNone/>
            </a:pPr>
            <a:r>
              <a:rPr lang="pl-PL" altLang="zh-CN" sz="1400" dirty="0">
                <a:solidFill>
                  <a:srgbClr val="000000"/>
                </a:solidFill>
                <a:latin typeface="Consolas" pitchFamily="49" charset="0"/>
                <a:sym typeface="Consolas" pitchFamily="49" charset="0"/>
              </a:rPr>
              <a:t>   : x(foo(x_)), y(y_)</a:t>
            </a:r>
          </a:p>
          <a:p>
            <a:pPr marL="0" indent="0">
              <a:spcAft>
                <a:spcPct val="0"/>
              </a:spcAft>
              <a:buNone/>
            </a:pPr>
            <a:r>
              <a:rPr lang="pl-PL" altLang="zh-CN" sz="1400" dirty="0">
                <a:solidFill>
                  <a:srgbClr val="000000"/>
                </a:solidFill>
                <a:latin typeface="Consolas" pitchFamily="49" charset="0"/>
                <a:sym typeface="Consolas" pitchFamily="49" charset="0"/>
              </a:rPr>
              <a:t>{}</a:t>
            </a:r>
          </a:p>
          <a:p>
            <a:pPr marL="0" indent="0">
              <a:spcAft>
                <a:spcPct val="0"/>
              </a:spcAft>
              <a:buNone/>
            </a:pPr>
            <a:endParaRPr lang="pl-PL" altLang="zh-CN" sz="1400" dirty="0">
              <a:solidFill>
                <a:srgbClr val="000000"/>
              </a:solidFill>
              <a:latin typeface="Consolas" pitchFamily="49" charset="0"/>
              <a:sym typeface="Consolas" pitchFamily="49" charset="0"/>
            </a:endParaRPr>
          </a:p>
          <a:p>
            <a:pPr marL="0" indent="0">
              <a:spcAft>
                <a:spcPct val="0"/>
              </a:spcAft>
              <a:buNone/>
            </a:pPr>
            <a:r>
              <a:rPr lang="pl-PL" altLang="zh-CN" sz="1400" dirty="0">
                <a:solidFill>
                  <a:srgbClr val="000000"/>
                </a:solidFill>
                <a:latin typeface="Consolas" pitchFamily="49" charset="0"/>
                <a:sym typeface="Consolas" pitchFamily="49" charset="0"/>
              </a:rPr>
              <a:t>int x, y;</a:t>
            </a:r>
            <a:br>
              <a:rPr lang="pl-PL" altLang="zh-CN" sz="1400" dirty="0">
                <a:solidFill>
                  <a:srgbClr val="000000"/>
                </a:solidFill>
                <a:latin typeface="Consolas" pitchFamily="49" charset="0"/>
                <a:sym typeface="Consolas" pitchFamily="49" charset="0"/>
              </a:rPr>
            </a:br>
            <a:r>
              <a:rPr lang="pl-PL" altLang="zh-CN" sz="1400" dirty="0">
                <a:solidFill>
                  <a:srgbClr val="000000"/>
                </a:solidFill>
                <a:latin typeface="Consolas" pitchFamily="49" charset="0"/>
                <a:sym typeface="Consolas" pitchFamily="49" charset="0"/>
              </a:rPr>
              <a:t>};</a:t>
            </a:r>
          </a:p>
          <a:p>
            <a:pPr marL="0" indent="0">
              <a:spcAft>
                <a:spcPct val="0"/>
              </a:spcAft>
              <a:buNone/>
            </a:pPr>
            <a:endParaRPr lang="pl-PL" altLang="zh-CN" sz="1400" dirty="0">
              <a:solidFill>
                <a:srgbClr val="000000"/>
              </a:solidFill>
              <a:latin typeface="Consolas" pitchFamily="49" charset="0"/>
              <a:sym typeface="Consolas" pitchFamily="49" charset="0"/>
            </a:endParaRPr>
          </a:p>
          <a:p>
            <a:pPr marL="0" indent="0">
              <a:spcAft>
                <a:spcPct val="0"/>
              </a:spcAft>
              <a:buNone/>
            </a:pPr>
            <a:r>
              <a:rPr lang="pl-PL" altLang="zh-CN" sz="1400" dirty="0">
                <a:solidFill>
                  <a:srgbClr val="000000"/>
                </a:solidFill>
                <a:latin typeface="Consolas" pitchFamily="49" charset="0"/>
                <a:sym typeface="Consolas" pitchFamily="49" charset="0"/>
              </a:rPr>
              <a:t>constexpr Point a = { 1, 2 };</a:t>
            </a:r>
          </a:p>
        </p:txBody>
      </p:sp>
      <p:sp>
        <p:nvSpPr>
          <p:cNvPr id="70660" name="Content Placeholder 5"/>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Examples</a:t>
            </a:r>
            <a:endParaRPr lang="en-US" altLang="zh-CN" sz="1800" dirty="0">
              <a:latin typeface="Nokia Pure Headline Light" pitchFamily="34" charset="0"/>
            </a:endParaRPr>
          </a:p>
        </p:txBody>
      </p:sp>
    </p:spTree>
    <p:extLst>
      <p:ext uri="{BB962C8B-B14F-4D97-AF65-F5344CB8AC3E}">
        <p14:creationId xmlns:p14="http://schemas.microsoft.com/office/powerpoint/2010/main" val="345783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endParaRPr lang="pl-PL" altLang="en-US" sz="1050" b="1" dirty="0"/>
          </a:p>
          <a:p>
            <a:pPr marL="342900" indent="-342900">
              <a:buFont typeface="+mj-lt"/>
              <a:buAutoNum type="arabicPeriod"/>
            </a:pPr>
            <a:r>
              <a:rPr lang="pl-PL" altLang="en-US" sz="1400" dirty="0"/>
              <a:t>New modifiers</a:t>
            </a:r>
          </a:p>
          <a:p>
            <a:pPr marL="342900" indent="-342900">
              <a:buFont typeface="+mj-lt"/>
              <a:buAutoNum type="arabicPeriod"/>
            </a:pPr>
            <a:r>
              <a:rPr lang="pl-PL" altLang="en-US" sz="1400" b="1" dirty="0"/>
              <a:t>New constructions</a:t>
            </a:r>
          </a:p>
          <a:p>
            <a:pPr marL="571500" lvl="1" indent="-342900">
              <a:buFont typeface="Arial" panose="020B0604020202020204" pitchFamily="34" charset="0"/>
              <a:buChar char="•"/>
            </a:pPr>
            <a:r>
              <a:rPr lang="pl-PL" altLang="en-US" sz="1050" b="1" dirty="0"/>
              <a:t>unified variable initialization</a:t>
            </a:r>
          </a:p>
          <a:p>
            <a:pPr marL="571500" lvl="1" indent="-342900">
              <a:buFont typeface="Arial" panose="020B0604020202020204" pitchFamily="34" charset="0"/>
              <a:buChar char="•"/>
            </a:pPr>
            <a:r>
              <a:rPr lang="pl-PL" altLang="en-US" sz="1050" dirty="0"/>
              <a:t>move semantics</a:t>
            </a:r>
          </a:p>
          <a:p>
            <a:pPr marL="571500" lvl="1" indent="-342900">
              <a:buFont typeface="Arial" panose="020B0604020202020204" pitchFamily="34" charset="0"/>
              <a:buChar char="•"/>
            </a:pPr>
            <a:r>
              <a:rPr lang="pl-PL" altLang="en-US" sz="1050" dirty="0"/>
              <a:t>smart pointers</a:t>
            </a:r>
          </a:p>
          <a:p>
            <a:pPr marL="571500" lvl="1" indent="-342900">
              <a:buFont typeface="Arial" panose="020B0604020202020204" pitchFamily="34" charset="0"/>
              <a:buChar char="•"/>
            </a:pPr>
            <a:r>
              <a:rPr lang="pl-PL" altLang="en-US" sz="1050" dirty="0"/>
              <a:t>delegating constructors</a:t>
            </a:r>
          </a:p>
          <a:p>
            <a:pPr marL="571500" lvl="1" indent="-342900">
              <a:buFont typeface="Arial" panose="020B0604020202020204" pitchFamily="34" charset="0"/>
              <a:buChar char="•"/>
            </a:pPr>
            <a:r>
              <a:rPr lang="pl-PL" altLang="en-US" sz="1050" dirty="0"/>
              <a:t>lambda expressions</a:t>
            </a:r>
          </a:p>
          <a:p>
            <a:pPr marL="571500" lvl="1" indent="-342900">
              <a:buFont typeface="Arial" panose="020B0604020202020204" pitchFamily="34" charset="0"/>
              <a:buChar char="•"/>
            </a:pPr>
            <a:r>
              <a:rPr lang="pl-PL" altLang="en-US" sz="1050" dirty="0" err="1"/>
              <a:t>variadic</a:t>
            </a:r>
            <a:r>
              <a:rPr lang="pl-PL" altLang="en-US" sz="1050" dirty="0"/>
              <a:t> </a:t>
            </a:r>
            <a:r>
              <a:rPr lang="pl-PL" altLang="en-US" sz="1050" dirty="0" err="1"/>
              <a:t>templates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2258728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idx="4294967295"/>
          </p:nvPr>
        </p:nvSpPr>
        <p:spPr>
          <a:ln/>
        </p:spPr>
        <p:txBody>
          <a:bodyPr/>
          <a:lstStyle/>
          <a:p>
            <a:r>
              <a:rPr lang="pl-PL" altLang="en-US" dirty="0"/>
              <a:t>Uniform variable initialization</a:t>
            </a:r>
            <a:endParaRPr lang="pl-PL" altLang="en-US" i="1" dirty="0"/>
          </a:p>
        </p:txBody>
      </p:sp>
      <p:sp>
        <p:nvSpPr>
          <p:cNvPr id="1843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Use of {} braces to initialize variables</a:t>
            </a:r>
          </a:p>
        </p:txBody>
      </p:sp>
      <p:sp>
        <p:nvSpPr>
          <p:cNvPr id="18436" name="Text Placeholder 3"/>
          <p:cNvSpPr>
            <a:spLocks noGrp="1" noChangeArrowheads="1"/>
          </p:cNvSpPr>
          <p:nvPr>
            <p:ph sz="quarter" idx="4294967295"/>
          </p:nvPr>
        </p:nvSpPr>
        <p:spPr bwMode="auto">
          <a:xfrm>
            <a:off x="423863" y="1087438"/>
            <a:ext cx="8216900" cy="3241675"/>
          </a:xfrm>
          <a:prstGeom prst="rect">
            <a:avLst/>
          </a:prstGeom>
          <a:noFill/>
          <a:ln/>
        </p:spPr>
        <p:txBody>
          <a:bodyPr lIns="0" tIns="0" rIns="0" bIns="0"/>
          <a:lstStyle/>
          <a:p>
            <a:pPr marL="0" indent="0">
              <a:buFont typeface="Arial" pitchFamily="34" charset="0"/>
              <a:buNone/>
            </a:pPr>
            <a:r>
              <a:rPr lang="pl-PL" altLang="en-US" sz="1400" dirty="0"/>
              <a:t>C++11 introduced possibility to initialize variable with {} braces. </a:t>
            </a:r>
          </a:p>
          <a:p>
            <a:pPr marL="0" indent="0">
              <a:buFont typeface="Arial" pitchFamily="34" charset="0"/>
              <a:buNone/>
            </a:pPr>
            <a:endParaRPr lang="pl-PL" altLang="en-US" sz="1400" dirty="0"/>
          </a:p>
          <a:p>
            <a:pPr marL="0" indent="0">
              <a:buFont typeface="Arial" pitchFamily="34" charset="0"/>
              <a:buNone/>
            </a:pPr>
            <a:r>
              <a:rPr lang="pl-PL" altLang="en-US" sz="1400" dirty="0"/>
              <a:t>It allows to avoid many problems known from C++98 such as:</a:t>
            </a:r>
          </a:p>
          <a:p>
            <a:pPr marL="342900" indent="-342900"/>
            <a:r>
              <a:rPr lang="pl-PL" altLang="en-US" sz="1400" dirty="0"/>
              <a:t>most vexing parse,</a:t>
            </a:r>
          </a:p>
          <a:p>
            <a:pPr marL="342900" indent="-342900"/>
            <a:r>
              <a:rPr lang="pl-PL" altLang="en-US" sz="1400" dirty="0"/>
              <a:t>no possibility to initialize containers with list of values, </a:t>
            </a:r>
          </a:p>
          <a:p>
            <a:pPr marL="342900" indent="-342900"/>
            <a:r>
              <a:rPr lang="pl-PL" altLang="en-US" sz="1400" dirty="0"/>
              <a:t>different methods for initializing variables of simple types, complex types, structures and arrays.</a:t>
            </a:r>
          </a:p>
          <a:p>
            <a:pPr marL="0" indent="0"/>
            <a:endParaRPr lang="pl-PL" altLang="en-US" sz="1400" dirty="0"/>
          </a:p>
          <a:p>
            <a:pPr marL="0" indent="0">
              <a:buNone/>
            </a:pPr>
            <a:r>
              <a:rPr lang="pl-PL" altLang="en-US" sz="1400" dirty="0"/>
              <a:t>All methods for initialization of variables from C++98 are correct excluding type narrowing implicit conversion in initialization list.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idx="4294967295"/>
          </p:nvPr>
        </p:nvSpPr>
        <p:spPr>
          <a:ln/>
        </p:spPr>
        <p:txBody>
          <a:bodyPr/>
          <a:lstStyle/>
          <a:p>
            <a:pPr marL="0" indent="0"/>
            <a:r>
              <a:rPr lang="pl-PL" altLang="en-US" dirty="0"/>
              <a:t>Uniform variable initialization</a:t>
            </a:r>
          </a:p>
        </p:txBody>
      </p:sp>
      <p:sp>
        <p:nvSpPr>
          <p:cNvPr id="19459"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Examples</a:t>
            </a:r>
          </a:p>
        </p:txBody>
      </p:sp>
      <p:sp>
        <p:nvSpPr>
          <p:cNvPr id="19460" name="Text Placeholder 3"/>
          <p:cNvSpPr>
            <a:spLocks noGrp="1" noChangeArrowheads="1"/>
          </p:cNvSpPr>
          <p:nvPr>
            <p:ph sz="quarter" idx="4294967295"/>
          </p:nvPr>
        </p:nvSpPr>
        <p:spPr bwMode="auto">
          <a:xfrm>
            <a:off x="423863" y="839788"/>
            <a:ext cx="8221662" cy="3538537"/>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int i;        // undefined value</a:t>
            </a:r>
          </a:p>
          <a:p>
            <a:pPr marL="0" indent="0">
              <a:lnSpc>
                <a:spcPct val="80000"/>
              </a:lnSpc>
              <a:spcAft>
                <a:spcPct val="0"/>
              </a:spcAft>
              <a:buFont typeface="Arial" pitchFamily="34" charset="0"/>
              <a:buNone/>
            </a:pPr>
            <a:endParaRPr lang="en-US" altLang="en-US" sz="14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int va(5);    // c++98: "direct initialization", v = 5</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int vb = 10;  // c++98: "copy initialization", v = 10</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int vc();	     // c++98: "function declaration", common error named</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 "most-vexing-parse", compiles normally, but generally</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 this behaviour is not expected</a:t>
            </a:r>
          </a:p>
          <a:p>
            <a:pPr marL="0" indent="0">
              <a:lnSpc>
                <a:spcPct val="80000"/>
              </a:lnSpc>
              <a:spcAft>
                <a:spcPct val="0"/>
              </a:spcAft>
              <a:buFont typeface="Arial" pitchFamily="34" charset="0"/>
              <a:buNone/>
            </a:pPr>
            <a:endParaRPr lang="pl-PL" altLang="en-US" sz="14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int vd{};     // c++11: brace initialzation – default value</a:t>
            </a:r>
          </a:p>
          <a:p>
            <a:pPr marL="0" indent="0">
              <a:lnSpc>
                <a:spcPct val="80000"/>
              </a:lnSpc>
              <a:spcAft>
                <a:spcPct val="0"/>
              </a:spcAft>
              <a:buNone/>
            </a:pPr>
            <a:r>
              <a:rPr lang="pl-PL" altLang="en-US" sz="1400" dirty="0">
                <a:solidFill>
                  <a:srgbClr val="000000"/>
                </a:solidFill>
                <a:latin typeface="Consolas" pitchFamily="49" charset="0"/>
                <a:ea typeface="DejaVu Sans" charset="0"/>
                <a:cs typeface="DejaVu Sans" charset="0"/>
                <a:sym typeface="Consolas" pitchFamily="49" charset="0"/>
              </a:rPr>
              <a:t>int ve{5};	// c++11: brace initialzation</a:t>
            </a:r>
          </a:p>
          <a:p>
            <a:pPr marL="0" indent="0">
              <a:lnSpc>
                <a:spcPct val="80000"/>
              </a:lnSpc>
              <a:spcAft>
                <a:spcPct val="0"/>
              </a:spcAft>
              <a:buFont typeface="Arial" pitchFamily="34" charset="0"/>
              <a:buNone/>
            </a:pPr>
            <a:endParaRPr lang="en-US" altLang="en-US" sz="14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400" dirty="0" err="1">
                <a:solidFill>
                  <a:srgbClr val="000000"/>
                </a:solidFill>
                <a:latin typeface="Consolas" pitchFamily="49" charset="0"/>
                <a:ea typeface="DejaVu Sans" charset="0"/>
                <a:cs typeface="DejaVu Sans" charset="0"/>
                <a:sym typeface="Consolas" pitchFamily="49" charset="0"/>
              </a:rPr>
              <a:t>int</a:t>
            </a:r>
            <a:r>
              <a:rPr lang="pl-PL" altLang="en-US" sz="1400" dirty="0">
                <a:solidFill>
                  <a:srgbClr val="000000"/>
                </a:solidFill>
                <a:latin typeface="Consolas" pitchFamily="49" charset="0"/>
                <a:ea typeface="DejaVu Sans" charset="0"/>
                <a:cs typeface="DejaVu Sans" charset="0"/>
                <a:sym typeface="Consolas" pitchFamily="49" charset="0"/>
              </a:rPr>
              <a:t> </a:t>
            </a:r>
            <a:r>
              <a:rPr lang="pl-PL" altLang="en-US" sz="1400" dirty="0" err="1">
                <a:solidFill>
                  <a:srgbClr val="000000"/>
                </a:solidFill>
                <a:latin typeface="Consolas" pitchFamily="49" charset="0"/>
                <a:ea typeface="DejaVu Sans" charset="0"/>
                <a:cs typeface="DejaVu Sans" charset="0"/>
                <a:sym typeface="Consolas" pitchFamily="49" charset="0"/>
              </a:rPr>
              <a:t>values</a:t>
            </a:r>
            <a:r>
              <a:rPr lang="pl-PL" altLang="en-US" sz="1400" dirty="0">
                <a:solidFill>
                  <a:srgbClr val="000000"/>
                </a:solidFill>
                <a:latin typeface="Consolas" pitchFamily="49" charset="0"/>
                <a:ea typeface="DejaVu Sans" charset="0"/>
                <a:cs typeface="DejaVu Sans" charset="0"/>
                <a:sym typeface="Consolas" pitchFamily="49" charset="0"/>
              </a:rPr>
              <a:t>[] = { 1, 2, 3, 4 };	// c++98: </a:t>
            </a:r>
            <a:r>
              <a:rPr lang="pl-PL" altLang="en-US" sz="1400" dirty="0" err="1">
                <a:solidFill>
                  <a:srgbClr val="000000"/>
                </a:solidFill>
                <a:latin typeface="Consolas" pitchFamily="49" charset="0"/>
                <a:ea typeface="DejaVu Sans" charset="0"/>
                <a:cs typeface="DejaVu Sans" charset="0"/>
                <a:sym typeface="Consolas" pitchFamily="49" charset="0"/>
              </a:rPr>
              <a:t>brace</a:t>
            </a:r>
            <a:r>
              <a:rPr lang="pl-PL" altLang="en-US" sz="1400" dirty="0">
                <a:solidFill>
                  <a:srgbClr val="000000"/>
                </a:solidFill>
                <a:latin typeface="Consolas" pitchFamily="49" charset="0"/>
                <a:ea typeface="DejaVu Sans" charset="0"/>
                <a:cs typeface="DejaVu Sans" charset="0"/>
                <a:sym typeface="Consolas" pitchFamily="49" charset="0"/>
              </a:rPr>
              <a:t> </a:t>
            </a:r>
            <a:r>
              <a:rPr lang="pl-PL" altLang="en-US" sz="1400" dirty="0" err="1">
                <a:solidFill>
                  <a:srgbClr val="000000"/>
                </a:solidFill>
                <a:latin typeface="Consolas" pitchFamily="49" charset="0"/>
                <a:ea typeface="DejaVu Sans" charset="0"/>
                <a:cs typeface="DejaVu Sans" charset="0"/>
                <a:sym typeface="Consolas" pitchFamily="49" charset="0"/>
              </a:rPr>
              <a:t>initialization</a:t>
            </a:r>
            <a:endParaRPr lang="pl-PL" altLang="en-US" sz="14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endParaRPr lang="pl-PL" altLang="en-US" sz="14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400" dirty="0" err="1">
                <a:solidFill>
                  <a:srgbClr val="000000"/>
                </a:solidFill>
                <a:latin typeface="Consolas" pitchFamily="49" charset="0"/>
                <a:ea typeface="DejaVu Sans" charset="0"/>
                <a:cs typeface="DejaVu Sans" charset="0"/>
                <a:sym typeface="Consolas" pitchFamily="49" charset="0"/>
              </a:rPr>
              <a:t>struct</a:t>
            </a:r>
            <a:r>
              <a:rPr lang="pl-PL" altLang="en-US" sz="1400" dirty="0">
                <a:solidFill>
                  <a:srgbClr val="000000"/>
                </a:solidFill>
                <a:latin typeface="Consolas" pitchFamily="49" charset="0"/>
                <a:ea typeface="DejaVu Sans" charset="0"/>
                <a:cs typeface="DejaVu Sans" charset="0"/>
                <a:sym typeface="Consolas" pitchFamily="49" charset="0"/>
              </a:rPr>
              <a:t> P { </a:t>
            </a:r>
            <a:r>
              <a:rPr lang="pl-PL" altLang="en-US" sz="1400" dirty="0" err="1">
                <a:solidFill>
                  <a:srgbClr val="000000"/>
                </a:solidFill>
                <a:latin typeface="Consolas" pitchFamily="49" charset="0"/>
                <a:ea typeface="DejaVu Sans" charset="0"/>
                <a:cs typeface="DejaVu Sans" charset="0"/>
                <a:sym typeface="Consolas" pitchFamily="49" charset="0"/>
              </a:rPr>
              <a:t>int</a:t>
            </a:r>
            <a:r>
              <a:rPr lang="pl-PL" altLang="en-US" sz="1400" dirty="0">
                <a:solidFill>
                  <a:srgbClr val="000000"/>
                </a:solidFill>
                <a:latin typeface="Consolas" pitchFamily="49" charset="0"/>
                <a:ea typeface="DejaVu Sans" charset="0"/>
                <a:cs typeface="DejaVu Sans" charset="0"/>
                <a:sym typeface="Consolas" pitchFamily="49" charset="0"/>
              </a:rPr>
              <a:t> a, b; };</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P p = { 20, 40 };			// c++98: brace initialization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idx="4294967295"/>
          </p:nvPr>
        </p:nvSpPr>
        <p:spPr>
          <a:ln/>
        </p:spPr>
        <p:txBody>
          <a:bodyPr/>
          <a:lstStyle/>
          <a:p>
            <a:pPr marL="0" indent="0"/>
            <a:r>
              <a:rPr lang="pl-PL" altLang="en-US" dirty="0"/>
              <a:t>Uniform variable initialization</a:t>
            </a:r>
          </a:p>
        </p:txBody>
      </p:sp>
      <p:sp>
        <p:nvSpPr>
          <p:cNvPr id="19459"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Examples</a:t>
            </a:r>
          </a:p>
        </p:txBody>
      </p:sp>
      <p:sp>
        <p:nvSpPr>
          <p:cNvPr id="19460" name="Text Placeholder 3"/>
          <p:cNvSpPr>
            <a:spLocks noGrp="1" noChangeArrowheads="1"/>
          </p:cNvSpPr>
          <p:nvPr>
            <p:ph sz="quarter" idx="4294967295"/>
          </p:nvPr>
        </p:nvSpPr>
        <p:spPr bwMode="auto">
          <a:xfrm>
            <a:off x="423863" y="839788"/>
            <a:ext cx="8221662" cy="3538537"/>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std::complex&lt;float&gt; ca(12.0f, 54.0f);  // c++98: initialization of classes</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 using constructor</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std::complex&lt;float&gt; cb{12.0f, 54.0f};  // c++11: brace initialization, using</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 the same constructor as above</a:t>
            </a:r>
          </a:p>
          <a:p>
            <a:pPr marL="0" indent="0">
              <a:lnSpc>
                <a:spcPct val="80000"/>
              </a:lnSpc>
              <a:spcAft>
                <a:spcPct val="0"/>
              </a:spcAft>
              <a:buFont typeface="Arial" pitchFamily="34" charset="0"/>
              <a:buNone/>
            </a:pPr>
            <a:endParaRPr lang="en-US" altLang="en-US" sz="14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std::vector&lt;std::string&gt; colors;       // c++98: no brace initialization like with </a:t>
            </a:r>
          </a:p>
          <a:p>
            <a:pPr marL="0" indent="0">
              <a:lnSpc>
                <a:spcPct val="80000"/>
              </a:lnSpc>
              <a:spcAft>
                <a:spcPct val="0"/>
              </a:spcAft>
              <a:buNone/>
            </a:pPr>
            <a:r>
              <a:rPr lang="pl-PL" altLang="en-US" sz="1400" dirty="0">
                <a:solidFill>
                  <a:srgbClr val="000000"/>
                </a:solidFill>
                <a:latin typeface="Consolas" pitchFamily="49" charset="0"/>
                <a:ea typeface="DejaVu Sans" charset="0"/>
                <a:cs typeface="DejaVu Sans" charset="0"/>
                <a:sym typeface="Consolas" pitchFamily="49" charset="0"/>
              </a:rPr>
              <a:t>colors.push_back("yellow");            // simple arrays/structs</a:t>
            </a:r>
          </a:p>
          <a:p>
            <a:pPr marL="0" indent="0">
              <a:lnSpc>
                <a:spcPct val="80000"/>
              </a:lnSpc>
              <a:spcAft>
                <a:spcPct val="0"/>
              </a:spcAft>
              <a:buFont typeface="Arial" pitchFamily="34" charset="0"/>
              <a:buNone/>
            </a:pPr>
            <a:r>
              <a:rPr lang="pl-PL" altLang="en-US" sz="1400" dirty="0" err="1">
                <a:solidFill>
                  <a:srgbClr val="000000"/>
                </a:solidFill>
                <a:latin typeface="Consolas" pitchFamily="49" charset="0"/>
                <a:ea typeface="DejaVu Sans" charset="0"/>
                <a:cs typeface="DejaVu Sans" charset="0"/>
                <a:sym typeface="Consolas" pitchFamily="49" charset="0"/>
              </a:rPr>
              <a:t>colors.push_back</a:t>
            </a:r>
            <a:r>
              <a:rPr lang="pl-PL" altLang="en-US" sz="1400" dirty="0">
                <a:solidFill>
                  <a:srgbClr val="000000"/>
                </a:solidFill>
                <a:latin typeface="Consolas" pitchFamily="49" charset="0"/>
                <a:ea typeface="DejaVu Sans" charset="0"/>
                <a:cs typeface="DejaVu Sans" charset="0"/>
                <a:sym typeface="Consolas" pitchFamily="49" charset="0"/>
              </a:rPr>
              <a:t>("</a:t>
            </a:r>
            <a:r>
              <a:rPr lang="pl-PL" altLang="en-US" sz="1400" dirty="0" err="1">
                <a:solidFill>
                  <a:srgbClr val="000000"/>
                </a:solidFill>
                <a:latin typeface="Consolas" pitchFamily="49" charset="0"/>
                <a:ea typeface="DejaVu Sans" charset="0"/>
                <a:cs typeface="DejaVu Sans" charset="0"/>
                <a:sym typeface="Consolas" pitchFamily="49" charset="0"/>
              </a:rPr>
              <a:t>blue</a:t>
            </a:r>
            <a:r>
              <a:rPr lang="pl-PL" altLang="en-US" sz="1400" dirty="0">
                <a:solidFill>
                  <a:srgbClr val="000000"/>
                </a:solidFill>
                <a:latin typeface="Consolas" pitchFamily="49" charset="0"/>
                <a:ea typeface="DejaVu Sans" charset="0"/>
                <a:cs typeface="DejaVu Sans" charset="0"/>
                <a:sym typeface="Consolas" pitchFamily="49" charset="0"/>
              </a:rPr>
              <a:t>");</a:t>
            </a:r>
          </a:p>
          <a:p>
            <a:pPr marL="0" indent="0">
              <a:lnSpc>
                <a:spcPct val="80000"/>
              </a:lnSpc>
              <a:spcAft>
                <a:spcPct val="0"/>
              </a:spcAft>
              <a:buFont typeface="Arial" pitchFamily="34" charset="0"/>
              <a:buNone/>
            </a:pPr>
            <a:endParaRPr lang="pl-PL" altLang="en-US" sz="14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None/>
            </a:pPr>
            <a:r>
              <a:rPr lang="pl-PL" altLang="en-US" sz="1400" dirty="0">
                <a:solidFill>
                  <a:srgbClr val="000000"/>
                </a:solidFill>
                <a:latin typeface="Consolas" pitchFamily="49" charset="0"/>
                <a:ea typeface="DejaVu Sans" charset="0"/>
                <a:cs typeface="DejaVu Sans" charset="0"/>
                <a:sym typeface="Consolas" pitchFamily="49" charset="0"/>
              </a:rPr>
              <a:t>std::vector&lt;std::string&gt; names = {     // c++11: brace initialization with</a:t>
            </a:r>
          </a:p>
          <a:p>
            <a:pPr marL="0" indent="0">
              <a:lnSpc>
                <a:spcPct val="80000"/>
              </a:lnSpc>
              <a:spcAft>
                <a:spcPct val="0"/>
              </a:spcAft>
              <a:buNone/>
            </a:pPr>
            <a:r>
              <a:rPr lang="pl-PL" altLang="en-US" sz="1400" dirty="0">
                <a:solidFill>
                  <a:srgbClr val="000000"/>
                </a:solidFill>
                <a:latin typeface="Consolas" pitchFamily="49" charset="0"/>
                <a:ea typeface="DejaVu Sans" charset="0"/>
                <a:cs typeface="DejaVu Sans" charset="0"/>
                <a:sym typeface="Consolas" pitchFamily="49" charset="0"/>
              </a:rPr>
              <a:t>  "John",                              // std::initializer_list</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"Mary" </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a:t>
            </a:r>
          </a:p>
          <a:p>
            <a:pPr marL="0" indent="0">
              <a:lnSpc>
                <a:spcPct val="80000"/>
              </a:lnSpc>
              <a:spcAft>
                <a:spcPct val="0"/>
              </a:spcAft>
              <a:buNone/>
            </a:pPr>
            <a:r>
              <a:rPr lang="pl-PL" altLang="en-US" sz="1400" dirty="0">
                <a:solidFill>
                  <a:srgbClr val="000000"/>
                </a:solidFill>
                <a:latin typeface="Consolas" pitchFamily="49" charset="0"/>
                <a:ea typeface="DejaVu Sans" charset="0"/>
                <a:cs typeface="DejaVu Sans" charset="0"/>
                <a:sym typeface="Consolas" pitchFamily="49" charset="0"/>
              </a:rPr>
              <a:t>std::vector&lt;std::string&gt; names{        // c++11: brace initialization with</a:t>
            </a:r>
          </a:p>
          <a:p>
            <a:pPr marL="0" indent="0">
              <a:lnSpc>
                <a:spcPct val="80000"/>
              </a:lnSpc>
              <a:spcAft>
                <a:spcPct val="0"/>
              </a:spcAft>
              <a:buNone/>
            </a:pPr>
            <a:r>
              <a:rPr lang="pl-PL" altLang="en-US" sz="1400" dirty="0">
                <a:solidFill>
                  <a:srgbClr val="000000"/>
                </a:solidFill>
                <a:latin typeface="Consolas" pitchFamily="49" charset="0"/>
                <a:ea typeface="DejaVu Sans" charset="0"/>
                <a:cs typeface="DejaVu Sans" charset="0"/>
                <a:sym typeface="Consolas" pitchFamily="49" charset="0"/>
              </a:rPr>
              <a:t>  "John",                              // std::initializer_list</a:t>
            </a:r>
          </a:p>
          <a:p>
            <a:pPr marL="0" indent="0">
              <a:lnSpc>
                <a:spcPct val="80000"/>
              </a:lnSpc>
              <a:spcAft>
                <a:spcPct val="0"/>
              </a:spcAft>
              <a:buNone/>
            </a:pPr>
            <a:r>
              <a:rPr lang="pl-PL" altLang="en-US" sz="1400" dirty="0">
                <a:solidFill>
                  <a:srgbClr val="000000"/>
                </a:solidFill>
                <a:latin typeface="Consolas" pitchFamily="49" charset="0"/>
                <a:ea typeface="DejaVu Sans" charset="0"/>
                <a:cs typeface="DejaVu Sans" charset="0"/>
                <a:sym typeface="Consolas" pitchFamily="49" charset="0"/>
              </a:rPr>
              <a:t>  "Mary"</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a:t>
            </a:r>
          </a:p>
          <a:p>
            <a:pPr marL="0" indent="0">
              <a:lnSpc>
                <a:spcPct val="80000"/>
              </a:lnSpc>
              <a:spcAft>
                <a:spcPct val="0"/>
              </a:spcAft>
              <a:buFont typeface="Arial" pitchFamily="34" charset="0"/>
              <a:buNone/>
            </a:pPr>
            <a:endParaRPr lang="pl-PL" altLang="en-US" sz="14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int array[] = { 1, 2, 5.5 };           // C++98: OK,</a:t>
            </a:r>
          </a:p>
          <a:p>
            <a:pPr marL="0" indent="0">
              <a:lnSpc>
                <a:spcPct val="80000"/>
              </a:lnSpc>
              <a:spcAft>
                <a:spcPct val="0"/>
              </a:spcAft>
              <a:buFont typeface="Arial" pitchFamily="34" charset="0"/>
              <a:buNone/>
            </a:pPr>
            <a:r>
              <a:rPr lang="pl-PL" altLang="en-US" sz="1400" dirty="0">
                <a:solidFill>
                  <a:srgbClr val="000000"/>
                </a:solidFill>
                <a:latin typeface="Consolas" pitchFamily="49" charset="0"/>
                <a:ea typeface="DejaVu Sans" charset="0"/>
                <a:cs typeface="DejaVu Sans" charset="0"/>
                <a:sym typeface="Consolas" pitchFamily="49" charset="0"/>
              </a:rPr>
              <a:t>                                       // C++11: error - implicit type narrowing</a:t>
            </a:r>
          </a:p>
        </p:txBody>
      </p:sp>
    </p:spTree>
    <p:extLst>
      <p:ext uri="{BB962C8B-B14F-4D97-AF65-F5344CB8AC3E}">
        <p14:creationId xmlns:p14="http://schemas.microsoft.com/office/powerpoint/2010/main" val="248281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idx="4294967295"/>
          </p:nvPr>
        </p:nvSpPr>
        <p:spPr>
          <a:ln/>
        </p:spPr>
        <p:txBody>
          <a:bodyPr/>
          <a:lstStyle/>
          <a:p>
            <a:pPr marL="0" indent="0"/>
            <a:r>
              <a:rPr lang="pl-PL" altLang="en-US" dirty="0"/>
              <a:t>Intializing non-static variables in class</a:t>
            </a:r>
            <a:endParaRPr lang="pl-PL" altLang="en-US" i="1" dirty="0"/>
          </a:p>
        </p:txBody>
      </p:sp>
      <p:sp>
        <p:nvSpPr>
          <p:cNvPr id="2048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a:latin typeface="Nokia Pure Headline Light" pitchFamily="34" charset="0"/>
              </a:rPr>
              <a:t>brace-or-equal initializer</a:t>
            </a:r>
            <a:endParaRPr lang="pl-PL" altLang="en-US"/>
          </a:p>
        </p:txBody>
      </p:sp>
      <p:sp>
        <p:nvSpPr>
          <p:cNvPr id="20484" name="Text Placeholder 3"/>
          <p:cNvSpPr>
            <a:spLocks noGrp="1" noChangeArrowheads="1"/>
          </p:cNvSpPr>
          <p:nvPr>
            <p:ph sz="quarter" idx="4294967295"/>
          </p:nvPr>
        </p:nvSpPr>
        <p:spPr bwMode="auto">
          <a:xfrm>
            <a:off x="423863" y="1087438"/>
            <a:ext cx="8216900" cy="3241675"/>
          </a:xfrm>
          <a:prstGeom prst="rect">
            <a:avLst/>
          </a:prstGeom>
          <a:noFill/>
          <a:ln/>
        </p:spPr>
        <p:txBody>
          <a:bodyPr lIns="0" tIns="0" rIns="0" bIns="0"/>
          <a:lstStyle/>
          <a:p>
            <a:pPr marL="0" indent="0">
              <a:buNone/>
            </a:pPr>
            <a:r>
              <a:rPr lang="pl-PL" altLang="en-US" sz="1400" dirty="0"/>
              <a:t>In C++98 class variables could be initialized only on initializer list of constructor or in its body. </a:t>
            </a:r>
            <a:r>
              <a:rPr lang="en-US" altLang="en-US" sz="1400" dirty="0"/>
              <a:t>The exception existed only for static, integer constants</a:t>
            </a:r>
            <a:r>
              <a:rPr lang="pl-PL" altLang="en-US" sz="1400" dirty="0"/>
              <a:t>.</a:t>
            </a:r>
          </a:p>
          <a:p>
            <a:pPr marL="0" indent="0">
              <a:buFont typeface="Arial" pitchFamily="34" charset="0"/>
              <a:buNone/>
            </a:pPr>
            <a:endParaRPr lang="pl-PL" altLang="en-US" sz="1400" dirty="0"/>
          </a:p>
          <a:p>
            <a:pPr marL="0" indent="0">
              <a:buFont typeface="Arial" pitchFamily="34" charset="0"/>
              <a:buNone/>
            </a:pPr>
            <a:r>
              <a:rPr lang="pl-PL" altLang="en-US" sz="1400" dirty="0"/>
              <a:t>Since C++14 it is possible to initialize all variables and constants in class body. Such initialization defined default values for class fields but they can be overwritten in initializer list of constructor or in its body.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idx="4294967295"/>
          </p:nvPr>
        </p:nvSpPr>
        <p:spPr>
          <a:ln/>
        </p:spPr>
        <p:txBody>
          <a:bodyPr/>
          <a:lstStyle/>
          <a:p>
            <a:pPr marL="0" indent="0"/>
            <a:r>
              <a:rPr lang="pl-PL" altLang="en-US" dirty="0"/>
              <a:t>Intializing non-static variables in class</a:t>
            </a:r>
          </a:p>
        </p:txBody>
      </p:sp>
      <p:sp>
        <p:nvSpPr>
          <p:cNvPr id="22531"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Example</a:t>
            </a:r>
            <a:endParaRPr lang="en-US" altLang="zh-CN" sz="1800" dirty="0">
              <a:latin typeface="Nokia Pure Headline Light" pitchFamily="34" charset="0"/>
            </a:endParaRPr>
          </a:p>
        </p:txBody>
      </p:sp>
      <p:sp>
        <p:nvSpPr>
          <p:cNvPr id="22532" name="Text Placeholder 3"/>
          <p:cNvSpPr>
            <a:spLocks noGrp="1" noChangeArrowheads="1"/>
          </p:cNvSpPr>
          <p:nvPr>
            <p:ph sz="quarter" idx="4294967295"/>
          </p:nvPr>
        </p:nvSpPr>
        <p:spPr bwMode="auto">
          <a:xfrm>
            <a:off x="423863" y="1087437"/>
            <a:ext cx="8221662" cy="3501980"/>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lnSpc>
                <a:spcPct val="80000"/>
              </a:lnSpc>
              <a:spcAft>
                <a:spcPct val="0"/>
              </a:spcAft>
              <a:buFont typeface="Arial" pitchFamily="34" charset="0"/>
              <a:buNone/>
            </a:pPr>
            <a:r>
              <a:rPr lang="pl-PL" altLang="en-US" sz="1200" dirty="0">
                <a:solidFill>
                  <a:srgbClr val="000000"/>
                </a:solidFill>
                <a:latin typeface="Consolas" pitchFamily="49" charset="0"/>
                <a:sym typeface="Consolas" pitchFamily="49" charset="0"/>
              </a:rPr>
              <a:t>class Foo</a:t>
            </a:r>
          </a:p>
          <a:p>
            <a:pPr marL="0" indent="0">
              <a:lnSpc>
                <a:spcPct val="80000"/>
              </a:lnSpc>
              <a:spcAft>
                <a:spcPct val="0"/>
              </a:spcAft>
              <a:buFont typeface="Arial" pitchFamily="34" charset="0"/>
              <a:buNone/>
            </a:pPr>
            <a:r>
              <a:rPr lang="en-US" altLang="en-US" sz="1200" dirty="0">
                <a:solidFill>
                  <a:srgbClr val="000000"/>
                </a:solidFill>
                <a:latin typeface="Consolas" pitchFamily="49" charset="0"/>
                <a:sym typeface="Consolas" pitchFamily="49" charset="0"/>
              </a:rPr>
              <a:t>{</a:t>
            </a:r>
          </a:p>
          <a:p>
            <a:pPr marL="0" indent="0">
              <a:lnSpc>
                <a:spcPct val="80000"/>
              </a:lnSpc>
              <a:spcAft>
                <a:spcPct val="0"/>
              </a:spcAft>
              <a:buFont typeface="Arial" pitchFamily="34" charset="0"/>
              <a:buNone/>
            </a:pPr>
            <a:r>
              <a:rPr lang="en-US" altLang="en-US" sz="1200" dirty="0">
                <a:solidFill>
                  <a:srgbClr val="000000"/>
                </a:solidFill>
                <a:latin typeface="Consolas" pitchFamily="49" charset="0"/>
                <a:sym typeface="Consolas" pitchFamily="49" charset="0"/>
              </a:rPr>
              <a:t>public:</a:t>
            </a:r>
          </a:p>
          <a:p>
            <a:pPr marL="0" indent="0">
              <a:lnSpc>
                <a:spcPct val="80000"/>
              </a:lnSpc>
              <a:spcAft>
                <a:spcPct val="0"/>
              </a:spcAft>
              <a:buFont typeface="Arial" pitchFamily="34" charset="0"/>
              <a:buNone/>
            </a:pPr>
            <a:r>
              <a:rPr lang="en-US" altLang="en-US" sz="1200" dirty="0">
                <a:solidFill>
                  <a:srgbClr val="000000"/>
                </a:solidFill>
                <a:latin typeface="Consolas" pitchFamily="49" charset="0"/>
                <a:sym typeface="Consolas" pitchFamily="49" charset="0"/>
              </a:rPr>
              <a:t>   Foo() </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sym typeface="Consolas" pitchFamily="49" charset="0"/>
              </a:rPr>
              <a:t>   </a:t>
            </a:r>
            <a:r>
              <a:rPr lang="en-US" altLang="en-US" sz="1200" dirty="0">
                <a:solidFill>
                  <a:srgbClr val="000000"/>
                </a:solidFill>
                <a:latin typeface="Consolas" pitchFamily="49" charset="0"/>
                <a:sym typeface="Consolas" pitchFamily="49" charset="0"/>
              </a:rPr>
              <a:t>{}</a:t>
            </a:r>
          </a:p>
          <a:p>
            <a:pPr marL="0" indent="0">
              <a:lnSpc>
                <a:spcPct val="80000"/>
              </a:lnSpc>
              <a:spcAft>
                <a:spcPct val="0"/>
              </a:spcAft>
              <a:buFont typeface="Arial" pitchFamily="34" charset="0"/>
              <a:buNone/>
            </a:pPr>
            <a:endParaRPr lang="en-US" altLang="en-US" sz="12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en-US" altLang="en-US" sz="1200" dirty="0">
                <a:solidFill>
                  <a:srgbClr val="000000"/>
                </a:solidFill>
                <a:latin typeface="Consolas" pitchFamily="49" charset="0"/>
                <a:sym typeface="Consolas" pitchFamily="49" charset="0"/>
              </a:rPr>
              <a:t>   Foo(</a:t>
            </a:r>
            <a:r>
              <a:rPr lang="en-US" altLang="en-US" sz="1200" dirty="0" err="1">
                <a:solidFill>
                  <a:srgbClr val="000000"/>
                </a:solidFill>
                <a:latin typeface="Consolas" pitchFamily="49" charset="0"/>
                <a:sym typeface="Consolas" pitchFamily="49" charset="0"/>
              </a:rPr>
              <a:t>std</a:t>
            </a:r>
            <a:r>
              <a:rPr lang="en-US" altLang="en-US" sz="1200" dirty="0">
                <a:solidFill>
                  <a:srgbClr val="000000"/>
                </a:solidFill>
                <a:latin typeface="Consolas" pitchFamily="49" charset="0"/>
                <a:sym typeface="Consolas" pitchFamily="49" charset="0"/>
              </a:rPr>
              <a:t>::string a) : </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sym typeface="Consolas" pitchFamily="49" charset="0"/>
              </a:rPr>
              <a:t>      </a:t>
            </a:r>
            <a:r>
              <a:rPr lang="en-US" altLang="en-US" sz="1200" dirty="0" err="1">
                <a:solidFill>
                  <a:srgbClr val="000000"/>
                </a:solidFill>
                <a:latin typeface="Consolas" pitchFamily="49" charset="0"/>
                <a:sym typeface="Consolas" pitchFamily="49" charset="0"/>
              </a:rPr>
              <a:t>m_a</a:t>
            </a:r>
            <a:r>
              <a:rPr lang="en-US" altLang="en-US" sz="1200" dirty="0">
                <a:solidFill>
                  <a:srgbClr val="000000"/>
                </a:solidFill>
                <a:latin typeface="Consolas" pitchFamily="49" charset="0"/>
                <a:sym typeface="Consolas" pitchFamily="49" charset="0"/>
              </a:rPr>
              <a:t>(a) </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sym typeface="Consolas" pitchFamily="49" charset="0"/>
              </a:rPr>
              <a:t>   </a:t>
            </a:r>
            <a:r>
              <a:rPr lang="en-US" altLang="en-US" sz="1200" dirty="0">
                <a:solidFill>
                  <a:srgbClr val="000000"/>
                </a:solidFill>
                <a:latin typeface="Consolas" pitchFamily="49" charset="0"/>
                <a:sym typeface="Consolas" pitchFamily="49" charset="0"/>
              </a:rPr>
              <a:t>{}</a:t>
            </a:r>
          </a:p>
          <a:p>
            <a:pPr marL="0" indent="0">
              <a:lnSpc>
                <a:spcPct val="80000"/>
              </a:lnSpc>
              <a:spcAft>
                <a:spcPct val="0"/>
              </a:spcAft>
              <a:buFont typeface="Arial" pitchFamily="34" charset="0"/>
              <a:buNone/>
            </a:pPr>
            <a:endParaRPr lang="en-US" altLang="en-US" sz="12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en-US" altLang="en-US" sz="1200" dirty="0">
                <a:solidFill>
                  <a:srgbClr val="000000"/>
                </a:solidFill>
                <a:latin typeface="Consolas" pitchFamily="49" charset="0"/>
                <a:sym typeface="Consolas" pitchFamily="49" charset="0"/>
              </a:rPr>
              <a:t>   void print() </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sym typeface="Consolas" pitchFamily="49" charset="0"/>
              </a:rPr>
              <a:t>   </a:t>
            </a:r>
            <a:r>
              <a:rPr lang="en-US" altLang="en-US" sz="1200" dirty="0">
                <a:solidFill>
                  <a:srgbClr val="000000"/>
                </a:solidFill>
                <a:latin typeface="Consolas" pitchFamily="49" charset="0"/>
                <a:sym typeface="Consolas" pitchFamily="49" charset="0"/>
              </a:rPr>
              <a:t>{</a:t>
            </a:r>
            <a:r>
              <a:rPr lang="pl-PL" altLang="en-US" sz="1200" dirty="0">
                <a:solidFill>
                  <a:srgbClr val="000000"/>
                </a:solidFill>
                <a:latin typeface="Consolas" pitchFamily="49" charset="0"/>
                <a:sym typeface="Consolas" pitchFamily="49" charset="0"/>
              </a:rPr>
              <a:t> </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sym typeface="Consolas" pitchFamily="49" charset="0"/>
              </a:rPr>
              <a:t>      std::cout &lt;&lt; m_a &lt;&lt; std::endl;</a:t>
            </a:r>
            <a:r>
              <a:rPr lang="en-US" altLang="en-US" sz="1200" dirty="0">
                <a:solidFill>
                  <a:srgbClr val="000000"/>
                </a:solidFill>
                <a:latin typeface="Consolas" pitchFamily="49" charset="0"/>
                <a:sym typeface="Consolas" pitchFamily="49" charset="0"/>
              </a:rPr>
              <a:t> </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sym typeface="Consolas" pitchFamily="49" charset="0"/>
              </a:rPr>
              <a:t>   </a:t>
            </a:r>
            <a:r>
              <a:rPr lang="en-US" altLang="en-US" sz="1200" dirty="0">
                <a:solidFill>
                  <a:srgbClr val="000000"/>
                </a:solidFill>
                <a:latin typeface="Consolas" pitchFamily="49" charset="0"/>
                <a:sym typeface="Consolas" pitchFamily="49" charset="0"/>
              </a:rPr>
              <a:t>}</a:t>
            </a:r>
          </a:p>
          <a:p>
            <a:pPr marL="0" indent="0">
              <a:lnSpc>
                <a:spcPct val="80000"/>
              </a:lnSpc>
              <a:spcAft>
                <a:spcPct val="0"/>
              </a:spcAft>
              <a:buFont typeface="Arial" pitchFamily="34" charset="0"/>
              <a:buNone/>
            </a:pPr>
            <a:endParaRPr lang="en-US" altLang="en-US" sz="12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en-US" altLang="en-US" sz="1200" dirty="0">
                <a:solidFill>
                  <a:srgbClr val="000000"/>
                </a:solidFill>
                <a:latin typeface="Consolas" pitchFamily="49" charset="0"/>
                <a:sym typeface="Consolas" pitchFamily="49" charset="0"/>
              </a:rPr>
              <a:t>private:</a:t>
            </a:r>
          </a:p>
          <a:p>
            <a:pPr marL="0" indent="0">
              <a:lnSpc>
                <a:spcPct val="80000"/>
              </a:lnSpc>
              <a:spcAft>
                <a:spcPct val="0"/>
              </a:spcAft>
              <a:buFont typeface="Arial" pitchFamily="34" charset="0"/>
              <a:buNone/>
            </a:pPr>
            <a:r>
              <a:rPr lang="en-US" altLang="en-US" sz="1200" dirty="0">
                <a:solidFill>
                  <a:srgbClr val="000000"/>
                </a:solidFill>
                <a:latin typeface="Consolas" pitchFamily="49" charset="0"/>
                <a:sym typeface="Consolas" pitchFamily="49" charset="0"/>
              </a:rPr>
              <a:t>   </a:t>
            </a:r>
            <a:r>
              <a:rPr lang="en-US" altLang="en-US" sz="1200" dirty="0" err="1">
                <a:solidFill>
                  <a:srgbClr val="000000"/>
                </a:solidFill>
                <a:latin typeface="Consolas" pitchFamily="49" charset="0"/>
                <a:sym typeface="Consolas" pitchFamily="49" charset="0"/>
              </a:rPr>
              <a:t>std</a:t>
            </a:r>
            <a:r>
              <a:rPr lang="en-US" altLang="en-US" sz="1200" dirty="0">
                <a:solidFill>
                  <a:srgbClr val="000000"/>
                </a:solidFill>
                <a:latin typeface="Consolas" pitchFamily="49" charset="0"/>
                <a:sym typeface="Consolas" pitchFamily="49" charset="0"/>
              </a:rPr>
              <a:t>::string </a:t>
            </a:r>
            <a:r>
              <a:rPr lang="en-US" altLang="en-US" sz="1200" dirty="0" err="1">
                <a:solidFill>
                  <a:srgbClr val="000000"/>
                </a:solidFill>
                <a:latin typeface="Consolas" pitchFamily="49" charset="0"/>
                <a:sym typeface="Consolas" pitchFamily="49" charset="0"/>
              </a:rPr>
              <a:t>m_a</a:t>
            </a:r>
            <a:r>
              <a:rPr lang="en-US" altLang="en-US" sz="1200" dirty="0">
                <a:solidFill>
                  <a:srgbClr val="000000"/>
                </a:solidFill>
                <a:latin typeface="Consolas" pitchFamily="49" charset="0"/>
                <a:sym typeface="Consolas" pitchFamily="49" charset="0"/>
              </a:rPr>
              <a:t> = </a:t>
            </a:r>
            <a:r>
              <a:rPr lang="pl-PL" altLang="en-US" sz="1200" dirty="0">
                <a:solidFill>
                  <a:srgbClr val="000000"/>
                </a:solidFill>
                <a:latin typeface="Consolas" pitchFamily="49" charset="0"/>
                <a:sym typeface="Consolas" pitchFamily="49" charset="0"/>
              </a:rPr>
              <a:t>"</a:t>
            </a:r>
            <a:r>
              <a:rPr lang="en-US" altLang="en-US" sz="1200" dirty="0" err="1">
                <a:solidFill>
                  <a:srgbClr val="000000"/>
                </a:solidFill>
                <a:latin typeface="Consolas" pitchFamily="49" charset="0"/>
                <a:sym typeface="Consolas" pitchFamily="49" charset="0"/>
              </a:rPr>
              <a:t>Fooooo</a:t>
            </a:r>
            <a:r>
              <a:rPr lang="pl-PL" altLang="en-US" sz="1200" dirty="0">
                <a:solidFill>
                  <a:srgbClr val="000000"/>
                </a:solidFill>
                <a:latin typeface="Consolas" pitchFamily="49" charset="0"/>
                <a:sym typeface="Consolas" pitchFamily="49" charset="0"/>
              </a:rPr>
              <a:t>"</a:t>
            </a:r>
            <a:r>
              <a:rPr lang="en-US" altLang="en-US" sz="1200" dirty="0">
                <a:solidFill>
                  <a:srgbClr val="000000"/>
                </a:solidFill>
                <a:latin typeface="Consolas" pitchFamily="49" charset="0"/>
                <a:sym typeface="Consolas" pitchFamily="49" charset="0"/>
              </a:rPr>
              <a:t>;</a:t>
            </a:r>
            <a:r>
              <a:rPr lang="pl-PL" altLang="en-US" sz="1200" dirty="0">
                <a:solidFill>
                  <a:srgbClr val="000000"/>
                </a:solidFill>
                <a:latin typeface="Consolas" pitchFamily="49" charset="0"/>
                <a:sym typeface="Consolas" pitchFamily="49" charset="0"/>
              </a:rPr>
              <a:t>		// C++98: error, C++11: OK</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sym typeface="Consolas" pitchFamily="49" charset="0"/>
              </a:rPr>
              <a:t>   static const unsigned VALUE = 20u;	// C++98: OK, C++11: OK</a:t>
            </a:r>
            <a:br>
              <a:rPr lang="en-US" altLang="en-US" sz="1200" dirty="0">
                <a:solidFill>
                  <a:srgbClr val="000000"/>
                </a:solidFill>
                <a:latin typeface="Consolas" pitchFamily="49" charset="0"/>
                <a:sym typeface="Consolas" pitchFamily="49" charset="0"/>
              </a:rPr>
            </a:br>
            <a:r>
              <a:rPr lang="en-US" altLang="en-US" sz="1200" dirty="0">
                <a:solidFill>
                  <a:srgbClr val="000000"/>
                </a:solidFill>
                <a:latin typeface="Consolas" pitchFamily="49" charset="0"/>
                <a:sym typeface="Consolas" pitchFamily="49" charset="0"/>
              </a:rPr>
              <a:t>};</a:t>
            </a:r>
          </a:p>
          <a:p>
            <a:pPr marL="0" indent="0">
              <a:lnSpc>
                <a:spcPct val="80000"/>
              </a:lnSpc>
              <a:spcAft>
                <a:spcPct val="0"/>
              </a:spcAft>
              <a:buFont typeface="Arial" pitchFamily="34" charset="0"/>
              <a:buNone/>
            </a:pPr>
            <a:endParaRPr lang="en-US" altLang="en-US" sz="12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en-US" altLang="en-US" sz="1200" dirty="0">
                <a:solidFill>
                  <a:srgbClr val="000000"/>
                </a:solidFill>
                <a:latin typeface="Consolas" pitchFamily="49" charset="0"/>
                <a:sym typeface="Consolas" pitchFamily="49" charset="0"/>
              </a:rPr>
              <a:t>Foo().print();		// </a:t>
            </a:r>
            <a:r>
              <a:rPr lang="en-US" altLang="en-US" sz="1200" dirty="0" err="1">
                <a:solidFill>
                  <a:srgbClr val="000000"/>
                </a:solidFill>
                <a:latin typeface="Consolas" pitchFamily="49" charset="0"/>
                <a:sym typeface="Consolas" pitchFamily="49" charset="0"/>
              </a:rPr>
              <a:t>Fooooo</a:t>
            </a:r>
            <a:endParaRPr lang="en-US" altLang="en-US" sz="12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en-US" altLang="en-US" sz="1200" dirty="0">
                <a:solidFill>
                  <a:srgbClr val="000000"/>
                </a:solidFill>
                <a:latin typeface="Consolas" pitchFamily="49" charset="0"/>
                <a:sym typeface="Consolas" pitchFamily="49" charset="0"/>
              </a:rPr>
              <a:t>Foo(</a:t>
            </a:r>
            <a:r>
              <a:rPr lang="pl-PL" altLang="en-US" sz="1200" dirty="0">
                <a:solidFill>
                  <a:srgbClr val="000000"/>
                </a:solidFill>
                <a:latin typeface="Consolas" pitchFamily="49" charset="0"/>
                <a:sym typeface="Consolas" pitchFamily="49" charset="0"/>
              </a:rPr>
              <a:t>"</a:t>
            </a:r>
            <a:r>
              <a:rPr lang="en-US" altLang="en-US" sz="1200" dirty="0" err="1">
                <a:solidFill>
                  <a:srgbClr val="000000"/>
                </a:solidFill>
                <a:latin typeface="Consolas" pitchFamily="49" charset="0"/>
                <a:sym typeface="Consolas" pitchFamily="49" charset="0"/>
              </a:rPr>
              <a:t>Baar</a:t>
            </a:r>
            <a:r>
              <a:rPr lang="pl-PL" altLang="en-US" sz="1200" dirty="0">
                <a:solidFill>
                  <a:srgbClr val="000000"/>
                </a:solidFill>
                <a:latin typeface="Consolas" pitchFamily="49" charset="0"/>
                <a:sym typeface="Consolas" pitchFamily="49" charset="0"/>
              </a:rPr>
              <a:t>"</a:t>
            </a:r>
            <a:r>
              <a:rPr lang="en-US" altLang="en-US" sz="1200" dirty="0">
                <a:solidFill>
                  <a:srgbClr val="000000"/>
                </a:solidFill>
                <a:latin typeface="Consolas" pitchFamily="49" charset="0"/>
                <a:sym typeface="Consolas" pitchFamily="49" charset="0"/>
              </a:rPr>
              <a:t>).print();	// </a:t>
            </a:r>
            <a:r>
              <a:rPr lang="en-US" altLang="en-US" sz="1200" dirty="0" err="1">
                <a:solidFill>
                  <a:srgbClr val="000000"/>
                </a:solidFill>
                <a:latin typeface="Consolas" pitchFamily="49" charset="0"/>
                <a:sym typeface="Consolas" pitchFamily="49" charset="0"/>
              </a:rPr>
              <a:t>Baar</a:t>
            </a:r>
            <a:endParaRPr lang="en-US" altLang="en-US" sz="12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endParaRPr lang="en-US" altLang="en-US" sz="1200" dirty="0">
              <a:solidFill>
                <a:srgbClr val="000000"/>
              </a:solidFill>
              <a:latin typeface="Consolas" pitchFamily="49" charset="0"/>
              <a:sym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idx="4294967295"/>
          </p:nvPr>
        </p:nvSpPr>
        <p:spPr>
          <a:ln/>
        </p:spPr>
        <p:txBody>
          <a:bodyPr/>
          <a:lstStyle/>
          <a:p>
            <a:r>
              <a:rPr lang="pl-PL" altLang="zh-CN" dirty="0"/>
              <a:t>Introduction to </a:t>
            </a:r>
            <a:r>
              <a:rPr lang="en-US" altLang="zh-CN" dirty="0"/>
              <a:t>C++1</a:t>
            </a:r>
            <a:r>
              <a:rPr lang="pl-PL" altLang="zh-CN" dirty="0"/>
              <a:t>4 standard</a:t>
            </a:r>
            <a:endParaRPr lang="en-US" altLang="zh-CN" dirty="0"/>
          </a:p>
        </p:txBody>
      </p:sp>
      <p:sp>
        <p:nvSpPr>
          <p:cNvPr id="819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Compilers support</a:t>
            </a:r>
            <a:endParaRPr lang="en-US" altLang="zh-CN" sz="1800" dirty="0">
              <a:latin typeface="Nokia Pure Headline Light" pitchFamily="34" charset="0"/>
            </a:endParaRPr>
          </a:p>
        </p:txBody>
      </p:sp>
      <p:sp>
        <p:nvSpPr>
          <p:cNvPr id="8196" name="Text Placeholder 3"/>
          <p:cNvSpPr>
            <a:spLocks noGrp="1" noChangeArrowheads="1"/>
          </p:cNvSpPr>
          <p:nvPr>
            <p:ph sz="quarter" idx="4294967295"/>
          </p:nvPr>
        </p:nvSpPr>
        <p:spPr bwMode="auto">
          <a:xfrm>
            <a:off x="406391" y="1087438"/>
            <a:ext cx="4135464" cy="2544762"/>
          </a:xfrm>
          <a:prstGeom prst="rect">
            <a:avLst/>
          </a:prstGeom>
          <a:noFill/>
          <a:ln/>
        </p:spPr>
        <p:txBody>
          <a:bodyPr lIns="0" tIns="0" rIns="0" bIns="0"/>
          <a:lstStyle/>
          <a:p>
            <a:pPr marL="0" indent="0">
              <a:buFont typeface="Arial" pitchFamily="34" charset="0"/>
              <a:buNone/>
            </a:pPr>
            <a:r>
              <a:rPr lang="en-US" altLang="zh-CN" sz="1800" b="1" dirty="0"/>
              <a:t>C++11</a:t>
            </a:r>
            <a:r>
              <a:rPr lang="pl-PL" altLang="zh-CN" sz="1800" b="1" dirty="0"/>
              <a:t> support</a:t>
            </a:r>
            <a:endParaRPr lang="en-US" altLang="zh-CN" sz="1800" b="1" dirty="0"/>
          </a:p>
          <a:p>
            <a:pPr marL="342900" indent="-342900"/>
            <a:r>
              <a:rPr lang="pl-PL" altLang="zh-CN" sz="1400" dirty="0"/>
              <a:t>Full support</a:t>
            </a:r>
            <a:r>
              <a:rPr lang="en-US" altLang="zh-CN" sz="1400" dirty="0"/>
              <a:t> - </a:t>
            </a:r>
            <a:r>
              <a:rPr lang="pl-PL" altLang="zh-CN" sz="1400" dirty="0" err="1"/>
              <a:t>gcc</a:t>
            </a:r>
            <a:r>
              <a:rPr lang="en-US" altLang="zh-CN" sz="1400" dirty="0"/>
              <a:t>4.6</a:t>
            </a:r>
            <a:r>
              <a:rPr lang="pl-PL" altLang="zh-CN" sz="1400" dirty="0"/>
              <a:t>, clang3.3</a:t>
            </a:r>
            <a:endParaRPr lang="en-US" altLang="zh-CN" sz="1400" dirty="0"/>
          </a:p>
          <a:p>
            <a:pPr marL="342900" indent="-342900"/>
            <a:r>
              <a:rPr lang="pl-PL" altLang="zh-CN" sz="1400" dirty="0"/>
              <a:t>Compiler flag</a:t>
            </a:r>
            <a:r>
              <a:rPr lang="en-US" altLang="zh-CN" sz="1400" dirty="0"/>
              <a:t>:</a:t>
            </a:r>
          </a:p>
          <a:p>
            <a:pPr marL="460375" lvl="1" indent="-228600"/>
            <a:r>
              <a:rPr lang="en-US" altLang="zh-CN" sz="1000" dirty="0"/>
              <a:t>-std=</a:t>
            </a:r>
            <a:r>
              <a:rPr lang="en-US" altLang="zh-CN" sz="1000" dirty="0" err="1"/>
              <a:t>c++</a:t>
            </a:r>
            <a:r>
              <a:rPr lang="en-US" altLang="zh-CN" sz="1000" dirty="0"/>
              <a:t>0x</a:t>
            </a:r>
          </a:p>
          <a:p>
            <a:pPr marL="460375" lvl="1" indent="-228600"/>
            <a:r>
              <a:rPr lang="en-US" altLang="zh-CN" sz="1000" dirty="0"/>
              <a:t>-std=</a:t>
            </a:r>
            <a:r>
              <a:rPr lang="en-US" altLang="zh-CN" sz="1000" dirty="0" err="1"/>
              <a:t>c++</a:t>
            </a:r>
            <a:r>
              <a:rPr lang="en-US" altLang="zh-CN" sz="1000" dirty="0"/>
              <a:t>11 –</a:t>
            </a:r>
            <a:r>
              <a:rPr lang="pl-PL" altLang="zh-CN" sz="1000" dirty="0"/>
              <a:t> </a:t>
            </a:r>
            <a:r>
              <a:rPr lang="pl-PL" altLang="zh-CN" sz="1000" dirty="0" err="1"/>
              <a:t>since</a:t>
            </a:r>
            <a:r>
              <a:rPr lang="pl-PL" altLang="zh-CN" sz="1000" dirty="0"/>
              <a:t> </a:t>
            </a:r>
            <a:r>
              <a:rPr lang="pl-PL" altLang="zh-CN" sz="1000" dirty="0" err="1"/>
              <a:t>gcc</a:t>
            </a:r>
            <a:r>
              <a:rPr lang="en-US" altLang="zh-CN" sz="1000" dirty="0"/>
              <a:t>4.7</a:t>
            </a:r>
            <a:r>
              <a:rPr lang="pl-PL" altLang="zh-CN" sz="1000" dirty="0"/>
              <a:t>, clang3.3</a:t>
            </a:r>
            <a:endParaRPr lang="en-US" altLang="zh-CN" sz="1000" dirty="0"/>
          </a:p>
          <a:p>
            <a:pPr marL="342900" indent="-342900"/>
            <a:r>
              <a:rPr lang="pl-PL" altLang="zh-CN" sz="1400" dirty="0"/>
              <a:t>More details</a:t>
            </a:r>
            <a:r>
              <a:rPr lang="en-US" altLang="zh-CN" sz="1400" dirty="0"/>
              <a:t>:</a:t>
            </a:r>
          </a:p>
          <a:p>
            <a:pPr marL="460375" lvl="1" indent="-228600"/>
            <a:r>
              <a:rPr lang="en-US" altLang="zh-CN" sz="1000" dirty="0"/>
              <a:t>http:://gcc.gnu.org/projects/cxx0x.html</a:t>
            </a:r>
            <a:endParaRPr lang="pl-PL" altLang="zh-CN" sz="1000" dirty="0"/>
          </a:p>
          <a:p>
            <a:pPr marL="460375" lvl="1" indent="-228600"/>
            <a:r>
              <a:rPr lang="pl-PL" sz="1000" dirty="0"/>
              <a:t>http://</a:t>
            </a:r>
            <a:r>
              <a:rPr lang="en-US" sz="1000" dirty="0"/>
              <a:t>clang.llvm.org/cxx_status.html</a:t>
            </a:r>
            <a:endParaRPr lang="en-US" altLang="zh-CN" sz="1000" dirty="0"/>
          </a:p>
          <a:p>
            <a:pPr marL="0" indent="0">
              <a:buFont typeface="Arial" pitchFamily="34" charset="0"/>
              <a:buNone/>
            </a:pPr>
            <a:endParaRPr lang="en-US" altLang="zh-CN" sz="4000" dirty="0"/>
          </a:p>
        </p:txBody>
      </p:sp>
      <p:sp>
        <p:nvSpPr>
          <p:cNvPr id="8197" name="Text Placeholder 4"/>
          <p:cNvSpPr>
            <a:spLocks noGrp="1" noChangeArrowheads="1"/>
          </p:cNvSpPr>
          <p:nvPr>
            <p:ph sz="quarter" idx="4294967295"/>
          </p:nvPr>
        </p:nvSpPr>
        <p:spPr bwMode="auto">
          <a:xfrm>
            <a:off x="4541855" y="1087438"/>
            <a:ext cx="4128029" cy="2544762"/>
          </a:xfrm>
          <a:prstGeom prst="rect">
            <a:avLst/>
          </a:prstGeom>
          <a:noFill/>
          <a:ln/>
        </p:spPr>
        <p:txBody>
          <a:bodyPr lIns="0" tIns="0" rIns="0" bIns="0"/>
          <a:lstStyle/>
          <a:p>
            <a:pPr marL="0" indent="0">
              <a:buFont typeface="Arial" pitchFamily="34" charset="0"/>
              <a:buNone/>
            </a:pPr>
            <a:r>
              <a:rPr lang="en-US" altLang="zh-CN" sz="1800" b="1" dirty="0"/>
              <a:t>C++14</a:t>
            </a:r>
            <a:r>
              <a:rPr lang="pl-PL" altLang="zh-CN" sz="1800" b="1" dirty="0"/>
              <a:t> support</a:t>
            </a:r>
            <a:endParaRPr lang="en-US" altLang="zh-CN" sz="1800" b="1" dirty="0"/>
          </a:p>
          <a:p>
            <a:pPr marL="342900" indent="-342900"/>
            <a:r>
              <a:rPr lang="pl-PL" altLang="zh-CN" sz="1400" dirty="0"/>
              <a:t>Full support – gcc5, clang3.4</a:t>
            </a:r>
            <a:endParaRPr lang="en-US" altLang="zh-CN" sz="1400" dirty="0"/>
          </a:p>
          <a:p>
            <a:pPr marL="342900" indent="-342900"/>
            <a:r>
              <a:rPr lang="pl-PL" altLang="zh-CN" sz="1400" dirty="0"/>
              <a:t>Compiler flag:</a:t>
            </a:r>
            <a:endParaRPr lang="en-US" altLang="zh-CN" sz="1400" dirty="0"/>
          </a:p>
          <a:p>
            <a:pPr marL="568325" lvl="2" indent="-342900">
              <a:buFont typeface="Nokia Pure Text Light" pitchFamily="34" charset="0"/>
              <a:buChar char="‑"/>
            </a:pPr>
            <a:r>
              <a:rPr lang="en-US" altLang="zh-CN" sz="1000" dirty="0"/>
              <a:t>-std=</a:t>
            </a:r>
            <a:r>
              <a:rPr lang="en-US" altLang="zh-CN" sz="1000" dirty="0" err="1"/>
              <a:t>c++</a:t>
            </a:r>
            <a:r>
              <a:rPr lang="en-US" altLang="zh-CN" sz="1000" dirty="0"/>
              <a:t>1y</a:t>
            </a:r>
            <a:endParaRPr lang="pl-PL" altLang="zh-CN" sz="1000" dirty="0"/>
          </a:p>
          <a:p>
            <a:pPr marL="568325" lvl="2" indent="-342900">
              <a:buFont typeface="Nokia Pure Text Light" pitchFamily="34" charset="0"/>
              <a:buChar char="‑"/>
            </a:pPr>
            <a:r>
              <a:rPr lang="pl-PL" altLang="zh-CN" sz="1000" dirty="0"/>
              <a:t>-std=c++14</a:t>
            </a:r>
            <a:endParaRPr lang="en-US" altLang="zh-CN" sz="1000" dirty="0"/>
          </a:p>
          <a:p>
            <a:pPr marL="342900" indent="-342900"/>
            <a:r>
              <a:rPr lang="pl-PL" altLang="zh-CN" sz="1400" dirty="0"/>
              <a:t>More details</a:t>
            </a:r>
            <a:r>
              <a:rPr lang="en-US" altLang="zh-CN" sz="1400" dirty="0"/>
              <a:t>:</a:t>
            </a:r>
          </a:p>
          <a:p>
            <a:pPr marL="568325" lvl="2" indent="-342900">
              <a:buFont typeface="Nokia Pure Text Light" pitchFamily="34" charset="0"/>
              <a:buChar char="‑"/>
            </a:pPr>
            <a:r>
              <a:rPr lang="en-US" altLang="zh-CN" sz="1000" dirty="0"/>
              <a:t>http:://gcc.gnu.org/projects/cxx1y.html</a:t>
            </a:r>
            <a:endParaRPr lang="pl-PL" altLang="zh-CN" sz="1000" dirty="0"/>
          </a:p>
          <a:p>
            <a:pPr marL="568325" lvl="2" indent="-342900">
              <a:buFont typeface="Nokia Pure Text Light" pitchFamily="34" charset="0"/>
              <a:buChar char="‑"/>
            </a:pPr>
            <a:r>
              <a:rPr lang="pl-PL" sz="1000" dirty="0"/>
              <a:t>http://</a:t>
            </a:r>
            <a:r>
              <a:rPr lang="en-US" sz="1000" dirty="0"/>
              <a:t>clang.llvm.org/cxx_status.html</a:t>
            </a:r>
            <a:endParaRPr lang="en-US" altLang="zh-CN" sz="1000" dirty="0"/>
          </a:p>
          <a:p>
            <a:pPr marL="0" indent="0">
              <a:buFont typeface="Arial" pitchFamily="34" charset="0"/>
              <a:buNone/>
            </a:pPr>
            <a:endParaRPr lang="en-US" altLang="zh-CN" sz="4000" dirty="0"/>
          </a:p>
        </p:txBody>
      </p:sp>
    </p:spTree>
    <p:extLst>
      <p:ext uri="{BB962C8B-B14F-4D97-AF65-F5344CB8AC3E}">
        <p14:creationId xmlns:p14="http://schemas.microsoft.com/office/powerpoint/2010/main" val="1558243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idx="4294967295"/>
          </p:nvPr>
        </p:nvSpPr>
        <p:spPr>
          <a:ln/>
        </p:spPr>
        <p:txBody>
          <a:bodyPr/>
          <a:lstStyle/>
          <a:p>
            <a:pPr marL="0" indent="0"/>
            <a:r>
              <a:rPr lang="pl-PL" altLang="en-US" dirty="0"/>
              <a:t>Initialization with use of initialization list</a:t>
            </a:r>
            <a:endParaRPr lang="pl-PL" altLang="en-US" i="1" dirty="0"/>
          </a:p>
        </p:txBody>
      </p:sp>
      <p:sp>
        <p:nvSpPr>
          <p:cNvPr id="2355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a:latin typeface="Nokia Pure Headline Light" pitchFamily="34" charset="0"/>
              </a:rPr>
              <a:t>std::initializer_list</a:t>
            </a:r>
            <a:endParaRPr lang="pl-PL" altLang="en-US"/>
          </a:p>
        </p:txBody>
      </p:sp>
      <p:sp>
        <p:nvSpPr>
          <p:cNvPr id="23556" name="Text Placeholder 3"/>
          <p:cNvSpPr>
            <a:spLocks noGrp="1" noChangeArrowheads="1"/>
          </p:cNvSpPr>
          <p:nvPr>
            <p:ph sz="quarter" idx="4294967295"/>
          </p:nvPr>
        </p:nvSpPr>
        <p:spPr bwMode="auto">
          <a:xfrm>
            <a:off x="423863" y="1087438"/>
            <a:ext cx="8216900" cy="3241675"/>
          </a:xfrm>
          <a:prstGeom prst="rect">
            <a:avLst/>
          </a:prstGeom>
          <a:noFill/>
          <a:ln/>
        </p:spPr>
        <p:txBody>
          <a:bodyPr lIns="0" tIns="0" rIns="0" bIns="0"/>
          <a:lstStyle/>
          <a:p>
            <a:pPr marL="0" indent="0">
              <a:buFont typeface="Arial" pitchFamily="34" charset="0"/>
              <a:buNone/>
            </a:pPr>
            <a:r>
              <a:rPr lang="pl-PL" altLang="en-US" sz="1400" dirty="0"/>
              <a:t>In C++98 initialization with use of initialization list was possible only for arrays and POD structures (Pure Old Data).</a:t>
            </a:r>
          </a:p>
          <a:p>
            <a:pPr marL="0" indent="0">
              <a:buFont typeface="Arial" pitchFamily="34" charset="0"/>
              <a:buNone/>
            </a:pPr>
            <a:endParaRPr lang="pl-PL" altLang="en-US" sz="1400" dirty="0"/>
          </a:p>
          <a:p>
            <a:pPr marL="0" indent="0">
              <a:buFont typeface="Arial" pitchFamily="34" charset="0"/>
              <a:buNone/>
            </a:pPr>
            <a:r>
              <a:rPr lang="pl-PL" altLang="en-US" sz="1400" dirty="0"/>
              <a:t>In C++11 this syntax was extended also for class object with use of special class template - std::initializer_list.</a:t>
            </a:r>
          </a:p>
          <a:p>
            <a:pPr marL="0" indent="0">
              <a:buFont typeface="Arial" pitchFamily="34" charset="0"/>
              <a:buNone/>
            </a:pPr>
            <a:endParaRPr lang="pl-PL" altLang="en-US" sz="1400" dirty="0"/>
          </a:p>
          <a:p>
            <a:pPr marL="0" indent="0">
              <a:buFont typeface="Arial" pitchFamily="34" charset="0"/>
              <a:buNone/>
            </a:pPr>
            <a:r>
              <a:rPr lang="pl-PL" altLang="en-US" sz="1400" dirty="0"/>
              <a:t>std::initializer_list utilizes copy semantics so once value is put on such list it cannot be moved frome there somewhere else (e.g. std::unique_ptr cannot moved from such list).</a:t>
            </a:r>
          </a:p>
          <a:p>
            <a:pPr marL="0" indent="0">
              <a:buFont typeface="Arial" pitchFamily="34" charset="0"/>
              <a:buNone/>
            </a:pPr>
            <a:r>
              <a:rPr lang="pl-PL" altLang="en-US" sz="1400" dirty="0"/>
              <a:t>std::initializer_list has some auxiliary functions: size(), begin()/end().</a:t>
            </a:r>
          </a:p>
          <a:p>
            <a:pPr marL="0" indent="0">
              <a:buFont typeface="Arial" pitchFamily="34" charset="0"/>
              <a:buNone/>
            </a:pPr>
            <a:endParaRPr lang="pl-PL" altLang="en-US" sz="1400" dirty="0"/>
          </a:p>
          <a:p>
            <a:pPr marL="0" indent="0">
              <a:buFont typeface="Arial" pitchFamily="34" charset="0"/>
              <a:buNone/>
            </a:pPr>
            <a:r>
              <a:rPr lang="pl-PL" altLang="en-US" sz="1400" dirty="0"/>
              <a:t>Constructors that has std::initialize_list as parameter has higher priority over others.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idx="4294967295"/>
          </p:nvPr>
        </p:nvSpPr>
        <p:spPr>
          <a:ln/>
        </p:spPr>
        <p:txBody>
          <a:bodyPr/>
          <a:lstStyle/>
          <a:p>
            <a:pPr marL="0" indent="0"/>
            <a:r>
              <a:rPr lang="pl-PL" altLang="en-US" dirty="0"/>
              <a:t>Initialization with use of initialization list</a:t>
            </a:r>
          </a:p>
        </p:txBody>
      </p:sp>
      <p:sp>
        <p:nvSpPr>
          <p:cNvPr id="24579"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Example</a:t>
            </a:r>
            <a:endParaRPr lang="en-US" altLang="zh-CN" dirty="0"/>
          </a:p>
        </p:txBody>
      </p:sp>
      <p:sp>
        <p:nvSpPr>
          <p:cNvPr id="24580" name="Text Placeholder 3"/>
          <p:cNvSpPr>
            <a:spLocks noGrp="1" noChangeArrowheads="1"/>
          </p:cNvSpPr>
          <p:nvPr>
            <p:ph sz="quarter" idx="4294967295"/>
          </p:nvPr>
        </p:nvSpPr>
        <p:spPr bwMode="auto">
          <a:xfrm>
            <a:off x="423863" y="1087437"/>
            <a:ext cx="8221662" cy="3510689"/>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template&lt;class Type&gt;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class Bar</a:t>
            </a:r>
          </a:p>
          <a:p>
            <a:pPr marL="0" indent="0">
              <a:lnSpc>
                <a:spcPct val="80000"/>
              </a:lnSpc>
              <a:spcAft>
                <a:spcPct val="0"/>
              </a:spcAft>
              <a:buFont typeface="Arial" pitchFamily="34" charset="0"/>
              <a:buNone/>
            </a:pPr>
            <a:r>
              <a:rPr lang="en-US" altLang="en-US" sz="1100" dirty="0">
                <a:solidFill>
                  <a:srgbClr val="000000"/>
                </a:solidFill>
                <a:latin typeface="Consolas" pitchFamily="49" charset="0"/>
                <a:sym typeface="Consolas" pitchFamily="49" charset="0"/>
              </a:rPr>
              <a:t>{</a:t>
            </a:r>
          </a:p>
          <a:p>
            <a:pPr marL="0" indent="0">
              <a:lnSpc>
                <a:spcPct val="80000"/>
              </a:lnSpc>
              <a:spcAft>
                <a:spcPct val="0"/>
              </a:spcAft>
              <a:buFont typeface="Arial" pitchFamily="34" charset="0"/>
              <a:buNone/>
            </a:pPr>
            <a:r>
              <a:rPr lang="en-US" altLang="en-US" sz="1100" dirty="0">
                <a:solidFill>
                  <a:srgbClr val="000000"/>
                </a:solidFill>
                <a:latin typeface="Consolas" pitchFamily="49" charset="0"/>
                <a:sym typeface="Consolas" pitchFamily="49" charset="0"/>
              </a:rPr>
              <a:t>public:</a:t>
            </a:r>
          </a:p>
          <a:p>
            <a:pPr marL="0" indent="0">
              <a:lnSpc>
                <a:spcPct val="80000"/>
              </a:lnSpc>
              <a:spcAft>
                <a:spcPct val="0"/>
              </a:spcAft>
              <a:buFont typeface="Arial" pitchFamily="34" charset="0"/>
              <a:buNone/>
            </a:pPr>
            <a:r>
              <a:rPr lang="en-US" altLang="en-US" sz="1100" dirty="0">
                <a:solidFill>
                  <a:srgbClr val="000000"/>
                </a:solidFill>
                <a:latin typeface="Consolas" pitchFamily="49" charset="0"/>
                <a:sym typeface="Consolas" pitchFamily="49" charset="0"/>
              </a:rPr>
              <a:t>   Bar(</a:t>
            </a:r>
            <a:r>
              <a:rPr lang="pl-PL" altLang="en-US" sz="1100" dirty="0">
                <a:solidFill>
                  <a:srgbClr val="000000"/>
                </a:solidFill>
                <a:latin typeface="Consolas" pitchFamily="49" charset="0"/>
                <a:sym typeface="Consolas" pitchFamily="49" charset="0"/>
              </a:rPr>
              <a:t>std::initializer_list&lt;Type&gt; values</a:t>
            </a:r>
            <a:r>
              <a:rPr lang="en-US" altLang="en-US" sz="1100" dirty="0">
                <a:solidFill>
                  <a:srgbClr val="000000"/>
                </a:solidFill>
                <a:latin typeface="Consolas" pitchFamily="49" charset="0"/>
                <a:sym typeface="Consolas" pitchFamily="49" charset="0"/>
              </a:rPr>
              <a:t>) </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   </a:t>
            </a:r>
            <a:r>
              <a:rPr lang="en-US" altLang="en-US" sz="1100" dirty="0">
                <a:solidFill>
                  <a:srgbClr val="000000"/>
                </a:solidFill>
                <a:latin typeface="Consolas" pitchFamily="49" charset="0"/>
                <a:sym typeface="Consolas" pitchFamily="49" charset="0"/>
              </a:rPr>
              <a: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      for(auto a : values)			// only example, can be much better</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      {</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         m_values.push_back(value);</a:t>
            </a:r>
            <a:br>
              <a:rPr lang="pl-PL" altLang="en-US" sz="1100" dirty="0">
                <a:solidFill>
                  <a:srgbClr val="000000"/>
                </a:solidFill>
                <a:latin typeface="Consolas" pitchFamily="49" charset="0"/>
                <a:sym typeface="Consolas" pitchFamily="49" charset="0"/>
              </a:rPr>
            </a:br>
            <a:r>
              <a:rPr lang="pl-PL" altLang="en-US" sz="1100" dirty="0">
                <a:solidFill>
                  <a:srgbClr val="000000"/>
                </a:solidFill>
                <a:latin typeface="Consolas" pitchFamily="49" charset="0"/>
                <a:sym typeface="Consolas" pitchFamily="49" charset="0"/>
              </a:rPr>
              <a:t>      }</a:t>
            </a:r>
            <a:endParaRPr lang="en-US" altLang="en-US" sz="11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   </a:t>
            </a:r>
            <a:r>
              <a:rPr lang="en-US" altLang="en-US" sz="1100" dirty="0">
                <a:solidFill>
                  <a:srgbClr val="000000"/>
                </a:solidFill>
                <a:latin typeface="Consolas" pitchFamily="49" charset="0"/>
                <a:sym typeface="Consolas" pitchFamily="49" charset="0"/>
              </a:rPr>
              <a:t>}</a:t>
            </a:r>
          </a:p>
          <a:p>
            <a:pPr marL="0" indent="0">
              <a:lnSpc>
                <a:spcPct val="80000"/>
              </a:lnSpc>
              <a:spcAft>
                <a:spcPct val="0"/>
              </a:spcAft>
              <a:buFont typeface="Arial" pitchFamily="34" charset="0"/>
              <a:buNone/>
            </a:pPr>
            <a:endParaRPr lang="en-US" altLang="en-US" sz="11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   Bar(Type a, Type b) :</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      m_values{a, b}</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   {}</a:t>
            </a:r>
            <a:endParaRPr lang="en-US" altLang="en-US" sz="11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endParaRPr lang="en-US" altLang="en-US" sz="11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en-US" altLang="en-US" sz="1100" dirty="0">
                <a:solidFill>
                  <a:srgbClr val="000000"/>
                </a:solidFill>
                <a:latin typeface="Consolas" pitchFamily="49" charset="0"/>
                <a:sym typeface="Consolas" pitchFamily="49" charset="0"/>
              </a:rPr>
              <a:t>private:</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   std::vector&lt;Type&gt; m_values;</a:t>
            </a:r>
            <a:endParaRPr lang="en-US" altLang="en-US" sz="11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en-US" altLang="en-US" sz="1100" dirty="0">
                <a:solidFill>
                  <a:srgbClr val="000000"/>
                </a:solidFill>
                <a:latin typeface="Consolas" pitchFamily="49" charset="0"/>
                <a:sym typeface="Consolas" pitchFamily="49" charset="0"/>
              </a:rPr>
              <a:t>};</a:t>
            </a:r>
          </a:p>
          <a:p>
            <a:pPr marL="0" indent="0">
              <a:lnSpc>
                <a:spcPct val="80000"/>
              </a:lnSpc>
              <a:spcAft>
                <a:spcPct val="0"/>
              </a:spcAft>
              <a:buFont typeface="Arial" pitchFamily="34" charset="0"/>
              <a:buNone/>
            </a:pPr>
            <a:endParaRPr lang="en-US" altLang="en-US" sz="11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endParaRPr lang="en-US" altLang="en-US" sz="11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en-US" altLang="en-US" sz="1100" dirty="0">
                <a:solidFill>
                  <a:srgbClr val="000000"/>
                </a:solidFill>
                <a:latin typeface="Consolas" pitchFamily="49" charset="0"/>
                <a:sym typeface="Consolas" pitchFamily="49" charset="0"/>
              </a:rPr>
              <a:t>Bar&lt;</a:t>
            </a:r>
            <a:r>
              <a:rPr lang="en-US" altLang="en-US" sz="1100" dirty="0" err="1">
                <a:solidFill>
                  <a:srgbClr val="000000"/>
                </a:solidFill>
                <a:latin typeface="Consolas" pitchFamily="49" charset="0"/>
                <a:sym typeface="Consolas" pitchFamily="49" charset="0"/>
              </a:rPr>
              <a:t>int</a:t>
            </a:r>
            <a:r>
              <a:rPr lang="en-US" altLang="en-US" sz="1100" dirty="0">
                <a:solidFill>
                  <a:srgbClr val="000000"/>
                </a:solidFill>
                <a:latin typeface="Consolas" pitchFamily="49" charset="0"/>
                <a:sym typeface="Consolas" pitchFamily="49" charset="0"/>
              </a:rPr>
              <a:t>&gt; b = { 1, 2 };					</a:t>
            </a:r>
            <a:r>
              <a:rPr lang="pl-PL" altLang="en-US" sz="1100" dirty="0">
                <a:solidFill>
                  <a:srgbClr val="000000"/>
                </a:solidFill>
                <a:latin typeface="Consolas" pitchFamily="49" charset="0"/>
                <a:sym typeface="Consolas" pitchFamily="49" charset="0"/>
              </a:rPr>
              <a:t>	      </a:t>
            </a:r>
            <a:r>
              <a:rPr lang="en-US" altLang="en-US" sz="1100" dirty="0">
                <a:solidFill>
                  <a:srgbClr val="000000"/>
                </a:solidFill>
                <a:latin typeface="Consolas" pitchFamily="49" charset="0"/>
                <a:sym typeface="Consolas" pitchFamily="49" charset="0"/>
              </a:rPr>
              <a:t>// OK</a:t>
            </a:r>
            <a:r>
              <a:rPr lang="pl-PL" altLang="en-US" sz="1100" dirty="0">
                <a:solidFill>
                  <a:srgbClr val="000000"/>
                </a:solidFill>
                <a:latin typeface="Consolas" pitchFamily="49" charset="0"/>
                <a:sym typeface="Consolas" pitchFamily="49" charset="0"/>
              </a:rPr>
              <a:t>, first constructor is used</a:t>
            </a:r>
            <a:endParaRPr lang="en-US" altLang="en-US" sz="1100" dirty="0">
              <a:solidFill>
                <a:srgbClr val="000000"/>
              </a:solidFill>
              <a:latin typeface="Consolas" pitchFamily="49" charset="0"/>
              <a:sym typeface="Consolas" pitchFamily="49" charset="0"/>
            </a:endParaRPr>
          </a:p>
          <a:p>
            <a:pPr marL="0" indent="0">
              <a:lnSpc>
                <a:spcPct val="80000"/>
              </a:lnSpc>
              <a:spcAft>
                <a:spcPct val="0"/>
              </a:spcAft>
              <a:buFont typeface="Arial" pitchFamily="34" charset="0"/>
              <a:buNone/>
            </a:pPr>
            <a:r>
              <a:rPr lang="en-US" altLang="en-US" sz="1100" dirty="0">
                <a:solidFill>
                  <a:srgbClr val="000000"/>
                </a:solidFill>
                <a:latin typeface="Consolas" pitchFamily="49" charset="0"/>
                <a:sym typeface="Consolas" pitchFamily="49" charset="0"/>
              </a:rPr>
              <a:t>Bar&lt;</a:t>
            </a:r>
            <a:r>
              <a:rPr lang="en-US" altLang="en-US" sz="1100" dirty="0" err="1">
                <a:solidFill>
                  <a:srgbClr val="000000"/>
                </a:solidFill>
                <a:latin typeface="Consolas" pitchFamily="49" charset="0"/>
                <a:sym typeface="Consolas" pitchFamily="49" charset="0"/>
              </a:rPr>
              <a:t>int</a:t>
            </a:r>
            <a:r>
              <a:rPr lang="en-US" altLang="en-US" sz="1100" dirty="0">
                <a:solidFill>
                  <a:srgbClr val="000000"/>
                </a:solidFill>
                <a:latin typeface="Consolas" pitchFamily="49" charset="0"/>
                <a:sym typeface="Consolas" pitchFamily="49" charset="0"/>
              </a:rPr>
              <a:t>&gt; b = { 1, 2, 5, 51 };</a:t>
            </a:r>
            <a:r>
              <a:rPr lang="pl-PL" altLang="en-US" sz="1100" dirty="0">
                <a:solidFill>
                  <a:srgbClr val="000000"/>
                </a:solidFill>
                <a:latin typeface="Consolas" pitchFamily="49" charset="0"/>
                <a:sym typeface="Consolas" pitchFamily="49" charset="0"/>
              </a:rPr>
              <a:t>					      // OK, first constructor is used</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sym typeface="Consolas" pitchFamily="49" charset="0"/>
              </a:rPr>
              <a:t>Bar&lt;std::unique_ptr&lt;int&gt;&gt; c = { new int{1}, new int{2} };	// error - std::unique_ptr is non-copyable</a:t>
            </a:r>
            <a:endParaRPr lang="en-US" altLang="en-US" sz="1100" dirty="0">
              <a:solidFill>
                <a:srgbClr val="000000"/>
              </a:solidFill>
              <a:latin typeface="Consolas" pitchFamily="49" charset="0"/>
              <a:sym typeface="Consolas"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endParaRPr lang="pl-PL" altLang="en-US" sz="1050" b="1" dirty="0"/>
          </a:p>
          <a:p>
            <a:pPr marL="342900" indent="-342900">
              <a:buFont typeface="+mj-lt"/>
              <a:buAutoNum type="arabicPeriod"/>
            </a:pPr>
            <a:r>
              <a:rPr lang="pl-PL" altLang="en-US" sz="1400" dirty="0"/>
              <a:t>New modifiers</a:t>
            </a:r>
          </a:p>
          <a:p>
            <a:pPr marL="342900" indent="-342900">
              <a:buFont typeface="+mj-lt"/>
              <a:buAutoNum type="arabicPeriod"/>
            </a:pPr>
            <a:r>
              <a:rPr lang="pl-PL" altLang="en-US" sz="1400" b="1" dirty="0"/>
              <a:t>New constructions</a:t>
            </a:r>
          </a:p>
          <a:p>
            <a:pPr marL="571500" lvl="1" indent="-342900">
              <a:buFont typeface="Arial" panose="020B0604020202020204" pitchFamily="34" charset="0"/>
              <a:buChar char="•"/>
            </a:pPr>
            <a:r>
              <a:rPr lang="pl-PL" altLang="en-US" sz="1050" dirty="0"/>
              <a:t>unified variable initialization</a:t>
            </a:r>
          </a:p>
          <a:p>
            <a:pPr marL="571500" lvl="1" indent="-342900">
              <a:buFont typeface="Arial" panose="020B0604020202020204" pitchFamily="34" charset="0"/>
              <a:buChar char="•"/>
            </a:pPr>
            <a:r>
              <a:rPr lang="pl-PL" altLang="en-US" sz="1050" b="1" dirty="0"/>
              <a:t>move semantics</a:t>
            </a:r>
          </a:p>
          <a:p>
            <a:pPr marL="571500" lvl="1" indent="-342900">
              <a:buFont typeface="Arial" panose="020B0604020202020204" pitchFamily="34" charset="0"/>
              <a:buChar char="•"/>
            </a:pPr>
            <a:r>
              <a:rPr lang="pl-PL" altLang="en-US" sz="1050" dirty="0"/>
              <a:t>smart pointers</a:t>
            </a:r>
          </a:p>
          <a:p>
            <a:pPr marL="571500" lvl="1" indent="-342900">
              <a:buFont typeface="Arial" panose="020B0604020202020204" pitchFamily="34" charset="0"/>
              <a:buChar char="•"/>
            </a:pPr>
            <a:r>
              <a:rPr lang="pl-PL" altLang="en-US" sz="1050" dirty="0"/>
              <a:t>delegating constructors</a:t>
            </a:r>
          </a:p>
          <a:p>
            <a:pPr marL="571500" lvl="1" indent="-342900">
              <a:buFont typeface="Arial" panose="020B0604020202020204" pitchFamily="34" charset="0"/>
              <a:buChar char="•"/>
            </a:pPr>
            <a:r>
              <a:rPr lang="pl-PL" altLang="en-US" sz="1050" dirty="0"/>
              <a:t>lambda expressions</a:t>
            </a:r>
          </a:p>
          <a:p>
            <a:pPr marL="571500" lvl="1" indent="-342900">
              <a:buFont typeface="Arial" panose="020B0604020202020204" pitchFamily="34" charset="0"/>
              <a:buChar char="•"/>
            </a:pPr>
            <a:r>
              <a:rPr lang="pl-PL" altLang="en-US" sz="1050" dirty="0" err="1"/>
              <a:t>variadic</a:t>
            </a:r>
            <a:r>
              <a:rPr lang="pl-PL" altLang="en-US" sz="1050" dirty="0"/>
              <a:t> </a:t>
            </a:r>
            <a:r>
              <a:rPr lang="pl-PL" altLang="en-US" sz="1050" dirty="0" err="1"/>
              <a:t>templates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3472289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idx="4294967295"/>
          </p:nvPr>
        </p:nvSpPr>
        <p:spPr>
          <a:ln/>
        </p:spPr>
        <p:txBody>
          <a:bodyPr/>
          <a:lstStyle/>
          <a:p>
            <a:r>
              <a:rPr lang="pl-PL" altLang="zh-CN" dirty="0"/>
              <a:t>Move semantics</a:t>
            </a:r>
            <a:endParaRPr lang="en-US" altLang="zh-CN" i="1" dirty="0"/>
          </a:p>
        </p:txBody>
      </p:sp>
      <p:sp>
        <p:nvSpPr>
          <p:cNvPr id="39939"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Advantages and novelties</a:t>
            </a:r>
          </a:p>
        </p:txBody>
      </p:sp>
      <p:sp>
        <p:nvSpPr>
          <p:cNvPr id="39940" name="Text Placeholder 3"/>
          <p:cNvSpPr>
            <a:spLocks noGrp="1" noChangeArrowheads="1"/>
          </p:cNvSpPr>
          <p:nvPr>
            <p:ph sz="quarter" idx="4294967295"/>
          </p:nvPr>
        </p:nvSpPr>
        <p:spPr bwMode="auto">
          <a:xfrm>
            <a:off x="423863" y="1087438"/>
            <a:ext cx="8216900" cy="3384550"/>
          </a:xfrm>
          <a:prstGeom prst="rect">
            <a:avLst/>
          </a:prstGeom>
          <a:noFill/>
          <a:ln/>
        </p:spPr>
        <p:txBody>
          <a:bodyPr lIns="0" tIns="0" rIns="0" bIns="0"/>
          <a:lstStyle/>
          <a:p>
            <a:pPr marL="0" indent="0">
              <a:lnSpc>
                <a:spcPct val="90000"/>
              </a:lnSpc>
              <a:buFont typeface="Arial" pitchFamily="34" charset="0"/>
              <a:buNone/>
            </a:pPr>
            <a:r>
              <a:rPr lang="pl-PL" altLang="en-US" sz="1400" dirty="0"/>
              <a:t>Better performance from recognition of temporary objects and ability to move variables from them instead making copies (mostly deep copies).</a:t>
            </a:r>
          </a:p>
          <a:p>
            <a:pPr marL="0" indent="0">
              <a:lnSpc>
                <a:spcPct val="90000"/>
              </a:lnSpc>
              <a:buFont typeface="Arial" pitchFamily="34" charset="0"/>
              <a:buNone/>
            </a:pPr>
            <a:endParaRPr lang="pl-PL" altLang="en-US" sz="1400" dirty="0"/>
          </a:p>
          <a:p>
            <a:pPr marL="0" indent="0">
              <a:lnSpc>
                <a:spcPct val="90000"/>
              </a:lnSpc>
              <a:buNone/>
            </a:pPr>
            <a:r>
              <a:rPr lang="pl-PL" altLang="en-US" sz="1400" dirty="0"/>
              <a:t>New syntax by introducing </a:t>
            </a:r>
            <a:r>
              <a:rPr lang="pl-PL" altLang="en-US" sz="1400" i="1" dirty="0"/>
              <a:t>r-value </a:t>
            </a:r>
            <a:r>
              <a:rPr lang="pl-PL" altLang="en-US" sz="1400" dirty="0"/>
              <a:t>references (</a:t>
            </a:r>
            <a:r>
              <a:rPr lang="pl-PL" altLang="en-US" sz="1400" b="1" dirty="0"/>
              <a:t>auto &amp;&amp; value</a:t>
            </a:r>
            <a:r>
              <a:rPr lang="pl-PL" altLang="en-US" sz="1400" dirty="0"/>
              <a:t>). </a:t>
            </a:r>
          </a:p>
          <a:p>
            <a:pPr marL="0" indent="0">
              <a:lnSpc>
                <a:spcPct val="90000"/>
              </a:lnSpc>
              <a:buFont typeface="Arial" pitchFamily="34" charset="0"/>
              <a:buNone/>
            </a:pPr>
            <a:endParaRPr lang="pl-PL" altLang="en-US" sz="1400" dirty="0"/>
          </a:p>
          <a:p>
            <a:pPr marL="0" indent="0">
              <a:lnSpc>
                <a:spcPct val="90000"/>
              </a:lnSpc>
              <a:buFont typeface="Arial" pitchFamily="34" charset="0"/>
              <a:buNone/>
            </a:pPr>
            <a:r>
              <a:rPr lang="pl-PL" altLang="en-US" sz="1400" dirty="0"/>
              <a:t>New class methods:</a:t>
            </a:r>
          </a:p>
          <a:p>
            <a:pPr marL="342900" indent="-342900">
              <a:lnSpc>
                <a:spcPct val="90000"/>
              </a:lnSpc>
            </a:pPr>
            <a:r>
              <a:rPr lang="pl-PL" altLang="en-US" sz="1400" dirty="0"/>
              <a:t>move constructor					</a:t>
            </a:r>
            <a:r>
              <a:rPr lang="pl-PL" altLang="en-US" sz="1400" b="1" dirty="0"/>
              <a:t>Class(Class &amp;&amp; src),</a:t>
            </a:r>
          </a:p>
          <a:p>
            <a:pPr marL="342900" indent="-342900">
              <a:lnSpc>
                <a:spcPct val="90000"/>
              </a:lnSpc>
            </a:pPr>
            <a:r>
              <a:rPr lang="pl-PL" altLang="en-US" sz="1400" dirty="0"/>
              <a:t>move assignment operator 			</a:t>
            </a:r>
            <a:r>
              <a:rPr lang="pl-PL" altLang="en-US" sz="1400" b="1" dirty="0"/>
              <a:t>Class&amp; operator=(Class &amp;&amp; src).</a:t>
            </a:r>
          </a:p>
          <a:p>
            <a:pPr marL="0" indent="0">
              <a:lnSpc>
                <a:spcPct val="90000"/>
              </a:lnSpc>
              <a:buFont typeface="Arial" pitchFamily="34" charset="0"/>
              <a:buNone/>
            </a:pPr>
            <a:endParaRPr lang="pl-PL" altLang="en-US" sz="1400" dirty="0"/>
          </a:p>
          <a:p>
            <a:pPr marL="0" indent="0">
              <a:lnSpc>
                <a:spcPct val="90000"/>
              </a:lnSpc>
              <a:buFont typeface="Arial" pitchFamily="34" charset="0"/>
              <a:buNone/>
            </a:pPr>
            <a:r>
              <a:rPr lang="pl-PL" altLang="en-US" sz="1400" dirty="0"/>
              <a:t>New auxiliary functions:</a:t>
            </a:r>
          </a:p>
          <a:p>
            <a:pPr marL="342900" indent="-342900">
              <a:lnSpc>
                <a:spcPct val="90000"/>
              </a:lnSpc>
              <a:buSzPct val="100000"/>
            </a:pPr>
            <a:r>
              <a:rPr lang="pl-PL" altLang="en-US" sz="1400" dirty="0"/>
              <a:t>std::move() – forces the use of move constructor or move assignment operator,</a:t>
            </a:r>
          </a:p>
          <a:p>
            <a:pPr marL="342900" indent="-342900">
              <a:lnSpc>
                <a:spcPct val="90000"/>
              </a:lnSpc>
              <a:buSzPct val="100000"/>
            </a:pPr>
            <a:r>
              <a:rPr lang="pl-PL" altLang="en-US" sz="1400" dirty="0"/>
              <a:t>std::forward() – transfer of value forward as is.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noChangeArrowheads="1"/>
          </p:cNvSpPr>
          <p:nvPr>
            <p:ph type="title" idx="4294967295"/>
          </p:nvPr>
        </p:nvSpPr>
        <p:spPr>
          <a:ln/>
        </p:spPr>
        <p:txBody>
          <a:bodyPr/>
          <a:lstStyle/>
          <a:p>
            <a:pPr marL="0" indent="0"/>
            <a:r>
              <a:rPr lang="pl-PL" altLang="zh-CN" dirty="0"/>
              <a:t>Move semantics</a:t>
            </a:r>
            <a:endParaRPr lang="en-US" altLang="zh-CN" i="1" dirty="0"/>
          </a:p>
        </p:txBody>
      </p:sp>
      <p:sp>
        <p:nvSpPr>
          <p:cNvPr id="4096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i="1" dirty="0">
                <a:latin typeface="Nokia Pure Headline Light" pitchFamily="34" charset="0"/>
              </a:rPr>
              <a:t>l-value</a:t>
            </a:r>
            <a:r>
              <a:rPr lang="pl-PL" altLang="en-US" sz="1800" dirty="0">
                <a:latin typeface="Nokia Pure Headline Light" pitchFamily="34" charset="0"/>
              </a:rPr>
              <a:t> vs </a:t>
            </a:r>
            <a:r>
              <a:rPr lang="pl-PL" altLang="en-US" sz="1800" i="1" dirty="0">
                <a:latin typeface="Nokia Pure Headline Light" pitchFamily="34" charset="0"/>
              </a:rPr>
              <a:t>r-value</a:t>
            </a:r>
          </a:p>
        </p:txBody>
      </p:sp>
      <p:sp>
        <p:nvSpPr>
          <p:cNvPr id="40964" name="Text Placeholder 3"/>
          <p:cNvSpPr>
            <a:spLocks noGrp="1" noChangeArrowheads="1"/>
          </p:cNvSpPr>
          <p:nvPr>
            <p:ph sz="quarter" idx="4294967295"/>
          </p:nvPr>
        </p:nvSpPr>
        <p:spPr bwMode="auto">
          <a:xfrm>
            <a:off x="423863" y="1087438"/>
            <a:ext cx="8216900" cy="3384550"/>
          </a:xfrm>
          <a:prstGeom prst="rect">
            <a:avLst/>
          </a:prstGeom>
          <a:noFill/>
          <a:ln/>
        </p:spPr>
        <p:txBody>
          <a:bodyPr lIns="0" tIns="0" rIns="0" bIns="0"/>
          <a:lstStyle/>
          <a:p>
            <a:pPr marL="0" indent="0">
              <a:buFont typeface="Arial" pitchFamily="34" charset="0"/>
              <a:buNone/>
            </a:pPr>
            <a:r>
              <a:rPr lang="pl-PL" altLang="en-US" sz="1400" dirty="0"/>
              <a:t>l-value objects has name and it is possible to get their valid address. State transfer operation of such object can be dangerous because it can be used somewhere else.</a:t>
            </a:r>
          </a:p>
          <a:p>
            <a:pPr marL="0" indent="0">
              <a:buNone/>
            </a:pPr>
            <a:r>
              <a:rPr lang="pl-PL" altLang="en-US" sz="1400" dirty="0"/>
              <a:t>r-value objects usually do not have name, it is not possible to get their valid address but transfering state of such object to another one is possible  with keeping source in valid state for destruction.</a:t>
            </a:r>
          </a:p>
          <a:p>
            <a:pPr marL="0" indent="0">
              <a:buFont typeface="Arial" pitchFamily="34" charset="0"/>
              <a:buNone/>
            </a:pPr>
            <a:endParaRPr lang="pl-PL" altLang="en-US" sz="1400" dirty="0"/>
          </a:p>
          <a:p>
            <a:pPr marL="0" indent="0">
              <a:buFont typeface="Arial" pitchFamily="34" charset="0"/>
              <a:buNone/>
            </a:pPr>
            <a:r>
              <a:rPr lang="pl-PL" altLang="en-US" sz="1400" dirty="0"/>
              <a:t>l-value references – they can be bound with l-value object, r-value references and exceptionally const </a:t>
            </a:r>
            <a:br>
              <a:rPr lang="pl-PL" altLang="en-US" sz="1400" dirty="0"/>
            </a:br>
            <a:r>
              <a:rPr lang="pl-PL" altLang="en-US" sz="1400" dirty="0"/>
              <a:t>l-value references can be bound with r-value objects. It is not possible to bind temporary objects to </a:t>
            </a:r>
            <a:br>
              <a:rPr lang="pl-PL" altLang="en-US" sz="1400" dirty="0"/>
            </a:br>
            <a:r>
              <a:rPr lang="pl-PL" altLang="en-US" sz="1400" dirty="0"/>
              <a:t>l-value references.</a:t>
            </a:r>
          </a:p>
          <a:p>
            <a:pPr marL="0" indent="0">
              <a:buFont typeface="Arial" pitchFamily="34" charset="0"/>
              <a:buNone/>
            </a:pPr>
            <a:r>
              <a:rPr lang="pl-PL" altLang="en-US" sz="1400" dirty="0"/>
              <a:t>r-value references – they can be bound to r-value objects, but it is not possible to bind them with </a:t>
            </a:r>
            <a:br>
              <a:rPr lang="pl-PL" altLang="en-US" sz="1400" dirty="0"/>
            </a:br>
            <a:r>
              <a:rPr lang="pl-PL" altLang="en-US" sz="1400" dirty="0"/>
              <a:t>l-value objects and references.</a:t>
            </a:r>
            <a:endParaRPr lang="pl-PL" altLang="en-US" sz="1400" i="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idx="4294967295"/>
          </p:nvPr>
        </p:nvSpPr>
        <p:spPr>
          <a:ln/>
        </p:spPr>
        <p:txBody>
          <a:bodyPr/>
          <a:lstStyle/>
          <a:p>
            <a:pPr marL="0" indent="0"/>
            <a:r>
              <a:rPr lang="pl-PL" altLang="zh-CN" dirty="0"/>
              <a:t>Move semantics</a:t>
            </a:r>
            <a:endParaRPr lang="en-US" altLang="zh-CN" dirty="0"/>
          </a:p>
        </p:txBody>
      </p:sp>
      <p:sp>
        <p:nvSpPr>
          <p:cNvPr id="41987"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Examples</a:t>
            </a:r>
          </a:p>
        </p:txBody>
      </p:sp>
      <p:sp>
        <p:nvSpPr>
          <p:cNvPr id="41988" name="Text Placeholder 3"/>
          <p:cNvSpPr>
            <a:spLocks noGrp="1" noChangeArrowheads="1"/>
          </p:cNvSpPr>
          <p:nvPr>
            <p:ph sz="quarter" idx="4294967295"/>
          </p:nvPr>
        </p:nvSpPr>
        <p:spPr bwMode="auto">
          <a:xfrm>
            <a:off x="423863" y="849313"/>
            <a:ext cx="8221662" cy="3635601"/>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spcAft>
                <a:spcPct val="0"/>
              </a:spcAft>
              <a:buFont typeface="Arial" pitchFamily="34" charset="0"/>
              <a:buNone/>
            </a:pPr>
            <a:r>
              <a:rPr lang="pl-PL" altLang="en-US" sz="1100" dirty="0" err="1">
                <a:solidFill>
                  <a:srgbClr val="000000"/>
                </a:solidFill>
                <a:latin typeface="Consolas" pitchFamily="49" charset="0"/>
                <a:ea typeface="DejaVu Sans" charset="0"/>
                <a:cs typeface="DejaVu Sans" charset="0"/>
                <a:sym typeface="Consolas" pitchFamily="49" charset="0"/>
              </a:rPr>
              <a:t>struct</a:t>
            </a:r>
            <a:r>
              <a:rPr lang="pl-PL" altLang="en-US" sz="1100" dirty="0">
                <a:solidFill>
                  <a:srgbClr val="000000"/>
                </a:solidFill>
                <a:latin typeface="Consolas" pitchFamily="49" charset="0"/>
                <a:ea typeface="DejaVu Sans" charset="0"/>
                <a:cs typeface="DejaVu Sans" charset="0"/>
                <a:sym typeface="Consolas" pitchFamily="49" charset="0"/>
              </a:rPr>
              <a:t> A</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int</a:t>
            </a:r>
            <a:r>
              <a:rPr lang="pl-PL" altLang="en-US" sz="1100" dirty="0">
                <a:solidFill>
                  <a:srgbClr val="000000"/>
                </a:solidFill>
                <a:latin typeface="Consolas" pitchFamily="49" charset="0"/>
                <a:ea typeface="DejaVu Sans" charset="0"/>
                <a:cs typeface="DejaVu Sans" charset="0"/>
                <a:sym typeface="Consolas" pitchFamily="49" charset="0"/>
              </a:rPr>
              <a:t> a, b;</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pl-PL" altLang="en-US"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 </a:t>
            </a:r>
            <a:r>
              <a:rPr lang="pl-PL" altLang="en-US" sz="1100" dirty="0" err="1">
                <a:solidFill>
                  <a:srgbClr val="000000"/>
                </a:solidFill>
                <a:latin typeface="Consolas" pitchFamily="49" charset="0"/>
                <a:ea typeface="DejaVu Sans" charset="0"/>
                <a:cs typeface="DejaVu Sans" charset="0"/>
                <a:sym typeface="Consolas" pitchFamily="49" charset="0"/>
              </a:rPr>
              <a:t>foo</a:t>
            </a: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   return {1, 2};</a:t>
            </a:r>
            <a:br>
              <a:rPr lang="pl-PL" altLang="en-US" sz="1100" dirty="0">
                <a:solidFill>
                  <a:srgbClr val="000000"/>
                </a:solidFill>
                <a:latin typeface="Consolas" pitchFamily="49" charset="0"/>
                <a:ea typeface="DejaVu Sans" charset="0"/>
                <a:cs typeface="DejaVu Sans" charset="0"/>
                <a:sym typeface="Consolas" pitchFamily="49" charset="0"/>
              </a:rPr>
            </a:b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pl-PL" altLang="en-US"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 </a:t>
            </a:r>
            <a:r>
              <a:rPr lang="pl-PL" altLang="en-US" sz="1100" dirty="0" err="1">
                <a:solidFill>
                  <a:srgbClr val="000000"/>
                </a:solidFill>
                <a:latin typeface="Consolas" pitchFamily="49" charset="0"/>
                <a:ea typeface="DejaVu Sans" charset="0"/>
                <a:cs typeface="DejaVu Sans" charset="0"/>
                <a:sym typeface="Consolas" pitchFamily="49" charset="0"/>
              </a:rPr>
              <a:t>a</a:t>
            </a:r>
            <a:r>
              <a:rPr lang="pl-PL" altLang="en-US" sz="1100" dirty="0">
                <a:solidFill>
                  <a:srgbClr val="000000"/>
                </a:solidFill>
                <a:latin typeface="Consolas" pitchFamily="49" charset="0"/>
                <a:ea typeface="DejaVu Sans" charset="0"/>
                <a:cs typeface="DejaVu Sans" charset="0"/>
                <a:sym typeface="Consolas" pitchFamily="49" charset="0"/>
              </a:rPr>
              <a:t>;				// </a:t>
            </a:r>
            <a:r>
              <a:rPr lang="pl-PL" altLang="en-US" sz="1100" dirty="0" err="1">
                <a:solidFill>
                  <a:srgbClr val="000000"/>
                </a:solidFill>
                <a:latin typeface="Consolas" pitchFamily="49" charset="0"/>
                <a:ea typeface="DejaVu Sans" charset="0"/>
                <a:cs typeface="DejaVu Sans" charset="0"/>
                <a:sym typeface="Consolas" pitchFamily="49" charset="0"/>
              </a:rPr>
              <a:t>l-value</a:t>
            </a:r>
            <a:endParaRPr lang="pl-PL" altLang="en-US"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 &amp; </a:t>
            </a:r>
            <a:r>
              <a:rPr lang="pl-PL" altLang="en-US" sz="1100" dirty="0" err="1">
                <a:solidFill>
                  <a:srgbClr val="000000"/>
                </a:solidFill>
                <a:latin typeface="Consolas" pitchFamily="49" charset="0"/>
                <a:ea typeface="DejaVu Sans" charset="0"/>
                <a:cs typeface="DejaVu Sans" charset="0"/>
                <a:sym typeface="Consolas" pitchFamily="49" charset="0"/>
              </a:rPr>
              <a:t>ra</a:t>
            </a:r>
            <a:r>
              <a:rPr lang="pl-PL" altLang="en-US" sz="1100" dirty="0">
                <a:solidFill>
                  <a:srgbClr val="000000"/>
                </a:solidFill>
                <a:latin typeface="Consolas" pitchFamily="49" charset="0"/>
                <a:ea typeface="DejaVu Sans" charset="0"/>
                <a:cs typeface="DejaVu Sans" charset="0"/>
                <a:sym typeface="Consolas" pitchFamily="49" charset="0"/>
              </a:rPr>
              <a:t> = a;			// </a:t>
            </a:r>
            <a:r>
              <a:rPr lang="pl-PL" altLang="en-US" sz="1100" dirty="0" err="1">
                <a:solidFill>
                  <a:srgbClr val="000000"/>
                </a:solidFill>
                <a:latin typeface="Consolas" pitchFamily="49" charset="0"/>
                <a:ea typeface="DejaVu Sans" charset="0"/>
                <a:cs typeface="DejaVu Sans" charset="0"/>
                <a:sym typeface="Consolas" pitchFamily="49" charset="0"/>
              </a:rPr>
              <a:t>l-value</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reference</a:t>
            </a:r>
            <a:r>
              <a:rPr lang="pl-PL" altLang="en-US" sz="1100" dirty="0">
                <a:solidFill>
                  <a:srgbClr val="000000"/>
                </a:solidFill>
                <a:latin typeface="Consolas" pitchFamily="49" charset="0"/>
                <a:ea typeface="DejaVu Sans" charset="0"/>
                <a:cs typeface="DejaVu Sans" charset="0"/>
                <a:sym typeface="Consolas" pitchFamily="49" charset="0"/>
              </a:rPr>
              <a:t> to </a:t>
            </a:r>
            <a:r>
              <a:rPr lang="pl-PL" altLang="en-US" sz="1100" dirty="0" err="1">
                <a:solidFill>
                  <a:srgbClr val="000000"/>
                </a:solidFill>
                <a:latin typeface="Consolas" pitchFamily="49" charset="0"/>
                <a:ea typeface="DejaVu Sans" charset="0"/>
                <a:cs typeface="DejaVu Sans" charset="0"/>
                <a:sym typeface="Consolas" pitchFamily="49" charset="0"/>
              </a:rPr>
              <a:t>l-value</a:t>
            </a:r>
            <a:r>
              <a:rPr lang="pl-PL" altLang="en-US" sz="1100" dirty="0">
                <a:solidFill>
                  <a:srgbClr val="000000"/>
                </a:solidFill>
                <a:latin typeface="Consolas" pitchFamily="49" charset="0"/>
                <a:ea typeface="DejaVu Sans" charset="0"/>
                <a:cs typeface="DejaVu Sans" charset="0"/>
                <a:sym typeface="Consolas" pitchFamily="49" charset="0"/>
              </a:rPr>
              <a:t>, OK</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 &amp; </a:t>
            </a:r>
            <a:r>
              <a:rPr lang="pl-PL" altLang="en-US" sz="1100" dirty="0" err="1">
                <a:solidFill>
                  <a:srgbClr val="000000"/>
                </a:solidFill>
                <a:latin typeface="Consolas" pitchFamily="49" charset="0"/>
                <a:ea typeface="DejaVu Sans" charset="0"/>
                <a:cs typeface="DejaVu Sans" charset="0"/>
                <a:sym typeface="Consolas" pitchFamily="49" charset="0"/>
              </a:rPr>
              <a:t>rb</a:t>
            </a:r>
            <a:r>
              <a:rPr lang="pl-PL" altLang="en-US" sz="1100" dirty="0">
                <a:solidFill>
                  <a:srgbClr val="000000"/>
                </a:solidFill>
                <a:latin typeface="Consolas" pitchFamily="49" charset="0"/>
                <a:ea typeface="DejaVu Sans" charset="0"/>
                <a:cs typeface="DejaVu Sans" charset="0"/>
                <a:sym typeface="Consolas" pitchFamily="49" charset="0"/>
              </a:rPr>
              <a:t> = </a:t>
            </a:r>
            <a:r>
              <a:rPr lang="pl-PL" altLang="en-US" sz="1100" dirty="0" err="1">
                <a:solidFill>
                  <a:srgbClr val="000000"/>
                </a:solidFill>
                <a:latin typeface="Consolas" pitchFamily="49" charset="0"/>
                <a:ea typeface="DejaVu Sans" charset="0"/>
                <a:cs typeface="DejaVu Sans" charset="0"/>
                <a:sym typeface="Consolas" pitchFamily="49" charset="0"/>
              </a:rPr>
              <a:t>foo</a:t>
            </a:r>
            <a:r>
              <a:rPr lang="pl-PL" altLang="en-US" sz="1100" dirty="0">
                <a:solidFill>
                  <a:srgbClr val="000000"/>
                </a:solidFill>
                <a:latin typeface="Consolas" pitchFamily="49" charset="0"/>
                <a:ea typeface="DejaVu Sans" charset="0"/>
                <a:cs typeface="DejaVu Sans" charset="0"/>
                <a:sym typeface="Consolas" pitchFamily="49" charset="0"/>
              </a:rPr>
              <a:t>();		// </a:t>
            </a:r>
            <a:r>
              <a:rPr lang="pl-PL" altLang="en-US" sz="1100" dirty="0" err="1">
                <a:solidFill>
                  <a:srgbClr val="000000"/>
                </a:solidFill>
                <a:latin typeface="Consolas" pitchFamily="49" charset="0"/>
                <a:ea typeface="DejaVu Sans" charset="0"/>
                <a:cs typeface="DejaVu Sans" charset="0"/>
                <a:sym typeface="Consolas" pitchFamily="49" charset="0"/>
              </a:rPr>
              <a:t>l-value</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reference</a:t>
            </a:r>
            <a:r>
              <a:rPr lang="pl-PL" altLang="en-US" sz="1100" dirty="0">
                <a:solidFill>
                  <a:srgbClr val="000000"/>
                </a:solidFill>
                <a:latin typeface="Consolas" pitchFamily="49" charset="0"/>
                <a:ea typeface="DejaVu Sans" charset="0"/>
                <a:cs typeface="DejaVu Sans" charset="0"/>
                <a:sym typeface="Consolas" pitchFamily="49" charset="0"/>
              </a:rPr>
              <a:t> to </a:t>
            </a:r>
            <a:r>
              <a:rPr lang="pl-PL" altLang="en-US" sz="1100" dirty="0" err="1">
                <a:solidFill>
                  <a:srgbClr val="000000"/>
                </a:solidFill>
                <a:latin typeface="Consolas" pitchFamily="49" charset="0"/>
                <a:ea typeface="DejaVu Sans" charset="0"/>
                <a:cs typeface="DejaVu Sans" charset="0"/>
                <a:sym typeface="Consolas" pitchFamily="49" charset="0"/>
              </a:rPr>
              <a:t>r-value</a:t>
            </a:r>
            <a:r>
              <a:rPr lang="pl-PL" altLang="en-US" sz="1100" dirty="0">
                <a:solidFill>
                  <a:srgbClr val="000000"/>
                </a:solidFill>
                <a:latin typeface="Consolas" pitchFamily="49" charset="0"/>
                <a:ea typeface="DejaVu Sans" charset="0"/>
                <a:cs typeface="DejaVu Sans" charset="0"/>
                <a:sym typeface="Consolas" pitchFamily="49" charset="0"/>
              </a:rPr>
              <a:t>, ERROR</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 </a:t>
            </a:r>
            <a:r>
              <a:rPr lang="pl-PL" altLang="en-US" sz="1100" dirty="0" err="1">
                <a:solidFill>
                  <a:srgbClr val="000000"/>
                </a:solidFill>
                <a:latin typeface="Consolas" pitchFamily="49" charset="0"/>
                <a:ea typeface="DejaVu Sans" charset="0"/>
                <a:cs typeface="DejaVu Sans" charset="0"/>
                <a:sym typeface="Consolas" pitchFamily="49" charset="0"/>
              </a:rPr>
              <a:t>const</a:t>
            </a:r>
            <a:r>
              <a:rPr lang="pl-PL" altLang="en-US" sz="1100" dirty="0">
                <a:solidFill>
                  <a:srgbClr val="000000"/>
                </a:solidFill>
                <a:latin typeface="Consolas" pitchFamily="49" charset="0"/>
                <a:ea typeface="DejaVu Sans" charset="0"/>
                <a:cs typeface="DejaVu Sans" charset="0"/>
                <a:sym typeface="Consolas" pitchFamily="49" charset="0"/>
              </a:rPr>
              <a:t>&amp; </a:t>
            </a:r>
            <a:r>
              <a:rPr lang="pl-PL" altLang="en-US" sz="1100" dirty="0" err="1">
                <a:solidFill>
                  <a:srgbClr val="000000"/>
                </a:solidFill>
                <a:latin typeface="Consolas" pitchFamily="49" charset="0"/>
                <a:ea typeface="DejaVu Sans" charset="0"/>
                <a:cs typeface="DejaVu Sans" charset="0"/>
                <a:sym typeface="Consolas" pitchFamily="49" charset="0"/>
              </a:rPr>
              <a:t>rc</a:t>
            </a:r>
            <a:r>
              <a:rPr lang="pl-PL" altLang="en-US" sz="1100" dirty="0">
                <a:solidFill>
                  <a:srgbClr val="000000"/>
                </a:solidFill>
                <a:latin typeface="Consolas" pitchFamily="49" charset="0"/>
                <a:ea typeface="DejaVu Sans" charset="0"/>
                <a:cs typeface="DejaVu Sans" charset="0"/>
                <a:sym typeface="Consolas" pitchFamily="49" charset="0"/>
              </a:rPr>
              <a:t> = </a:t>
            </a:r>
            <a:r>
              <a:rPr lang="pl-PL" altLang="en-US" sz="1100" dirty="0" err="1">
                <a:solidFill>
                  <a:srgbClr val="000000"/>
                </a:solidFill>
                <a:latin typeface="Consolas" pitchFamily="49" charset="0"/>
                <a:ea typeface="DejaVu Sans" charset="0"/>
                <a:cs typeface="DejaVu Sans" charset="0"/>
                <a:sym typeface="Consolas" pitchFamily="49" charset="0"/>
              </a:rPr>
              <a:t>foo</a:t>
            </a:r>
            <a:r>
              <a:rPr lang="pl-PL" altLang="en-US" sz="1100" dirty="0">
                <a:solidFill>
                  <a:srgbClr val="000000"/>
                </a:solidFill>
                <a:latin typeface="Consolas" pitchFamily="49" charset="0"/>
                <a:ea typeface="DejaVu Sans" charset="0"/>
                <a:cs typeface="DejaVu Sans" charset="0"/>
                <a:sym typeface="Consolas" pitchFamily="49" charset="0"/>
              </a:rPr>
              <a:t>();	// </a:t>
            </a:r>
            <a:r>
              <a:rPr lang="pl-PL" altLang="en-US" sz="1100" dirty="0" err="1">
                <a:solidFill>
                  <a:srgbClr val="000000"/>
                </a:solidFill>
                <a:latin typeface="Consolas" pitchFamily="49" charset="0"/>
                <a:ea typeface="DejaVu Sans" charset="0"/>
                <a:cs typeface="DejaVu Sans" charset="0"/>
                <a:sym typeface="Consolas" pitchFamily="49" charset="0"/>
              </a:rPr>
              <a:t>const</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l-value</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reference</a:t>
            </a:r>
            <a:r>
              <a:rPr lang="pl-PL" altLang="en-US" sz="1100" dirty="0">
                <a:solidFill>
                  <a:srgbClr val="000000"/>
                </a:solidFill>
                <a:latin typeface="Consolas" pitchFamily="49" charset="0"/>
                <a:ea typeface="DejaVu Sans" charset="0"/>
                <a:cs typeface="DejaVu Sans" charset="0"/>
                <a:sym typeface="Consolas" pitchFamily="49" charset="0"/>
              </a:rPr>
              <a:t> to </a:t>
            </a:r>
            <a:r>
              <a:rPr lang="pl-PL" altLang="en-US" sz="1100" dirty="0" err="1">
                <a:solidFill>
                  <a:srgbClr val="000000"/>
                </a:solidFill>
                <a:latin typeface="Consolas" pitchFamily="49" charset="0"/>
                <a:ea typeface="DejaVu Sans" charset="0"/>
                <a:cs typeface="DejaVu Sans" charset="0"/>
                <a:sym typeface="Consolas" pitchFamily="49" charset="0"/>
              </a:rPr>
              <a:t>r-value</a:t>
            </a:r>
            <a:r>
              <a:rPr lang="pl-PL" altLang="en-US" sz="1100" dirty="0">
                <a:solidFill>
                  <a:srgbClr val="000000"/>
                </a:solidFill>
                <a:latin typeface="Consolas" pitchFamily="49" charset="0"/>
                <a:ea typeface="DejaVu Sans" charset="0"/>
                <a:cs typeface="DejaVu Sans" charset="0"/>
                <a:sym typeface="Consolas" pitchFamily="49" charset="0"/>
              </a:rPr>
              <a:t>, OK (</a:t>
            </a:r>
            <a:r>
              <a:rPr lang="pl-PL" altLang="en-US" sz="1100" dirty="0" err="1">
                <a:solidFill>
                  <a:srgbClr val="000000"/>
                </a:solidFill>
                <a:latin typeface="Consolas" pitchFamily="49" charset="0"/>
                <a:ea typeface="DejaVu Sans" charset="0"/>
                <a:cs typeface="DejaVu Sans" charset="0"/>
                <a:sym typeface="Consolas" pitchFamily="49" charset="0"/>
              </a:rPr>
              <a:t>exception</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in</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rules</a:t>
            </a: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pl-PL" altLang="en-US"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 &amp;&amp; rra = a;		// r-value reference to l-value, ERROR</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 &amp;&amp; </a:t>
            </a:r>
            <a:r>
              <a:rPr lang="pl-PL" altLang="en-US" sz="1100" dirty="0" err="1">
                <a:solidFill>
                  <a:srgbClr val="000000"/>
                </a:solidFill>
                <a:latin typeface="Consolas" pitchFamily="49" charset="0"/>
                <a:ea typeface="DejaVu Sans" charset="0"/>
                <a:cs typeface="DejaVu Sans" charset="0"/>
                <a:sym typeface="Consolas" pitchFamily="49" charset="0"/>
              </a:rPr>
              <a:t>rrb</a:t>
            </a:r>
            <a:r>
              <a:rPr lang="pl-PL" altLang="en-US" sz="1100" dirty="0">
                <a:solidFill>
                  <a:srgbClr val="000000"/>
                </a:solidFill>
                <a:latin typeface="Consolas" pitchFamily="49" charset="0"/>
                <a:ea typeface="DejaVu Sans" charset="0"/>
                <a:cs typeface="DejaVu Sans" charset="0"/>
                <a:sym typeface="Consolas" pitchFamily="49" charset="0"/>
              </a:rPr>
              <a:t> = </a:t>
            </a:r>
            <a:r>
              <a:rPr lang="pl-PL" altLang="en-US" sz="1100" dirty="0" err="1">
                <a:solidFill>
                  <a:srgbClr val="000000"/>
                </a:solidFill>
                <a:latin typeface="Consolas" pitchFamily="49" charset="0"/>
                <a:ea typeface="DejaVu Sans" charset="0"/>
                <a:cs typeface="DejaVu Sans" charset="0"/>
                <a:sym typeface="Consolas" pitchFamily="49" charset="0"/>
              </a:rPr>
              <a:t>foo</a:t>
            </a:r>
            <a:r>
              <a:rPr lang="pl-PL" altLang="en-US" sz="1100" dirty="0">
                <a:solidFill>
                  <a:srgbClr val="000000"/>
                </a:solidFill>
                <a:latin typeface="Consolas" pitchFamily="49" charset="0"/>
                <a:ea typeface="DejaVu Sans" charset="0"/>
                <a:cs typeface="DejaVu Sans" charset="0"/>
                <a:sym typeface="Consolas" pitchFamily="49" charset="0"/>
              </a:rPr>
              <a:t>();		// </a:t>
            </a:r>
            <a:r>
              <a:rPr lang="pl-PL" altLang="en-US" sz="1100" dirty="0" err="1">
                <a:solidFill>
                  <a:srgbClr val="000000"/>
                </a:solidFill>
                <a:latin typeface="Consolas" pitchFamily="49" charset="0"/>
                <a:ea typeface="DejaVu Sans" charset="0"/>
                <a:cs typeface="DejaVu Sans" charset="0"/>
                <a:sym typeface="Consolas" pitchFamily="49" charset="0"/>
              </a:rPr>
              <a:t>r-value</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reference</a:t>
            </a:r>
            <a:r>
              <a:rPr lang="pl-PL" altLang="en-US" sz="1100" dirty="0">
                <a:solidFill>
                  <a:srgbClr val="000000"/>
                </a:solidFill>
                <a:latin typeface="Consolas" pitchFamily="49" charset="0"/>
                <a:ea typeface="DejaVu Sans" charset="0"/>
                <a:cs typeface="DejaVu Sans" charset="0"/>
                <a:sym typeface="Consolas" pitchFamily="49" charset="0"/>
              </a:rPr>
              <a:t> to </a:t>
            </a:r>
            <a:r>
              <a:rPr lang="pl-PL" altLang="en-US" sz="1100" dirty="0" err="1">
                <a:solidFill>
                  <a:srgbClr val="000000"/>
                </a:solidFill>
                <a:latin typeface="Consolas" pitchFamily="49" charset="0"/>
                <a:ea typeface="DejaVu Sans" charset="0"/>
                <a:cs typeface="DejaVu Sans" charset="0"/>
                <a:sym typeface="Consolas" pitchFamily="49" charset="0"/>
              </a:rPr>
              <a:t>r-value</a:t>
            </a:r>
            <a:r>
              <a:rPr lang="pl-PL" altLang="en-US" sz="1100" dirty="0">
                <a:solidFill>
                  <a:srgbClr val="000000"/>
                </a:solidFill>
                <a:latin typeface="Consolas" pitchFamily="49" charset="0"/>
                <a:ea typeface="DejaVu Sans" charset="0"/>
                <a:cs typeface="DejaVu Sans" charset="0"/>
                <a:sym typeface="Consolas" pitchFamily="49" charset="0"/>
              </a:rPr>
              <a:t>, OK</a:t>
            </a:r>
          </a:p>
          <a:p>
            <a:pPr marL="0" indent="0">
              <a:spcAft>
                <a:spcPct val="0"/>
              </a:spcAft>
              <a:buFont typeface="Arial" pitchFamily="34" charset="0"/>
              <a:buNone/>
            </a:pPr>
            <a:endParaRPr lang="pl-PL" altLang="en-US"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 </a:t>
            </a:r>
            <a:r>
              <a:rPr lang="pl-PL" altLang="en-US" sz="1100" dirty="0" err="1">
                <a:solidFill>
                  <a:srgbClr val="000000"/>
                </a:solidFill>
                <a:latin typeface="Consolas" pitchFamily="49" charset="0"/>
                <a:ea typeface="DejaVu Sans" charset="0"/>
                <a:cs typeface="DejaVu Sans" charset="0"/>
                <a:sym typeface="Consolas" pitchFamily="49" charset="0"/>
              </a:rPr>
              <a:t>const</a:t>
            </a:r>
            <a:r>
              <a:rPr lang="pl-PL" altLang="en-US" sz="1100" dirty="0">
                <a:solidFill>
                  <a:srgbClr val="000000"/>
                </a:solidFill>
                <a:latin typeface="Consolas" pitchFamily="49" charset="0"/>
                <a:ea typeface="DejaVu Sans" charset="0"/>
                <a:cs typeface="DejaVu Sans" charset="0"/>
                <a:sym typeface="Consolas" pitchFamily="49" charset="0"/>
              </a:rPr>
              <a:t> ca{20, 40};</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 const&amp;&amp; rrc = ca;	// const r-value reference to const l-value, ERROR</a:t>
            </a:r>
            <a:endParaRPr lang="en-US" altLang="en-US"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endParaRPr lang="en-US" altLang="en-US" sz="1100" dirty="0">
              <a:solidFill>
                <a:srgbClr val="000000"/>
              </a:solidFill>
              <a:latin typeface="Consolas" pitchFamily="49" charset="0"/>
              <a:ea typeface="DejaVu Sans" charset="0"/>
              <a:cs typeface="DejaVu Sans" charset="0"/>
              <a:sym typeface="Consolas"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a:spLocks noGrp="1" noChangeArrowheads="1"/>
          </p:cNvSpPr>
          <p:nvPr>
            <p:ph type="title" idx="4294967295"/>
          </p:nvPr>
        </p:nvSpPr>
        <p:spPr>
          <a:ln/>
        </p:spPr>
        <p:txBody>
          <a:bodyPr/>
          <a:lstStyle/>
          <a:p>
            <a:pPr marL="0" indent="0"/>
            <a:r>
              <a:rPr lang="pl-PL" altLang="zh-CN" dirty="0"/>
              <a:t>Move semantics</a:t>
            </a:r>
            <a:endParaRPr lang="en-US" altLang="zh-CN" i="1" dirty="0"/>
          </a:p>
        </p:txBody>
      </p:sp>
      <p:sp>
        <p:nvSpPr>
          <p:cNvPr id="4403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i="1" dirty="0">
                <a:latin typeface="Nokia Pure Headline Light" pitchFamily="34" charset="0"/>
              </a:rPr>
              <a:t>Move constructor and move assignment operator</a:t>
            </a:r>
          </a:p>
        </p:txBody>
      </p:sp>
      <p:sp>
        <p:nvSpPr>
          <p:cNvPr id="44036" name="Text Placeholder 3"/>
          <p:cNvSpPr>
            <a:spLocks noGrp="1" noChangeArrowheads="1"/>
          </p:cNvSpPr>
          <p:nvPr>
            <p:ph sz="quarter" idx="4294967295"/>
          </p:nvPr>
        </p:nvSpPr>
        <p:spPr bwMode="auto">
          <a:xfrm>
            <a:off x="423863" y="1087438"/>
            <a:ext cx="8216900" cy="3384550"/>
          </a:xfrm>
          <a:prstGeom prst="rect">
            <a:avLst/>
          </a:prstGeom>
          <a:noFill/>
          <a:ln/>
        </p:spPr>
        <p:txBody>
          <a:bodyPr lIns="0" tIns="0" rIns="0" bIns="0"/>
          <a:lstStyle/>
          <a:p>
            <a:pPr marL="0" indent="0">
              <a:buFont typeface="Arial" pitchFamily="34" charset="0"/>
              <a:buNone/>
            </a:pPr>
            <a:r>
              <a:rPr lang="pl-PL" altLang="en-US" sz="1400" dirty="0"/>
              <a:t>Both move constructor and move assignment operator are generated automatically by the compiler, just like copy constructor and copy assignment operator.</a:t>
            </a:r>
          </a:p>
          <a:p>
            <a:pPr marL="0" indent="0">
              <a:buFont typeface="Arial" pitchFamily="34" charset="0"/>
              <a:buNone/>
            </a:pPr>
            <a:endParaRPr lang="pl-PL" altLang="en-US" sz="1400" i="1" dirty="0"/>
          </a:p>
          <a:p>
            <a:pPr marL="0" indent="0">
              <a:buNone/>
            </a:pPr>
            <a:r>
              <a:rPr lang="pl-PL" altLang="en-US" sz="1400" dirty="0"/>
              <a:t>Default move constructor moves every component  of the class.</a:t>
            </a:r>
          </a:p>
          <a:p>
            <a:pPr marL="0" indent="0">
              <a:buFont typeface="Arial" pitchFamily="34" charset="0"/>
              <a:buNone/>
            </a:pPr>
            <a:r>
              <a:rPr lang="pl-PL" altLang="en-US" sz="1400" dirty="0"/>
              <a:t>Default move assignement operator delegates move of every component of the class to such operator defined for this component.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le 1"/>
          <p:cNvSpPr>
            <a:spLocks noGrp="1" noChangeArrowheads="1"/>
          </p:cNvSpPr>
          <p:nvPr>
            <p:ph type="title" idx="4294967295"/>
          </p:nvPr>
        </p:nvSpPr>
        <p:spPr>
          <a:ln/>
        </p:spPr>
        <p:txBody>
          <a:bodyPr/>
          <a:lstStyle/>
          <a:p>
            <a:pPr marL="0" indent="0"/>
            <a:r>
              <a:rPr lang="pl-PL" altLang="zh-CN" dirty="0"/>
              <a:t>Move semantics</a:t>
            </a:r>
            <a:endParaRPr lang="en-US" altLang="zh-CN" dirty="0"/>
          </a:p>
        </p:txBody>
      </p:sp>
      <p:sp>
        <p:nvSpPr>
          <p:cNvPr id="45059"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600" dirty="0">
                <a:latin typeface="Nokia Pure Headline Light" pitchFamily="34" charset="0"/>
              </a:rPr>
              <a:t>Example of move constructor and move assignment operator</a:t>
            </a:r>
          </a:p>
        </p:txBody>
      </p:sp>
      <p:sp>
        <p:nvSpPr>
          <p:cNvPr id="45060" name="Text Placeholder 3"/>
          <p:cNvSpPr>
            <a:spLocks noGrp="1" noChangeArrowheads="1"/>
          </p:cNvSpPr>
          <p:nvPr>
            <p:ph sz="quarter" idx="4294967295"/>
          </p:nvPr>
        </p:nvSpPr>
        <p:spPr bwMode="auto">
          <a:xfrm>
            <a:off x="423863" y="1087437"/>
            <a:ext cx="8221662" cy="3406185"/>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struct A</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A(A &amp;&amp; src) :</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m_value(src.m_value)	// only example, can be much better</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src.m_value.reset();</a:t>
            </a:r>
            <a:br>
              <a:rPr lang="pl-PL" altLang="en-US" sz="1200" dirty="0">
                <a:solidFill>
                  <a:srgbClr val="000000"/>
                </a:solidFill>
                <a:latin typeface="Consolas" pitchFamily="49" charset="0"/>
                <a:ea typeface="DejaVu Sans" charset="0"/>
                <a:cs typeface="DejaVu Sans" charset="0"/>
                <a:sym typeface="Consolas" pitchFamily="49" charset="0"/>
              </a:rPr>
            </a:br>
            <a:r>
              <a:rPr lang="pl-PL" altLang="en-US"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 &amp; operator=(A &amp;&amp; src)</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m_value = src.m_value;	// only example, can be much better</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src.m_value.reset();</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return *this;</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std::shared_ptr&lt;int&gt; m_value;</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noChangeArrowheads="1"/>
          </p:cNvSpPr>
          <p:nvPr>
            <p:ph type="title" idx="4294967295"/>
          </p:nvPr>
        </p:nvSpPr>
        <p:spPr>
          <a:ln/>
        </p:spPr>
        <p:txBody>
          <a:bodyPr/>
          <a:lstStyle/>
          <a:p>
            <a:pPr marL="0" indent="0"/>
            <a:r>
              <a:rPr lang="pl-PL" altLang="zh-CN" dirty="0"/>
              <a:t>Move semantics</a:t>
            </a:r>
            <a:endParaRPr lang="en-US" altLang="zh-CN" i="1" dirty="0"/>
          </a:p>
        </p:txBody>
      </p:sp>
      <p:sp>
        <p:nvSpPr>
          <p:cNvPr id="47107"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New auxiliary functions</a:t>
            </a:r>
            <a:endParaRPr lang="pl-PL" altLang="en-US" dirty="0"/>
          </a:p>
        </p:txBody>
      </p:sp>
      <p:sp>
        <p:nvSpPr>
          <p:cNvPr id="47108" name="Text Placeholder 3"/>
          <p:cNvSpPr>
            <a:spLocks noGrp="1" noChangeArrowheads="1"/>
          </p:cNvSpPr>
          <p:nvPr>
            <p:ph sz="quarter" idx="4294967295"/>
          </p:nvPr>
        </p:nvSpPr>
        <p:spPr bwMode="auto">
          <a:xfrm>
            <a:off x="423863" y="1089025"/>
            <a:ext cx="8216900" cy="1462088"/>
          </a:xfrm>
          <a:prstGeom prst="rect">
            <a:avLst/>
          </a:prstGeom>
          <a:noFill/>
          <a:ln/>
        </p:spPr>
        <p:txBody>
          <a:bodyPr lIns="0" tIns="0" rIns="0" bIns="0"/>
          <a:lstStyle/>
          <a:p>
            <a:pPr marL="0" indent="0">
              <a:lnSpc>
                <a:spcPct val="80000"/>
              </a:lnSpc>
              <a:buFont typeface="Arial" pitchFamily="34" charset="0"/>
              <a:buNone/>
            </a:pPr>
            <a:r>
              <a:rPr lang="pl-PL" altLang="en-US" sz="1600" dirty="0"/>
              <a:t>std::move() – template class that accepts universal reference. It utilizes reference collapsing and casts this reference to r-value reference. In case of l-value this template will generate an function instance that takes l-value reference and casts it to r-value reference which is the returned from the function.</a:t>
            </a:r>
          </a:p>
        </p:txBody>
      </p:sp>
      <p:sp>
        <p:nvSpPr>
          <p:cNvPr id="47109" name="Text Placeholder 3"/>
          <p:cNvSpPr>
            <a:spLocks noGrp="1" noChangeArrowheads="1"/>
          </p:cNvSpPr>
          <p:nvPr/>
        </p:nvSpPr>
        <p:spPr bwMode="auto">
          <a:xfrm>
            <a:off x="423863" y="2551113"/>
            <a:ext cx="8221662" cy="1827212"/>
          </a:xfrm>
          <a:prstGeom prst="rect">
            <a:avLst/>
          </a:prstGeom>
          <a:solidFill>
            <a:srgbClr val="FFFFFF"/>
          </a:solidFill>
          <a:ln w="25400" cap="flat" cmpd="sng">
            <a:solidFill>
              <a:srgbClr val="A8BBC0"/>
            </a:solidFill>
            <a:miter lim="800000"/>
            <a:headEnd/>
            <a:tailEnd/>
          </a:ln>
          <a:effectLst/>
        </p:spPr>
        <p:txBody>
          <a:bodyPr lIns="72000" tIns="72000" rIns="72000" bIns="72000" anchor="ctr"/>
          <a:lstStyle/>
          <a:p>
            <a:pPr>
              <a:lnSpc>
                <a:spcPct val="80000"/>
              </a:lnSpc>
            </a:pPr>
            <a:r>
              <a:rPr lang="pl-PL" altLang="en-US" sz="1200" dirty="0" err="1">
                <a:solidFill>
                  <a:srgbClr val="000000"/>
                </a:solidFill>
                <a:latin typeface="Consolas" pitchFamily="49" charset="0"/>
                <a:ea typeface="DejaVu Sans" charset="0"/>
                <a:cs typeface="DejaVu Sans" charset="0"/>
                <a:sym typeface="Consolas" pitchFamily="49" charset="0"/>
              </a:rPr>
              <a:t>template</a:t>
            </a:r>
            <a:r>
              <a:rPr lang="pl-PL" altLang="en-US" sz="1200" dirty="0">
                <a:solidFill>
                  <a:srgbClr val="000000"/>
                </a:solidFill>
                <a:latin typeface="Consolas" pitchFamily="49" charset="0"/>
                <a:ea typeface="DejaVu Sans" charset="0"/>
                <a:cs typeface="DejaVu Sans" charset="0"/>
                <a:sym typeface="Consolas" pitchFamily="49" charset="0"/>
              </a:rPr>
              <a:t> &lt;</a:t>
            </a:r>
            <a:r>
              <a:rPr lang="pl-PL" altLang="en-US" sz="1200" dirty="0" err="1">
                <a:solidFill>
                  <a:srgbClr val="000000"/>
                </a:solidFill>
                <a:latin typeface="Consolas" pitchFamily="49" charset="0"/>
                <a:ea typeface="DejaVu Sans" charset="0"/>
                <a:cs typeface="DejaVu Sans" charset="0"/>
                <a:sym typeface="Consolas" pitchFamily="49" charset="0"/>
              </a:rPr>
              <a:t>typename</a:t>
            </a:r>
            <a:r>
              <a:rPr lang="pl-PL" altLang="en-US" sz="1200" dirty="0">
                <a:solidFill>
                  <a:srgbClr val="000000"/>
                </a:solidFill>
                <a:latin typeface="Consolas" pitchFamily="49" charset="0"/>
                <a:ea typeface="DejaVu Sans" charset="0"/>
                <a:cs typeface="DejaVu Sans" charset="0"/>
                <a:sym typeface="Consolas" pitchFamily="49" charset="0"/>
              </a:rPr>
              <a:t> T&gt;</a:t>
            </a:r>
          </a:p>
          <a:p>
            <a:pPr>
              <a:lnSpc>
                <a:spcPct val="80000"/>
              </a:lnSpc>
            </a:pPr>
            <a:r>
              <a:rPr lang="pl-PL" altLang="en-US" sz="1200" dirty="0" err="1">
                <a:solidFill>
                  <a:srgbClr val="000000"/>
                </a:solidFill>
                <a:latin typeface="Consolas" pitchFamily="49" charset="0"/>
                <a:ea typeface="DejaVu Sans" charset="0"/>
                <a:cs typeface="DejaVu Sans" charset="0"/>
                <a:sym typeface="Consolas" pitchFamily="49" charset="0"/>
              </a:rPr>
              <a:t>typename</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std::remove_reference&lt;T&gt;::type</a:t>
            </a:r>
            <a:r>
              <a:rPr lang="pl-PL" altLang="en-US" sz="1200" dirty="0">
                <a:solidFill>
                  <a:srgbClr val="000000"/>
                </a:solidFill>
                <a:latin typeface="Consolas" pitchFamily="49" charset="0"/>
                <a:ea typeface="DejaVu Sans" charset="0"/>
                <a:cs typeface="DejaVu Sans" charset="0"/>
                <a:sym typeface="Consolas" pitchFamily="49" charset="0"/>
              </a:rPr>
              <a:t>&amp;&amp; </a:t>
            </a:r>
            <a:r>
              <a:rPr lang="pl-PL" altLang="en-US" sz="1200" dirty="0" err="1">
                <a:solidFill>
                  <a:srgbClr val="000000"/>
                </a:solidFill>
                <a:latin typeface="Consolas" pitchFamily="49" charset="0"/>
                <a:ea typeface="DejaVu Sans" charset="0"/>
                <a:cs typeface="DejaVu Sans" charset="0"/>
                <a:sym typeface="Consolas" pitchFamily="49" charset="0"/>
              </a:rPr>
              <a:t>move</a:t>
            </a:r>
            <a:r>
              <a:rPr lang="pl-PL" altLang="en-US" sz="1200" dirty="0">
                <a:solidFill>
                  <a:srgbClr val="000000"/>
                </a:solidFill>
                <a:latin typeface="Consolas" pitchFamily="49" charset="0"/>
                <a:ea typeface="DejaVu Sans" charset="0"/>
                <a:cs typeface="DejaVu Sans" charset="0"/>
                <a:sym typeface="Consolas" pitchFamily="49" charset="0"/>
              </a:rPr>
              <a:t>(T&amp;&amp; </a:t>
            </a:r>
            <a:r>
              <a:rPr lang="pl-PL" altLang="en-US" sz="1200" dirty="0" err="1">
                <a:solidFill>
                  <a:srgbClr val="000000"/>
                </a:solidFill>
                <a:latin typeface="Consolas" pitchFamily="49" charset="0"/>
                <a:ea typeface="DejaVu Sans" charset="0"/>
                <a:cs typeface="DejaVu Sans" charset="0"/>
                <a:sym typeface="Consolas" pitchFamily="49" charset="0"/>
              </a:rPr>
              <a:t>obj</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noexcept</a:t>
            </a:r>
            <a:endParaRPr lang="pl-PL" altLang="en-US" sz="1200" dirty="0">
              <a:solidFill>
                <a:srgbClr val="000000"/>
              </a:solidFill>
              <a:latin typeface="Consolas" pitchFamily="49" charset="0"/>
              <a:ea typeface="DejaVu Sans" charset="0"/>
              <a:cs typeface="DejaVu Sans" charset="0"/>
              <a:sym typeface="Consolas" pitchFamily="49" charset="0"/>
            </a:endParaRPr>
          </a:p>
          <a:p>
            <a:pPr>
              <a:lnSpc>
                <a:spcPct val="80000"/>
              </a:lnSpc>
            </a:pPr>
            <a:r>
              <a:rPr lang="pl-PL" altLang="en-US" sz="1200" dirty="0">
                <a:solidFill>
                  <a:srgbClr val="000000"/>
                </a:solidFill>
                <a:latin typeface="Consolas" pitchFamily="49" charset="0"/>
                <a:ea typeface="DejaVu Sans" charset="0"/>
                <a:cs typeface="DejaVu Sans" charset="0"/>
                <a:sym typeface="Consolas" pitchFamily="49" charset="0"/>
              </a:rPr>
              <a:t>{</a:t>
            </a:r>
          </a:p>
          <a:p>
            <a:pPr>
              <a:lnSpc>
                <a:spcPct val="80000"/>
              </a:lnSpc>
            </a:pP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using</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ReturnType</a:t>
            </a:r>
            <a:r>
              <a:rPr lang="pl-PL" altLang="en-US" sz="1200" dirty="0">
                <a:solidFill>
                  <a:srgbClr val="000000"/>
                </a:solidFill>
                <a:latin typeface="Consolas" pitchFamily="49" charset="0"/>
                <a:ea typeface="DejaVu Sans" charset="0"/>
                <a:cs typeface="DejaVu Sans" charset="0"/>
                <a:sym typeface="Consolas" pitchFamily="49" charset="0"/>
              </a:rPr>
              <a:t> = </a:t>
            </a:r>
            <a:r>
              <a:rPr lang="pl-PL" altLang="en-US" sz="1200" dirty="0" err="1">
                <a:solidFill>
                  <a:srgbClr val="000000"/>
                </a:solidFill>
                <a:latin typeface="Consolas" pitchFamily="49" charset="0"/>
                <a:ea typeface="DejaVu Sans" charset="0"/>
                <a:cs typeface="DejaVu Sans" charset="0"/>
                <a:sym typeface="Consolas" pitchFamily="49" charset="0"/>
              </a:rPr>
              <a:t>std::remove_reference&lt;T&gt;::type</a:t>
            </a:r>
            <a:r>
              <a:rPr lang="pl-PL" altLang="en-US" sz="1200" dirty="0">
                <a:solidFill>
                  <a:srgbClr val="000000"/>
                </a:solidFill>
                <a:latin typeface="Consolas" pitchFamily="49" charset="0"/>
                <a:ea typeface="DejaVu Sans" charset="0"/>
                <a:cs typeface="DejaVu Sans" charset="0"/>
                <a:sym typeface="Consolas" pitchFamily="49" charset="0"/>
              </a:rPr>
              <a:t>&amp;&amp;;</a:t>
            </a:r>
          </a:p>
          <a:p>
            <a:pPr>
              <a:lnSpc>
                <a:spcPct val="80000"/>
              </a:lnSpc>
            </a:pPr>
            <a:r>
              <a:rPr lang="pl-PL" altLang="en-US" sz="1200" dirty="0">
                <a:solidFill>
                  <a:srgbClr val="000000"/>
                </a:solidFill>
                <a:latin typeface="Consolas" pitchFamily="49" charset="0"/>
                <a:ea typeface="DejaVu Sans" charset="0"/>
                <a:cs typeface="DejaVu Sans" charset="0"/>
                <a:sym typeface="Consolas" pitchFamily="49" charset="0"/>
              </a:rPr>
              <a:t>    return </a:t>
            </a:r>
            <a:r>
              <a:rPr lang="pl-PL" altLang="en-US" sz="1200" dirty="0" err="1">
                <a:solidFill>
                  <a:srgbClr val="000000"/>
                </a:solidFill>
                <a:latin typeface="Consolas" pitchFamily="49" charset="0"/>
                <a:ea typeface="DejaVu Sans" charset="0"/>
                <a:cs typeface="DejaVu Sans" charset="0"/>
                <a:sym typeface="Consolas" pitchFamily="49" charset="0"/>
              </a:rPr>
              <a:t>static_cast&lt;ReturnType</a:t>
            </a:r>
            <a:r>
              <a:rPr lang="pl-PL" altLang="en-US" sz="1200" dirty="0">
                <a:solidFill>
                  <a:srgbClr val="000000"/>
                </a:solidFill>
                <a:latin typeface="Consolas" pitchFamily="49" charset="0"/>
                <a:ea typeface="DejaVu Sans" charset="0"/>
                <a:cs typeface="DejaVu Sans" charset="0"/>
                <a:sym typeface="Consolas" pitchFamily="49" charset="0"/>
              </a:rPr>
              <a:t>&gt;(</a:t>
            </a:r>
            <a:r>
              <a:rPr lang="pl-PL" altLang="en-US" sz="1200" dirty="0" err="1">
                <a:solidFill>
                  <a:srgbClr val="000000"/>
                </a:solidFill>
                <a:latin typeface="Consolas" pitchFamily="49" charset="0"/>
                <a:ea typeface="DejaVu Sans" charset="0"/>
                <a:cs typeface="DejaVu Sans" charset="0"/>
                <a:sym typeface="Consolas" pitchFamily="49" charset="0"/>
              </a:rPr>
              <a:t>obj</a:t>
            </a:r>
            <a:r>
              <a:rPr lang="pl-PL" altLang="en-US" sz="1200" dirty="0">
                <a:solidFill>
                  <a:srgbClr val="000000"/>
                </a:solidFill>
                <a:latin typeface="Consolas" pitchFamily="49" charset="0"/>
                <a:ea typeface="DejaVu Sans" charset="0"/>
                <a:cs typeface="DejaVu Sans" charset="0"/>
                <a:sym typeface="Consolas" pitchFamily="49" charset="0"/>
              </a:rPr>
              <a:t>);</a:t>
            </a:r>
          </a:p>
          <a:p>
            <a:pPr>
              <a:lnSpc>
                <a:spcPct val="80000"/>
              </a:lnSpc>
            </a:pPr>
            <a:r>
              <a:rPr lang="pl-PL" altLang="en-US" sz="1200" dirty="0">
                <a:solidFill>
                  <a:srgbClr val="000000"/>
                </a:solidFill>
                <a:latin typeface="Consolas" pitchFamily="49" charset="0"/>
                <a:ea typeface="DejaVu Sans" charset="0"/>
                <a:cs typeface="DejaVu Sans" charset="0"/>
                <a:sym typeface="Consolas" pitchFamily="49" charset="0"/>
              </a:rPr>
              <a:t>}</a:t>
            </a:r>
          </a:p>
          <a:p>
            <a:pPr>
              <a:lnSpc>
                <a:spcPct val="80000"/>
              </a:lnSpc>
            </a:pPr>
            <a:endParaRPr lang="pl-PL" altLang="en-US" sz="1200" dirty="0">
              <a:solidFill>
                <a:srgbClr val="000000"/>
              </a:solidFill>
              <a:latin typeface="Consolas" pitchFamily="49" charset="0"/>
              <a:ea typeface="DejaVu Sans" charset="0"/>
              <a:cs typeface="DejaVu Sans" charset="0"/>
              <a:sym typeface="Consolas" pitchFamily="49" charset="0"/>
            </a:endParaRPr>
          </a:p>
          <a:p>
            <a:pPr>
              <a:lnSpc>
                <a:spcPct val="80000"/>
              </a:lnSpc>
            </a:pPr>
            <a:r>
              <a:rPr lang="pl-PL" altLang="en-US" sz="1200" dirty="0">
                <a:solidFill>
                  <a:srgbClr val="000000"/>
                </a:solidFill>
                <a:latin typeface="Consolas" pitchFamily="49" charset="0"/>
                <a:ea typeface="DejaVu Sans" charset="0"/>
                <a:cs typeface="DejaVu Sans" charset="0"/>
                <a:sym typeface="Consolas" pitchFamily="49" charset="0"/>
              </a:rPr>
              <a:t>A </a:t>
            </a:r>
            <a:r>
              <a:rPr lang="pl-PL" altLang="en-US" sz="1200" dirty="0" err="1">
                <a:solidFill>
                  <a:srgbClr val="000000"/>
                </a:solidFill>
                <a:latin typeface="Consolas" pitchFamily="49" charset="0"/>
                <a:ea typeface="DejaVu Sans" charset="0"/>
                <a:cs typeface="DejaVu Sans" charset="0"/>
                <a:sym typeface="Consolas" pitchFamily="49" charset="0"/>
              </a:rPr>
              <a:t>a</a:t>
            </a:r>
            <a:r>
              <a:rPr lang="pl-PL" altLang="en-US" sz="1200" dirty="0">
                <a:solidFill>
                  <a:srgbClr val="000000"/>
                </a:solidFill>
                <a:latin typeface="Consolas" pitchFamily="49" charset="0"/>
                <a:ea typeface="DejaVu Sans" charset="0"/>
                <a:cs typeface="DejaVu Sans" charset="0"/>
                <a:sym typeface="Consolas" pitchFamily="49" charset="0"/>
              </a:rPr>
              <a:t>;</a:t>
            </a:r>
          </a:p>
          <a:p>
            <a:pPr>
              <a:lnSpc>
                <a:spcPct val="80000"/>
              </a:lnSpc>
            </a:pPr>
            <a:r>
              <a:rPr lang="pl-PL" altLang="en-US" sz="1200" dirty="0">
                <a:solidFill>
                  <a:srgbClr val="000000"/>
                </a:solidFill>
                <a:latin typeface="Consolas" pitchFamily="49" charset="0"/>
                <a:ea typeface="DejaVu Sans" charset="0"/>
                <a:cs typeface="DejaVu Sans" charset="0"/>
                <a:sym typeface="Consolas" pitchFamily="49" charset="0"/>
              </a:rPr>
              <a:t>A b = std::move(a);  // generates following template instance: A &amp;&amp; move(A &amp; obj) noexcept;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idx="4294967295"/>
          </p:nvPr>
        </p:nvSpPr>
        <p:spPr>
          <a:ln/>
        </p:spPr>
        <p:txBody>
          <a:bodyPr/>
          <a:lstStyle/>
          <a:p>
            <a:pPr marL="0" indent="0"/>
            <a:r>
              <a:rPr lang="pl-PL" altLang="zh-CN" dirty="0"/>
              <a:t>Move semantics</a:t>
            </a:r>
            <a:endParaRPr lang="en-US" altLang="zh-CN" dirty="0"/>
          </a:p>
        </p:txBody>
      </p:sp>
      <p:sp>
        <p:nvSpPr>
          <p:cNvPr id="48131"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600" dirty="0">
                <a:latin typeface="Nokia Pure Headline Light" pitchFamily="34" charset="0"/>
              </a:rPr>
              <a:t>Example of std::move usage</a:t>
            </a:r>
            <a:endParaRPr lang="pl-PL" altLang="en-US" dirty="0"/>
          </a:p>
        </p:txBody>
      </p:sp>
      <p:sp>
        <p:nvSpPr>
          <p:cNvPr id="48132" name="Text Placeholder 3"/>
          <p:cNvSpPr>
            <a:spLocks noGrp="1" noChangeArrowheads="1"/>
          </p:cNvSpPr>
          <p:nvPr>
            <p:ph sz="quarter" idx="4294967295"/>
          </p:nvPr>
        </p:nvSpPr>
        <p:spPr bwMode="auto">
          <a:xfrm>
            <a:off x="423863" y="1087438"/>
            <a:ext cx="8221662" cy="3289300"/>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struct A</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A(A &amp;&amp; src) :</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m_value(std::move(src.m_value))</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br>
              <a:rPr lang="pl-PL" altLang="en-US" sz="1200" dirty="0">
                <a:solidFill>
                  <a:srgbClr val="000000"/>
                </a:solidFill>
                <a:latin typeface="Consolas" pitchFamily="49" charset="0"/>
                <a:ea typeface="DejaVu Sans" charset="0"/>
                <a:cs typeface="DejaVu Sans" charset="0"/>
                <a:sym typeface="Consolas" pitchFamily="49" charset="0"/>
              </a:rPr>
            </a:br>
            <a:r>
              <a:rPr lang="pl-PL" altLang="en-US"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 &amp; operator=(A &amp;&amp; src)</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m_value = std::move(src.m_value);</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return *this;</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std::shared_ptr&lt;int&gt; m_value;</a:t>
            </a:r>
          </a:p>
          <a:p>
            <a:pPr marL="0" indent="0">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b="1" dirty="0"/>
              <a:t>Language core novelties</a:t>
            </a:r>
          </a:p>
          <a:p>
            <a:pPr marL="571500" lvl="1" indent="-342900">
              <a:buFont typeface="Arial" panose="020B0604020202020204" pitchFamily="34" charset="0"/>
              <a:buChar char="•"/>
            </a:pPr>
            <a:r>
              <a:rPr lang="pl-PL" altLang="en-US" sz="1050" b="1" i="1" dirty="0"/>
              <a:t>nullptr</a:t>
            </a:r>
          </a:p>
          <a:p>
            <a:pPr marL="571500" lvl="1" indent="-342900">
              <a:buFont typeface="Arial" panose="020B0604020202020204" pitchFamily="34" charset="0"/>
              <a:buChar char="•"/>
            </a:pPr>
            <a:r>
              <a:rPr lang="pl-PL" altLang="en-US" sz="1050" i="1" dirty="0"/>
              <a:t>using</a:t>
            </a:r>
            <a:r>
              <a:rPr lang="pl-PL" altLang="en-US" sz="1050" dirty="0"/>
              <a:t> aliases</a:t>
            </a:r>
          </a:p>
          <a:p>
            <a:pPr marL="571500" lvl="1" indent="-342900">
              <a:buFont typeface="Arial" panose="020B0604020202020204" pitchFamily="34" charset="0"/>
              <a:buChar char="•"/>
            </a:pPr>
            <a:r>
              <a:rPr lang="pl-PL" altLang="en-US" sz="1050" dirty="0"/>
              <a:t>scoped enums</a:t>
            </a:r>
          </a:p>
          <a:p>
            <a:pPr marL="571500" lvl="1" indent="-342900">
              <a:buFont typeface="Arial" panose="020B0604020202020204" pitchFamily="34" charset="0"/>
              <a:buChar char="•"/>
            </a:pPr>
            <a:r>
              <a:rPr lang="pl-PL" altLang="en-US" sz="1050" dirty="0"/>
              <a:t>automatic type deduction</a:t>
            </a:r>
          </a:p>
          <a:p>
            <a:pPr marL="342900" indent="-342900">
              <a:buFont typeface="+mj-lt"/>
              <a:buAutoNum type="arabicPeriod"/>
            </a:pPr>
            <a:r>
              <a:rPr lang="pl-PL" altLang="en-US" sz="1400" dirty="0"/>
              <a:t>New modifiers</a:t>
            </a:r>
          </a:p>
          <a:p>
            <a:pPr marL="342900" indent="-342900">
              <a:buFont typeface="+mj-lt"/>
              <a:buAutoNum type="arabicPeriod"/>
            </a:pPr>
            <a:r>
              <a:rPr lang="pl-PL" altLang="en-US" sz="1400" dirty="0"/>
              <a:t>New </a:t>
            </a:r>
            <a:r>
              <a:rPr lang="pl-PL" altLang="en-US" sz="1400" dirty="0" err="1"/>
              <a:t>constructions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488269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noChangeArrowheads="1"/>
          </p:cNvSpPr>
          <p:nvPr>
            <p:ph type="title" idx="4294967295"/>
          </p:nvPr>
        </p:nvSpPr>
        <p:spPr>
          <a:ln/>
        </p:spPr>
        <p:txBody>
          <a:bodyPr/>
          <a:lstStyle/>
          <a:p>
            <a:pPr marL="0" indent="0"/>
            <a:r>
              <a:rPr lang="pl-PL" altLang="zh-CN" dirty="0"/>
              <a:t>Move semantics</a:t>
            </a:r>
            <a:endParaRPr lang="en-US" altLang="zh-CN" i="1" dirty="0"/>
          </a:p>
        </p:txBody>
      </p:sp>
      <p:sp>
        <p:nvSpPr>
          <p:cNvPr id="50179"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New auxiliary functions</a:t>
            </a:r>
            <a:endParaRPr lang="pl-PL" altLang="en-US" dirty="0"/>
          </a:p>
        </p:txBody>
      </p:sp>
      <p:sp>
        <p:nvSpPr>
          <p:cNvPr id="50180" name="Text Placeholder 3"/>
          <p:cNvSpPr>
            <a:spLocks noGrp="1" noChangeArrowheads="1"/>
          </p:cNvSpPr>
          <p:nvPr>
            <p:ph sz="quarter" idx="4294967295"/>
          </p:nvPr>
        </p:nvSpPr>
        <p:spPr bwMode="auto">
          <a:xfrm>
            <a:off x="423863" y="1087438"/>
            <a:ext cx="8216900" cy="3384550"/>
          </a:xfrm>
          <a:prstGeom prst="rect">
            <a:avLst/>
          </a:prstGeom>
          <a:noFill/>
          <a:ln/>
        </p:spPr>
        <p:txBody>
          <a:bodyPr lIns="0" tIns="0" rIns="0" bIns="0"/>
          <a:lstStyle/>
          <a:p>
            <a:pPr marL="0" indent="0">
              <a:buFont typeface="Arial" pitchFamily="34" charset="0"/>
              <a:buNone/>
            </a:pPr>
            <a:r>
              <a:rPr lang="pl-PL" altLang="en-US" sz="1800" dirty="0"/>
              <a:t>std::forward() forwards reference to given variable. It is a function template that just like std::move() use reference collapsing on universal references. This function in contrary to std::move() when given l-value reference will return l-value reference and for r-value reference will return r-value reference.</a:t>
            </a:r>
          </a:p>
          <a:p>
            <a:pPr marL="0" indent="0">
              <a:buFont typeface="Arial" pitchFamily="34" charset="0"/>
              <a:buNone/>
            </a:pPr>
            <a:endParaRPr lang="pl-PL" altLang="en-US" sz="1800" dirty="0"/>
          </a:p>
          <a:p>
            <a:pPr marL="0" indent="0">
              <a:buFont typeface="Arial" pitchFamily="34" charset="0"/>
              <a:buNone/>
            </a:pPr>
            <a:r>
              <a:rPr lang="pl-PL" altLang="en-US" sz="1800" dirty="0"/>
              <a:t>In other words it performs so called </a:t>
            </a:r>
            <a:r>
              <a:rPr lang="pl-PL" altLang="en-US" sz="1800" i="1" dirty="0"/>
              <a:t>perfect forwarding</a:t>
            </a:r>
            <a:r>
              <a:rPr lang="pl-PL" altLang="en-US" sz="1800" dirty="0"/>
              <a:t> which means it forward given parameter keeping its r-value/l-value nature.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idx="4294967295"/>
          </p:nvPr>
        </p:nvSpPr>
        <p:spPr>
          <a:ln/>
        </p:spPr>
        <p:txBody>
          <a:bodyPr/>
          <a:lstStyle/>
          <a:p>
            <a:pPr marL="0" indent="0"/>
            <a:r>
              <a:rPr lang="pl-PL" altLang="zh-CN" dirty="0"/>
              <a:t>Move semantics</a:t>
            </a:r>
            <a:endParaRPr lang="en-US" altLang="zh-CN" dirty="0"/>
          </a:p>
        </p:txBody>
      </p:sp>
      <p:sp>
        <p:nvSpPr>
          <p:cNvPr id="5120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600" dirty="0" err="1">
                <a:latin typeface="Nokia Pure Headline Light" pitchFamily="34" charset="0"/>
              </a:rPr>
              <a:t>Example</a:t>
            </a:r>
            <a:r>
              <a:rPr lang="pl-PL" altLang="en-US" sz="1600" dirty="0">
                <a:latin typeface="Nokia Pure Headline Light" pitchFamily="34" charset="0"/>
              </a:rPr>
              <a:t> of std::forward usage</a:t>
            </a:r>
            <a:endParaRPr lang="pl-PL" altLang="en-US" dirty="0"/>
          </a:p>
        </p:txBody>
      </p:sp>
      <p:sp>
        <p:nvSpPr>
          <p:cNvPr id="51204" name="Text Placeholder 3"/>
          <p:cNvSpPr>
            <a:spLocks noGrp="1" noChangeArrowheads="1"/>
          </p:cNvSpPr>
          <p:nvPr>
            <p:ph sz="quarter" idx="4294967295"/>
          </p:nvPr>
        </p:nvSpPr>
        <p:spPr bwMode="auto">
          <a:xfrm>
            <a:off x="423863" y="1087438"/>
            <a:ext cx="8221662" cy="3289300"/>
          </a:xfrm>
          <a:prstGeom prst="rect">
            <a:avLst/>
          </a:prstGeom>
          <a:solidFill>
            <a:srgbClr val="FFFFFF"/>
          </a:solidFill>
          <a:ln w="25400" cap="flat">
            <a:solidFill>
              <a:srgbClr val="A8BBC0"/>
            </a:solidFill>
            <a:bevel/>
            <a:headEnd/>
            <a:tailEnd/>
          </a:ln>
        </p:spPr>
        <p:txBody>
          <a:bodyPr lIns="72000" tIns="72000" rIns="72000" bIns="72000" anchor="ctr"/>
          <a:lstStyle/>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template&lt;class Type&gt;</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class Bar</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public:</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template&lt;class... Args&gt;</a:t>
            </a:r>
          </a:p>
          <a:p>
            <a:pPr marL="0" indent="0">
              <a:lnSpc>
                <a:spcPct val="80000"/>
              </a:lnSpc>
              <a:spcAft>
                <a:spcPct val="0"/>
              </a:spcAft>
              <a:buNone/>
            </a:pPr>
            <a:r>
              <a:rPr lang="pl-PL" altLang="en-US" sz="1200" dirty="0">
                <a:solidFill>
                  <a:srgbClr val="000000"/>
                </a:solidFill>
                <a:latin typeface="Consolas" pitchFamily="49" charset="0"/>
                <a:ea typeface="DejaVu Sans" charset="0"/>
                <a:cs typeface="DejaVu Sans" charset="0"/>
                <a:sym typeface="Consolas" pitchFamily="49" charset="0"/>
              </a:rPr>
              <a:t>   Bar(Args &amp;&amp;... args) :</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m_values(std::forward&lt;Args&gt;(args)...)	  // much better</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p>
          <a:p>
            <a:pPr marL="0" indent="0">
              <a:lnSpc>
                <a:spcPct val="80000"/>
              </a:lnSpc>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private:</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std::vector&lt;Type&gt; m_values;</a:t>
            </a:r>
          </a:p>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80000"/>
              </a:lnSpc>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Bar&lt;int&gt; b = { 1, 2, 5, 51 };</a:t>
            </a:r>
          </a:p>
          <a:p>
            <a:pPr marL="0" indent="0">
              <a:lnSpc>
                <a:spcPct val="80000"/>
              </a:lnSpc>
              <a:spcAft>
                <a:spcPct val="0"/>
              </a:spcAft>
              <a:buFont typeface="Arial" pitchFamily="34" charset="0"/>
              <a:buNone/>
            </a:pPr>
            <a:endParaRPr lang="pl-PL" altLang="en-US" sz="1200" dirty="0">
              <a:solidFill>
                <a:srgbClr val="000000"/>
              </a:solidFill>
              <a:latin typeface="Consolas" pitchFamily="49" charset="0"/>
              <a:ea typeface="DejaVu Sans" charset="0"/>
              <a:cs typeface="DejaVu Sans" charset="0"/>
              <a:sym typeface="Consolas"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endParaRPr lang="pl-PL" altLang="en-US" sz="1050" b="1" dirty="0"/>
          </a:p>
          <a:p>
            <a:pPr marL="342900" indent="-342900">
              <a:buFont typeface="+mj-lt"/>
              <a:buAutoNum type="arabicPeriod"/>
            </a:pPr>
            <a:r>
              <a:rPr lang="pl-PL" altLang="en-US" sz="1400" dirty="0"/>
              <a:t>New modifiers</a:t>
            </a:r>
          </a:p>
          <a:p>
            <a:pPr marL="342900" indent="-342900">
              <a:buFont typeface="+mj-lt"/>
              <a:buAutoNum type="arabicPeriod"/>
            </a:pPr>
            <a:r>
              <a:rPr lang="pl-PL" altLang="en-US" sz="1400" b="1" dirty="0"/>
              <a:t>New constructions</a:t>
            </a:r>
          </a:p>
          <a:p>
            <a:pPr marL="571500" lvl="1" indent="-342900">
              <a:buFont typeface="Arial" panose="020B0604020202020204" pitchFamily="34" charset="0"/>
              <a:buChar char="•"/>
            </a:pPr>
            <a:r>
              <a:rPr lang="pl-PL" altLang="en-US" sz="1050" dirty="0"/>
              <a:t>unified variable initialization</a:t>
            </a:r>
          </a:p>
          <a:p>
            <a:pPr marL="571500" lvl="1" indent="-342900">
              <a:buFont typeface="Arial" panose="020B0604020202020204" pitchFamily="34" charset="0"/>
              <a:buChar char="•"/>
            </a:pPr>
            <a:r>
              <a:rPr lang="pl-PL" altLang="en-US" sz="1050" dirty="0"/>
              <a:t>move semantics</a:t>
            </a:r>
          </a:p>
          <a:p>
            <a:pPr marL="571500" lvl="1" indent="-342900">
              <a:buFont typeface="Arial" panose="020B0604020202020204" pitchFamily="34" charset="0"/>
              <a:buChar char="•"/>
            </a:pPr>
            <a:r>
              <a:rPr lang="pl-PL" altLang="en-US" sz="1050" b="1" dirty="0"/>
              <a:t>smart pointers</a:t>
            </a:r>
          </a:p>
          <a:p>
            <a:pPr marL="571500" lvl="1" indent="-342900">
              <a:buFont typeface="Arial" panose="020B0604020202020204" pitchFamily="34" charset="0"/>
              <a:buChar char="•"/>
            </a:pPr>
            <a:r>
              <a:rPr lang="pl-PL" altLang="en-US" sz="1050" dirty="0"/>
              <a:t>delegating constructors</a:t>
            </a:r>
          </a:p>
          <a:p>
            <a:pPr marL="571500" lvl="1" indent="-342900">
              <a:buFont typeface="Arial" panose="020B0604020202020204" pitchFamily="34" charset="0"/>
              <a:buChar char="•"/>
            </a:pPr>
            <a:r>
              <a:rPr lang="pl-PL" altLang="en-US" sz="1050" dirty="0"/>
              <a:t>lambda expressions</a:t>
            </a:r>
          </a:p>
          <a:p>
            <a:pPr marL="571500" lvl="1" indent="-342900">
              <a:buFont typeface="Arial" panose="020B0604020202020204" pitchFamily="34" charset="0"/>
              <a:buChar char="•"/>
            </a:pPr>
            <a:r>
              <a:rPr lang="pl-PL" altLang="en-US" sz="1050" dirty="0" err="1"/>
              <a:t>variadic</a:t>
            </a:r>
            <a:r>
              <a:rPr lang="pl-PL" altLang="en-US" sz="1050" dirty="0"/>
              <a:t> </a:t>
            </a:r>
            <a:r>
              <a:rPr lang="pl-PL" altLang="en-US" sz="1050" dirty="0" err="1"/>
              <a:t>templates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3618792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idx="4294967295"/>
          </p:nvPr>
        </p:nvSpPr>
        <p:spPr>
          <a:ln/>
        </p:spPr>
        <p:txBody>
          <a:bodyPr/>
          <a:lstStyle/>
          <a:p>
            <a:r>
              <a:rPr lang="pl-PL" altLang="zh-CN" dirty="0"/>
              <a:t>Smart pointers</a:t>
            </a:r>
            <a:endParaRPr lang="en-US" altLang="zh-CN" i="1" dirty="0"/>
          </a:p>
        </p:txBody>
      </p:sp>
      <p:sp>
        <p:nvSpPr>
          <p:cNvPr id="3891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i="1" dirty="0">
                <a:latin typeface="Nokia Pure Headline Light" pitchFamily="34" charset="0"/>
              </a:rPr>
              <a:t>Application</a:t>
            </a:r>
            <a:endParaRPr lang="en-US" altLang="zh-CN" sz="1800" i="1" dirty="0">
              <a:latin typeface="Nokia Pure Headline Light" pitchFamily="34" charset="0"/>
            </a:endParaRPr>
          </a:p>
        </p:txBody>
      </p:sp>
      <p:sp>
        <p:nvSpPr>
          <p:cNvPr id="38916" name="Text Placeholder 3"/>
          <p:cNvSpPr>
            <a:spLocks noGrp="1" noChangeArrowheads="1"/>
          </p:cNvSpPr>
          <p:nvPr>
            <p:ph sz="quarter" idx="4294967295"/>
          </p:nvPr>
        </p:nvSpPr>
        <p:spPr bwMode="auto">
          <a:xfrm>
            <a:off x="423863" y="1087438"/>
            <a:ext cx="8216900" cy="3284537"/>
          </a:xfrm>
          <a:prstGeom prst="rect">
            <a:avLst/>
          </a:prstGeom>
          <a:noFill/>
          <a:ln/>
        </p:spPr>
        <p:txBody>
          <a:bodyPr lIns="0" tIns="0" rIns="0" bIns="0"/>
          <a:lstStyle/>
          <a:p>
            <a:pPr marL="0" indent="0">
              <a:buFont typeface="Arial" pitchFamily="34" charset="0"/>
              <a:buNone/>
            </a:pPr>
            <a:r>
              <a:rPr lang="en-US" altLang="zh-CN" sz="1200" i="1" dirty="0" err="1"/>
              <a:t>std</a:t>
            </a:r>
            <a:r>
              <a:rPr lang="en-US" altLang="zh-CN" sz="1200" i="1" dirty="0"/>
              <a:t>::</a:t>
            </a:r>
            <a:r>
              <a:rPr lang="en-US" altLang="zh-CN" sz="1200" i="1" dirty="0" err="1"/>
              <a:t>unique_ptr</a:t>
            </a:r>
            <a:r>
              <a:rPr lang="en-US" altLang="zh-CN" sz="1200" i="1" dirty="0"/>
              <a:t> </a:t>
            </a:r>
            <a:r>
              <a:rPr lang="pl-PL" altLang="zh-CN" sz="1200" dirty="0"/>
              <a:t>class should be used when</a:t>
            </a:r>
            <a:r>
              <a:rPr lang="en-US" altLang="zh-CN" sz="1200" dirty="0"/>
              <a:t>:</a:t>
            </a:r>
          </a:p>
          <a:p>
            <a:pPr marL="342900" indent="-342900"/>
            <a:r>
              <a:rPr lang="pl-PL" altLang="zh-CN" sz="1200" dirty="0"/>
              <a:t>exception may be thrown while managing pointers,</a:t>
            </a:r>
            <a:endParaRPr lang="en-US" altLang="zh-CN" sz="1200" dirty="0"/>
          </a:p>
          <a:p>
            <a:pPr marL="342900" indent="-342900"/>
            <a:r>
              <a:rPr lang="pl-PL" altLang="zh-CN" sz="1200" dirty="0"/>
              <a:t>function has many paths of execution and many return points,</a:t>
            </a:r>
            <a:endParaRPr lang="en-US" altLang="zh-CN" sz="1200" dirty="0"/>
          </a:p>
          <a:p>
            <a:pPr marL="342900" indent="-342900"/>
            <a:r>
              <a:rPr lang="pl-PL" altLang="zh-CN" sz="1200" dirty="0"/>
              <a:t>there is only one object that controles life-time of allocated object,</a:t>
            </a:r>
            <a:endParaRPr lang="en-US" altLang="zh-CN" sz="1200" dirty="0"/>
          </a:p>
          <a:p>
            <a:pPr marL="342900" indent="-342900"/>
            <a:r>
              <a:rPr lang="pl-PL" altLang="zh-CN" sz="1200" dirty="0"/>
              <a:t>resitance to exceptions is important.</a:t>
            </a:r>
          </a:p>
          <a:p>
            <a:pPr marL="0" indent="0">
              <a:buNone/>
            </a:pPr>
            <a:endParaRPr lang="en-US" altLang="zh-CN" sz="1200" dirty="0"/>
          </a:p>
          <a:p>
            <a:pPr marL="0" indent="0">
              <a:buFont typeface="Arial" pitchFamily="34" charset="0"/>
              <a:buNone/>
            </a:pPr>
            <a:r>
              <a:rPr lang="en-US" altLang="zh-CN" sz="1200" i="1" dirty="0" err="1"/>
              <a:t>std</a:t>
            </a:r>
            <a:r>
              <a:rPr lang="en-US" altLang="zh-CN" sz="1200" i="1" dirty="0"/>
              <a:t>::</a:t>
            </a:r>
            <a:r>
              <a:rPr lang="en-US" altLang="zh-CN" sz="1200" i="1" dirty="0" err="1"/>
              <a:t>shared_ptr</a:t>
            </a:r>
            <a:r>
              <a:rPr lang="en-US" altLang="zh-CN" sz="1200" i="1" dirty="0"/>
              <a:t> </a:t>
            </a:r>
            <a:r>
              <a:rPr lang="pl-PL" altLang="zh-CN" sz="1200" dirty="0"/>
              <a:t>can be used when</a:t>
            </a:r>
            <a:r>
              <a:rPr lang="en-US" altLang="zh-CN" sz="1200" dirty="0"/>
              <a:t>:</a:t>
            </a:r>
          </a:p>
          <a:p>
            <a:pPr marL="342900" indent="-342900"/>
            <a:r>
              <a:rPr lang="pl-PL" altLang="zh-CN" sz="1200" dirty="0"/>
              <a:t>there are many users of an object but no explicit owner,</a:t>
            </a:r>
            <a:endParaRPr lang="en-US" altLang="zh-CN" sz="1200" dirty="0"/>
          </a:p>
          <a:p>
            <a:pPr marL="342900" indent="-342900"/>
            <a:r>
              <a:rPr lang="pl-PL" altLang="zh-CN" sz="1200" dirty="0"/>
              <a:t>there is no way to implicitely transfer an ownership from and to </a:t>
            </a:r>
            <a:r>
              <a:rPr lang="pl-PL" altLang="zh-CN" sz="1200" dirty="0" err="1"/>
              <a:t>external</a:t>
            </a:r>
            <a:r>
              <a:rPr lang="pl-PL" altLang="zh-CN" sz="1200" dirty="0"/>
              <a:t> </a:t>
            </a:r>
            <a:r>
              <a:rPr lang="pl-PL" altLang="zh-CN" sz="1200" dirty="0" err="1"/>
              <a:t>library</a:t>
            </a:r>
            <a:r>
              <a:rPr lang="pl-PL" altLang="zh-CN" sz="1200" dirty="0"/>
              <a:t>.</a:t>
            </a:r>
          </a:p>
          <a:p>
            <a:pPr marL="342900" indent="-342900"/>
            <a:endParaRPr lang="pl-PL" altLang="zh-CN" sz="1200" dirty="0"/>
          </a:p>
          <a:p>
            <a:pPr marL="0" indent="0">
              <a:buNone/>
            </a:pPr>
            <a:r>
              <a:rPr lang="pl-PL" altLang="zh-CN" sz="1200" i="1" dirty="0" err="1"/>
              <a:t>std</a:t>
            </a:r>
            <a:r>
              <a:rPr lang="pl-PL" altLang="zh-CN" sz="1200" i="1" dirty="0"/>
              <a:t>::</a:t>
            </a:r>
            <a:r>
              <a:rPr lang="pl-PL" altLang="zh-CN" sz="1200" i="1" dirty="0" err="1"/>
              <a:t>weak_ptr</a:t>
            </a:r>
            <a:r>
              <a:rPr lang="pl-PL" altLang="zh-CN" sz="1200" dirty="0"/>
              <a:t> </a:t>
            </a:r>
            <a:r>
              <a:rPr lang="pl-PL" altLang="zh-CN" sz="1200" dirty="0" err="1"/>
              <a:t>can</a:t>
            </a:r>
            <a:r>
              <a:rPr lang="pl-PL" altLang="zh-CN" sz="1200" dirty="0"/>
              <a:t> be </a:t>
            </a:r>
            <a:r>
              <a:rPr lang="pl-PL" altLang="zh-CN" sz="1200" dirty="0" err="1"/>
              <a:t>used</a:t>
            </a:r>
            <a:r>
              <a:rPr lang="pl-PL" altLang="zh-CN" sz="1200" dirty="0"/>
              <a:t> to:</a:t>
            </a:r>
          </a:p>
          <a:p>
            <a:r>
              <a:rPr lang="pl-PL" altLang="zh-CN" sz="1200" dirty="0" err="1"/>
              <a:t>break</a:t>
            </a:r>
            <a:r>
              <a:rPr lang="pl-PL" altLang="zh-CN" sz="1200" dirty="0"/>
              <a:t> </a:t>
            </a:r>
            <a:r>
              <a:rPr lang="pl-PL" altLang="zh-CN" sz="1200" dirty="0" err="1"/>
              <a:t>cycles</a:t>
            </a:r>
            <a:r>
              <a:rPr lang="pl-PL" altLang="zh-CN" sz="1200" dirty="0"/>
              <a:t> in </a:t>
            </a:r>
            <a:r>
              <a:rPr lang="pl-PL" altLang="zh-CN" sz="1200" dirty="0" err="1"/>
              <a:t>shared_ptrs</a:t>
            </a:r>
            <a:endParaRPr lang="pl-PL" altLang="zh-CN" sz="1200" dirty="0"/>
          </a:p>
          <a:p>
            <a:r>
              <a:rPr lang="pl-PL" altLang="zh-CN" sz="1200" dirty="0" err="1"/>
              <a:t>observe</a:t>
            </a:r>
            <a:r>
              <a:rPr lang="pl-PL" altLang="zh-CN" sz="1200" dirty="0"/>
              <a:t> </a:t>
            </a:r>
            <a:r>
              <a:rPr lang="pl-PL" altLang="zh-CN" sz="1200" dirty="0" err="1"/>
              <a:t>resources</a:t>
            </a:r>
            <a:endParaRPr lang="en-US" altLang="zh-CN" sz="1200" dirty="0"/>
          </a:p>
          <a:p>
            <a:pPr marL="0" indent="0"/>
            <a:endParaRPr lang="en-US" altLang="zh-CN" sz="1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endParaRPr lang="pl-PL" altLang="en-US" sz="1050" b="1" dirty="0"/>
          </a:p>
          <a:p>
            <a:pPr marL="342900" indent="-342900">
              <a:buFont typeface="+mj-lt"/>
              <a:buAutoNum type="arabicPeriod"/>
            </a:pPr>
            <a:r>
              <a:rPr lang="pl-PL" altLang="en-US" sz="1400" dirty="0"/>
              <a:t>New modifiers</a:t>
            </a:r>
          </a:p>
          <a:p>
            <a:pPr marL="342900" indent="-342900">
              <a:buFont typeface="+mj-lt"/>
              <a:buAutoNum type="arabicPeriod"/>
            </a:pPr>
            <a:r>
              <a:rPr lang="pl-PL" altLang="en-US" sz="1400" b="1" dirty="0"/>
              <a:t>New constructions</a:t>
            </a:r>
          </a:p>
          <a:p>
            <a:pPr marL="571500" lvl="1" indent="-342900">
              <a:buFont typeface="Arial" panose="020B0604020202020204" pitchFamily="34" charset="0"/>
              <a:buChar char="•"/>
            </a:pPr>
            <a:r>
              <a:rPr lang="pl-PL" altLang="en-US" sz="1050" dirty="0"/>
              <a:t>unified variable initialization</a:t>
            </a:r>
          </a:p>
          <a:p>
            <a:pPr marL="571500" lvl="1" indent="-342900">
              <a:buFont typeface="Arial" panose="020B0604020202020204" pitchFamily="34" charset="0"/>
              <a:buChar char="•"/>
            </a:pPr>
            <a:r>
              <a:rPr lang="pl-PL" altLang="en-US" sz="1050" dirty="0"/>
              <a:t>move semantics</a:t>
            </a:r>
          </a:p>
          <a:p>
            <a:pPr marL="571500" lvl="1" indent="-342900">
              <a:buFont typeface="Arial" panose="020B0604020202020204" pitchFamily="34" charset="0"/>
              <a:buChar char="•"/>
            </a:pPr>
            <a:r>
              <a:rPr lang="pl-PL" altLang="en-US" sz="1050" dirty="0"/>
              <a:t>smart pointers</a:t>
            </a:r>
          </a:p>
          <a:p>
            <a:pPr marL="571500" lvl="1" indent="-342900">
              <a:buFont typeface="Arial" panose="020B0604020202020204" pitchFamily="34" charset="0"/>
              <a:buChar char="•"/>
            </a:pPr>
            <a:r>
              <a:rPr lang="pl-PL" altLang="en-US" sz="1050" b="1" dirty="0"/>
              <a:t>delegating constructors</a:t>
            </a:r>
          </a:p>
          <a:p>
            <a:pPr marL="571500" lvl="1" indent="-342900">
              <a:buFont typeface="Arial" panose="020B0604020202020204" pitchFamily="34" charset="0"/>
              <a:buChar char="•"/>
            </a:pPr>
            <a:r>
              <a:rPr lang="pl-PL" altLang="en-US" sz="1050" dirty="0"/>
              <a:t>lambda expressions</a:t>
            </a:r>
          </a:p>
          <a:p>
            <a:pPr marL="571500" lvl="1" indent="-342900">
              <a:buFont typeface="Arial" panose="020B0604020202020204" pitchFamily="34" charset="0"/>
              <a:buChar char="•"/>
            </a:pPr>
            <a:r>
              <a:rPr lang="pl-PL" altLang="en-US" sz="1050" dirty="0" err="1"/>
              <a:t>variadic</a:t>
            </a:r>
            <a:r>
              <a:rPr lang="pl-PL" altLang="en-US" sz="1050" dirty="0"/>
              <a:t> </a:t>
            </a:r>
            <a:r>
              <a:rPr lang="pl-PL" altLang="en-US" sz="1050" dirty="0" err="1"/>
              <a:t>templates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1751165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p:nvPr>
        </p:nvSpPr>
        <p:spPr>
          <a:ln/>
        </p:spPr>
        <p:txBody>
          <a:bodyPr/>
          <a:lstStyle/>
          <a:p>
            <a:pPr marL="0" indent="0">
              <a:buFont typeface="Arial" pitchFamily="34" charset="0"/>
              <a:buNone/>
            </a:pPr>
            <a:r>
              <a:rPr lang="pl-PL" altLang="en-US" dirty="0">
                <a:latin typeface="Nokia Pure Headline Light" pitchFamily="34" charset="0"/>
              </a:rPr>
              <a:t>Delegating constructors</a:t>
            </a:r>
          </a:p>
        </p:txBody>
      </p:sp>
      <p:sp>
        <p:nvSpPr>
          <p:cNvPr id="76804" name="Text Placeholder 3"/>
          <p:cNvSpPr>
            <a:spLocks noGrp="1" noChangeArrowheads="1"/>
          </p:cNvSpPr>
          <p:nvPr>
            <p:ph sz="quarter" idx="4294967295"/>
          </p:nvPr>
        </p:nvSpPr>
        <p:spPr bwMode="auto">
          <a:xfrm>
            <a:off x="423860" y="1087438"/>
            <a:ext cx="7793039" cy="3363912"/>
          </a:xfrm>
          <a:prstGeom prst="rect">
            <a:avLst/>
          </a:prstGeom>
          <a:noFill/>
          <a:ln/>
        </p:spPr>
        <p:txBody>
          <a:bodyPr lIns="0" tIns="0" rIns="0" bIns="0"/>
          <a:lstStyle/>
          <a:p>
            <a:pPr marL="0" indent="0">
              <a:buNone/>
            </a:pPr>
            <a:r>
              <a:rPr lang="pl-PL" altLang="en-US" sz="1400" dirty="0"/>
              <a:t>Since C++11 you can provide another constructor on constructor’s initialization list. This allows to remove code duplications.</a:t>
            </a:r>
          </a:p>
        </p:txBody>
      </p:sp>
      <p:sp>
        <p:nvSpPr>
          <p:cNvPr id="5" name="Text Placeholder 3"/>
          <p:cNvSpPr txBox="1">
            <a:spLocks noChangeArrowheads="1"/>
          </p:cNvSpPr>
          <p:nvPr/>
        </p:nvSpPr>
        <p:spPr bwMode="auto">
          <a:xfrm>
            <a:off x="423861" y="2039815"/>
            <a:ext cx="7460441" cy="2336923"/>
          </a:xfrm>
          <a:prstGeom prst="rect">
            <a:avLst/>
          </a:prstGeom>
          <a:solidFill>
            <a:srgbClr val="FFFFFF"/>
          </a:solidFill>
          <a:ln w="25400" cap="flat" cmpd="sng">
            <a:solidFill>
              <a:srgbClr val="A8BBC0"/>
            </a:solidFill>
            <a:bevel/>
            <a:headEnd/>
            <a:tailEnd/>
          </a:ln>
        </p:spPr>
        <p:txBody>
          <a:bodyPr vert="horz" wrap="square" lIns="72000" tIns="72000" rIns="72000" bIns="72000" numCol="1" anchor="ctr" anchorCtr="0" compatLnSpc="1">
            <a:prstTxWarp prst="textNoShape">
              <a:avLst/>
            </a:prstTxWarp>
          </a:bodyPr>
          <a:lstStyle>
            <a:lvl1pPr marL="230188" indent="-230188" algn="l" defTabSz="457200" rtl="0" eaLnBrk="0" fontAlgn="base" hangingPunct="0">
              <a:spcBef>
                <a:spcPct val="0"/>
              </a:spcBef>
              <a:spcAft>
                <a:spcPts val="600"/>
              </a:spcAft>
              <a:buFont typeface="Arial" pitchFamily="34" charset="0"/>
              <a:buChar char="•"/>
              <a:defRPr sz="3200">
                <a:solidFill>
                  <a:schemeClr val="bg2"/>
                </a:solidFill>
                <a:latin typeface="+mn-lt"/>
                <a:ea typeface="+mn-ea"/>
                <a:cs typeface="+mn-cs"/>
                <a:sym typeface="ヒラギノ角ゴ Pro W3" charset="0"/>
              </a:defRPr>
            </a:lvl1pPr>
            <a:lvl2pPr marL="458788" indent="-227013" algn="l" defTabSz="457200" rtl="0" eaLnBrk="0" fontAlgn="base" hangingPunct="0">
              <a:spcBef>
                <a:spcPct val="0"/>
              </a:spcBef>
              <a:spcAft>
                <a:spcPts val="600"/>
              </a:spcAft>
              <a:buFont typeface="Lucida Grande" charset="0"/>
              <a:buChar char="-"/>
              <a:defRPr sz="2800">
                <a:solidFill>
                  <a:schemeClr val="bg2"/>
                </a:solidFill>
                <a:latin typeface="+mn-lt"/>
                <a:ea typeface="+mn-ea"/>
                <a:cs typeface="+mn-cs"/>
                <a:sym typeface="ヒラギノ角ゴ Pro W3" charset="0"/>
              </a:defRPr>
            </a:lvl2pPr>
            <a:lvl3pPr marL="684213" indent="-223838" algn="l" defTabSz="457200" rtl="0" eaLnBrk="0" fontAlgn="base" hangingPunct="0">
              <a:spcBef>
                <a:spcPct val="0"/>
              </a:spcBef>
              <a:spcAft>
                <a:spcPts val="600"/>
              </a:spcAft>
              <a:buFont typeface="Arial" pitchFamily="34" charset="0"/>
              <a:buChar char="•"/>
              <a:defRPr sz="2400">
                <a:solidFill>
                  <a:schemeClr val="bg2"/>
                </a:solidFill>
                <a:latin typeface="+mn-lt"/>
                <a:ea typeface="+mn-ea"/>
                <a:cs typeface="+mn-cs"/>
                <a:sym typeface="ヒラギノ角ゴ Pro W3" charset="0"/>
              </a:defRPr>
            </a:lvl3pPr>
            <a:lvl4pPr marL="912813" indent="-227013" algn="l" defTabSz="457200" rtl="0" eaLnBrk="0" fontAlgn="base" hangingPunct="0">
              <a:spcBef>
                <a:spcPct val="0"/>
              </a:spcBef>
              <a:spcAft>
                <a:spcPts val="600"/>
              </a:spcAft>
              <a:buFont typeface="Lucida Grande" charset="0"/>
              <a:buChar char="-"/>
              <a:defRPr sz="2000">
                <a:solidFill>
                  <a:schemeClr val="bg2"/>
                </a:solidFill>
                <a:latin typeface="+mn-lt"/>
                <a:ea typeface="+mn-ea"/>
                <a:cs typeface="+mn-cs"/>
                <a:sym typeface="ヒラギノ角ゴ Pro W3" charset="0"/>
              </a:defRPr>
            </a:lvl4pPr>
            <a:lvl5pPr marL="11430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5pPr>
            <a:lvl6pPr marL="16002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6pPr>
            <a:lvl7pPr marL="20574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7pPr>
            <a:lvl8pPr marL="25146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8pPr>
            <a:lvl9pPr marL="2971800" indent="-230188" algn="l" defTabSz="457200" rtl="0" eaLnBrk="0" fontAlgn="base" hangingPunct="0">
              <a:spcBef>
                <a:spcPct val="0"/>
              </a:spcBef>
              <a:spcAft>
                <a:spcPts val="600"/>
              </a:spcAft>
              <a:buFont typeface="Arial" pitchFamily="34" charset="0"/>
              <a:buChar char="•"/>
              <a:defRPr sz="2000">
                <a:solidFill>
                  <a:schemeClr val="bg2"/>
                </a:solidFill>
                <a:latin typeface="+mn-lt"/>
                <a:ea typeface="+mn-ea"/>
                <a:cs typeface="+mn-cs"/>
                <a:sym typeface="ヒラギノ角ゴ Pro W3" charset="0"/>
              </a:defRPr>
            </a:lvl9pPr>
          </a:lstStyle>
          <a:p>
            <a:pPr marL="0" indent="0" fontAlgn="t" latinLnBrk="1">
              <a:buNone/>
            </a:pPr>
            <a:r>
              <a:rPr lang="en-US" sz="1200" dirty="0">
                <a:solidFill>
                  <a:schemeClr val="tx1">
                    <a:lumMod val="50000"/>
                  </a:schemeClr>
                </a:solidFill>
                <a:latin typeface="Consolas" pitchFamily="49"/>
                <a:ea typeface="Microsoft YaHei" pitchFamily="2"/>
                <a:cs typeface="Mangal" pitchFamily="2"/>
              </a:rPr>
              <a:t>class Foo</a:t>
            </a:r>
            <a:r>
              <a:rPr lang="pl-PL" sz="1200" dirty="0">
                <a:solidFill>
                  <a:schemeClr val="tx1">
                    <a:lumMod val="50000"/>
                  </a:schemeClr>
                </a:solidFill>
                <a:latin typeface="Consolas" pitchFamily="49"/>
                <a:ea typeface="Microsoft YaHei" pitchFamily="2"/>
                <a:cs typeface="Mangal" pitchFamily="2"/>
              </a:rPr>
              <a:t> </a:t>
            </a:r>
            <a:r>
              <a:rPr lang="en-US" sz="1200" dirty="0">
                <a:solidFill>
                  <a:schemeClr val="tx1">
                    <a:lumMod val="50000"/>
                  </a:schemeClr>
                </a:solidFill>
                <a:latin typeface="Consolas" pitchFamily="49"/>
                <a:ea typeface="Microsoft YaHei" pitchFamily="2"/>
                <a:cs typeface="Mangal" pitchFamily="2"/>
              </a:rPr>
              <a:t>{</a:t>
            </a:r>
          </a:p>
          <a:p>
            <a:pPr marL="0" indent="0" fontAlgn="t" latinLnBrk="1">
              <a:buNone/>
            </a:pPr>
            <a:r>
              <a:rPr lang="en-US" sz="1200" dirty="0">
                <a:solidFill>
                  <a:schemeClr val="tx1">
                    <a:lumMod val="50000"/>
                  </a:schemeClr>
                </a:solidFill>
                <a:latin typeface="Consolas" pitchFamily="49"/>
                <a:ea typeface="Microsoft YaHei" pitchFamily="2"/>
                <a:cs typeface="Mangal" pitchFamily="2"/>
              </a:rPr>
              <a:t>public:</a:t>
            </a:r>
          </a:p>
          <a:p>
            <a:pPr marL="0" indent="0" fontAlgn="t" latinLnBrk="1">
              <a:buNone/>
            </a:pPr>
            <a:r>
              <a:rPr lang="en-US" sz="1200" dirty="0">
                <a:solidFill>
                  <a:schemeClr val="tx1">
                    <a:lumMod val="50000"/>
                  </a:schemeClr>
                </a:solidFill>
                <a:latin typeface="Consolas" pitchFamily="49"/>
                <a:ea typeface="Microsoft YaHei" pitchFamily="2"/>
                <a:cs typeface="Mangal" pitchFamily="2"/>
              </a:rPr>
              <a:t>    Foo()</a:t>
            </a:r>
            <a:r>
              <a:rPr lang="pl-PL" sz="1200" dirty="0">
                <a:solidFill>
                  <a:schemeClr val="tx1">
                    <a:lumMod val="50000"/>
                  </a:schemeClr>
                </a:solidFill>
                <a:latin typeface="Consolas" pitchFamily="49"/>
                <a:ea typeface="Microsoft YaHei" pitchFamily="2"/>
                <a:cs typeface="Mangal" pitchFamily="2"/>
              </a:rPr>
              <a:t> </a:t>
            </a:r>
            <a:r>
              <a:rPr lang="en-US" sz="1200" dirty="0">
                <a:solidFill>
                  <a:schemeClr val="tx1">
                    <a:lumMod val="50000"/>
                  </a:schemeClr>
                </a:solidFill>
                <a:latin typeface="Consolas" pitchFamily="49"/>
                <a:ea typeface="Microsoft YaHei" pitchFamily="2"/>
                <a:cs typeface="Mangal" pitchFamily="2"/>
              </a:rPr>
              <a:t>{</a:t>
            </a:r>
            <a:endParaRPr lang="pl-PL" sz="1200" dirty="0">
              <a:solidFill>
                <a:schemeClr val="tx1">
                  <a:lumMod val="50000"/>
                </a:schemeClr>
              </a:solidFill>
              <a:latin typeface="Consolas" pitchFamily="49"/>
              <a:ea typeface="Microsoft YaHei" pitchFamily="2"/>
              <a:cs typeface="Mangal" pitchFamily="2"/>
            </a:endParaRPr>
          </a:p>
          <a:p>
            <a:pPr marL="0" indent="0" fontAlgn="t" latinLnBrk="1">
              <a:buNone/>
            </a:pPr>
            <a:r>
              <a:rPr lang="pl-PL" sz="1200" dirty="0">
                <a:solidFill>
                  <a:schemeClr val="tx1">
                    <a:lumMod val="50000"/>
                  </a:schemeClr>
                </a:solidFill>
                <a:latin typeface="Consolas" pitchFamily="49"/>
                <a:ea typeface="Microsoft YaHei" pitchFamily="2"/>
                <a:cs typeface="Mangal" pitchFamily="2"/>
              </a:rPr>
              <a:t>        </a:t>
            </a:r>
            <a:r>
              <a:rPr lang="en-US" sz="1200" dirty="0">
                <a:solidFill>
                  <a:schemeClr val="tx1">
                    <a:lumMod val="50000"/>
                  </a:schemeClr>
                </a:solidFill>
                <a:latin typeface="Consolas" pitchFamily="49"/>
                <a:ea typeface="Microsoft YaHei" pitchFamily="2"/>
                <a:cs typeface="Mangal" pitchFamily="2"/>
              </a:rPr>
              <a:t>// code to do A</a:t>
            </a:r>
            <a:endParaRPr lang="pl-PL" sz="1200" dirty="0">
              <a:solidFill>
                <a:schemeClr val="tx1">
                  <a:lumMod val="50000"/>
                </a:schemeClr>
              </a:solidFill>
              <a:latin typeface="Consolas" pitchFamily="49"/>
              <a:ea typeface="Microsoft YaHei" pitchFamily="2"/>
              <a:cs typeface="Mangal" pitchFamily="2"/>
            </a:endParaRPr>
          </a:p>
          <a:p>
            <a:pPr marL="0" indent="0" fontAlgn="t" latinLnBrk="1">
              <a:buNone/>
            </a:pPr>
            <a:r>
              <a:rPr lang="pl-PL" sz="1200" dirty="0">
                <a:solidFill>
                  <a:schemeClr val="tx1">
                    <a:lumMod val="50000"/>
                  </a:schemeClr>
                </a:solidFill>
                <a:latin typeface="Consolas" pitchFamily="49"/>
                <a:ea typeface="Microsoft YaHei" pitchFamily="2"/>
                <a:cs typeface="Mangal" pitchFamily="2"/>
              </a:rPr>
              <a:t>    </a:t>
            </a:r>
            <a:r>
              <a:rPr lang="en-US" sz="1200" dirty="0">
                <a:solidFill>
                  <a:schemeClr val="tx1">
                    <a:lumMod val="50000"/>
                  </a:schemeClr>
                </a:solidFill>
                <a:latin typeface="Consolas" pitchFamily="49"/>
                <a:ea typeface="Microsoft YaHei" pitchFamily="2"/>
                <a:cs typeface="Mangal" pitchFamily="2"/>
              </a:rPr>
              <a:t>}</a:t>
            </a:r>
          </a:p>
          <a:p>
            <a:pPr marL="0" indent="0" fontAlgn="t" latinLnBrk="1">
              <a:buNone/>
            </a:pPr>
            <a:r>
              <a:rPr lang="en-US" sz="1200" dirty="0">
                <a:solidFill>
                  <a:schemeClr val="tx1">
                    <a:lumMod val="50000"/>
                  </a:schemeClr>
                </a:solidFill>
                <a:latin typeface="Consolas" pitchFamily="49"/>
                <a:ea typeface="Microsoft YaHei" pitchFamily="2"/>
                <a:cs typeface="Mangal" pitchFamily="2"/>
              </a:rPr>
              <a:t>    Foo(</a:t>
            </a:r>
            <a:r>
              <a:rPr lang="en-US" sz="1200" dirty="0" err="1">
                <a:solidFill>
                  <a:schemeClr val="tx1">
                    <a:lumMod val="50000"/>
                  </a:schemeClr>
                </a:solidFill>
                <a:latin typeface="Consolas" pitchFamily="49"/>
                <a:ea typeface="Microsoft YaHei" pitchFamily="2"/>
                <a:cs typeface="Mangal" pitchFamily="2"/>
              </a:rPr>
              <a:t>int</a:t>
            </a:r>
            <a:r>
              <a:rPr lang="en-US" sz="1200" dirty="0">
                <a:solidFill>
                  <a:schemeClr val="tx1">
                    <a:lumMod val="50000"/>
                  </a:schemeClr>
                </a:solidFill>
                <a:latin typeface="Consolas" pitchFamily="49"/>
                <a:ea typeface="Microsoft YaHei" pitchFamily="2"/>
                <a:cs typeface="Mangal" pitchFamily="2"/>
              </a:rPr>
              <a:t> </a:t>
            </a:r>
            <a:r>
              <a:rPr lang="en-US" sz="1200" dirty="0" err="1">
                <a:solidFill>
                  <a:schemeClr val="tx1">
                    <a:lumMod val="50000"/>
                  </a:schemeClr>
                </a:solidFill>
                <a:latin typeface="Consolas" pitchFamily="49"/>
                <a:ea typeface="Microsoft YaHei" pitchFamily="2"/>
                <a:cs typeface="Mangal" pitchFamily="2"/>
              </a:rPr>
              <a:t>nValue</a:t>
            </a:r>
            <a:r>
              <a:rPr lang="en-US" sz="1200" dirty="0">
                <a:solidFill>
                  <a:schemeClr val="tx1">
                    <a:lumMod val="50000"/>
                  </a:schemeClr>
                </a:solidFill>
                <a:latin typeface="Consolas" pitchFamily="49"/>
                <a:ea typeface="Microsoft YaHei" pitchFamily="2"/>
                <a:cs typeface="Mangal" pitchFamily="2"/>
              </a:rPr>
              <a:t>): Foo() </a:t>
            </a:r>
            <a:r>
              <a:rPr lang="pl-PL" sz="1200" dirty="0">
                <a:solidFill>
                  <a:schemeClr val="tx1">
                    <a:lumMod val="50000"/>
                  </a:schemeClr>
                </a:solidFill>
                <a:latin typeface="Consolas" pitchFamily="49"/>
                <a:ea typeface="Microsoft YaHei" pitchFamily="2"/>
                <a:cs typeface="Mangal" pitchFamily="2"/>
              </a:rPr>
              <a:t>{ </a:t>
            </a:r>
            <a:r>
              <a:rPr lang="en-US" sz="1200" dirty="0">
                <a:solidFill>
                  <a:schemeClr val="tx1">
                    <a:lumMod val="50000"/>
                  </a:schemeClr>
                </a:solidFill>
                <a:latin typeface="Consolas" pitchFamily="49"/>
                <a:ea typeface="Microsoft YaHei" pitchFamily="2"/>
                <a:cs typeface="Mangal" pitchFamily="2"/>
              </a:rPr>
              <a:t>// use Foo() default constructor to do A</a:t>
            </a:r>
            <a:endParaRPr lang="pl-PL" sz="1200" dirty="0">
              <a:solidFill>
                <a:schemeClr val="tx1">
                  <a:lumMod val="50000"/>
                </a:schemeClr>
              </a:solidFill>
              <a:latin typeface="Consolas" pitchFamily="49"/>
              <a:ea typeface="Microsoft YaHei" pitchFamily="2"/>
              <a:cs typeface="Mangal" pitchFamily="2"/>
            </a:endParaRPr>
          </a:p>
          <a:p>
            <a:pPr marL="0" indent="0" fontAlgn="t" latinLnBrk="1">
              <a:buNone/>
            </a:pPr>
            <a:r>
              <a:rPr lang="pl-PL" sz="1200" dirty="0">
                <a:solidFill>
                  <a:schemeClr val="tx1">
                    <a:lumMod val="50000"/>
                  </a:schemeClr>
                </a:solidFill>
                <a:latin typeface="Consolas" pitchFamily="49"/>
                <a:ea typeface="Microsoft YaHei" pitchFamily="2"/>
                <a:cs typeface="Mangal" pitchFamily="2"/>
              </a:rPr>
              <a:t>        // code to B</a:t>
            </a:r>
          </a:p>
          <a:p>
            <a:pPr marL="0" indent="0" fontAlgn="t" latinLnBrk="1">
              <a:buNone/>
            </a:pPr>
            <a:r>
              <a:rPr lang="pl-PL" sz="1200" dirty="0">
                <a:solidFill>
                  <a:schemeClr val="tx1">
                    <a:lumMod val="50000"/>
                  </a:schemeClr>
                </a:solidFill>
                <a:latin typeface="Consolas" pitchFamily="49"/>
                <a:ea typeface="Microsoft YaHei" pitchFamily="2"/>
                <a:cs typeface="Mangal" pitchFamily="2"/>
              </a:rPr>
              <a:t>    }</a:t>
            </a:r>
          </a:p>
          <a:p>
            <a:pPr marL="0" indent="0" fontAlgn="t" latinLnBrk="1">
              <a:buNone/>
            </a:pPr>
            <a:r>
              <a:rPr lang="en-US" sz="1200" dirty="0">
                <a:solidFill>
                  <a:schemeClr val="tx1">
                    <a:lumMod val="50000"/>
                  </a:schemeClr>
                </a:solidFill>
                <a:latin typeface="Consolas" pitchFamily="49"/>
                <a:ea typeface="Microsoft YaHei" pitchFamily="2"/>
                <a:cs typeface="Mangal" pitchFamily="2"/>
              </a:rPr>
              <a:t>};</a:t>
            </a:r>
          </a:p>
        </p:txBody>
      </p:sp>
    </p:spTree>
    <p:extLst>
      <p:ext uri="{BB962C8B-B14F-4D97-AF65-F5344CB8AC3E}">
        <p14:creationId xmlns:p14="http://schemas.microsoft.com/office/powerpoint/2010/main" val="6734328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endParaRPr lang="pl-PL" altLang="en-US" sz="1050" b="1" dirty="0"/>
          </a:p>
          <a:p>
            <a:pPr marL="342900" indent="-342900">
              <a:buFont typeface="+mj-lt"/>
              <a:buAutoNum type="arabicPeriod"/>
            </a:pPr>
            <a:r>
              <a:rPr lang="pl-PL" altLang="en-US" sz="1400" dirty="0"/>
              <a:t>New modifiers</a:t>
            </a:r>
          </a:p>
          <a:p>
            <a:pPr marL="342900" indent="-342900">
              <a:buFont typeface="+mj-lt"/>
              <a:buAutoNum type="arabicPeriod"/>
            </a:pPr>
            <a:r>
              <a:rPr lang="pl-PL" altLang="en-US" sz="1400" b="1" dirty="0"/>
              <a:t>New constructions</a:t>
            </a:r>
          </a:p>
          <a:p>
            <a:pPr marL="571500" lvl="1" indent="-342900">
              <a:buFont typeface="Arial" panose="020B0604020202020204" pitchFamily="34" charset="0"/>
              <a:buChar char="•"/>
            </a:pPr>
            <a:r>
              <a:rPr lang="pl-PL" altLang="en-US" sz="1050" dirty="0"/>
              <a:t>unified variable initialization</a:t>
            </a:r>
          </a:p>
          <a:p>
            <a:pPr marL="571500" lvl="1" indent="-342900">
              <a:buFont typeface="Arial" panose="020B0604020202020204" pitchFamily="34" charset="0"/>
              <a:buChar char="•"/>
            </a:pPr>
            <a:r>
              <a:rPr lang="pl-PL" altLang="en-US" sz="1050" dirty="0"/>
              <a:t>move semantics</a:t>
            </a:r>
          </a:p>
          <a:p>
            <a:pPr marL="571500" lvl="1" indent="-342900">
              <a:buFont typeface="Arial" panose="020B0604020202020204" pitchFamily="34" charset="0"/>
              <a:buChar char="•"/>
            </a:pPr>
            <a:r>
              <a:rPr lang="pl-PL" altLang="en-US" sz="1050" dirty="0"/>
              <a:t>smart pointers</a:t>
            </a:r>
          </a:p>
          <a:p>
            <a:pPr marL="571500" lvl="1" indent="-342900">
              <a:buFont typeface="Arial" panose="020B0604020202020204" pitchFamily="34" charset="0"/>
              <a:buChar char="•"/>
            </a:pPr>
            <a:r>
              <a:rPr lang="pl-PL" altLang="en-US" sz="1050" dirty="0"/>
              <a:t>delegating constructors</a:t>
            </a:r>
          </a:p>
          <a:p>
            <a:pPr marL="571500" lvl="1" indent="-342900">
              <a:buFont typeface="Arial" panose="020B0604020202020204" pitchFamily="34" charset="0"/>
              <a:buChar char="•"/>
            </a:pPr>
            <a:r>
              <a:rPr lang="pl-PL" altLang="en-US" sz="1050" b="1" dirty="0"/>
              <a:t>lambda expressions</a:t>
            </a:r>
          </a:p>
          <a:p>
            <a:pPr marL="571500" lvl="1" indent="-342900">
              <a:buFont typeface="Arial" panose="020B0604020202020204" pitchFamily="34" charset="0"/>
              <a:buChar char="•"/>
            </a:pPr>
            <a:r>
              <a:rPr lang="pl-PL" altLang="en-US" sz="1050" dirty="0" err="1"/>
              <a:t>variadic</a:t>
            </a:r>
            <a:r>
              <a:rPr lang="pl-PL" altLang="en-US" sz="1050" dirty="0"/>
              <a:t> </a:t>
            </a:r>
            <a:r>
              <a:rPr lang="pl-PL" altLang="en-US" sz="1050" dirty="0" err="1"/>
              <a:t>templates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1993678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idx="4294967295"/>
          </p:nvPr>
        </p:nvSpPr>
        <p:spPr>
          <a:ln/>
        </p:spPr>
        <p:txBody>
          <a:bodyPr/>
          <a:lstStyle/>
          <a:p>
            <a:r>
              <a:rPr lang="pl-PL" altLang="zh-CN" dirty="0"/>
              <a:t>Lambda expressions</a:t>
            </a:r>
            <a:endParaRPr lang="en-US" altLang="zh-CN" i="1" dirty="0"/>
          </a:p>
        </p:txBody>
      </p:sp>
      <p:sp>
        <p:nvSpPr>
          <p:cNvPr id="53251"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Basic lambda expressions</a:t>
            </a:r>
            <a:endParaRPr lang="en-US" altLang="zh-CN" sz="1800" dirty="0">
              <a:latin typeface="Nokia Pure Headline Light" pitchFamily="34" charset="0"/>
            </a:endParaRPr>
          </a:p>
        </p:txBody>
      </p:sp>
      <p:sp>
        <p:nvSpPr>
          <p:cNvPr id="53252" name="Text Placeholder 3"/>
          <p:cNvSpPr>
            <a:spLocks noGrp="1" noChangeArrowheads="1"/>
          </p:cNvSpPr>
          <p:nvPr>
            <p:ph sz="quarter" idx="4294967295"/>
          </p:nvPr>
        </p:nvSpPr>
        <p:spPr bwMode="auto">
          <a:xfrm>
            <a:off x="423863" y="1087438"/>
            <a:ext cx="8216900" cy="2455862"/>
          </a:xfrm>
          <a:prstGeom prst="rect">
            <a:avLst/>
          </a:prstGeom>
          <a:noFill/>
          <a:ln/>
        </p:spPr>
        <p:txBody>
          <a:bodyPr lIns="0" tIns="0" rIns="0" bIns="0"/>
          <a:lstStyle/>
          <a:p>
            <a:pPr marL="0" indent="0">
              <a:buFont typeface="Arial" pitchFamily="34" charset="0"/>
              <a:buNone/>
            </a:pPr>
            <a:r>
              <a:rPr lang="pl-PL" altLang="zh-CN" sz="1400" dirty="0"/>
              <a:t>Lambda expression is defined directly in-place of its usage. Usually it is used as a parameter of another function that expects pointer to function or functor – in general a callable object.</a:t>
            </a:r>
          </a:p>
          <a:p>
            <a:pPr marL="0" indent="0">
              <a:buFont typeface="Arial" pitchFamily="34" charset="0"/>
              <a:buNone/>
            </a:pPr>
            <a:r>
              <a:rPr lang="pl-PL" altLang="zh-CN" sz="1400" dirty="0"/>
              <a:t>Every lambda expression causes the compiler to create unique closure class that implements function operator with code from the expression.</a:t>
            </a:r>
          </a:p>
          <a:p>
            <a:pPr marL="0" indent="0">
              <a:buFont typeface="Arial" pitchFamily="34" charset="0"/>
              <a:buNone/>
            </a:pPr>
            <a:r>
              <a:rPr lang="pl-PL" altLang="zh-CN" sz="1400" dirty="0"/>
              <a:t>Closure is an object of a closure class. According to way of capture type this object keeps references or copies to local variables.</a:t>
            </a:r>
          </a:p>
          <a:p>
            <a:pPr marL="0" indent="0">
              <a:buFont typeface="Arial" pitchFamily="34" charset="0"/>
              <a:buNone/>
            </a:pPr>
            <a:endParaRPr lang="en-US" altLang="zh-CN" sz="1400" dirty="0"/>
          </a:p>
        </p:txBody>
      </p:sp>
      <p:sp>
        <p:nvSpPr>
          <p:cNvPr id="53253" name="Text Placeholder 3"/>
          <p:cNvSpPr>
            <a:spLocks noGrp="1" noChangeArrowheads="1"/>
          </p:cNvSpPr>
          <p:nvPr>
            <p:ph sz="quarter" idx="4294967295"/>
          </p:nvPr>
        </p:nvSpPr>
        <p:spPr bwMode="auto">
          <a:xfrm>
            <a:off x="423863" y="2899955"/>
            <a:ext cx="8221662" cy="1476784"/>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 empty lambda</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a:t> </a:t>
            </a:r>
            <a:r>
              <a:rPr lang="en-US" altLang="zh-CN" sz="1200" dirty="0">
                <a:solidFill>
                  <a:srgbClr val="000000"/>
                </a:solidFill>
                <a:latin typeface="Consolas" pitchFamily="49" charset="0"/>
                <a:ea typeface="DejaVu Sans" charset="0"/>
                <a:cs typeface="DejaVu Sans" charset="0"/>
                <a:sym typeface="Consolas" pitchFamily="49" charset="0"/>
              </a:rPr>
              <a:t>std::</a:t>
            </a:r>
            <a:r>
              <a:rPr lang="en-US" altLang="zh-CN" sz="1200" dirty="0" err="1">
                <a:solidFill>
                  <a:srgbClr val="000000"/>
                </a:solidFill>
                <a:latin typeface="Consolas" pitchFamily="49" charset="0"/>
                <a:ea typeface="DejaVu Sans" charset="0"/>
                <a:cs typeface="DejaVu Sans" charset="0"/>
                <a:sym typeface="Consolas" pitchFamily="49" charset="0"/>
              </a:rPr>
              <a:t>cout</a:t>
            </a:r>
            <a:r>
              <a:rPr lang="en-US" altLang="zh-CN" sz="1200" dirty="0">
                <a:solidFill>
                  <a:srgbClr val="000000"/>
                </a:solidFill>
                <a:latin typeface="Consolas" pitchFamily="49" charset="0"/>
                <a:ea typeface="DejaVu Sans" charset="0"/>
                <a:cs typeface="DejaVu Sans" charset="0"/>
                <a:sym typeface="Consolas" pitchFamily="49" charset="0"/>
              </a:rPr>
              <a:t> &lt;&lt; "hello world" &lt;&lt; std::</a:t>
            </a:r>
            <a:r>
              <a:rPr lang="en-US" altLang="zh-CN" sz="1200" dirty="0" err="1">
                <a:solidFill>
                  <a:srgbClr val="000000"/>
                </a:solidFill>
                <a:latin typeface="Consolas" pitchFamily="49" charset="0"/>
                <a:ea typeface="DejaVu Sans" charset="0"/>
                <a:cs typeface="DejaVu Sans" charset="0"/>
                <a:sym typeface="Consolas" pitchFamily="49" charset="0"/>
              </a:rPr>
              <a:t>endl</a:t>
            </a:r>
            <a:r>
              <a:rPr lang="en-US" altLang="zh-CN" sz="1200" dirty="0">
                <a:solidFill>
                  <a:srgbClr val="000000"/>
                </a:solidFill>
                <a:latin typeface="Consolas" pitchFamily="49" charset="0"/>
                <a:ea typeface="DejaVu Sans" charset="0"/>
                <a:cs typeface="DejaVu Sans" charset="0"/>
                <a:sym typeface="Consolas" pitchFamily="49" charset="0"/>
              </a:rPr>
              <a:t>;</a:t>
            </a:r>
            <a:r>
              <a:rPr lang="en-US" altLang="zh-CN" sz="1200" dirty="0"/>
              <a:t> </a:t>
            </a:r>
            <a:r>
              <a:rPr lang="en-US" altLang="zh-CN" sz="1200" dirty="0">
                <a:solidFill>
                  <a:srgbClr val="000000"/>
                </a:solidFill>
                <a:latin typeface="Consolas" pitchFamily="49" charset="0"/>
                <a:ea typeface="DejaVu Sans" charset="0"/>
                <a:cs typeface="DejaVu Sans" charset="0"/>
                <a:sym typeface="Consolas" pitchFamily="49" charset="0"/>
              </a:rPr>
              <a:t>} // unnamed lambda</a:t>
            </a:r>
            <a:endParaRPr lang="en-US" altLang="zh-CN" sz="1200" dirty="0"/>
          </a:p>
          <a:p>
            <a:pPr marL="0" indent="0">
              <a:spcAft>
                <a:spcPct val="0"/>
              </a:spcAft>
              <a:buFont typeface="Arial" pitchFamily="34" charset="0"/>
              <a:buNone/>
            </a:pPr>
            <a:endParaRPr lang="en-US" altLang="zh-CN" sz="1200" dirty="0"/>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auto l = [] (</a:t>
            </a: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x, </a:t>
            </a: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y) {</a:t>
            </a:r>
            <a:r>
              <a:rPr lang="en-US" altLang="zh-CN" sz="1200" dirty="0"/>
              <a:t> </a:t>
            </a:r>
            <a:r>
              <a:rPr lang="en-US" altLang="zh-CN" sz="1200" dirty="0">
                <a:solidFill>
                  <a:srgbClr val="000000"/>
                </a:solidFill>
                <a:latin typeface="Consolas" pitchFamily="49" charset="0"/>
                <a:ea typeface="DejaVu Sans" charset="0"/>
                <a:cs typeface="DejaVu Sans" charset="0"/>
                <a:sym typeface="Consolas" pitchFamily="49" charset="0"/>
              </a:rPr>
              <a:t>return x + y;</a:t>
            </a:r>
            <a:r>
              <a:rPr lang="en-US" altLang="zh-CN" sz="1200" dirty="0"/>
              <a:t> </a:t>
            </a:r>
            <a:r>
              <a:rPr lang="en-US" altLang="zh-CN" sz="1200" dirty="0">
                <a:solidFill>
                  <a:srgbClr val="000000"/>
                </a:solidFill>
                <a:latin typeface="Consolas" pitchFamily="49" charset="0"/>
                <a:ea typeface="DejaVu Sans" charset="0"/>
                <a:cs typeface="DejaVu Sans" charset="0"/>
                <a:sym typeface="Consolas" pitchFamily="49" charset="0"/>
              </a:rPr>
              <a:t>};</a:t>
            </a:r>
            <a:endParaRPr lang="en-US" altLang="zh-CN" sz="1200" dirty="0"/>
          </a:p>
          <a:p>
            <a:pPr marL="0" indent="0">
              <a:spcAft>
                <a:spcPct val="0"/>
              </a:spcAft>
              <a:buFont typeface="Arial" pitchFamily="34" charset="0"/>
              <a:buNone/>
            </a:pPr>
            <a:endParaRPr lang="en-US" altLang="zh-CN" sz="1200" dirty="0"/>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auto result = l(2, 3); // result = 5</a:t>
            </a:r>
            <a:endParaRPr lang="en-US" altLang="zh-CN" sz="1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idx="4294967295"/>
          </p:nvPr>
        </p:nvSpPr>
        <p:spPr>
          <a:ln/>
        </p:spPr>
        <p:txBody>
          <a:bodyPr/>
          <a:lstStyle/>
          <a:p>
            <a:r>
              <a:rPr lang="pl-PL" altLang="zh-CN" dirty="0"/>
              <a:t>Lambda expressions</a:t>
            </a:r>
            <a:endParaRPr lang="en-US" altLang="zh-CN" i="1" dirty="0"/>
          </a:p>
        </p:txBody>
      </p:sp>
      <p:sp>
        <p:nvSpPr>
          <p:cNvPr id="5427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None/>
            </a:pPr>
            <a:r>
              <a:rPr lang="pl-PL" altLang="zh-CN" sz="1800" dirty="0">
                <a:latin typeface="Nokia Pure Headline Light" pitchFamily="34" charset="0"/>
              </a:rPr>
              <a:t>Basic lambda expressions</a:t>
            </a:r>
            <a:endParaRPr lang="en-US" altLang="zh-CN" sz="1800" dirty="0">
              <a:latin typeface="Nokia Pure Headline Light" pitchFamily="34" charset="0"/>
            </a:endParaRPr>
          </a:p>
        </p:txBody>
      </p:sp>
      <p:sp>
        <p:nvSpPr>
          <p:cNvPr id="54276" name="Text Placeholder 3"/>
          <p:cNvSpPr>
            <a:spLocks noGrp="1" noChangeArrowheads="1"/>
          </p:cNvSpPr>
          <p:nvPr>
            <p:ph sz="quarter" idx="4294967295"/>
          </p:nvPr>
        </p:nvSpPr>
        <p:spPr bwMode="auto">
          <a:xfrm>
            <a:off x="423863" y="1087438"/>
            <a:ext cx="8216900" cy="1636712"/>
          </a:xfrm>
          <a:prstGeom prst="rect">
            <a:avLst/>
          </a:prstGeom>
          <a:noFill/>
          <a:ln/>
        </p:spPr>
        <p:txBody>
          <a:bodyPr lIns="0" tIns="0" rIns="0" bIns="0"/>
          <a:lstStyle/>
          <a:p>
            <a:pPr marL="0" indent="0">
              <a:buFont typeface="Arial" pitchFamily="34" charset="0"/>
              <a:buNone/>
            </a:pPr>
            <a:r>
              <a:rPr lang="pl-PL" altLang="zh-CN" sz="1400" dirty="0"/>
              <a:t>If implementation of lambda doesn’t contain return statement, the returned type is void.</a:t>
            </a:r>
          </a:p>
          <a:p>
            <a:pPr marL="0" indent="0">
              <a:buFont typeface="Arial" pitchFamily="34" charset="0"/>
              <a:buNone/>
            </a:pPr>
            <a:r>
              <a:rPr lang="pl-PL" altLang="zh-CN" sz="1400" dirty="0"/>
              <a:t>If implementation of lambda has only return statement, the returned type is a type of used expression.</a:t>
            </a:r>
          </a:p>
          <a:p>
            <a:pPr marL="0" indent="0">
              <a:buFont typeface="Arial" pitchFamily="34" charset="0"/>
              <a:buNone/>
            </a:pPr>
            <a:r>
              <a:rPr lang="pl-PL" altLang="zh-CN" sz="1400" dirty="0"/>
              <a:t>In every other case returned type must be declared.</a:t>
            </a:r>
          </a:p>
          <a:p>
            <a:pPr marL="0" indent="0">
              <a:buFont typeface="Arial" pitchFamily="34" charset="0"/>
              <a:buNone/>
            </a:pPr>
            <a:r>
              <a:rPr lang="pl-PL" altLang="zh-CN" sz="1400" dirty="0"/>
              <a:t>It is much better to use lambda expressions to create predicates and functors required by algorithms in standard library (e.g. for std::sort).</a:t>
            </a:r>
            <a:endParaRPr lang="en-US" altLang="zh-CN" sz="1400" dirty="0"/>
          </a:p>
          <a:p>
            <a:pPr marL="0" indent="0">
              <a:buFont typeface="Arial" pitchFamily="34" charset="0"/>
              <a:buNone/>
            </a:pPr>
            <a:endParaRPr lang="en-US" altLang="zh-CN" sz="1400" dirty="0"/>
          </a:p>
          <a:p>
            <a:pPr marL="0" indent="0">
              <a:buFont typeface="Arial" pitchFamily="34" charset="0"/>
              <a:buNone/>
            </a:pPr>
            <a:endParaRPr lang="en-US" altLang="zh-CN" sz="1400" dirty="0"/>
          </a:p>
        </p:txBody>
      </p:sp>
      <p:sp>
        <p:nvSpPr>
          <p:cNvPr id="54277" name="Text Placeholder 3"/>
          <p:cNvSpPr>
            <a:spLocks noGrp="1" noChangeArrowheads="1"/>
          </p:cNvSpPr>
          <p:nvPr>
            <p:ph sz="quarter" idx="4294967295"/>
          </p:nvPr>
        </p:nvSpPr>
        <p:spPr bwMode="auto">
          <a:xfrm>
            <a:off x="423863" y="2867025"/>
            <a:ext cx="2205037" cy="1509713"/>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[](bool condition) -&gt; </a:t>
            </a:r>
            <a:r>
              <a:rPr lang="en-US" altLang="zh-CN" sz="1100" dirty="0" err="1">
                <a:solidFill>
                  <a:srgbClr val="000000"/>
                </a:solidFill>
                <a:latin typeface="Consolas" pitchFamily="49" charset="0"/>
                <a:ea typeface="DejaVu Sans" charset="0"/>
                <a:cs typeface="DejaVu Sans" charset="0"/>
                <a:sym typeface="Consolas" pitchFamily="49" charset="0"/>
              </a:rPr>
              <a:t>int</a:t>
            </a:r>
            <a:endParaRPr lang="en-US" altLang="zh-CN" sz="1100" dirty="0"/>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a:t>
            </a:r>
            <a:endParaRPr lang="en-US" altLang="zh-CN" sz="1100" dirty="0"/>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if (condition)</a:t>
            </a:r>
            <a:endParaRPr lang="en-US" altLang="zh-CN" sz="1100" dirty="0"/>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return 1;</a:t>
            </a:r>
            <a:endParaRPr lang="en-US" altLang="zh-CN" sz="1100" dirty="0"/>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else</a:t>
            </a:r>
            <a:endParaRPr lang="en-US" altLang="zh-CN" sz="1100" dirty="0"/>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return 2;</a:t>
            </a:r>
            <a:endParaRPr lang="en-US" altLang="zh-CN" sz="1100" dirty="0"/>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a:t>
            </a:r>
          </a:p>
        </p:txBody>
      </p:sp>
      <p:sp>
        <p:nvSpPr>
          <p:cNvPr id="54278" name="Text Placeholder 3"/>
          <p:cNvSpPr>
            <a:spLocks noGrp="1" noChangeArrowheads="1"/>
          </p:cNvSpPr>
          <p:nvPr>
            <p:ph sz="quarter" idx="4294967295"/>
          </p:nvPr>
        </p:nvSpPr>
        <p:spPr bwMode="auto">
          <a:xfrm>
            <a:off x="2781300" y="2867025"/>
            <a:ext cx="5859463" cy="1509713"/>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100" dirty="0" err="1">
                <a:solidFill>
                  <a:srgbClr val="000000"/>
                </a:solidFill>
                <a:latin typeface="Consolas" pitchFamily="49" charset="0"/>
                <a:ea typeface="DejaVu Sans" charset="0"/>
                <a:cs typeface="DejaVu Sans" charset="0"/>
                <a:sym typeface="Consolas" pitchFamily="49" charset="0"/>
              </a:rPr>
              <a:t>std</a:t>
            </a:r>
            <a:r>
              <a:rPr lang="en-US" altLang="zh-CN" sz="1100" dirty="0">
                <a:solidFill>
                  <a:srgbClr val="000000"/>
                </a:solidFill>
                <a:latin typeface="Consolas" pitchFamily="49" charset="0"/>
                <a:ea typeface="DejaVu Sans" charset="0"/>
                <a:cs typeface="DejaVu Sans" charset="0"/>
                <a:sym typeface="Consolas" pitchFamily="49" charset="0"/>
              </a:rPr>
              <a:t>::array&lt;double, 6&gt; values = { 5.0, 4.0, -1.4, 7.9, -8.22, 0.4 };</a:t>
            </a:r>
          </a:p>
          <a:p>
            <a:pPr marL="0" indent="0">
              <a:spcAft>
                <a:spcPct val="0"/>
              </a:spcAft>
              <a:buFont typeface="Arial" pitchFamily="34" charset="0"/>
              <a:buNone/>
            </a:pPr>
            <a:endParaRPr lang="en-US" altLang="zh-CN"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100" dirty="0" err="1">
                <a:solidFill>
                  <a:srgbClr val="000000"/>
                </a:solidFill>
                <a:latin typeface="Consolas" pitchFamily="49" charset="0"/>
                <a:ea typeface="DejaVu Sans" charset="0"/>
                <a:cs typeface="DejaVu Sans" charset="0"/>
                <a:sym typeface="Consolas" pitchFamily="49" charset="0"/>
              </a:rPr>
              <a:t>std</a:t>
            </a:r>
            <a:r>
              <a:rPr lang="en-US" altLang="zh-CN" sz="1100" dirty="0">
                <a:solidFill>
                  <a:srgbClr val="000000"/>
                </a:solidFill>
                <a:latin typeface="Consolas" pitchFamily="49" charset="0"/>
                <a:ea typeface="DejaVu Sans" charset="0"/>
                <a:cs typeface="DejaVu Sans" charset="0"/>
                <a:sym typeface="Consolas" pitchFamily="49" charset="0"/>
              </a:rPr>
              <a:t>::sort(</a:t>
            </a:r>
            <a:r>
              <a:rPr lang="en-US" altLang="zh-CN" sz="1100" dirty="0" err="1">
                <a:solidFill>
                  <a:srgbClr val="000000"/>
                </a:solidFill>
                <a:latin typeface="Consolas" pitchFamily="49" charset="0"/>
                <a:ea typeface="DejaVu Sans" charset="0"/>
                <a:cs typeface="DejaVu Sans" charset="0"/>
                <a:sym typeface="Consolas" pitchFamily="49" charset="0"/>
              </a:rPr>
              <a:t>values.begin</a:t>
            </a:r>
            <a:r>
              <a:rPr lang="en-US" altLang="zh-CN" sz="1100" dirty="0">
                <a:solidFill>
                  <a:srgbClr val="000000"/>
                </a:solidFill>
                <a:latin typeface="Consolas" pitchFamily="49" charset="0"/>
                <a:ea typeface="DejaVu Sans" charset="0"/>
                <a:cs typeface="DejaVu Sans" charset="0"/>
                <a:sym typeface="Consolas" pitchFamily="49" charset="0"/>
              </a:rPr>
              <a:t>(), </a:t>
            </a:r>
            <a:r>
              <a:rPr lang="en-US" altLang="zh-CN" sz="1100" dirty="0" err="1">
                <a:solidFill>
                  <a:srgbClr val="000000"/>
                </a:solidFill>
                <a:latin typeface="Consolas" pitchFamily="49" charset="0"/>
                <a:ea typeface="DejaVu Sans" charset="0"/>
                <a:cs typeface="DejaVu Sans" charset="0"/>
                <a:sym typeface="Consolas" pitchFamily="49" charset="0"/>
              </a:rPr>
              <a:t>values.end</a:t>
            </a:r>
            <a:r>
              <a:rPr lang="en-US" altLang="zh-CN" sz="1100" dirty="0">
                <a:solidFill>
                  <a:srgbClr val="000000"/>
                </a:solidFill>
                <a:latin typeface="Consolas" pitchFamily="49" charset="0"/>
                <a:ea typeface="DejaVu Sans" charset="0"/>
                <a:cs typeface="DejaVu Sans" charset="0"/>
                <a:sym typeface="Consolas" pitchFamily="49" charset="0"/>
              </a:rPr>
              <a:t>(), [](double a, double b)</a:t>
            </a: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return </a:t>
            </a:r>
            <a:r>
              <a:rPr lang="en-US" altLang="zh-CN" sz="1100" dirty="0" err="1">
                <a:solidFill>
                  <a:srgbClr val="000000"/>
                </a:solidFill>
                <a:latin typeface="Consolas" pitchFamily="49" charset="0"/>
                <a:ea typeface="DejaVu Sans" charset="0"/>
                <a:cs typeface="DejaVu Sans" charset="0"/>
                <a:sym typeface="Consolas" pitchFamily="49" charset="0"/>
              </a:rPr>
              <a:t>std</a:t>
            </a:r>
            <a:r>
              <a:rPr lang="en-US" altLang="zh-CN" sz="1100" dirty="0">
                <a:solidFill>
                  <a:srgbClr val="000000"/>
                </a:solidFill>
                <a:latin typeface="Consolas" pitchFamily="49" charset="0"/>
                <a:ea typeface="DejaVu Sans" charset="0"/>
                <a:cs typeface="DejaVu Sans" charset="0"/>
                <a:sym typeface="Consolas" pitchFamily="49" charset="0"/>
              </a:rPr>
              <a:t>::abs(a) &lt; </a:t>
            </a:r>
            <a:r>
              <a:rPr lang="en-US" altLang="zh-CN" sz="1100" dirty="0" err="1">
                <a:solidFill>
                  <a:srgbClr val="000000"/>
                </a:solidFill>
                <a:latin typeface="Consolas" pitchFamily="49" charset="0"/>
                <a:ea typeface="DejaVu Sans" charset="0"/>
                <a:cs typeface="DejaVu Sans" charset="0"/>
                <a:sym typeface="Consolas" pitchFamily="49" charset="0"/>
              </a:rPr>
              <a:t>std</a:t>
            </a:r>
            <a:r>
              <a:rPr lang="en-US" altLang="zh-CN" sz="1100" dirty="0">
                <a:solidFill>
                  <a:srgbClr val="000000"/>
                </a:solidFill>
                <a:latin typeface="Consolas" pitchFamily="49" charset="0"/>
                <a:ea typeface="DejaVu Sans" charset="0"/>
                <a:cs typeface="DejaVu Sans" charset="0"/>
                <a:sym typeface="Consolas" pitchFamily="49" charset="0"/>
              </a:rPr>
              <a:t>::abs(b); </a:t>
            </a:r>
            <a:r>
              <a:rPr lang="pl-PL" altLang="zh-CN" sz="1100" dirty="0">
                <a:solidFill>
                  <a:srgbClr val="000000"/>
                </a:solidFill>
                <a:latin typeface="Consolas" pitchFamily="49" charset="0"/>
                <a:ea typeface="DejaVu Sans" charset="0"/>
                <a:cs typeface="DejaVu Sans" charset="0"/>
                <a:sym typeface="Consolas" pitchFamily="49" charset="0"/>
              </a:rPr>
              <a:t> </a:t>
            </a:r>
            <a:r>
              <a:rPr lang="en-US" altLang="zh-CN" sz="1100" dirty="0">
                <a:solidFill>
                  <a:srgbClr val="000000"/>
                </a:solidFill>
                <a:latin typeface="Consolas" pitchFamily="49" charset="0"/>
                <a:ea typeface="DejaVu Sans" charset="0"/>
                <a:cs typeface="DejaVu Sans" charset="0"/>
                <a:sym typeface="Consolas" pitchFamily="49" charset="0"/>
              </a:rPr>
              <a:t>// </a:t>
            </a:r>
            <a:r>
              <a:rPr lang="pl-PL" altLang="zh-CN" sz="1100" dirty="0">
                <a:solidFill>
                  <a:srgbClr val="000000"/>
                </a:solidFill>
                <a:latin typeface="Consolas" pitchFamily="49" charset="0"/>
                <a:ea typeface="DejaVu Sans" charset="0"/>
                <a:cs typeface="DejaVu Sans" charset="0"/>
                <a:sym typeface="Consolas" pitchFamily="49" charset="0"/>
              </a:rPr>
              <a:t>sorting values using </a:t>
            </a:r>
          </a:p>
          <a:p>
            <a:pPr marL="0" indent="0">
              <a:spcAft>
                <a:spcPct val="0"/>
              </a:spcAft>
              <a:buFont typeface="Arial" pitchFamily="34" charset="0"/>
              <a:buNone/>
            </a:pPr>
            <a:r>
              <a:rPr lang="pl-PL" altLang="zh-CN" sz="1100" dirty="0">
                <a:solidFill>
                  <a:srgbClr val="000000"/>
                </a:solidFill>
                <a:latin typeface="Consolas" pitchFamily="49" charset="0"/>
                <a:ea typeface="DejaVu Sans" charset="0"/>
                <a:cs typeface="DejaVu Sans" charset="0"/>
                <a:sym typeface="Consolas" pitchFamily="49" charset="0"/>
              </a:rPr>
              <a:t>                                       // absolute values</a:t>
            </a: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a:t>
            </a:r>
            <a:endParaRPr lang="en-US" altLang="zh-CN" sz="4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noChangeArrowheads="1"/>
          </p:cNvSpPr>
          <p:nvPr>
            <p:ph type="title" idx="4294967295"/>
          </p:nvPr>
        </p:nvSpPr>
        <p:spPr>
          <a:ln/>
        </p:spPr>
        <p:txBody>
          <a:bodyPr/>
          <a:lstStyle/>
          <a:p>
            <a:r>
              <a:rPr lang="pl-PL" altLang="zh-CN" dirty="0"/>
              <a:t>Lambda expressions</a:t>
            </a:r>
            <a:endParaRPr lang="en-US" altLang="zh-CN" i="1" dirty="0"/>
          </a:p>
        </p:txBody>
      </p:sp>
      <p:sp>
        <p:nvSpPr>
          <p:cNvPr id="5632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Scope of variables</a:t>
            </a:r>
            <a:endParaRPr lang="en-US" altLang="zh-CN" sz="1800" dirty="0">
              <a:latin typeface="Nokia Pure Headline Light" pitchFamily="34" charset="0"/>
            </a:endParaRPr>
          </a:p>
        </p:txBody>
      </p:sp>
      <p:sp>
        <p:nvSpPr>
          <p:cNvPr id="56324" name="Text Placeholder 3"/>
          <p:cNvSpPr>
            <a:spLocks noGrp="1" noChangeArrowheads="1"/>
          </p:cNvSpPr>
          <p:nvPr>
            <p:ph sz="quarter" idx="4294967295"/>
          </p:nvPr>
        </p:nvSpPr>
        <p:spPr bwMode="auto">
          <a:xfrm>
            <a:off x="423863" y="1087438"/>
            <a:ext cx="8216900" cy="3255962"/>
          </a:xfrm>
          <a:prstGeom prst="rect">
            <a:avLst/>
          </a:prstGeom>
          <a:noFill/>
          <a:ln/>
        </p:spPr>
        <p:txBody>
          <a:bodyPr lIns="0" tIns="0" rIns="0" bIns="0"/>
          <a:lstStyle/>
          <a:p>
            <a:pPr marL="0" indent="0">
              <a:buFont typeface="Arial" pitchFamily="34" charset="0"/>
              <a:buNone/>
            </a:pPr>
            <a:r>
              <a:rPr lang="pl-PL" altLang="zh-CN" sz="1400" dirty="0"/>
              <a:t>Inside brackets [] we can include elements that the lambda should capture from the scope in which it is create. Also the way how they are captured can be specified.</a:t>
            </a:r>
          </a:p>
          <a:p>
            <a:pPr marL="0" indent="0"/>
            <a:r>
              <a:rPr lang="en-US" altLang="zh-CN" sz="1400" dirty="0"/>
              <a:t>[ ] </a:t>
            </a:r>
            <a:r>
              <a:rPr lang="pl-PL" altLang="zh-CN" sz="1400" dirty="0"/>
              <a:t>empty brackets means that inside the lambda no variable from outer scope can be used.</a:t>
            </a:r>
          </a:p>
          <a:p>
            <a:pPr marL="0" indent="0"/>
            <a:r>
              <a:rPr lang="en-US" altLang="zh-CN" sz="1400" dirty="0"/>
              <a:t>[&amp;] </a:t>
            </a:r>
            <a:r>
              <a:rPr lang="pl-PL" altLang="zh-CN" sz="1400" dirty="0"/>
              <a:t>means that every variable from outer scope is captured by reference, including </a:t>
            </a:r>
            <a:r>
              <a:rPr lang="pl-PL" altLang="zh-CN" sz="1400" i="1" dirty="0"/>
              <a:t>this</a:t>
            </a:r>
            <a:r>
              <a:rPr lang="pl-PL" altLang="zh-CN" sz="1400" dirty="0"/>
              <a:t> pointer. Functor created by lambda expression can read and write to any captured variable and all of them are kept inside lambda by reference.</a:t>
            </a:r>
          </a:p>
          <a:p>
            <a:pPr marL="0" indent="0"/>
            <a:r>
              <a:rPr lang="pl-PL" altLang="zh-CN" sz="1400" dirty="0"/>
              <a:t> </a:t>
            </a:r>
            <a:r>
              <a:rPr lang="en-US" altLang="zh-CN" sz="1400" dirty="0"/>
              <a:t>[=] </a:t>
            </a:r>
            <a:r>
              <a:rPr lang="pl-PL" altLang="zh-CN" sz="1400" dirty="0"/>
              <a:t>means that every variable from outer scope is captured by value, including </a:t>
            </a:r>
            <a:r>
              <a:rPr lang="pl-PL" altLang="zh-CN" sz="1400" i="1" dirty="0"/>
              <a:t>this</a:t>
            </a:r>
            <a:r>
              <a:rPr lang="pl-PL" altLang="zh-CN" sz="1400" dirty="0"/>
              <a:t> pointer. All variables from outer scope are copied to lambda expression and can be read and written to but with no effect on those captured variable, except for </a:t>
            </a:r>
            <a:r>
              <a:rPr lang="pl-PL" altLang="zh-CN" sz="1400" i="1" dirty="0"/>
              <a:t>this</a:t>
            </a:r>
            <a:r>
              <a:rPr lang="pl-PL" altLang="zh-CN" sz="1400" dirty="0"/>
              <a:t> pointer. </a:t>
            </a:r>
            <a:r>
              <a:rPr lang="pl-PL" altLang="zh-CN" sz="1400" i="1" dirty="0"/>
              <a:t>this</a:t>
            </a:r>
            <a:r>
              <a:rPr lang="pl-PL" altLang="zh-CN" sz="1400" dirty="0"/>
              <a:t> pointer when copied allows lambda to modify all variables it points to.</a:t>
            </a:r>
            <a:endParaRPr lang="en-US" altLang="zh-CN" sz="1400" dirty="0"/>
          </a:p>
          <a:p>
            <a:pPr marL="0" indent="0"/>
            <a:r>
              <a:rPr lang="en-US" altLang="zh-CN" sz="1400" dirty="0"/>
              <a:t>[capture-list]</a:t>
            </a:r>
            <a:r>
              <a:rPr lang="pl-PL" altLang="zh-CN" sz="1400" dirty="0"/>
              <a:t> allows to explicitely capture variable from outer scope by mentioning their names on the list</a:t>
            </a:r>
            <a:r>
              <a:rPr lang="en-US" altLang="zh-CN" sz="1400" dirty="0"/>
              <a:t>. </a:t>
            </a:r>
            <a:r>
              <a:rPr lang="pl-PL" altLang="zh-CN" sz="1400" dirty="0"/>
              <a:t>By default all elements are captured by value. If variable should be captured by reference it should be preceded by &amp; which means capturing by reference.</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idx="4294967295"/>
          </p:nvPr>
        </p:nvSpPr>
        <p:spPr>
          <a:ln/>
        </p:spPr>
        <p:txBody>
          <a:bodyPr/>
          <a:lstStyle/>
          <a:p>
            <a:r>
              <a:rPr lang="en-US" altLang="zh-CN" i="1" dirty="0" err="1"/>
              <a:t>nullptr</a:t>
            </a:r>
            <a:endParaRPr lang="en-US" altLang="zh-CN" i="1" dirty="0"/>
          </a:p>
        </p:txBody>
      </p:sp>
      <p:sp>
        <p:nvSpPr>
          <p:cNvPr id="9219" name="Text Placeholder 3"/>
          <p:cNvSpPr>
            <a:spLocks noGrp="1" noChangeArrowheads="1"/>
          </p:cNvSpPr>
          <p:nvPr>
            <p:ph sz="quarter" idx="4294967295"/>
          </p:nvPr>
        </p:nvSpPr>
        <p:spPr bwMode="auto">
          <a:xfrm>
            <a:off x="423863" y="1087438"/>
            <a:ext cx="8216900" cy="3306762"/>
          </a:xfrm>
          <a:prstGeom prst="rect">
            <a:avLst/>
          </a:prstGeom>
          <a:noFill/>
          <a:ln/>
        </p:spPr>
        <p:txBody>
          <a:bodyPr lIns="0" tIns="0" rIns="0" bIns="0"/>
          <a:lstStyle/>
          <a:p>
            <a:pPr marL="0" indent="0">
              <a:buFont typeface="Arial" pitchFamily="34" charset="0"/>
              <a:buNone/>
            </a:pPr>
            <a:r>
              <a:rPr lang="pl-PL" altLang="zh-CN" sz="1400" dirty="0"/>
              <a:t>New keyword </a:t>
            </a:r>
            <a:r>
              <a:rPr lang="en-US" altLang="zh-CN" sz="1400" dirty="0"/>
              <a:t>- </a:t>
            </a:r>
            <a:r>
              <a:rPr lang="en-US" altLang="zh-CN" sz="1400" i="1" dirty="0" err="1"/>
              <a:t>nullptr</a:t>
            </a:r>
            <a:r>
              <a:rPr lang="pl-PL" altLang="zh-CN" sz="1400" i="1" dirty="0"/>
              <a:t>:</a:t>
            </a:r>
            <a:endParaRPr lang="en-US" altLang="zh-CN" sz="1400" i="1" dirty="0"/>
          </a:p>
          <a:p>
            <a:pPr marL="342900" indent="-342900"/>
            <a:r>
              <a:rPr lang="pl-PL" altLang="zh-CN" sz="1400" dirty="0"/>
              <a:t>value for pointers which point to nothing,</a:t>
            </a:r>
            <a:endParaRPr lang="en-US" altLang="zh-CN" sz="1400" dirty="0"/>
          </a:p>
          <a:p>
            <a:pPr marL="342900" indent="-342900"/>
            <a:r>
              <a:rPr lang="pl-PL" altLang="zh-CN" sz="1400" dirty="0"/>
              <a:t>more expressive and safer than </a:t>
            </a:r>
            <a:r>
              <a:rPr lang="en-US" altLang="zh-CN" sz="1400" dirty="0"/>
              <a:t>NULL/0</a:t>
            </a:r>
            <a:r>
              <a:rPr lang="pl-PL" altLang="zh-CN" sz="1400" dirty="0"/>
              <a:t> constant,</a:t>
            </a:r>
            <a:endParaRPr lang="en-US" altLang="zh-CN" sz="1400" dirty="0"/>
          </a:p>
          <a:p>
            <a:pPr marL="342900" indent="-342900"/>
            <a:r>
              <a:rPr lang="pl-PL" altLang="zh-CN" sz="1400" dirty="0"/>
              <a:t>has defined type </a:t>
            </a:r>
            <a:r>
              <a:rPr lang="en-US" altLang="zh-CN" sz="1400" dirty="0"/>
              <a:t>- std::</a:t>
            </a:r>
            <a:r>
              <a:rPr lang="en-US" altLang="zh-CN" sz="1400" dirty="0" err="1"/>
              <a:t>nullptr_t</a:t>
            </a:r>
            <a:r>
              <a:rPr lang="pl-PL" altLang="zh-CN" sz="1400" dirty="0"/>
              <a:t>,</a:t>
            </a:r>
            <a:endParaRPr lang="en-US" altLang="zh-CN" sz="1400" dirty="0"/>
          </a:p>
          <a:p>
            <a:pPr marL="342900" indent="-342900"/>
            <a:r>
              <a:rPr lang="pl-PL" altLang="zh-CN" sz="1400" dirty="0"/>
              <a:t>solves the problem with overloaded functions taking pointer or integer as an argument.</a:t>
            </a:r>
            <a:endParaRPr lang="en-US" altLang="zh-CN" sz="1400" dirty="0"/>
          </a:p>
        </p:txBody>
      </p:sp>
      <p:sp>
        <p:nvSpPr>
          <p:cNvPr id="9220" name="Content Placeholder 4"/>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endParaRPr lang="en-US" sz="1800">
              <a:latin typeface="Nokia Pure Headline Light"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idx="4294967295"/>
          </p:nvPr>
        </p:nvSpPr>
        <p:spPr>
          <a:ln/>
        </p:spPr>
        <p:txBody>
          <a:bodyPr/>
          <a:lstStyle/>
          <a:p>
            <a:r>
              <a:rPr lang="pl-PL" altLang="zh-CN" dirty="0"/>
              <a:t>Lambda expressions</a:t>
            </a:r>
            <a:endParaRPr lang="en-US" altLang="zh-CN" i="1" dirty="0"/>
          </a:p>
        </p:txBody>
      </p:sp>
      <p:sp>
        <p:nvSpPr>
          <p:cNvPr id="57347"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None/>
            </a:pPr>
            <a:r>
              <a:rPr lang="pl-PL" altLang="zh-CN" sz="1800" dirty="0">
                <a:latin typeface="Nokia Pure Headline Light" pitchFamily="34" charset="0"/>
              </a:rPr>
              <a:t>Scope of variables</a:t>
            </a:r>
            <a:endParaRPr lang="en-US" altLang="zh-CN" sz="1800" dirty="0">
              <a:latin typeface="Nokia Pure Headline Light" pitchFamily="34" charset="0"/>
            </a:endParaRPr>
          </a:p>
        </p:txBody>
      </p:sp>
      <p:sp>
        <p:nvSpPr>
          <p:cNvPr id="57348" name="Text Placeholder 3"/>
          <p:cNvSpPr>
            <a:spLocks noGrp="1" noChangeArrowheads="1"/>
          </p:cNvSpPr>
          <p:nvPr>
            <p:ph sz="quarter" idx="4294967295"/>
          </p:nvPr>
        </p:nvSpPr>
        <p:spPr bwMode="auto">
          <a:xfrm>
            <a:off x="423863" y="1087438"/>
            <a:ext cx="8221662" cy="3458436"/>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#include &lt;memory&gt;</a:t>
            </a: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a {5};</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auto add5 = [=](</a:t>
            </a: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x) { return x + a; };</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counter {};</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auto </a:t>
            </a:r>
            <a:r>
              <a:rPr lang="en-US" altLang="zh-CN" sz="1200" dirty="0" err="1">
                <a:solidFill>
                  <a:srgbClr val="000000"/>
                </a:solidFill>
                <a:latin typeface="Consolas" pitchFamily="49" charset="0"/>
                <a:ea typeface="DejaVu Sans" charset="0"/>
                <a:cs typeface="DejaVu Sans" charset="0"/>
                <a:sym typeface="Consolas" pitchFamily="49" charset="0"/>
              </a:rPr>
              <a:t>inc</a:t>
            </a:r>
            <a:r>
              <a:rPr lang="en-US" altLang="zh-CN" sz="1200" dirty="0">
                <a:solidFill>
                  <a:srgbClr val="000000"/>
                </a:solidFill>
                <a:latin typeface="Consolas" pitchFamily="49" charset="0"/>
                <a:ea typeface="DejaVu Sans" charset="0"/>
                <a:cs typeface="DejaVu Sans" charset="0"/>
                <a:sym typeface="Consolas" pitchFamily="49" charset="0"/>
              </a:rPr>
              <a:t> = [&amp;counter] { counter++; }</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even_count</a:t>
            </a:r>
            <a:r>
              <a:rPr lang="en-US" altLang="zh-CN" sz="1200" dirty="0">
                <a:solidFill>
                  <a:srgbClr val="000000"/>
                </a:solidFill>
                <a:latin typeface="Consolas" pitchFamily="49" charset="0"/>
                <a:ea typeface="DejaVu Sans" charset="0"/>
                <a:cs typeface="DejaVu Sans" charset="0"/>
                <a:sym typeface="Consolas" pitchFamily="49" charset="0"/>
              </a:rPr>
              <a:t> = 0;</a:t>
            </a: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for_each</a:t>
            </a:r>
            <a:r>
              <a:rPr lang="en-US" altLang="zh-CN" sz="1200" dirty="0">
                <a:solidFill>
                  <a:srgbClr val="000000"/>
                </a:solidFill>
                <a:latin typeface="Consolas" pitchFamily="49" charset="0"/>
                <a:ea typeface="DejaVu Sans" charset="0"/>
                <a:cs typeface="DejaVu Sans" charset="0"/>
                <a:sym typeface="Consolas" pitchFamily="49" charset="0"/>
              </a:rPr>
              <a:t>(</a:t>
            </a:r>
            <a:r>
              <a:rPr lang="en-US" altLang="zh-CN" sz="1200" dirty="0" err="1">
                <a:solidFill>
                  <a:srgbClr val="000000"/>
                </a:solidFill>
                <a:latin typeface="Consolas" pitchFamily="49" charset="0"/>
                <a:ea typeface="DejaVu Sans" charset="0"/>
                <a:cs typeface="DejaVu Sans" charset="0"/>
                <a:sym typeface="Consolas" pitchFamily="49" charset="0"/>
              </a:rPr>
              <a:t>v.begin</a:t>
            </a: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v.end</a:t>
            </a:r>
            <a:r>
              <a:rPr lang="en-US" altLang="zh-CN" sz="1200" dirty="0">
                <a:solidFill>
                  <a:srgbClr val="000000"/>
                </a:solidFill>
                <a:latin typeface="Consolas" pitchFamily="49" charset="0"/>
                <a:ea typeface="DejaVu Sans" charset="0"/>
                <a:cs typeface="DejaVu Sans" charset="0"/>
                <a:sym typeface="Consolas" pitchFamily="49" charset="0"/>
              </a:rPr>
              <a:t>(), [&amp;</a:t>
            </a:r>
            <a:r>
              <a:rPr lang="en-US" altLang="zh-CN" sz="1200" dirty="0" err="1">
                <a:solidFill>
                  <a:srgbClr val="000000"/>
                </a:solidFill>
                <a:latin typeface="Consolas" pitchFamily="49" charset="0"/>
                <a:ea typeface="DejaVu Sans" charset="0"/>
                <a:cs typeface="DejaVu Sans" charset="0"/>
                <a:sym typeface="Consolas" pitchFamily="49" charset="0"/>
              </a:rPr>
              <a:t>even_count</a:t>
            </a: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int</a:t>
            </a:r>
            <a:r>
              <a:rPr lang="en-US" altLang="zh-CN" sz="1200" dirty="0">
                <a:solidFill>
                  <a:srgbClr val="000000"/>
                </a:solidFill>
                <a:latin typeface="Consolas" pitchFamily="49" charset="0"/>
                <a:ea typeface="DejaVu Sans" charset="0"/>
                <a:cs typeface="DejaVu Sans" charset="0"/>
                <a:sym typeface="Consolas" pitchFamily="49" charset="0"/>
              </a:rPr>
              <a:t> n)</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cout</a:t>
            </a:r>
            <a:r>
              <a:rPr lang="en-US" altLang="zh-CN" sz="1200" dirty="0">
                <a:solidFill>
                  <a:srgbClr val="000000"/>
                </a:solidFill>
                <a:latin typeface="Consolas" pitchFamily="49" charset="0"/>
                <a:ea typeface="DejaVu Sans" charset="0"/>
                <a:cs typeface="DejaVu Sans" charset="0"/>
                <a:sym typeface="Consolas" pitchFamily="49" charset="0"/>
              </a:rPr>
              <a:t> &lt;&lt; n;</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if (n % 2 == 0)</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a:t>
            </a:r>
            <a:r>
              <a:rPr lang="en-US" altLang="zh-CN" sz="1200" dirty="0" err="1">
                <a:solidFill>
                  <a:srgbClr val="000000"/>
                </a:solidFill>
                <a:latin typeface="Consolas" pitchFamily="49" charset="0"/>
                <a:ea typeface="DejaVu Sans" charset="0"/>
                <a:cs typeface="DejaVu Sans" charset="0"/>
                <a:sym typeface="Consolas" pitchFamily="49" charset="0"/>
              </a:rPr>
              <a:t>even_count</a:t>
            </a: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en-US" altLang="zh-CN" sz="12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200" dirty="0" err="1">
                <a:solidFill>
                  <a:srgbClr val="000000"/>
                </a:solidFill>
                <a:latin typeface="Consolas" pitchFamily="49" charset="0"/>
                <a:ea typeface="DejaVu Sans" charset="0"/>
                <a:cs typeface="DejaVu Sans" charset="0"/>
                <a:sym typeface="Consolas" pitchFamily="49" charset="0"/>
              </a:rPr>
              <a:t>cout</a:t>
            </a:r>
            <a:r>
              <a:rPr lang="en-US" altLang="zh-CN" sz="1200" dirty="0">
                <a:solidFill>
                  <a:srgbClr val="000000"/>
                </a:solidFill>
                <a:latin typeface="Consolas" pitchFamily="49" charset="0"/>
                <a:ea typeface="DejaVu Sans" charset="0"/>
                <a:cs typeface="DejaVu Sans" charset="0"/>
                <a:sym typeface="Consolas" pitchFamily="49" charset="0"/>
              </a:rPr>
              <a:t> &lt;&lt; "There are " &lt;&lt; </a:t>
            </a:r>
            <a:r>
              <a:rPr lang="en-US" altLang="zh-CN" sz="1200" dirty="0" err="1">
                <a:solidFill>
                  <a:srgbClr val="000000"/>
                </a:solidFill>
                <a:latin typeface="Consolas" pitchFamily="49" charset="0"/>
                <a:ea typeface="DejaVu Sans" charset="0"/>
                <a:cs typeface="DejaVu Sans" charset="0"/>
                <a:sym typeface="Consolas" pitchFamily="49" charset="0"/>
              </a:rPr>
              <a:t>even_count</a:t>
            </a:r>
            <a:r>
              <a:rPr lang="en-US" altLang="zh-CN" sz="12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r>
              <a:rPr lang="en-US" altLang="zh-CN" sz="1200" dirty="0">
                <a:solidFill>
                  <a:srgbClr val="000000"/>
                </a:solidFill>
                <a:latin typeface="Consolas" pitchFamily="49" charset="0"/>
                <a:ea typeface="DejaVu Sans" charset="0"/>
                <a:cs typeface="DejaVu Sans" charset="0"/>
                <a:sym typeface="Consolas" pitchFamily="49" charset="0"/>
              </a:rPr>
              <a:t>     &lt;&lt; " even numbers in the vector." &lt;&lt; </a:t>
            </a:r>
            <a:r>
              <a:rPr lang="en-US" altLang="zh-CN" sz="1200" dirty="0" err="1">
                <a:solidFill>
                  <a:srgbClr val="000000"/>
                </a:solidFill>
                <a:latin typeface="Consolas" pitchFamily="49" charset="0"/>
                <a:ea typeface="DejaVu Sans" charset="0"/>
                <a:cs typeface="DejaVu Sans" charset="0"/>
                <a:sym typeface="Consolas" pitchFamily="49" charset="0"/>
              </a:rPr>
              <a:t>endl</a:t>
            </a:r>
            <a:r>
              <a:rPr lang="en-US" altLang="zh-CN" sz="1200" dirty="0">
                <a:solidFill>
                  <a:srgbClr val="000000"/>
                </a:solidFill>
                <a:latin typeface="Consolas" pitchFamily="49" charset="0"/>
                <a:ea typeface="DejaVu Sans" charset="0"/>
                <a:cs typeface="DejaVu Sans" charset="0"/>
                <a:sym typeface="Consolas" pitchFamily="49"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idx="4294967295"/>
          </p:nvPr>
        </p:nvSpPr>
        <p:spPr>
          <a:ln/>
        </p:spPr>
        <p:txBody>
          <a:bodyPr/>
          <a:lstStyle/>
          <a:p>
            <a:r>
              <a:rPr lang="pl-PL" altLang="zh-CN" dirty="0"/>
              <a:t>Lambda expressions</a:t>
            </a:r>
            <a:endParaRPr lang="en-US" altLang="zh-CN" i="1" dirty="0"/>
          </a:p>
        </p:txBody>
      </p:sp>
      <p:sp>
        <p:nvSpPr>
          <p:cNvPr id="5939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Generic lambdas</a:t>
            </a:r>
            <a:r>
              <a:rPr lang="en-US" altLang="zh-CN" sz="1800" dirty="0">
                <a:latin typeface="Nokia Pure Headline Light" pitchFamily="34" charset="0"/>
              </a:rPr>
              <a:t> (C++14)</a:t>
            </a:r>
          </a:p>
        </p:txBody>
      </p:sp>
      <p:sp>
        <p:nvSpPr>
          <p:cNvPr id="59396" name="Text Placeholder 3"/>
          <p:cNvSpPr>
            <a:spLocks noGrp="1" noChangeArrowheads="1"/>
          </p:cNvSpPr>
          <p:nvPr>
            <p:ph sz="quarter" idx="4294967295"/>
          </p:nvPr>
        </p:nvSpPr>
        <p:spPr bwMode="auto">
          <a:xfrm>
            <a:off x="423863" y="1087438"/>
            <a:ext cx="8216900" cy="3255962"/>
          </a:xfrm>
          <a:prstGeom prst="rect">
            <a:avLst/>
          </a:prstGeom>
          <a:noFill/>
          <a:ln/>
        </p:spPr>
        <p:txBody>
          <a:bodyPr lIns="0" tIns="0" rIns="0" bIns="0"/>
          <a:lstStyle/>
          <a:p>
            <a:pPr marL="0" indent="0">
              <a:buFont typeface="Arial" pitchFamily="34" charset="0"/>
              <a:buNone/>
            </a:pPr>
            <a:r>
              <a:rPr lang="pl-PL" altLang="zh-CN" sz="1400" dirty="0"/>
              <a:t>In C++11 parameters of lambda expression must be declared with use of specific type.</a:t>
            </a:r>
          </a:p>
          <a:p>
            <a:pPr marL="0" indent="0">
              <a:buFont typeface="Arial" pitchFamily="34" charset="0"/>
              <a:buNone/>
            </a:pPr>
            <a:r>
              <a:rPr lang="pl-PL" altLang="zh-CN" sz="1400" dirty="0"/>
              <a:t>C++14 allows to declare paramater as </a:t>
            </a:r>
            <a:r>
              <a:rPr lang="pl-PL" altLang="zh-CN" sz="1400" i="1" dirty="0"/>
              <a:t>auto</a:t>
            </a:r>
            <a:r>
              <a:rPr lang="en-US" altLang="zh-CN" sz="1400" dirty="0"/>
              <a:t> (</a:t>
            </a:r>
            <a:r>
              <a:rPr lang="en-US" altLang="zh-CN" sz="1400" i="1" dirty="0"/>
              <a:t>generic lambda</a:t>
            </a:r>
            <a:r>
              <a:rPr lang="en-US" altLang="zh-CN" sz="1400" dirty="0"/>
              <a:t>).</a:t>
            </a:r>
          </a:p>
          <a:p>
            <a:pPr marL="0" indent="0">
              <a:buFont typeface="Arial" pitchFamily="34" charset="0"/>
              <a:buNone/>
            </a:pPr>
            <a:r>
              <a:rPr lang="pl-PL" altLang="zh-CN" sz="1400" dirty="0"/>
              <a:t>This allows compiler to deduce the type of lambda parameter in the same way parameters of templates are deduced. In result compiler generates code equivalent to closure class given below.</a:t>
            </a:r>
            <a:endParaRPr lang="en-US" altLang="zh-CN" sz="1400" dirty="0"/>
          </a:p>
        </p:txBody>
      </p:sp>
      <p:sp>
        <p:nvSpPr>
          <p:cNvPr id="59397" name="Text Placeholder 3"/>
          <p:cNvSpPr>
            <a:spLocks noGrp="1" noChangeArrowheads="1"/>
          </p:cNvSpPr>
          <p:nvPr>
            <p:ph sz="quarter" idx="4294967295"/>
          </p:nvPr>
        </p:nvSpPr>
        <p:spPr bwMode="auto">
          <a:xfrm>
            <a:off x="423863" y="2247900"/>
            <a:ext cx="8221662" cy="2343150"/>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auto lambda = [](auto x, auto y) { return x + y; }</a:t>
            </a:r>
          </a:p>
          <a:p>
            <a:pPr marL="0" indent="0">
              <a:spcAft>
                <a:spcPct val="0"/>
              </a:spcAft>
              <a:buFont typeface="Arial" pitchFamily="34" charset="0"/>
              <a:buNone/>
            </a:pPr>
            <a:endParaRPr lang="en-US" altLang="zh-CN"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endParaRPr lang="en-US" altLang="zh-CN"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100" dirty="0" err="1">
                <a:solidFill>
                  <a:srgbClr val="000000"/>
                </a:solidFill>
                <a:latin typeface="Consolas" pitchFamily="49" charset="0"/>
                <a:ea typeface="DejaVu Sans" charset="0"/>
                <a:cs typeface="DejaVu Sans" charset="0"/>
                <a:sym typeface="Consolas" pitchFamily="49" charset="0"/>
              </a:rPr>
              <a:t>struct</a:t>
            </a:r>
            <a:r>
              <a:rPr lang="en-US" altLang="zh-CN" sz="1100" dirty="0">
                <a:solidFill>
                  <a:srgbClr val="000000"/>
                </a:solidFill>
                <a:latin typeface="Consolas" pitchFamily="49" charset="0"/>
                <a:ea typeface="DejaVu Sans" charset="0"/>
                <a:cs typeface="DejaVu Sans" charset="0"/>
                <a:sym typeface="Consolas" pitchFamily="49" charset="0"/>
              </a:rPr>
              <a:t> </a:t>
            </a:r>
            <a:r>
              <a:rPr lang="en-US" altLang="zh-CN" sz="1100" dirty="0" err="1">
                <a:solidFill>
                  <a:srgbClr val="000000"/>
                </a:solidFill>
                <a:latin typeface="Consolas" pitchFamily="49" charset="0"/>
                <a:ea typeface="DejaVu Sans" charset="0"/>
                <a:cs typeface="DejaVu Sans" charset="0"/>
                <a:sym typeface="Consolas" pitchFamily="49" charset="0"/>
              </a:rPr>
              <a:t>UnnamedClosureClass</a:t>
            </a:r>
            <a:endParaRPr lang="en-US" altLang="zh-CN"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template &lt;</a:t>
            </a:r>
            <a:r>
              <a:rPr lang="en-US" altLang="zh-CN" sz="1100" dirty="0" err="1">
                <a:solidFill>
                  <a:srgbClr val="000000"/>
                </a:solidFill>
                <a:latin typeface="Consolas" pitchFamily="49" charset="0"/>
                <a:ea typeface="DejaVu Sans" charset="0"/>
                <a:cs typeface="DejaVu Sans" charset="0"/>
                <a:sym typeface="Consolas" pitchFamily="49" charset="0"/>
              </a:rPr>
              <a:t>typename</a:t>
            </a:r>
            <a:r>
              <a:rPr lang="en-US" altLang="zh-CN" sz="1100" dirty="0">
                <a:solidFill>
                  <a:srgbClr val="000000"/>
                </a:solidFill>
                <a:latin typeface="Consolas" pitchFamily="49" charset="0"/>
                <a:ea typeface="DejaVu Sans" charset="0"/>
                <a:cs typeface="DejaVu Sans" charset="0"/>
                <a:sym typeface="Consolas" pitchFamily="49" charset="0"/>
              </a:rPr>
              <a:t> T1, </a:t>
            </a:r>
            <a:r>
              <a:rPr lang="en-US" altLang="zh-CN" sz="1100" dirty="0" err="1">
                <a:solidFill>
                  <a:srgbClr val="000000"/>
                </a:solidFill>
                <a:latin typeface="Consolas" pitchFamily="49" charset="0"/>
                <a:ea typeface="DejaVu Sans" charset="0"/>
                <a:cs typeface="DejaVu Sans" charset="0"/>
                <a:sym typeface="Consolas" pitchFamily="49" charset="0"/>
              </a:rPr>
              <a:t>typename</a:t>
            </a:r>
            <a:r>
              <a:rPr lang="en-US" altLang="zh-CN" sz="1100" dirty="0">
                <a:solidFill>
                  <a:srgbClr val="000000"/>
                </a:solidFill>
                <a:latin typeface="Consolas" pitchFamily="49" charset="0"/>
                <a:ea typeface="DejaVu Sans" charset="0"/>
                <a:cs typeface="DejaVu Sans" charset="0"/>
                <a:sym typeface="Consolas" pitchFamily="49" charset="0"/>
              </a:rPr>
              <a:t> T2&gt;</a:t>
            </a: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auto operator()(T1 x, T2 y) </a:t>
            </a:r>
            <a:r>
              <a:rPr lang="en-US" altLang="zh-CN" sz="1100" dirty="0" err="1">
                <a:solidFill>
                  <a:srgbClr val="000000"/>
                </a:solidFill>
                <a:latin typeface="Consolas" pitchFamily="49" charset="0"/>
                <a:ea typeface="DejaVu Sans" charset="0"/>
                <a:cs typeface="DejaVu Sans" charset="0"/>
                <a:sym typeface="Consolas" pitchFamily="49" charset="0"/>
              </a:rPr>
              <a:t>const</a:t>
            </a:r>
            <a:r>
              <a:rPr lang="en-US" altLang="zh-CN" sz="11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return x + y;</a:t>
            </a: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    }</a:t>
            </a: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en-US" altLang="zh-CN"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en-US" altLang="zh-CN" sz="1100" dirty="0">
                <a:solidFill>
                  <a:srgbClr val="000000"/>
                </a:solidFill>
                <a:latin typeface="Consolas" pitchFamily="49" charset="0"/>
                <a:ea typeface="DejaVu Sans" charset="0"/>
                <a:cs typeface="DejaVu Sans" charset="0"/>
                <a:sym typeface="Consolas" pitchFamily="49" charset="0"/>
              </a:rPr>
              <a:t>auto lambda = </a:t>
            </a:r>
            <a:r>
              <a:rPr lang="en-US" altLang="zh-CN" sz="1100" dirty="0" err="1">
                <a:solidFill>
                  <a:srgbClr val="000000"/>
                </a:solidFill>
                <a:latin typeface="Consolas" pitchFamily="49" charset="0"/>
                <a:ea typeface="DejaVu Sans" charset="0"/>
                <a:cs typeface="DejaVu Sans" charset="0"/>
                <a:sym typeface="Consolas" pitchFamily="49" charset="0"/>
              </a:rPr>
              <a:t>UnnamedClosureClass</a:t>
            </a:r>
            <a:r>
              <a:rPr lang="en-US" altLang="zh-CN" sz="1100" dirty="0">
                <a:solidFill>
                  <a:srgbClr val="000000"/>
                </a:solidFill>
                <a:latin typeface="Consolas" pitchFamily="49" charset="0"/>
                <a:ea typeface="DejaVu Sans" charset="0"/>
                <a:cs typeface="DejaVu Sans" charset="0"/>
                <a:sym typeface="Consolas" pitchFamily="49" charset="0"/>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noGrp="1" noChangeArrowheads="1"/>
          </p:cNvSpPr>
          <p:nvPr>
            <p:ph type="title" idx="4294967295"/>
          </p:nvPr>
        </p:nvSpPr>
        <p:spPr>
          <a:ln/>
        </p:spPr>
        <p:txBody>
          <a:bodyPr/>
          <a:lstStyle/>
          <a:p>
            <a:r>
              <a:rPr lang="pl-PL" altLang="zh-CN" dirty="0"/>
              <a:t>Lambda expressions</a:t>
            </a:r>
            <a:endParaRPr lang="en-US" altLang="zh-CN" i="1" dirty="0"/>
          </a:p>
        </p:txBody>
      </p:sp>
      <p:sp>
        <p:nvSpPr>
          <p:cNvPr id="5939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Lambda capture expressions (C++14)</a:t>
            </a:r>
            <a:endParaRPr lang="en-US" altLang="zh-CN" sz="1800" dirty="0">
              <a:latin typeface="Nokia Pure Headline Light" pitchFamily="34" charset="0"/>
            </a:endParaRPr>
          </a:p>
        </p:txBody>
      </p:sp>
      <p:sp>
        <p:nvSpPr>
          <p:cNvPr id="59396" name="Text Placeholder 3"/>
          <p:cNvSpPr>
            <a:spLocks noGrp="1" noChangeArrowheads="1"/>
          </p:cNvSpPr>
          <p:nvPr>
            <p:ph sz="quarter" idx="4294967295"/>
          </p:nvPr>
        </p:nvSpPr>
        <p:spPr bwMode="auto">
          <a:xfrm>
            <a:off x="423863" y="1087438"/>
            <a:ext cx="8216900" cy="3255962"/>
          </a:xfrm>
          <a:prstGeom prst="rect">
            <a:avLst/>
          </a:prstGeom>
          <a:noFill/>
          <a:ln/>
        </p:spPr>
        <p:txBody>
          <a:bodyPr lIns="0" tIns="0" rIns="0" bIns="0"/>
          <a:lstStyle/>
          <a:p>
            <a:pPr marL="0" indent="0">
              <a:buNone/>
            </a:pPr>
            <a:r>
              <a:rPr lang="en-US" sz="1400" dirty="0"/>
              <a:t>C++11 lambda functions capture variables declared in their outer scope by value-copy or by reference. This means that value members of a lambda cannot be move-only types.</a:t>
            </a:r>
            <a:endParaRPr lang="pl-PL" sz="1400" dirty="0"/>
          </a:p>
          <a:p>
            <a:pPr marL="0" indent="0">
              <a:buNone/>
            </a:pPr>
            <a:r>
              <a:rPr lang="en-US" sz="1400" dirty="0"/>
              <a:t>C++14 allows captured members to be initialized with arbitrary expressions. This allows both capture by value-move and declaring arbitrary members of the lambda, without having a correspondingly named variable in an outer scope.</a:t>
            </a:r>
            <a:endParaRPr lang="en-US" altLang="zh-CN" sz="1400" dirty="0"/>
          </a:p>
        </p:txBody>
      </p:sp>
      <p:sp>
        <p:nvSpPr>
          <p:cNvPr id="59397" name="Text Placeholder 3"/>
          <p:cNvSpPr>
            <a:spLocks noGrp="1" noChangeArrowheads="1"/>
          </p:cNvSpPr>
          <p:nvPr>
            <p:ph sz="quarter" idx="4294967295"/>
          </p:nvPr>
        </p:nvSpPr>
        <p:spPr bwMode="auto">
          <a:xfrm>
            <a:off x="423863" y="2570551"/>
            <a:ext cx="8221662" cy="1806186"/>
          </a:xfrm>
          <a:prstGeom prst="rect">
            <a:avLst/>
          </a:prstGeom>
          <a:solidFill>
            <a:srgbClr val="FFFFFF"/>
          </a:solidFill>
          <a:ln w="25400" cap="flat">
            <a:solidFill>
              <a:srgbClr val="A8BBC0"/>
            </a:solidFill>
            <a:bevel/>
            <a:headEnd/>
            <a:tailEnd/>
          </a:ln>
        </p:spPr>
        <p:txBody>
          <a:bodyPr lIns="72000" tIns="72000" rIns="72000" bIns="72000" anchor="ctr"/>
          <a:lstStyle/>
          <a:p>
            <a:pPr marL="0" indent="0">
              <a:spcAft>
                <a:spcPct val="0"/>
              </a:spcAft>
              <a:buFont typeface="Arial" pitchFamily="34" charset="0"/>
              <a:buNone/>
            </a:pPr>
            <a:r>
              <a:rPr lang="en-US" altLang="zh-CN" sz="1400" dirty="0">
                <a:solidFill>
                  <a:srgbClr val="000000"/>
                </a:solidFill>
                <a:latin typeface="Consolas" pitchFamily="49" charset="0"/>
                <a:ea typeface="DejaVu Sans" charset="0"/>
                <a:cs typeface="DejaVu Sans" charset="0"/>
                <a:sym typeface="Consolas" pitchFamily="49" charset="0"/>
              </a:rPr>
              <a:t>auto lambda = [</a:t>
            </a:r>
            <a:r>
              <a:rPr lang="pl-PL" altLang="zh-CN" sz="1400" dirty="0">
                <a:solidFill>
                  <a:srgbClr val="000000"/>
                </a:solidFill>
                <a:latin typeface="Consolas" pitchFamily="49" charset="0"/>
                <a:ea typeface="DejaVu Sans" charset="0"/>
                <a:cs typeface="DejaVu Sans" charset="0"/>
                <a:sym typeface="Consolas" pitchFamily="49" charset="0"/>
              </a:rPr>
              <a:t>value = 1</a:t>
            </a:r>
            <a:r>
              <a:rPr lang="en-US" altLang="zh-CN" sz="1400" dirty="0">
                <a:solidFill>
                  <a:srgbClr val="000000"/>
                </a:solidFill>
                <a:latin typeface="Consolas" pitchFamily="49" charset="0"/>
                <a:ea typeface="DejaVu Sans" charset="0"/>
                <a:cs typeface="DejaVu Sans" charset="0"/>
                <a:sym typeface="Consolas" pitchFamily="49" charset="0"/>
              </a:rPr>
              <a:t>]{ return </a:t>
            </a:r>
            <a:r>
              <a:rPr lang="pl-PL" altLang="zh-CN" sz="1400" dirty="0">
                <a:solidFill>
                  <a:srgbClr val="000000"/>
                </a:solidFill>
                <a:latin typeface="Consolas" pitchFamily="49" charset="0"/>
                <a:ea typeface="DejaVu Sans" charset="0"/>
                <a:cs typeface="DejaVu Sans" charset="0"/>
                <a:sym typeface="Consolas" pitchFamily="49" charset="0"/>
              </a:rPr>
              <a:t>value</a:t>
            </a:r>
            <a:r>
              <a:rPr lang="en-US" altLang="zh-CN" sz="1400" dirty="0">
                <a:solidFill>
                  <a:srgbClr val="000000"/>
                </a:solidFill>
                <a:latin typeface="Consolas" pitchFamily="49" charset="0"/>
                <a:ea typeface="DejaVu Sans" charset="0"/>
                <a:cs typeface="DejaVu Sans" charset="0"/>
                <a:sym typeface="Consolas" pitchFamily="49" charset="0"/>
              </a:rPr>
              <a:t>; }</a:t>
            </a:r>
            <a:r>
              <a:rPr lang="pl-PL" altLang="zh-CN" sz="1400" dirty="0">
                <a:solidFill>
                  <a:srgbClr val="000000"/>
                </a:solidFill>
                <a:latin typeface="Consolas" pitchFamily="49" charset="0"/>
                <a:ea typeface="DejaVu Sans" charset="0"/>
                <a:cs typeface="DejaVu Sans" charset="0"/>
                <a:sym typeface="Consolas" pitchFamily="49" charset="0"/>
              </a:rPr>
              <a:t>;</a:t>
            </a:r>
            <a:endParaRPr lang="en-US" altLang="zh-CN" sz="14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endParaRPr lang="en-US" altLang="zh-CN" sz="14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endParaRPr lang="en-US" altLang="zh-CN" sz="14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zh-CN" sz="1400" dirty="0">
                <a:solidFill>
                  <a:srgbClr val="000000"/>
                </a:solidFill>
                <a:latin typeface="Consolas" pitchFamily="49" charset="0"/>
                <a:ea typeface="DejaVu Sans" charset="0"/>
                <a:cs typeface="DejaVu Sans" charset="0"/>
                <a:sym typeface="Consolas" pitchFamily="49" charset="0"/>
              </a:rPr>
              <a:t>std::unique_ptr&lt;int&gt; ptr(new int(10));</a:t>
            </a:r>
          </a:p>
          <a:p>
            <a:pPr marL="0" indent="0">
              <a:spcAft>
                <a:spcPct val="0"/>
              </a:spcAft>
              <a:buFont typeface="Arial" pitchFamily="34" charset="0"/>
              <a:buNone/>
            </a:pPr>
            <a:r>
              <a:rPr lang="pl-PL" altLang="zh-CN" sz="1400" dirty="0">
                <a:solidFill>
                  <a:srgbClr val="000000"/>
                </a:solidFill>
                <a:latin typeface="Consolas" pitchFamily="49" charset="0"/>
                <a:ea typeface="DejaVu Sans" charset="0"/>
                <a:cs typeface="DejaVu Sans" charset="0"/>
                <a:sym typeface="Consolas" pitchFamily="49" charset="0"/>
              </a:rPr>
              <a:t>auto anotherLambda = [value = std::move(ptr)] {return *value;};</a:t>
            </a:r>
            <a:endParaRPr lang="en-US" altLang="zh-CN" sz="1400" dirty="0">
              <a:solidFill>
                <a:srgbClr val="000000"/>
              </a:solidFill>
              <a:latin typeface="Consolas" pitchFamily="49" charset="0"/>
              <a:ea typeface="DejaVu Sans" charset="0"/>
              <a:cs typeface="DejaVu Sans" charset="0"/>
              <a:sym typeface="Consolas" pitchFamily="49" charset="0"/>
            </a:endParaRPr>
          </a:p>
        </p:txBody>
      </p:sp>
    </p:spTree>
    <p:extLst>
      <p:ext uri="{BB962C8B-B14F-4D97-AF65-F5344CB8AC3E}">
        <p14:creationId xmlns:p14="http://schemas.microsoft.com/office/powerpoint/2010/main" val="18732724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endParaRPr lang="pl-PL" altLang="en-US" sz="1050" b="1" dirty="0"/>
          </a:p>
          <a:p>
            <a:pPr marL="342900" indent="-342900">
              <a:buFont typeface="+mj-lt"/>
              <a:buAutoNum type="arabicPeriod"/>
            </a:pPr>
            <a:r>
              <a:rPr lang="pl-PL" altLang="en-US" sz="1400" dirty="0"/>
              <a:t>New modifiers</a:t>
            </a:r>
          </a:p>
          <a:p>
            <a:pPr marL="342900" indent="-342900">
              <a:buFont typeface="+mj-lt"/>
              <a:buAutoNum type="arabicPeriod"/>
            </a:pPr>
            <a:r>
              <a:rPr lang="pl-PL" altLang="en-US" sz="1400" b="1" dirty="0"/>
              <a:t>New constructions</a:t>
            </a:r>
          </a:p>
          <a:p>
            <a:pPr marL="571500" lvl="1" indent="-342900">
              <a:buFont typeface="Arial" panose="020B0604020202020204" pitchFamily="34" charset="0"/>
              <a:buChar char="•"/>
            </a:pPr>
            <a:r>
              <a:rPr lang="pl-PL" altLang="en-US" sz="1050" dirty="0"/>
              <a:t>unified variable initialization</a:t>
            </a:r>
          </a:p>
          <a:p>
            <a:pPr marL="571500" lvl="1" indent="-342900">
              <a:buFont typeface="Arial" panose="020B0604020202020204" pitchFamily="34" charset="0"/>
              <a:buChar char="•"/>
            </a:pPr>
            <a:r>
              <a:rPr lang="pl-PL" altLang="en-US" sz="1050" dirty="0"/>
              <a:t>move semantics</a:t>
            </a:r>
          </a:p>
          <a:p>
            <a:pPr marL="571500" lvl="1" indent="-342900">
              <a:buFont typeface="Arial" panose="020B0604020202020204" pitchFamily="34" charset="0"/>
              <a:buChar char="•"/>
            </a:pPr>
            <a:r>
              <a:rPr lang="pl-PL" altLang="en-US" sz="1050" dirty="0"/>
              <a:t>smart pointers</a:t>
            </a:r>
          </a:p>
          <a:p>
            <a:pPr marL="571500" lvl="1" indent="-342900">
              <a:buFont typeface="Arial" panose="020B0604020202020204" pitchFamily="34" charset="0"/>
              <a:buChar char="•"/>
            </a:pPr>
            <a:r>
              <a:rPr lang="pl-PL" altLang="en-US" sz="1050" dirty="0"/>
              <a:t>delegating constructors</a:t>
            </a:r>
          </a:p>
          <a:p>
            <a:pPr marL="571500" lvl="1" indent="-342900">
              <a:buFont typeface="Arial" panose="020B0604020202020204" pitchFamily="34" charset="0"/>
              <a:buChar char="•"/>
            </a:pPr>
            <a:r>
              <a:rPr lang="pl-PL" altLang="en-US" sz="1050" dirty="0"/>
              <a:t>lambda expressions</a:t>
            </a:r>
          </a:p>
          <a:p>
            <a:pPr marL="571500" lvl="1" indent="-342900">
              <a:buFont typeface="Arial" panose="020B0604020202020204" pitchFamily="34" charset="0"/>
              <a:buChar char="•"/>
            </a:pPr>
            <a:r>
              <a:rPr lang="pl-PL" altLang="en-US" sz="1050" b="1" dirty="0"/>
              <a:t>variadic templates</a:t>
            </a:r>
          </a:p>
          <a:p>
            <a:pPr marL="342900" indent="-342900">
              <a:buFont typeface="+mj-lt"/>
              <a:buAutoNum type="arabicPeriod"/>
            </a:pPr>
            <a:r>
              <a:rPr lang="pl-PL" altLang="en-US" sz="1400" dirty="0"/>
              <a:t>Standard </a:t>
            </a:r>
            <a:r>
              <a:rPr lang="pl-PL" altLang="en-US" sz="1400" dirty="0" err="1"/>
              <a:t>library</a:t>
            </a:r>
            <a:endParaRPr lang="pl-PL" altLang="en-US" sz="1050" b="1" dirty="0"/>
          </a:p>
        </p:txBody>
      </p:sp>
    </p:spTree>
    <p:extLst>
      <p:ext uri="{BB962C8B-B14F-4D97-AF65-F5344CB8AC3E}">
        <p14:creationId xmlns:p14="http://schemas.microsoft.com/office/powerpoint/2010/main" val="25563043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idx="4294967295"/>
          </p:nvPr>
        </p:nvSpPr>
        <p:spPr>
          <a:ln/>
        </p:spPr>
        <p:txBody>
          <a:bodyPr/>
          <a:lstStyle/>
          <a:p>
            <a:pPr marL="0" indent="0"/>
            <a:r>
              <a:rPr lang="en-US" altLang="zh-CN"/>
              <a:t>Variadic templates</a:t>
            </a:r>
            <a:endParaRPr lang="en-US" altLang="zh-CN" i="1"/>
          </a:p>
        </p:txBody>
      </p:sp>
      <p:sp>
        <p:nvSpPr>
          <p:cNvPr id="60419"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Syntax</a:t>
            </a:r>
            <a:endParaRPr lang="pl-PL" altLang="en-US" dirty="0"/>
          </a:p>
        </p:txBody>
      </p:sp>
      <p:sp>
        <p:nvSpPr>
          <p:cNvPr id="60420" name="Text Placeholder 3"/>
          <p:cNvSpPr>
            <a:spLocks noGrp="1" noChangeArrowheads="1"/>
          </p:cNvSpPr>
          <p:nvPr>
            <p:ph sz="quarter" idx="4294967295"/>
          </p:nvPr>
        </p:nvSpPr>
        <p:spPr bwMode="auto">
          <a:xfrm>
            <a:off x="423863" y="1087438"/>
            <a:ext cx="8216900" cy="741362"/>
          </a:xfrm>
          <a:prstGeom prst="rect">
            <a:avLst/>
          </a:prstGeom>
          <a:noFill/>
          <a:ln/>
        </p:spPr>
        <p:txBody>
          <a:bodyPr lIns="0" tIns="0" rIns="0" bIns="0"/>
          <a:lstStyle/>
          <a:p>
            <a:pPr marL="0" indent="0">
              <a:buFont typeface="Arial" pitchFamily="34" charset="0"/>
              <a:buNone/>
            </a:pPr>
            <a:r>
              <a:rPr lang="pl-PL" altLang="zh-CN" sz="1400" dirty="0"/>
              <a:t>Templates with variable number of arguments (</a:t>
            </a:r>
            <a:r>
              <a:rPr lang="pl-PL" altLang="zh-CN" sz="1400" i="1" dirty="0"/>
              <a:t>variadic template</a:t>
            </a:r>
            <a:r>
              <a:rPr lang="pl-PL" altLang="zh-CN" sz="1400" dirty="0"/>
              <a:t>) use new syntax of parameter pack, that represents many or zero parameters of template.</a:t>
            </a:r>
          </a:p>
        </p:txBody>
      </p:sp>
      <p:sp>
        <p:nvSpPr>
          <p:cNvPr id="60421" name="Text Placeholder 3"/>
          <p:cNvSpPr>
            <a:spLocks noGrp="1" noChangeArrowheads="1"/>
          </p:cNvSpPr>
          <p:nvPr>
            <p:ph sz="quarter" idx="4294967295"/>
          </p:nvPr>
        </p:nvSpPr>
        <p:spPr bwMode="auto">
          <a:xfrm>
            <a:off x="423863" y="1645920"/>
            <a:ext cx="8221662" cy="2730818"/>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spcAft>
                <a:spcPct val="0"/>
              </a:spcAft>
              <a:buFont typeface="Arial" pitchFamily="34" charset="0"/>
              <a:buNone/>
            </a:pPr>
            <a:r>
              <a:rPr lang="pl-PL" altLang="en-US" sz="1100" dirty="0" err="1">
                <a:solidFill>
                  <a:srgbClr val="000000"/>
                </a:solidFill>
                <a:latin typeface="Consolas" pitchFamily="49" charset="0"/>
                <a:ea typeface="DejaVu Sans" charset="0"/>
                <a:cs typeface="DejaVu Sans" charset="0"/>
                <a:sym typeface="Consolas" pitchFamily="49" charset="0"/>
              </a:rPr>
              <a:t>template&lt;class</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Types</a:t>
            </a:r>
            <a:r>
              <a:rPr lang="pl-PL" altLang="en-US" sz="1100" dirty="0">
                <a:solidFill>
                  <a:srgbClr val="000000"/>
                </a:solidFill>
                <a:latin typeface="Consolas" pitchFamily="49" charset="0"/>
                <a:ea typeface="DejaVu Sans" charset="0"/>
                <a:cs typeface="DejaVu Sans" charset="0"/>
                <a:sym typeface="Consolas" pitchFamily="49" charset="0"/>
              </a:rPr>
              <a:t>&gt;</a:t>
            </a:r>
          </a:p>
          <a:p>
            <a:pPr marL="0" indent="0">
              <a:spcAft>
                <a:spcPct val="0"/>
              </a:spcAft>
              <a:buFont typeface="Arial" pitchFamily="34" charset="0"/>
              <a:buNone/>
            </a:pPr>
            <a:r>
              <a:rPr lang="pl-PL" altLang="en-US" sz="1100" dirty="0" err="1">
                <a:solidFill>
                  <a:srgbClr val="000000"/>
                </a:solidFill>
                <a:latin typeface="Consolas" pitchFamily="49" charset="0"/>
                <a:ea typeface="DejaVu Sans" charset="0"/>
                <a:cs typeface="DejaVu Sans" charset="0"/>
                <a:sym typeface="Consolas" pitchFamily="49" charset="0"/>
              </a:rPr>
              <a:t>class</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variadic_class</a:t>
            </a:r>
            <a:endParaRPr lang="pl-PL" altLang="en-US"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br>
              <a:rPr lang="pl-PL" altLang="en-US" sz="1100" dirty="0">
                <a:solidFill>
                  <a:srgbClr val="000000"/>
                </a:solidFill>
                <a:latin typeface="Consolas" pitchFamily="49" charset="0"/>
                <a:ea typeface="DejaVu Sans" charset="0"/>
                <a:cs typeface="DejaVu Sans" charset="0"/>
                <a:sym typeface="Consolas" pitchFamily="49" charset="0"/>
              </a:rPr>
            </a:b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pl-PL" altLang="en-US"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100" dirty="0" err="1">
                <a:solidFill>
                  <a:srgbClr val="000000"/>
                </a:solidFill>
                <a:latin typeface="Consolas" pitchFamily="49" charset="0"/>
                <a:ea typeface="DejaVu Sans" charset="0"/>
                <a:cs typeface="DejaVu Sans" charset="0"/>
                <a:sym typeface="Consolas" pitchFamily="49" charset="0"/>
              </a:rPr>
              <a:t>template&lt;class</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Types</a:t>
            </a:r>
            <a:r>
              <a:rPr lang="pl-PL" altLang="en-US" sz="1100" dirty="0">
                <a:solidFill>
                  <a:srgbClr val="000000"/>
                </a:solidFill>
                <a:latin typeface="Consolas" pitchFamily="49" charset="0"/>
                <a:ea typeface="DejaVu Sans" charset="0"/>
                <a:cs typeface="DejaVu Sans" charset="0"/>
                <a:sym typeface="Consolas" pitchFamily="49" charset="0"/>
              </a:rPr>
              <a:t>&gt;</a:t>
            </a:r>
          </a:p>
          <a:p>
            <a:pPr marL="0" indent="0">
              <a:spcAft>
                <a:spcPct val="0"/>
              </a:spcAft>
              <a:buFont typeface="Arial" pitchFamily="34" charset="0"/>
              <a:buNone/>
            </a:pPr>
            <a:r>
              <a:rPr lang="pl-PL" altLang="en-US" sz="1100" dirty="0" err="1">
                <a:solidFill>
                  <a:srgbClr val="000000"/>
                </a:solidFill>
                <a:latin typeface="Consolas" pitchFamily="49" charset="0"/>
                <a:ea typeface="DejaVu Sans" charset="0"/>
                <a:cs typeface="DejaVu Sans" charset="0"/>
                <a:sym typeface="Consolas" pitchFamily="49" charset="0"/>
              </a:rPr>
              <a:t>void</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variadic_foo</a:t>
            </a:r>
            <a:r>
              <a:rPr lang="pl-PL" altLang="en-US" sz="1100" dirty="0">
                <a:solidFill>
                  <a:srgbClr val="000000"/>
                </a:solidFill>
                <a:latin typeface="Consolas" pitchFamily="49" charset="0"/>
                <a:ea typeface="DejaVu Sans" charset="0"/>
                <a:cs typeface="DejaVu Sans" charset="0"/>
                <a:sym typeface="Consolas" pitchFamily="49" charset="0"/>
              </a:rPr>
              <a:t>(</a:t>
            </a:r>
            <a:r>
              <a:rPr lang="pl-PL" altLang="en-US" sz="1100" dirty="0" err="1">
                <a:solidFill>
                  <a:srgbClr val="000000"/>
                </a:solidFill>
                <a:latin typeface="Consolas" pitchFamily="49" charset="0"/>
                <a:ea typeface="DejaVu Sans" charset="0"/>
                <a:cs typeface="DejaVu Sans" charset="0"/>
                <a:sym typeface="Consolas" pitchFamily="49" charset="0"/>
              </a:rPr>
              <a:t>Types</a:t>
            </a:r>
            <a:r>
              <a:rPr lang="pl-PL" altLang="en-US" sz="1100" dirty="0">
                <a:solidFill>
                  <a:srgbClr val="000000"/>
                </a:solidFill>
                <a:latin typeface="Consolas" pitchFamily="49" charset="0"/>
                <a:ea typeface="DejaVu Sans" charset="0"/>
                <a:cs typeface="DejaVu Sans" charset="0"/>
                <a:sym typeface="Consolas" pitchFamily="49" charset="0"/>
              </a:rPr>
              <a:t>&amp;&amp;... </a:t>
            </a:r>
            <a:r>
              <a:rPr lang="pl-PL" altLang="en-US" sz="1100" dirty="0" err="1">
                <a:solidFill>
                  <a:srgbClr val="000000"/>
                </a:solidFill>
                <a:latin typeface="Consolas" pitchFamily="49" charset="0"/>
                <a:ea typeface="DejaVu Sans" charset="0"/>
                <a:cs typeface="DejaVu Sans" charset="0"/>
                <a:sym typeface="Consolas" pitchFamily="49" charset="0"/>
              </a:rPr>
              <a:t>args</a:t>
            </a: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br>
              <a:rPr lang="pl-PL" altLang="en-US" sz="1100" dirty="0">
                <a:solidFill>
                  <a:srgbClr val="000000"/>
                </a:solidFill>
                <a:latin typeface="Consolas" pitchFamily="49" charset="0"/>
                <a:ea typeface="DejaVu Sans" charset="0"/>
                <a:cs typeface="DejaVu Sans" charset="0"/>
                <a:sym typeface="Consolas" pitchFamily="49" charset="0"/>
              </a:rPr>
            </a:b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spcAft>
                <a:spcPct val="0"/>
              </a:spcAft>
              <a:buFont typeface="Arial" pitchFamily="34" charset="0"/>
              <a:buNone/>
            </a:pPr>
            <a:endParaRPr lang="pl-PL" altLang="en-US" sz="1100" dirty="0">
              <a:solidFill>
                <a:srgbClr val="000000"/>
              </a:solidFill>
              <a:latin typeface="Consolas" pitchFamily="49" charset="0"/>
              <a:ea typeface="DejaVu Sans" charset="0"/>
              <a:cs typeface="DejaVu Sans" charset="0"/>
              <a:sym typeface="Consolas" pitchFamily="49" charset="0"/>
            </a:endParaRPr>
          </a:p>
          <a:p>
            <a:pPr marL="0" indent="0">
              <a:spcAft>
                <a:spcPct val="0"/>
              </a:spcAft>
              <a:buFont typeface="Arial" pitchFamily="34" charset="0"/>
              <a:buNone/>
            </a:pPr>
            <a:r>
              <a:rPr lang="pl-PL" altLang="en-US" sz="1100" dirty="0" err="1">
                <a:solidFill>
                  <a:srgbClr val="000000"/>
                </a:solidFill>
                <a:latin typeface="Consolas" pitchFamily="49" charset="0"/>
                <a:ea typeface="DejaVu Sans" charset="0"/>
                <a:cs typeface="DejaVu Sans" charset="0"/>
                <a:sym typeface="Consolas" pitchFamily="49" charset="0"/>
              </a:rPr>
              <a:t>variadic_class&lt;float</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int</a:t>
            </a:r>
            <a:r>
              <a:rPr lang="pl-PL" altLang="en-US" sz="1100" dirty="0">
                <a:solidFill>
                  <a:srgbClr val="000000"/>
                </a:solidFill>
                <a:latin typeface="Consolas" pitchFamily="49" charset="0"/>
                <a:ea typeface="DejaVu Sans" charset="0"/>
                <a:cs typeface="DejaVu Sans" charset="0"/>
                <a:sym typeface="Consolas" pitchFamily="49" charset="0"/>
              </a:rPr>
              <a:t>, </a:t>
            </a:r>
            <a:r>
              <a:rPr lang="pl-PL" altLang="en-US" sz="1100" dirty="0" err="1">
                <a:solidFill>
                  <a:srgbClr val="000000"/>
                </a:solidFill>
                <a:latin typeface="Consolas" pitchFamily="49" charset="0"/>
                <a:ea typeface="DejaVu Sans" charset="0"/>
                <a:cs typeface="DejaVu Sans" charset="0"/>
                <a:sym typeface="Consolas" pitchFamily="49" charset="0"/>
              </a:rPr>
              <a:t>std::string</a:t>
            </a:r>
            <a:r>
              <a:rPr lang="pl-PL" altLang="en-US" sz="1100" dirty="0">
                <a:solidFill>
                  <a:srgbClr val="000000"/>
                </a:solidFill>
                <a:latin typeface="Consolas" pitchFamily="49" charset="0"/>
                <a:ea typeface="DejaVu Sans" charset="0"/>
                <a:cs typeface="DejaVu Sans" charset="0"/>
                <a:sym typeface="Consolas" pitchFamily="49" charset="0"/>
              </a:rPr>
              <a:t>&gt; v;</a:t>
            </a:r>
          </a:p>
          <a:p>
            <a:pPr marL="0" indent="0">
              <a:spcAft>
                <a:spcPct val="0"/>
              </a:spcAft>
              <a:buFont typeface="Arial" pitchFamily="34" charset="0"/>
              <a:buNone/>
            </a:pPr>
            <a:endParaRPr lang="pl-PL" altLang="en-US" sz="1100" dirty="0">
              <a:latin typeface="Consolas" pitchFamily="49" charset="0"/>
            </a:endParaRPr>
          </a:p>
          <a:p>
            <a:pPr marL="0" indent="0">
              <a:spcAft>
                <a:spcPct val="0"/>
              </a:spcAft>
              <a:buFont typeface="Arial" pitchFamily="34" charset="0"/>
              <a:buNone/>
            </a:pPr>
            <a:r>
              <a:rPr lang="pl-PL" altLang="en-US" sz="1100" dirty="0" err="1">
                <a:solidFill>
                  <a:srgbClr val="000000"/>
                </a:solidFill>
                <a:latin typeface="Consolas" pitchFamily="49" charset="0"/>
                <a:ea typeface="DejaVu Sans" charset="0"/>
                <a:cs typeface="DejaVu Sans" charset="0"/>
                <a:sym typeface="Consolas" pitchFamily="49" charset="0"/>
              </a:rPr>
              <a:t>variadic_foo</a:t>
            </a:r>
            <a:r>
              <a:rPr lang="pl-PL" altLang="en-US" sz="1100" dirty="0">
                <a:solidFill>
                  <a:srgbClr val="000000"/>
                </a:solidFill>
                <a:latin typeface="Consolas" pitchFamily="49" charset="0"/>
                <a:ea typeface="DejaVu Sans" charset="0"/>
                <a:cs typeface="DejaVu Sans" charset="0"/>
                <a:sym typeface="Consolas" pitchFamily="49" charset="0"/>
              </a:rPr>
              <a:t>(1, "", 2u);</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idx="4294967295"/>
          </p:nvPr>
        </p:nvSpPr>
        <p:spPr>
          <a:ln/>
        </p:spPr>
        <p:txBody>
          <a:bodyPr/>
          <a:lstStyle/>
          <a:p>
            <a:r>
              <a:rPr lang="en-US" altLang="zh-CN"/>
              <a:t>Variadic templates</a:t>
            </a:r>
            <a:endParaRPr lang="en-US" altLang="zh-CN" i="1"/>
          </a:p>
        </p:txBody>
      </p:sp>
      <p:sp>
        <p:nvSpPr>
          <p:cNvPr id="6144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Unpacking function parameters</a:t>
            </a:r>
          </a:p>
        </p:txBody>
      </p:sp>
      <p:sp>
        <p:nvSpPr>
          <p:cNvPr id="61444" name="Text Placeholder 3"/>
          <p:cNvSpPr>
            <a:spLocks noGrp="1" noChangeArrowheads="1"/>
          </p:cNvSpPr>
          <p:nvPr>
            <p:ph sz="quarter" idx="4294967295"/>
          </p:nvPr>
        </p:nvSpPr>
        <p:spPr bwMode="auto">
          <a:xfrm>
            <a:off x="425450" y="1089025"/>
            <a:ext cx="8220075" cy="3376613"/>
          </a:xfrm>
          <a:prstGeom prst="rect">
            <a:avLst/>
          </a:prstGeom>
          <a:noFill/>
          <a:ln/>
        </p:spPr>
        <p:txBody>
          <a:bodyPr lIns="0" tIns="0" rIns="0" bIns="0"/>
          <a:lstStyle/>
          <a:p>
            <a:pPr marL="0" indent="0">
              <a:buFont typeface="Arial" pitchFamily="34" charset="0"/>
              <a:buNone/>
            </a:pPr>
            <a:r>
              <a:rPr lang="pl-PL" altLang="en-US" sz="1400" dirty="0"/>
              <a:t>Unpacking group parameters uses new syntax of elipsis operator (…).</a:t>
            </a:r>
          </a:p>
          <a:p>
            <a:pPr marL="0" indent="0">
              <a:buFont typeface="Arial" pitchFamily="34" charset="0"/>
              <a:buNone/>
            </a:pPr>
            <a:endParaRPr lang="pl-PL" altLang="en-US" sz="1400" dirty="0"/>
          </a:p>
          <a:p>
            <a:pPr marL="0" indent="0">
              <a:buFont typeface="Arial" pitchFamily="34" charset="0"/>
              <a:buNone/>
            </a:pPr>
            <a:r>
              <a:rPr lang="pl-PL" altLang="en-US" sz="1400" dirty="0"/>
              <a:t>In case of function arguments it unpacks them in order given in template function call.</a:t>
            </a:r>
          </a:p>
          <a:p>
            <a:pPr marL="0" indent="0">
              <a:buFont typeface="Arial" pitchFamily="34" charset="0"/>
              <a:buNone/>
            </a:pPr>
            <a:endParaRPr lang="pl-PL" altLang="en-US" sz="1400" dirty="0"/>
          </a:p>
          <a:p>
            <a:pPr marL="0" indent="0">
              <a:buFont typeface="Arial" pitchFamily="34" charset="0"/>
              <a:buNone/>
            </a:pPr>
            <a:r>
              <a:rPr lang="pl-PL" altLang="en-US" sz="1400" dirty="0"/>
              <a:t>It is possible to call a function on a parameter pack. In such case given function will be called on every argument from a function call.</a:t>
            </a:r>
          </a:p>
          <a:p>
            <a:pPr marL="0" indent="0">
              <a:buFont typeface="Arial" pitchFamily="34" charset="0"/>
              <a:buNone/>
            </a:pPr>
            <a:endParaRPr lang="pl-PL" altLang="en-US" sz="1400" dirty="0"/>
          </a:p>
          <a:p>
            <a:pPr marL="0" indent="0">
              <a:buFont typeface="Arial" pitchFamily="34" charset="0"/>
              <a:buNone/>
            </a:pPr>
            <a:r>
              <a:rPr lang="pl-PL" altLang="en-US" sz="1400" dirty="0"/>
              <a:t>It is also possible to use recursion to unpack every single argument. It requires the variadic template Head/Tail and non-template function to be defined.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noChangeArrowheads="1"/>
          </p:cNvSpPr>
          <p:nvPr>
            <p:ph type="title" idx="4294967295"/>
          </p:nvPr>
        </p:nvSpPr>
        <p:spPr>
          <a:ln/>
        </p:spPr>
        <p:txBody>
          <a:bodyPr/>
          <a:lstStyle/>
          <a:p>
            <a:pPr marL="0" indent="0"/>
            <a:r>
              <a:rPr lang="en-US" altLang="zh-CN"/>
              <a:t>Variadic templates</a:t>
            </a:r>
          </a:p>
        </p:txBody>
      </p:sp>
      <p:sp>
        <p:nvSpPr>
          <p:cNvPr id="62467"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Example</a:t>
            </a:r>
          </a:p>
        </p:txBody>
      </p:sp>
      <p:sp>
        <p:nvSpPr>
          <p:cNvPr id="62468" name="Text Placeholder 3"/>
          <p:cNvSpPr>
            <a:spLocks noGrp="1" noChangeArrowheads="1"/>
          </p:cNvSpPr>
          <p:nvPr>
            <p:ph sz="quarter" idx="4294967295"/>
          </p:nvPr>
        </p:nvSpPr>
        <p:spPr bwMode="auto">
          <a:xfrm>
            <a:off x="423863" y="931817"/>
            <a:ext cx="8221662" cy="3605349"/>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lnSpc>
                <a:spcPct val="90000"/>
              </a:lnSpc>
              <a:spcAft>
                <a:spcPct val="0"/>
              </a:spcAft>
              <a:buFont typeface="Arial" pitchFamily="34" charset="0"/>
              <a:buNone/>
            </a:pPr>
            <a:r>
              <a:rPr lang="en-US" altLang="en-US" sz="1200" dirty="0">
                <a:solidFill>
                  <a:srgbClr val="000000"/>
                </a:solidFill>
                <a:latin typeface="Consolas" pitchFamily="49" charset="0"/>
                <a:ea typeface="DejaVu Sans" charset="0"/>
                <a:cs typeface="DejaVu Sans" charset="0"/>
                <a:sym typeface="Consolas" pitchFamily="49" charset="0"/>
              </a:rPr>
              <a:t>template&lt;class... Types&gt;</a:t>
            </a:r>
          </a:p>
          <a:p>
            <a:pPr marL="0" indent="0">
              <a:lnSpc>
                <a:spcPct val="90000"/>
              </a:lnSpc>
              <a:spcAft>
                <a:spcPct val="0"/>
              </a:spcAft>
              <a:buFont typeface="Arial" pitchFamily="34" charset="0"/>
              <a:buNone/>
            </a:pPr>
            <a:r>
              <a:rPr lang="en-US" altLang="en-US" sz="1200" dirty="0">
                <a:solidFill>
                  <a:srgbClr val="000000"/>
                </a:solidFill>
                <a:latin typeface="Consolas" pitchFamily="49" charset="0"/>
                <a:ea typeface="DejaVu Sans" charset="0"/>
                <a:cs typeface="DejaVu Sans" charset="0"/>
                <a:sym typeface="Consolas" pitchFamily="49" charset="0"/>
              </a:rPr>
              <a:t>void </a:t>
            </a:r>
            <a:r>
              <a:rPr lang="en-US" altLang="en-US" sz="1200" dirty="0" err="1">
                <a:solidFill>
                  <a:srgbClr val="000000"/>
                </a:solidFill>
                <a:latin typeface="Consolas" pitchFamily="49" charset="0"/>
                <a:ea typeface="DejaVu Sans" charset="0"/>
                <a:cs typeface="DejaVu Sans" charset="0"/>
                <a:sym typeface="Consolas" pitchFamily="49" charset="0"/>
              </a:rPr>
              <a:t>variadic_foo</a:t>
            </a:r>
            <a:r>
              <a:rPr lang="en-US" altLang="en-US" sz="1200" dirty="0">
                <a:solidFill>
                  <a:srgbClr val="000000"/>
                </a:solidFill>
                <a:latin typeface="Consolas" pitchFamily="49" charset="0"/>
                <a:ea typeface="DejaVu Sans" charset="0"/>
                <a:cs typeface="DejaVu Sans" charset="0"/>
                <a:sym typeface="Consolas" pitchFamily="49" charset="0"/>
              </a:rPr>
              <a:t>(Types&amp;&amp;... </a:t>
            </a:r>
            <a:r>
              <a:rPr lang="en-US" altLang="en-US" sz="1200" dirty="0" err="1">
                <a:solidFill>
                  <a:srgbClr val="000000"/>
                </a:solidFill>
                <a:latin typeface="Consolas" pitchFamily="49" charset="0"/>
                <a:ea typeface="DejaVu Sans" charset="0"/>
                <a:cs typeface="DejaVu Sans" charset="0"/>
                <a:sym typeface="Consolas" pitchFamily="49" charset="0"/>
              </a:rPr>
              <a:t>args</a:t>
            </a:r>
            <a:r>
              <a:rPr lang="en-US"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90000"/>
              </a:lnSpc>
              <a:spcAft>
                <a:spcPct val="0"/>
              </a:spcAft>
              <a:buFont typeface="Arial" pitchFamily="34" charset="0"/>
              <a:buNone/>
            </a:pPr>
            <a:r>
              <a:rPr lang="en-US"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90000"/>
              </a:lnSpc>
              <a:spcAft>
                <a:spcPct val="0"/>
              </a:spcAft>
              <a:buNone/>
            </a:pP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callable</a:t>
            </a:r>
            <a:r>
              <a:rPr lang="pl-PL" altLang="en-US" sz="1200" dirty="0">
                <a:solidFill>
                  <a:srgbClr val="000000"/>
                </a:solidFill>
                <a:latin typeface="Consolas" pitchFamily="49" charset="0"/>
                <a:ea typeface="DejaVu Sans" charset="0"/>
                <a:cs typeface="DejaVu Sans" charset="0"/>
                <a:sym typeface="Consolas" pitchFamily="49" charset="0"/>
              </a:rPr>
              <a:t>(</a:t>
            </a:r>
            <a:r>
              <a:rPr lang="en-US" altLang="en-US" sz="1200" dirty="0" err="1">
                <a:solidFill>
                  <a:srgbClr val="000000"/>
                </a:solidFill>
                <a:latin typeface="Consolas" pitchFamily="49" charset="0"/>
                <a:ea typeface="DejaVu Sans" charset="0"/>
                <a:cs typeface="DejaVu Sans" charset="0"/>
                <a:sym typeface="Consolas" pitchFamily="49" charset="0"/>
              </a:rPr>
              <a:t>args</a:t>
            </a:r>
            <a:r>
              <a:rPr lang="pl-PL" altLang="en-US" sz="1200" dirty="0">
                <a:solidFill>
                  <a:srgbClr val="000000"/>
                </a:solidFill>
                <a:latin typeface="Consolas" pitchFamily="49" charset="0"/>
                <a:ea typeface="DejaVu Sans" charset="0"/>
                <a:cs typeface="DejaVu Sans" charset="0"/>
                <a:sym typeface="Consolas" pitchFamily="49" charset="0"/>
              </a:rPr>
              <a:t>...);</a:t>
            </a:r>
            <a:br>
              <a:rPr lang="en-US" altLang="en-US" sz="1200" dirty="0">
                <a:solidFill>
                  <a:srgbClr val="000000"/>
                </a:solidFill>
                <a:latin typeface="Consolas" pitchFamily="49" charset="0"/>
                <a:ea typeface="DejaVu Sans" charset="0"/>
                <a:cs typeface="DejaVu Sans" charset="0"/>
                <a:sym typeface="Consolas" pitchFamily="49" charset="0"/>
              </a:rPr>
            </a:br>
            <a:r>
              <a:rPr lang="en-US"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90000"/>
              </a:lnSpc>
              <a:spcAft>
                <a:spcPct val="0"/>
              </a:spcAft>
              <a:buFont typeface="Arial" pitchFamily="34" charset="0"/>
              <a:buNone/>
            </a:pPr>
            <a:endParaRPr lang="en-US" altLang="en-US" sz="1200" dirty="0">
              <a:solidFill>
                <a:srgbClr val="000000"/>
              </a:solidFill>
              <a:latin typeface="Consolas" pitchFamily="49" charset="0"/>
              <a:ea typeface="DejaVu Sans" charset="0"/>
              <a:cs typeface="DejaVu Sans" charset="0"/>
              <a:sym typeface="Consolas" pitchFamily="49" charset="0"/>
            </a:endParaRPr>
          </a:p>
          <a:p>
            <a:pPr marL="0" indent="0">
              <a:lnSpc>
                <a:spcPct val="90000"/>
              </a:lnSpc>
              <a:spcAft>
                <a:spcPct val="0"/>
              </a:spcAft>
              <a:buFont typeface="Arial" pitchFamily="34" charset="0"/>
              <a:buNone/>
            </a:pPr>
            <a:endParaRPr lang="en-US" altLang="en-US" sz="1200" dirty="0">
              <a:solidFill>
                <a:srgbClr val="000000"/>
              </a:solidFill>
              <a:latin typeface="Consolas" pitchFamily="49" charset="0"/>
              <a:ea typeface="DejaVu Sans" charset="0"/>
              <a:cs typeface="DejaVu Sans" charset="0"/>
              <a:sym typeface="Consolas" pitchFamily="49" charset="0"/>
            </a:endParaRPr>
          </a:p>
          <a:p>
            <a:pPr marL="0" indent="0">
              <a:lnSpc>
                <a:spcPct val="90000"/>
              </a:lnSpc>
              <a:spcAft>
                <a:spcPct val="0"/>
              </a:spcAft>
              <a:buFont typeface="Arial" pitchFamily="34" charset="0"/>
              <a:buNone/>
            </a:pPr>
            <a:r>
              <a:rPr lang="en-US" altLang="en-US" sz="1200" dirty="0">
                <a:solidFill>
                  <a:srgbClr val="000000"/>
                </a:solidFill>
                <a:latin typeface="Consolas" pitchFamily="49" charset="0"/>
                <a:ea typeface="DejaVu Sans" charset="0"/>
                <a:cs typeface="DejaVu Sans" charset="0"/>
                <a:sym typeface="Consolas" pitchFamily="49" charset="0"/>
              </a:rPr>
              <a:t>template&lt;class... Types&gt;</a:t>
            </a:r>
          </a:p>
          <a:p>
            <a:pPr marL="0" indent="0">
              <a:lnSpc>
                <a:spcPct val="90000"/>
              </a:lnSpc>
              <a:spcAft>
                <a:spcPct val="0"/>
              </a:spcAft>
              <a:buFont typeface="Arial" pitchFamily="34" charset="0"/>
              <a:buNone/>
            </a:pPr>
            <a:r>
              <a:rPr lang="en-US" altLang="en-US" sz="1200" dirty="0">
                <a:solidFill>
                  <a:srgbClr val="000000"/>
                </a:solidFill>
                <a:latin typeface="Consolas" pitchFamily="49" charset="0"/>
                <a:ea typeface="DejaVu Sans" charset="0"/>
                <a:cs typeface="DejaVu Sans" charset="0"/>
                <a:sym typeface="Consolas" pitchFamily="49" charset="0"/>
              </a:rPr>
              <a:t>void </a:t>
            </a:r>
            <a:r>
              <a:rPr lang="en-US" altLang="en-US" sz="1200" dirty="0" err="1">
                <a:solidFill>
                  <a:srgbClr val="000000"/>
                </a:solidFill>
                <a:latin typeface="Consolas" pitchFamily="49" charset="0"/>
                <a:ea typeface="DejaVu Sans" charset="0"/>
                <a:cs typeface="DejaVu Sans" charset="0"/>
                <a:sym typeface="Consolas" pitchFamily="49" charset="0"/>
              </a:rPr>
              <a:t>variadic</a:t>
            </a:r>
            <a:r>
              <a:rPr lang="en-US" altLang="en-US" sz="1200" dirty="0">
                <a:solidFill>
                  <a:srgbClr val="000000"/>
                </a:solidFill>
                <a:latin typeface="Consolas" pitchFamily="49" charset="0"/>
                <a:ea typeface="DejaVu Sans" charset="0"/>
                <a:cs typeface="DejaVu Sans" charset="0"/>
                <a:sym typeface="Consolas" pitchFamily="49" charset="0"/>
              </a:rPr>
              <a:t>_</a:t>
            </a:r>
            <a:r>
              <a:rPr lang="pl-PL" altLang="en-US" sz="1200" dirty="0" err="1">
                <a:solidFill>
                  <a:srgbClr val="000000"/>
                </a:solidFill>
                <a:latin typeface="Consolas" pitchFamily="49" charset="0"/>
                <a:ea typeface="DejaVu Sans" charset="0"/>
                <a:cs typeface="DejaVu Sans" charset="0"/>
                <a:sym typeface="Consolas" pitchFamily="49" charset="0"/>
              </a:rPr>
              <a:t>perfect_forwarding</a:t>
            </a:r>
            <a:r>
              <a:rPr lang="en-US" altLang="en-US" sz="1200" dirty="0">
                <a:solidFill>
                  <a:srgbClr val="000000"/>
                </a:solidFill>
                <a:latin typeface="Consolas" pitchFamily="49" charset="0"/>
                <a:ea typeface="DejaVu Sans" charset="0"/>
                <a:cs typeface="DejaVu Sans" charset="0"/>
                <a:sym typeface="Consolas" pitchFamily="49" charset="0"/>
              </a:rPr>
              <a:t>(Types&amp;&amp;... </a:t>
            </a:r>
            <a:r>
              <a:rPr lang="en-US" altLang="en-US" sz="1200" dirty="0" err="1">
                <a:solidFill>
                  <a:srgbClr val="000000"/>
                </a:solidFill>
                <a:latin typeface="Consolas" pitchFamily="49" charset="0"/>
                <a:ea typeface="DejaVu Sans" charset="0"/>
                <a:cs typeface="DejaVu Sans" charset="0"/>
                <a:sym typeface="Consolas" pitchFamily="49" charset="0"/>
              </a:rPr>
              <a:t>args</a:t>
            </a:r>
            <a:r>
              <a:rPr lang="en-US"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90000"/>
              </a:lnSpc>
              <a:spcAft>
                <a:spcPct val="0"/>
              </a:spcAft>
              <a:buFont typeface="Arial" pitchFamily="34" charset="0"/>
              <a:buNone/>
            </a:pPr>
            <a:r>
              <a:rPr lang="en-US"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90000"/>
              </a:lnSpc>
              <a:spcAft>
                <a:spcPct val="0"/>
              </a:spcAft>
              <a:buNone/>
            </a:pPr>
            <a:r>
              <a:rPr lang="en-US" altLang="en-US" sz="1200" dirty="0">
                <a:solidFill>
                  <a:srgbClr val="000000"/>
                </a:solidFill>
                <a:latin typeface="Consolas" pitchFamily="49" charset="0"/>
                <a:ea typeface="DejaVu Sans" charset="0"/>
                <a:cs typeface="DejaVu Sans" charset="0"/>
                <a:sym typeface="Consolas" pitchFamily="49" charset="0"/>
              </a:rPr>
              <a:t>   callable(</a:t>
            </a:r>
            <a:r>
              <a:rPr lang="pl-PL" altLang="en-US" sz="1200" dirty="0" err="1">
                <a:solidFill>
                  <a:srgbClr val="000000"/>
                </a:solidFill>
                <a:latin typeface="Consolas" pitchFamily="49" charset="0"/>
                <a:ea typeface="DejaVu Sans" charset="0"/>
                <a:cs typeface="DejaVu Sans" charset="0"/>
                <a:sym typeface="Consolas" pitchFamily="49" charset="0"/>
              </a:rPr>
              <a:t>std::forward&lt;Types</a:t>
            </a:r>
            <a:r>
              <a:rPr lang="pl-PL" altLang="en-US" sz="1200" dirty="0">
                <a:solidFill>
                  <a:srgbClr val="000000"/>
                </a:solidFill>
                <a:latin typeface="Consolas" pitchFamily="49" charset="0"/>
                <a:ea typeface="DejaVu Sans" charset="0"/>
                <a:cs typeface="DejaVu Sans" charset="0"/>
                <a:sym typeface="Consolas" pitchFamily="49" charset="0"/>
              </a:rPr>
              <a:t>&gt;(</a:t>
            </a:r>
            <a:r>
              <a:rPr lang="en-US" altLang="en-US" sz="1200" dirty="0" err="1">
                <a:solidFill>
                  <a:srgbClr val="000000"/>
                </a:solidFill>
                <a:latin typeface="Consolas" pitchFamily="49" charset="0"/>
                <a:ea typeface="DejaVu Sans" charset="0"/>
                <a:cs typeface="DejaVu Sans" charset="0"/>
                <a:sym typeface="Consolas" pitchFamily="49" charset="0"/>
              </a:rPr>
              <a:t>args</a:t>
            </a:r>
            <a:r>
              <a:rPr lang="pl-PL" altLang="en-US" sz="1200" dirty="0">
                <a:solidFill>
                  <a:srgbClr val="000000"/>
                </a:solidFill>
                <a:latin typeface="Consolas" pitchFamily="49" charset="0"/>
                <a:ea typeface="DejaVu Sans" charset="0"/>
                <a:cs typeface="DejaVu Sans" charset="0"/>
                <a:sym typeface="Consolas" pitchFamily="49" charset="0"/>
              </a:rPr>
              <a:t>)...</a:t>
            </a:r>
            <a:r>
              <a:rPr lang="en-US" altLang="en-US" sz="1200" dirty="0">
                <a:solidFill>
                  <a:srgbClr val="000000"/>
                </a:solidFill>
                <a:latin typeface="Consolas" pitchFamily="49" charset="0"/>
                <a:ea typeface="DejaVu Sans" charset="0"/>
                <a:cs typeface="DejaVu Sans" charset="0"/>
                <a:sym typeface="Consolas" pitchFamily="49" charset="0"/>
              </a:rPr>
              <a:t>);</a:t>
            </a:r>
            <a:br>
              <a:rPr lang="en-US" altLang="en-US" sz="1200" dirty="0">
                <a:solidFill>
                  <a:srgbClr val="000000"/>
                </a:solidFill>
                <a:latin typeface="Consolas" pitchFamily="49" charset="0"/>
                <a:ea typeface="DejaVu Sans" charset="0"/>
                <a:cs typeface="DejaVu Sans" charset="0"/>
                <a:sym typeface="Consolas" pitchFamily="49" charset="0"/>
              </a:rPr>
            </a:br>
            <a:r>
              <a:rPr lang="en-US"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90000"/>
              </a:lnSpc>
              <a:spcAft>
                <a:spcPct val="0"/>
              </a:spcAft>
              <a:buFont typeface="Arial" pitchFamily="34" charset="0"/>
              <a:buNone/>
            </a:pPr>
            <a:endParaRPr lang="en-US" altLang="en-US" sz="1200" dirty="0">
              <a:solidFill>
                <a:srgbClr val="000000"/>
              </a:solidFill>
              <a:latin typeface="Consolas" pitchFamily="49" charset="0"/>
              <a:ea typeface="DejaVu Sans" charset="0"/>
              <a:cs typeface="DejaVu Sans" charset="0"/>
              <a:sym typeface="Consolas" pitchFamily="49" charset="0"/>
            </a:endParaRPr>
          </a:p>
          <a:p>
            <a:pPr marL="0" indent="0">
              <a:lnSpc>
                <a:spcPct val="90000"/>
              </a:lnSpc>
              <a:spcAft>
                <a:spcPct val="0"/>
              </a:spcAft>
              <a:buFont typeface="Arial" pitchFamily="34" charset="0"/>
              <a:buNone/>
            </a:pPr>
            <a:r>
              <a:rPr lang="pl-PL" altLang="en-US" sz="1200" dirty="0" err="1">
                <a:solidFill>
                  <a:srgbClr val="000000"/>
                </a:solidFill>
                <a:latin typeface="Consolas" pitchFamily="49" charset="0"/>
                <a:ea typeface="DejaVu Sans" charset="0"/>
                <a:cs typeface="DejaVu Sans" charset="0"/>
                <a:sym typeface="Consolas" pitchFamily="49" charset="0"/>
              </a:rPr>
              <a:t>void</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variadic_foo</a:t>
            </a:r>
            <a:r>
              <a:rPr lang="pl-PL" altLang="en-US" sz="1200" dirty="0">
                <a:solidFill>
                  <a:srgbClr val="000000"/>
                </a:solidFill>
                <a:latin typeface="Consolas" pitchFamily="49" charset="0"/>
                <a:ea typeface="DejaVu Sans" charset="0"/>
                <a:cs typeface="DejaVu Sans" charset="0"/>
                <a:sym typeface="Consolas" pitchFamily="49" charset="0"/>
              </a:rPr>
              <a:t>() {}</a:t>
            </a:r>
            <a:endParaRPr lang="en-US" altLang="en-US" sz="1200" dirty="0">
              <a:solidFill>
                <a:srgbClr val="000000"/>
              </a:solidFill>
              <a:latin typeface="Consolas" pitchFamily="49" charset="0"/>
              <a:ea typeface="DejaVu Sans" charset="0"/>
              <a:cs typeface="DejaVu Sans" charset="0"/>
              <a:sym typeface="Consolas" pitchFamily="49" charset="0"/>
            </a:endParaRPr>
          </a:p>
          <a:p>
            <a:pPr marL="0" indent="0">
              <a:lnSpc>
                <a:spcPct val="90000"/>
              </a:lnSpc>
              <a:spcAft>
                <a:spcPct val="0"/>
              </a:spcAft>
              <a:buFont typeface="Arial" pitchFamily="34" charset="0"/>
              <a:buNone/>
            </a:pPr>
            <a:endParaRPr lang="en-US" altLang="en-US" sz="1200" dirty="0">
              <a:solidFill>
                <a:srgbClr val="000000"/>
              </a:solidFill>
              <a:latin typeface="Consolas" pitchFamily="49" charset="0"/>
              <a:ea typeface="DejaVu Sans" charset="0"/>
              <a:cs typeface="DejaVu Sans" charset="0"/>
              <a:sym typeface="Consolas" pitchFamily="49" charset="0"/>
            </a:endParaRPr>
          </a:p>
          <a:p>
            <a:pPr marL="0" indent="0">
              <a:lnSpc>
                <a:spcPct val="90000"/>
              </a:lnSpc>
              <a:spcAft>
                <a:spcPct val="0"/>
              </a:spcAft>
              <a:buFont typeface="Arial" pitchFamily="34" charset="0"/>
              <a:buNone/>
            </a:pPr>
            <a:r>
              <a:rPr lang="pl-PL" altLang="en-US" sz="1200" dirty="0" err="1">
                <a:solidFill>
                  <a:srgbClr val="000000"/>
                </a:solidFill>
                <a:latin typeface="Consolas" pitchFamily="49" charset="0"/>
                <a:ea typeface="DejaVu Sans" charset="0"/>
                <a:cs typeface="DejaVu Sans" charset="0"/>
                <a:sym typeface="Consolas" pitchFamily="49" charset="0"/>
              </a:rPr>
              <a:t>template&lt;class</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Head</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class</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Tail</a:t>
            </a:r>
            <a:r>
              <a:rPr lang="pl-PL" altLang="en-US" sz="1200" dirty="0">
                <a:solidFill>
                  <a:srgbClr val="000000"/>
                </a:solidFill>
                <a:latin typeface="Consolas" pitchFamily="49" charset="0"/>
                <a:ea typeface="DejaVu Sans" charset="0"/>
                <a:cs typeface="DejaVu Sans" charset="0"/>
                <a:sym typeface="Consolas" pitchFamily="49" charset="0"/>
              </a:rPr>
              <a:t>&gt;</a:t>
            </a:r>
          </a:p>
          <a:p>
            <a:pPr marL="0" indent="0">
              <a:lnSpc>
                <a:spcPct val="90000"/>
              </a:lnSpc>
              <a:spcAft>
                <a:spcPct val="0"/>
              </a:spcAft>
              <a:buFont typeface="Arial" pitchFamily="34" charset="0"/>
              <a:buNone/>
            </a:pPr>
            <a:r>
              <a:rPr lang="pl-PL" altLang="en-US" sz="1200" dirty="0" err="1">
                <a:solidFill>
                  <a:srgbClr val="000000"/>
                </a:solidFill>
                <a:latin typeface="Consolas" pitchFamily="49" charset="0"/>
                <a:ea typeface="DejaVu Sans" charset="0"/>
                <a:cs typeface="DejaVu Sans" charset="0"/>
                <a:sym typeface="Consolas" pitchFamily="49" charset="0"/>
              </a:rPr>
              <a:t>void</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variadic_foo</a:t>
            </a:r>
            <a:r>
              <a:rPr lang="pl-PL" altLang="en-US" sz="1200" dirty="0">
                <a:solidFill>
                  <a:srgbClr val="000000"/>
                </a:solidFill>
                <a:latin typeface="Consolas" pitchFamily="49" charset="0"/>
                <a:ea typeface="DejaVu Sans" charset="0"/>
                <a:cs typeface="DejaVu Sans" charset="0"/>
                <a:sym typeface="Consolas" pitchFamily="49" charset="0"/>
              </a:rPr>
              <a:t>(</a:t>
            </a:r>
            <a:r>
              <a:rPr lang="pl-PL" altLang="en-US" sz="1200" dirty="0" err="1">
                <a:solidFill>
                  <a:srgbClr val="000000"/>
                </a:solidFill>
                <a:latin typeface="Consolas" pitchFamily="49" charset="0"/>
                <a:ea typeface="DejaVu Sans" charset="0"/>
                <a:cs typeface="DejaVu Sans" charset="0"/>
                <a:sym typeface="Consolas" pitchFamily="49" charset="0"/>
              </a:rPr>
              <a:t>Head</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const</a:t>
            </a:r>
            <a:r>
              <a:rPr lang="pl-PL" altLang="en-US" sz="1200" dirty="0">
                <a:solidFill>
                  <a:srgbClr val="000000"/>
                </a:solidFill>
                <a:latin typeface="Consolas" pitchFamily="49" charset="0"/>
                <a:ea typeface="DejaVu Sans" charset="0"/>
                <a:cs typeface="DejaVu Sans" charset="0"/>
                <a:sym typeface="Consolas" pitchFamily="49" charset="0"/>
              </a:rPr>
              <a:t>&amp; </a:t>
            </a:r>
            <a:r>
              <a:rPr lang="pl-PL" altLang="en-US" sz="1200" dirty="0" err="1">
                <a:solidFill>
                  <a:srgbClr val="000000"/>
                </a:solidFill>
                <a:latin typeface="Consolas" pitchFamily="49" charset="0"/>
                <a:ea typeface="DejaVu Sans" charset="0"/>
                <a:cs typeface="DejaVu Sans" charset="0"/>
                <a:sym typeface="Consolas" pitchFamily="49" charset="0"/>
              </a:rPr>
              <a:t>head</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Tail</a:t>
            </a: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const</a:t>
            </a:r>
            <a:r>
              <a:rPr lang="pl-PL" altLang="en-US" sz="1200" dirty="0">
                <a:solidFill>
                  <a:srgbClr val="000000"/>
                </a:solidFill>
                <a:latin typeface="Consolas" pitchFamily="49" charset="0"/>
                <a:ea typeface="DejaVu Sans" charset="0"/>
                <a:cs typeface="DejaVu Sans" charset="0"/>
                <a:sym typeface="Consolas" pitchFamily="49" charset="0"/>
              </a:rPr>
              <a:t>&amp;... </a:t>
            </a:r>
            <a:r>
              <a:rPr lang="pl-PL" altLang="en-US" sz="1200" dirty="0" err="1">
                <a:solidFill>
                  <a:srgbClr val="000000"/>
                </a:solidFill>
                <a:latin typeface="Consolas" pitchFamily="49" charset="0"/>
                <a:ea typeface="DejaVu Sans" charset="0"/>
                <a:cs typeface="DejaVu Sans" charset="0"/>
                <a:sym typeface="Consolas" pitchFamily="49" charset="0"/>
              </a:rPr>
              <a:t>tail</a:t>
            </a: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9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9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/*action on </a:t>
            </a:r>
            <a:r>
              <a:rPr lang="pl-PL" altLang="en-US" sz="1200" dirty="0" err="1">
                <a:solidFill>
                  <a:srgbClr val="000000"/>
                </a:solidFill>
                <a:latin typeface="Consolas" pitchFamily="49" charset="0"/>
                <a:ea typeface="DejaVu Sans" charset="0"/>
                <a:cs typeface="DejaVu Sans" charset="0"/>
                <a:sym typeface="Consolas" pitchFamily="49" charset="0"/>
              </a:rPr>
              <a:t>head</a:t>
            </a:r>
            <a:r>
              <a:rPr lang="pl-PL" altLang="en-US" sz="1200" dirty="0">
                <a:solidFill>
                  <a:srgbClr val="000000"/>
                </a:solidFill>
                <a:latin typeface="Consolas" pitchFamily="49" charset="0"/>
                <a:ea typeface="DejaVu Sans" charset="0"/>
                <a:cs typeface="DejaVu Sans" charset="0"/>
                <a:sym typeface="Consolas" pitchFamily="49" charset="0"/>
              </a:rPr>
              <a:t>*/</a:t>
            </a:r>
          </a:p>
          <a:p>
            <a:pPr marL="0" indent="0">
              <a:lnSpc>
                <a:spcPct val="90000"/>
              </a:lnSpc>
              <a:spcAft>
                <a:spcPct val="0"/>
              </a:spcAft>
              <a:buFont typeface="Arial" pitchFamily="34" charset="0"/>
              <a:buNone/>
            </a:pPr>
            <a:r>
              <a:rPr lang="pl-PL" altLang="en-US" sz="1200" dirty="0">
                <a:solidFill>
                  <a:srgbClr val="000000"/>
                </a:solidFill>
                <a:latin typeface="Consolas" pitchFamily="49" charset="0"/>
                <a:ea typeface="DejaVu Sans" charset="0"/>
                <a:cs typeface="DejaVu Sans" charset="0"/>
                <a:sym typeface="Consolas" pitchFamily="49" charset="0"/>
              </a:rPr>
              <a:t>   </a:t>
            </a:r>
            <a:r>
              <a:rPr lang="pl-PL" altLang="en-US" sz="1200" dirty="0" err="1">
                <a:solidFill>
                  <a:srgbClr val="000000"/>
                </a:solidFill>
                <a:latin typeface="Consolas" pitchFamily="49" charset="0"/>
                <a:ea typeface="DejaVu Sans" charset="0"/>
                <a:cs typeface="DejaVu Sans" charset="0"/>
                <a:sym typeface="Consolas" pitchFamily="49" charset="0"/>
              </a:rPr>
              <a:t>variadic_foo</a:t>
            </a:r>
            <a:r>
              <a:rPr lang="pl-PL" altLang="en-US" sz="1200" dirty="0">
                <a:solidFill>
                  <a:srgbClr val="000000"/>
                </a:solidFill>
                <a:latin typeface="Consolas" pitchFamily="49" charset="0"/>
                <a:ea typeface="DejaVu Sans" charset="0"/>
                <a:cs typeface="DejaVu Sans" charset="0"/>
                <a:sym typeface="Consolas" pitchFamily="49" charset="0"/>
              </a:rPr>
              <a:t>(</a:t>
            </a:r>
            <a:r>
              <a:rPr lang="pl-PL" altLang="en-US" sz="1200" dirty="0" err="1">
                <a:solidFill>
                  <a:srgbClr val="000000"/>
                </a:solidFill>
                <a:latin typeface="Consolas" pitchFamily="49" charset="0"/>
                <a:ea typeface="DejaVu Sans" charset="0"/>
                <a:cs typeface="DejaVu Sans" charset="0"/>
                <a:sym typeface="Consolas" pitchFamily="49" charset="0"/>
              </a:rPr>
              <a:t>tail</a:t>
            </a:r>
            <a:r>
              <a:rPr lang="pl-PL" altLang="en-US" sz="1200" dirty="0">
                <a:solidFill>
                  <a:srgbClr val="000000"/>
                </a:solidFill>
                <a:latin typeface="Consolas" pitchFamily="49" charset="0"/>
                <a:ea typeface="DejaVu Sans" charset="0"/>
                <a:cs typeface="DejaVu Sans" charset="0"/>
                <a:sym typeface="Consolas" pitchFamily="49" charset="0"/>
              </a:rPr>
              <a:t>...);</a:t>
            </a:r>
            <a:br>
              <a:rPr lang="pl-PL" altLang="en-US" sz="1200" dirty="0">
                <a:solidFill>
                  <a:srgbClr val="000000"/>
                </a:solidFill>
                <a:latin typeface="Consolas" pitchFamily="49" charset="0"/>
                <a:ea typeface="DejaVu Sans" charset="0"/>
                <a:cs typeface="DejaVu Sans" charset="0"/>
                <a:sym typeface="Consolas" pitchFamily="49" charset="0"/>
              </a:rPr>
            </a:br>
            <a:r>
              <a:rPr lang="pl-PL" altLang="en-US" sz="1200" dirty="0">
                <a:solidFill>
                  <a:srgbClr val="000000"/>
                </a:solidFill>
                <a:latin typeface="Consolas" pitchFamily="49" charset="0"/>
                <a:ea typeface="DejaVu Sans" charset="0"/>
                <a:cs typeface="DejaVu Sans" charset="0"/>
                <a:sym typeface="Consolas" pitchFamily="49" charset="0"/>
              </a:rPr>
              <a:t>}</a:t>
            </a:r>
            <a:endParaRPr lang="en-US" altLang="en-US" sz="1200" dirty="0">
              <a:solidFill>
                <a:srgbClr val="000000"/>
              </a:solidFill>
              <a:latin typeface="Consolas" pitchFamily="49" charset="0"/>
              <a:ea typeface="DejaVu Sans" charset="0"/>
              <a:cs typeface="DejaVu Sans" charset="0"/>
              <a:sym typeface="Consolas"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noChangeArrowheads="1"/>
          </p:cNvSpPr>
          <p:nvPr>
            <p:ph type="title" idx="4294967295"/>
          </p:nvPr>
        </p:nvSpPr>
        <p:spPr>
          <a:ln/>
        </p:spPr>
        <p:txBody>
          <a:bodyPr/>
          <a:lstStyle/>
          <a:p>
            <a:pPr marL="0" indent="0"/>
            <a:r>
              <a:rPr lang="en-US" altLang="zh-CN"/>
              <a:t>Variadic templates</a:t>
            </a:r>
            <a:endParaRPr lang="en-US" altLang="zh-CN" i="1"/>
          </a:p>
        </p:txBody>
      </p:sp>
      <p:sp>
        <p:nvSpPr>
          <p:cNvPr id="64515"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Unpacking template class parameters</a:t>
            </a:r>
            <a:endParaRPr lang="pl-PL" altLang="en-US" dirty="0"/>
          </a:p>
        </p:txBody>
      </p:sp>
      <p:sp>
        <p:nvSpPr>
          <p:cNvPr id="64516" name="Text Placeholder 3"/>
          <p:cNvSpPr>
            <a:spLocks noGrp="1" noChangeArrowheads="1"/>
          </p:cNvSpPr>
          <p:nvPr>
            <p:ph sz="quarter" idx="4294967295"/>
          </p:nvPr>
        </p:nvSpPr>
        <p:spPr bwMode="auto">
          <a:xfrm>
            <a:off x="425450" y="1089025"/>
            <a:ext cx="8220075" cy="3376613"/>
          </a:xfrm>
          <a:prstGeom prst="rect">
            <a:avLst/>
          </a:prstGeom>
          <a:noFill/>
          <a:ln/>
        </p:spPr>
        <p:txBody>
          <a:bodyPr lIns="0" tIns="0" rIns="0" bIns="0"/>
          <a:lstStyle/>
          <a:p>
            <a:pPr marL="0" indent="0">
              <a:buFont typeface="Arial" pitchFamily="34" charset="0"/>
              <a:buNone/>
            </a:pPr>
            <a:r>
              <a:rPr lang="pl-PL" altLang="en-US" sz="1400" dirty="0"/>
              <a:t>Unpacking template class parameters looks the same as unpacking template function arguments but with use of template classes.</a:t>
            </a:r>
          </a:p>
          <a:p>
            <a:pPr marL="0" indent="0">
              <a:buFont typeface="Arial" pitchFamily="34" charset="0"/>
              <a:buNone/>
            </a:pPr>
            <a:endParaRPr lang="pl-PL" altLang="en-US" sz="1400" dirty="0"/>
          </a:p>
          <a:p>
            <a:pPr marL="0" indent="0">
              <a:buFont typeface="Arial" pitchFamily="34" charset="0"/>
              <a:buNone/>
            </a:pPr>
            <a:r>
              <a:rPr lang="pl-PL" altLang="en-US" sz="1400" dirty="0"/>
              <a:t>It is possible to unpack all types at once (e.g. in case of base class that is variadic template class) or using partial and full specializations.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noChangeArrowheads="1"/>
          </p:cNvSpPr>
          <p:nvPr>
            <p:ph type="title" idx="4294967295"/>
          </p:nvPr>
        </p:nvSpPr>
        <p:spPr>
          <a:ln/>
        </p:spPr>
        <p:txBody>
          <a:bodyPr/>
          <a:lstStyle/>
          <a:p>
            <a:pPr marL="0" indent="0"/>
            <a:r>
              <a:rPr lang="en-US" altLang="zh-CN"/>
              <a:t>Variadic templates</a:t>
            </a:r>
          </a:p>
        </p:txBody>
      </p:sp>
      <p:sp>
        <p:nvSpPr>
          <p:cNvPr id="65539"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Example</a:t>
            </a:r>
            <a:endParaRPr lang="pl-PL" altLang="en-US" dirty="0"/>
          </a:p>
        </p:txBody>
      </p:sp>
      <p:sp>
        <p:nvSpPr>
          <p:cNvPr id="65540" name="Text Placeholder 3"/>
          <p:cNvSpPr>
            <a:spLocks noGrp="1" noChangeArrowheads="1"/>
          </p:cNvSpPr>
          <p:nvPr>
            <p:ph sz="quarter" idx="4294967295"/>
          </p:nvPr>
        </p:nvSpPr>
        <p:spPr bwMode="auto">
          <a:xfrm>
            <a:off x="423863" y="839787"/>
            <a:ext cx="8221662" cy="3627709"/>
          </a:xfrm>
          <a:prstGeom prst="rect">
            <a:avLst/>
          </a:prstGeom>
          <a:solidFill>
            <a:srgbClr val="FFFFFF"/>
          </a:solidFill>
          <a:ln w="25400" cap="flat">
            <a:solidFill>
              <a:srgbClr val="A8BBC0"/>
            </a:solidFill>
            <a:miter lim="800000"/>
            <a:headEnd/>
            <a:tailEnd/>
          </a:ln>
        </p:spPr>
        <p:txBody>
          <a:bodyPr lIns="72000" tIns="72000" rIns="72000" bIns="72000" anchor="ctr"/>
          <a:lstStyle/>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template&lt;class... Types&gt;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struct Base</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br>
              <a:rPr lang="pl-PL" altLang="en-US" sz="1100" dirty="0">
                <a:solidFill>
                  <a:srgbClr val="000000"/>
                </a:solidFill>
                <a:latin typeface="Consolas" pitchFamily="49" charset="0"/>
                <a:ea typeface="DejaVu Sans" charset="0"/>
                <a:cs typeface="DejaVu Sans" charset="0"/>
                <a:sym typeface="Consolas" pitchFamily="49" charset="0"/>
              </a:rPr>
            </a:b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lnSpc>
                <a:spcPct val="80000"/>
              </a:lnSpc>
              <a:spcAft>
                <a:spcPct val="0"/>
              </a:spcAft>
              <a:buFont typeface="Arial" pitchFamily="34" charset="0"/>
              <a:buNone/>
            </a:pPr>
            <a:endParaRPr lang="en-US" altLang="en-US" sz="11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template&lt;class... Types&gt;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struct Derived : Base&lt;Types...&gt;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br>
              <a:rPr lang="pl-PL" altLang="en-US" sz="1100" dirty="0">
                <a:solidFill>
                  <a:srgbClr val="000000"/>
                </a:solidFill>
                <a:latin typeface="Consolas" pitchFamily="49" charset="0"/>
                <a:ea typeface="DejaVu Sans" charset="0"/>
                <a:cs typeface="DejaVu Sans" charset="0"/>
                <a:sym typeface="Consolas" pitchFamily="49" charset="0"/>
              </a:rPr>
            </a:b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lnSpc>
                <a:spcPct val="80000"/>
              </a:lnSpc>
              <a:spcAft>
                <a:spcPct val="0"/>
              </a:spcAft>
              <a:buFont typeface="Arial" pitchFamily="34" charset="0"/>
              <a:buNone/>
            </a:pPr>
            <a:endParaRPr lang="en-US" altLang="en-US" sz="11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template&lt;int... Number&gt;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struct Sum;</a:t>
            </a:r>
          </a:p>
          <a:p>
            <a:pPr marL="0" indent="0">
              <a:lnSpc>
                <a:spcPct val="80000"/>
              </a:lnSpc>
              <a:spcAft>
                <a:spcPct val="0"/>
              </a:spcAft>
              <a:buFont typeface="Arial" pitchFamily="34" charset="0"/>
              <a:buNone/>
            </a:pPr>
            <a:endParaRPr lang="en-US" altLang="en-US" sz="11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template&lt;int Head, int... Tail&gt;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struct Sum&lt;Head, Tail...&gt;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   const static int RESULT = Head + Sum&lt;Tail...&gt;::RESULT;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lnSpc>
                <a:spcPct val="80000"/>
              </a:lnSpc>
              <a:spcAft>
                <a:spcPct val="0"/>
              </a:spcAft>
              <a:buFont typeface="Arial" pitchFamily="34" charset="0"/>
              <a:buNone/>
            </a:pPr>
            <a:endParaRPr lang="en-US" altLang="en-US" sz="11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template&lt;&gt;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struct Sum&lt;&gt;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   const static int RESULT = 0;</a:t>
            </a:r>
            <a:br>
              <a:rPr lang="pl-PL" altLang="en-US" sz="1100" dirty="0">
                <a:solidFill>
                  <a:srgbClr val="000000"/>
                </a:solidFill>
                <a:latin typeface="Consolas" pitchFamily="49" charset="0"/>
                <a:ea typeface="DejaVu Sans" charset="0"/>
                <a:cs typeface="DejaVu Sans" charset="0"/>
                <a:sym typeface="Consolas" pitchFamily="49" charset="0"/>
              </a:rPr>
            </a:br>
            <a:r>
              <a:rPr lang="pl-PL" altLang="en-US" sz="1100" dirty="0">
                <a:solidFill>
                  <a:srgbClr val="000000"/>
                </a:solidFill>
                <a:latin typeface="Consolas" pitchFamily="49" charset="0"/>
                <a:ea typeface="DejaVu Sans" charset="0"/>
                <a:cs typeface="DejaVu Sans" charset="0"/>
                <a:sym typeface="Consolas" pitchFamily="49" charset="0"/>
              </a:rPr>
              <a:t>}</a:t>
            </a:r>
          </a:p>
          <a:p>
            <a:pPr marL="0" indent="0">
              <a:lnSpc>
                <a:spcPct val="80000"/>
              </a:lnSpc>
              <a:spcAft>
                <a:spcPct val="0"/>
              </a:spcAft>
              <a:buFont typeface="Arial" pitchFamily="34" charset="0"/>
              <a:buNone/>
            </a:pPr>
            <a:endParaRPr lang="en-US" altLang="en-US" sz="1100" dirty="0">
              <a:solidFill>
                <a:srgbClr val="000000"/>
              </a:solidFill>
              <a:latin typeface="Consolas" pitchFamily="49" charset="0"/>
              <a:ea typeface="DejaVu Sans" charset="0"/>
              <a:cs typeface="DejaVu Sans" charset="0"/>
              <a:sym typeface="Consolas" pitchFamily="49" charset="0"/>
            </a:endParaRPr>
          </a:p>
          <a:p>
            <a:pPr marL="0" indent="0">
              <a:lnSpc>
                <a:spcPct val="80000"/>
              </a:lnSpc>
              <a:spcAft>
                <a:spcPct val="0"/>
              </a:spcAft>
              <a:buFont typeface="Arial" pitchFamily="34" charset="0"/>
              <a:buNone/>
            </a:pPr>
            <a:r>
              <a:rPr lang="pl-PL" altLang="en-US" sz="1100" dirty="0">
                <a:solidFill>
                  <a:srgbClr val="000000"/>
                </a:solidFill>
                <a:latin typeface="Consolas" pitchFamily="49" charset="0"/>
                <a:ea typeface="DejaVu Sans" charset="0"/>
                <a:cs typeface="DejaVu Sans" charset="0"/>
                <a:sym typeface="Consolas" pitchFamily="49" charset="0"/>
              </a:rPr>
              <a:t>Sum&lt;1, 2, 3, 4, 5&gt;::RESULT; // = 15</a:t>
            </a:r>
            <a:endParaRPr lang="en-US" altLang="en-US" sz="1100" dirty="0">
              <a:solidFill>
                <a:srgbClr val="000000"/>
              </a:solidFill>
              <a:latin typeface="Consolas" pitchFamily="49" charset="0"/>
              <a:ea typeface="DejaVu Sans" charset="0"/>
              <a:cs typeface="DejaVu Sans" charset="0"/>
              <a:sym typeface="Consolas"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idx="4294967295"/>
          </p:nvPr>
        </p:nvSpPr>
        <p:spPr>
          <a:ln/>
        </p:spPr>
        <p:txBody>
          <a:bodyPr/>
          <a:lstStyle/>
          <a:p>
            <a:pPr marL="0" indent="0"/>
            <a:r>
              <a:rPr lang="en-US" altLang="zh-CN"/>
              <a:t>Variadic templates</a:t>
            </a:r>
            <a:endParaRPr lang="en-US" altLang="zh-CN" i="1"/>
          </a:p>
        </p:txBody>
      </p:sp>
      <p:sp>
        <p:nvSpPr>
          <p:cNvPr id="67587"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en-US" sz="1800" dirty="0">
                <a:latin typeface="Nokia Pure Headline Light" pitchFamily="34" charset="0"/>
              </a:rPr>
              <a:t>sizeof... operator</a:t>
            </a:r>
            <a:endParaRPr lang="pl-PL" altLang="en-US" dirty="0"/>
          </a:p>
        </p:txBody>
      </p:sp>
      <p:sp>
        <p:nvSpPr>
          <p:cNvPr id="67588" name="Text Placeholder 3"/>
          <p:cNvSpPr>
            <a:spLocks noGrp="1" noChangeArrowheads="1"/>
          </p:cNvSpPr>
          <p:nvPr>
            <p:ph sz="quarter" idx="4294967295"/>
          </p:nvPr>
        </p:nvSpPr>
        <p:spPr bwMode="auto">
          <a:xfrm>
            <a:off x="425450" y="1089025"/>
            <a:ext cx="8221663" cy="901700"/>
          </a:xfrm>
          <a:prstGeom prst="rect">
            <a:avLst/>
          </a:prstGeom>
          <a:noFill/>
          <a:ln/>
        </p:spPr>
        <p:txBody>
          <a:bodyPr lIns="0" tIns="0" rIns="0" bIns="0"/>
          <a:lstStyle/>
          <a:p>
            <a:pPr marL="0" indent="0">
              <a:buFont typeface="Arial" pitchFamily="34" charset="0"/>
              <a:buNone/>
            </a:pPr>
            <a:r>
              <a:rPr lang="pl-PL" altLang="en-US" sz="1400" dirty="0"/>
              <a:t>sizeof... returns the number of parameters in parameter pack.</a:t>
            </a:r>
          </a:p>
        </p:txBody>
      </p:sp>
      <p:sp>
        <p:nvSpPr>
          <p:cNvPr id="67589" name="Text Placeholder 3"/>
          <p:cNvSpPr>
            <a:spLocks noGrp="1" noChangeArrowheads="1"/>
          </p:cNvSpPr>
          <p:nvPr/>
        </p:nvSpPr>
        <p:spPr bwMode="auto">
          <a:xfrm>
            <a:off x="423863" y="1992313"/>
            <a:ext cx="8221662" cy="2386012"/>
          </a:xfrm>
          <a:prstGeom prst="rect">
            <a:avLst/>
          </a:prstGeom>
          <a:solidFill>
            <a:srgbClr val="FFFFFF"/>
          </a:solidFill>
          <a:ln w="25400" cap="flat" cmpd="sng">
            <a:solidFill>
              <a:srgbClr val="A8BBC0"/>
            </a:solidFill>
            <a:bevel/>
            <a:headEnd/>
            <a:tailEnd/>
          </a:ln>
          <a:effectLst/>
        </p:spPr>
        <p:txBody>
          <a:bodyPr lIns="72000" tIns="72000" rIns="72000" bIns="72000" anchor="ctr"/>
          <a:lstStyle/>
          <a:p>
            <a:pPr>
              <a:lnSpc>
                <a:spcPct val="80000"/>
              </a:lnSpc>
            </a:pPr>
            <a:r>
              <a:rPr lang="pl-PL" altLang="en-US" sz="1400" dirty="0">
                <a:solidFill>
                  <a:srgbClr val="000000"/>
                </a:solidFill>
                <a:latin typeface="Consolas" pitchFamily="49" charset="0"/>
                <a:ea typeface="DejaVu Sans" charset="0"/>
                <a:cs typeface="DejaVu Sans" charset="0"/>
                <a:sym typeface="Consolas" pitchFamily="49" charset="0"/>
              </a:rPr>
              <a:t>template&lt;class... Types&gt;</a:t>
            </a:r>
          </a:p>
          <a:p>
            <a:pPr>
              <a:lnSpc>
                <a:spcPct val="80000"/>
              </a:lnSpc>
            </a:pPr>
            <a:r>
              <a:rPr lang="pl-PL" altLang="en-US" sz="1400" dirty="0">
                <a:solidFill>
                  <a:srgbClr val="000000"/>
                </a:solidFill>
                <a:latin typeface="Consolas" pitchFamily="49" charset="0"/>
                <a:ea typeface="DejaVu Sans" charset="0"/>
                <a:cs typeface="DejaVu Sans" charset="0"/>
                <a:sym typeface="Consolas" pitchFamily="49" charset="0"/>
              </a:rPr>
              <a:t>struct NumOfArguments</a:t>
            </a:r>
          </a:p>
          <a:p>
            <a:pPr>
              <a:lnSpc>
                <a:spcPct val="80000"/>
              </a:lnSpc>
            </a:pPr>
            <a:r>
              <a:rPr lang="pl-PL" altLang="en-US" sz="1400" dirty="0">
                <a:solidFill>
                  <a:srgbClr val="000000"/>
                </a:solidFill>
                <a:latin typeface="Consolas" pitchFamily="49" charset="0"/>
                <a:ea typeface="DejaVu Sans" charset="0"/>
                <a:cs typeface="DejaVu Sans" charset="0"/>
                <a:sym typeface="Consolas" pitchFamily="49" charset="0"/>
              </a:rPr>
              <a:t>{</a:t>
            </a:r>
          </a:p>
          <a:p>
            <a:pPr>
              <a:lnSpc>
                <a:spcPct val="80000"/>
              </a:lnSpc>
            </a:pPr>
            <a:r>
              <a:rPr lang="pl-PL" altLang="en-US" sz="1400" dirty="0">
                <a:solidFill>
                  <a:srgbClr val="000000"/>
                </a:solidFill>
                <a:latin typeface="Consolas" pitchFamily="49" charset="0"/>
                <a:ea typeface="DejaVu Sans" charset="0"/>
                <a:cs typeface="DejaVu Sans" charset="0"/>
                <a:sym typeface="Consolas" pitchFamily="49" charset="0"/>
              </a:rPr>
              <a:t>   const static unsigned NUMBER_OF_PARAMETERS = sizeof...(Types);</a:t>
            </a:r>
          </a:p>
          <a:p>
            <a:pPr>
              <a:lnSpc>
                <a:spcPct val="80000"/>
              </a:lnSpc>
            </a:pPr>
            <a:r>
              <a:rPr lang="pl-PL" altLang="en-US" sz="1400" dirty="0">
                <a:solidFill>
                  <a:srgbClr val="000000"/>
                </a:solidFill>
                <a:latin typeface="Consolas" pitchFamily="49" charset="0"/>
                <a:ea typeface="DejaVu Sans" charset="0"/>
                <a:cs typeface="DejaVu Sans" charset="0"/>
                <a:sym typeface="Consolas" pitchFamily="49" charset="0"/>
              </a:rPr>
              <a:t>};</a:t>
            </a:r>
            <a:endParaRPr lang="en-US" altLang="en-US" sz="1400" dirty="0">
              <a:solidFill>
                <a:srgbClr val="000000"/>
              </a:solidFill>
              <a:latin typeface="Consolas" pitchFamily="49" charset="0"/>
              <a:ea typeface="DejaVu Sans" charset="0"/>
              <a:cs typeface="DejaVu Sans" charset="0"/>
              <a:sym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idx="4294967295"/>
          </p:nvPr>
        </p:nvSpPr>
        <p:spPr>
          <a:ln/>
        </p:spPr>
        <p:txBody>
          <a:bodyPr/>
          <a:lstStyle/>
          <a:p>
            <a:r>
              <a:rPr lang="pl-PL" altLang="zh-CN" i="1" dirty="0"/>
              <a:t>n</a:t>
            </a:r>
            <a:r>
              <a:rPr lang="en-US" altLang="zh-CN" i="1" dirty="0" err="1"/>
              <a:t>ullptr</a:t>
            </a:r>
            <a:endParaRPr lang="en-US" altLang="zh-CN" i="1" dirty="0"/>
          </a:p>
        </p:txBody>
      </p:sp>
      <p:sp>
        <p:nvSpPr>
          <p:cNvPr id="1024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Examples</a:t>
            </a:r>
            <a:endParaRPr lang="en-US" altLang="zh-CN" sz="1800" dirty="0">
              <a:latin typeface="Nokia Pure Headline Light" pitchFamily="34" charset="0"/>
            </a:endParaRPr>
          </a:p>
        </p:txBody>
      </p:sp>
      <p:sp>
        <p:nvSpPr>
          <p:cNvPr id="10244" name="Text Placeholder 3"/>
          <p:cNvSpPr>
            <a:spLocks noGrp="1" noChangeArrowheads="1"/>
          </p:cNvSpPr>
          <p:nvPr>
            <p:ph sz="quarter" idx="4294967295"/>
          </p:nvPr>
        </p:nvSpPr>
        <p:spPr bwMode="auto">
          <a:xfrm>
            <a:off x="423863" y="1087438"/>
            <a:ext cx="8221662" cy="3492500"/>
          </a:xfrm>
          <a:prstGeom prst="rect">
            <a:avLst/>
          </a:prstGeom>
          <a:solidFill>
            <a:srgbClr val="FFFFFF"/>
          </a:solidFill>
          <a:ln w="25400" cap="flat">
            <a:solidFill>
              <a:srgbClr val="A8BBC0"/>
            </a:solidFill>
            <a:bevel/>
            <a:headEnd/>
            <a:tailEnd/>
          </a:ln>
        </p:spPr>
        <p:txBody>
          <a:bodyPr lIns="72000" tIns="72000" rIns="72000" bIns="72000" numCol="1" anchor="ctr"/>
          <a:lstStyle/>
          <a:p>
            <a:pPr marL="0" indent="0">
              <a:spcAft>
                <a:spcPct val="0"/>
              </a:spcAft>
              <a:buFont typeface="Arial" pitchFamily="34" charset="0"/>
              <a:buNone/>
            </a:pP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p1 = </a:t>
            </a:r>
            <a:r>
              <a:rPr lang="en-US" altLang="zh-CN" sz="1400" dirty="0" err="1">
                <a:solidFill>
                  <a:srgbClr val="151516"/>
                </a:solidFill>
                <a:latin typeface="Consolas" pitchFamily="49" charset="0"/>
                <a:sym typeface="Consolas" pitchFamily="49" charset="0"/>
              </a:rPr>
              <a:t>nullptr</a:t>
            </a:r>
            <a:r>
              <a:rPr lang="en-US" altLang="zh-CN" sz="1400" dirty="0">
                <a:solidFill>
                  <a:srgbClr val="151516"/>
                </a:solidFill>
                <a:latin typeface="Consolas" pitchFamily="49" charset="0"/>
                <a:sym typeface="Consolas" pitchFamily="49" charset="0"/>
              </a:rPr>
              <a:t>;</a:t>
            </a:r>
          </a:p>
          <a:p>
            <a:pPr marL="0" indent="0">
              <a:spcAft>
                <a:spcPct val="0"/>
              </a:spcAft>
              <a:buFont typeface="Arial" pitchFamily="34" charset="0"/>
              <a:buNone/>
            </a:pP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p2 = NULL;</a:t>
            </a:r>
          </a:p>
          <a:p>
            <a:pPr marL="0" indent="0">
              <a:spcAft>
                <a:spcPct val="0"/>
              </a:spcAft>
              <a:buFont typeface="Arial" pitchFamily="34" charset="0"/>
              <a:buNone/>
            </a:pP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p3 = 0;</a:t>
            </a:r>
          </a:p>
          <a:p>
            <a:pPr marL="0" indent="0">
              <a:spcAft>
                <a:spcPct val="0"/>
              </a:spcAft>
              <a:buFont typeface="Arial" pitchFamily="34" charset="0"/>
              <a:buNone/>
            </a:pPr>
            <a:endParaRPr lang="en-US" altLang="zh-CN" sz="1400" dirty="0">
              <a:solidFill>
                <a:srgbClr val="151516"/>
              </a:solidFill>
              <a:latin typeface="Consolas" pitchFamily="49" charset="0"/>
              <a:sym typeface="Consolas" pitchFamily="49" charset="0"/>
            </a:endParaRP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p2 == p1; // true</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p</a:t>
            </a:r>
            <a:r>
              <a:rPr lang="pl-PL" altLang="zh-CN" sz="1400" dirty="0">
                <a:solidFill>
                  <a:srgbClr val="151516"/>
                </a:solidFill>
                <a:latin typeface="Consolas" pitchFamily="49" charset="0"/>
                <a:sym typeface="Consolas" pitchFamily="49" charset="0"/>
              </a:rPr>
              <a:t>3</a:t>
            </a:r>
            <a:r>
              <a:rPr lang="en-US" altLang="zh-CN" sz="1400" dirty="0">
                <a:solidFill>
                  <a:srgbClr val="151516"/>
                </a:solidFill>
                <a:latin typeface="Consolas" pitchFamily="49" charset="0"/>
                <a:sym typeface="Consolas" pitchFamily="49" charset="0"/>
              </a:rPr>
              <a:t> == p1; // true</a:t>
            </a:r>
          </a:p>
          <a:p>
            <a:pPr marL="0" indent="0">
              <a:spcAft>
                <a:spcPct val="0"/>
              </a:spcAft>
              <a:buFont typeface="Arial" pitchFamily="34" charset="0"/>
              <a:buNone/>
            </a:pPr>
            <a:endParaRPr lang="en-US" altLang="zh-CN" sz="1400" dirty="0">
              <a:solidFill>
                <a:srgbClr val="151516"/>
              </a:solidFill>
              <a:latin typeface="Consolas" pitchFamily="49" charset="0"/>
              <a:sym typeface="Consolas" pitchFamily="49" charset="0"/>
            </a:endParaRPr>
          </a:p>
          <a:p>
            <a:pPr marL="0" indent="0">
              <a:spcAft>
                <a:spcPct val="0"/>
              </a:spcAft>
              <a:buFont typeface="Arial" pitchFamily="34" charset="0"/>
              <a:buNone/>
            </a:pP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p {}; // p is set to </a:t>
            </a:r>
            <a:r>
              <a:rPr lang="en-US" altLang="zh-CN" sz="1400" dirty="0" err="1">
                <a:solidFill>
                  <a:srgbClr val="151516"/>
                </a:solidFill>
                <a:latin typeface="Consolas" pitchFamily="49" charset="0"/>
                <a:sym typeface="Consolas" pitchFamily="49" charset="0"/>
              </a:rPr>
              <a:t>nullptr</a:t>
            </a:r>
            <a:endParaRPr lang="en-US" altLang="zh-CN" sz="1400" dirty="0">
              <a:solidFill>
                <a:srgbClr val="151516"/>
              </a:solidFill>
              <a:latin typeface="Consolas" pitchFamily="49" charset="0"/>
              <a:sym typeface="Consolas"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2"/>
          <p:cNvSpPr>
            <a:spLocks noGrp="1" noChangeArrowheads="1"/>
          </p:cNvSpPr>
          <p:nvPr>
            <p:ph type="title"/>
          </p:nvPr>
        </p:nvSpPr>
        <p:spPr>
          <a:ln/>
        </p:spPr>
        <p:txBody>
          <a:bodyPr/>
          <a:lstStyle/>
          <a:p>
            <a:r>
              <a:rPr lang="en-US" altLang="zh-CN" dirty="0"/>
              <a:t>Agenda</a:t>
            </a:r>
          </a:p>
        </p:txBody>
      </p:sp>
      <p:sp>
        <p:nvSpPr>
          <p:cNvPr id="5122" name="Content Placeholder 3"/>
          <p:cNvSpPr>
            <a:spLocks noGrp="1" noChangeArrowheads="1"/>
          </p:cNvSpPr>
          <p:nvPr>
            <p:ph idx="4294967295"/>
          </p:nvPr>
        </p:nvSpPr>
        <p:spPr bwMode="auto">
          <a:xfrm>
            <a:off x="417513" y="1089025"/>
            <a:ext cx="8229600" cy="3438214"/>
          </a:xfrm>
          <a:prstGeom prst="rect">
            <a:avLst/>
          </a:prstGeom>
          <a:noFill/>
          <a:ln/>
        </p:spPr>
        <p:txBody>
          <a:bodyPr lIns="0" tIns="0" rIns="0" bIns="0"/>
          <a:lstStyle/>
          <a:p>
            <a:pPr marL="342900" indent="-342900">
              <a:buFont typeface="+mj-lt"/>
              <a:buAutoNum type="arabicPeriod"/>
            </a:pPr>
            <a:r>
              <a:rPr lang="pl-PL" altLang="en-US" sz="1400" dirty="0"/>
              <a:t>Language history</a:t>
            </a:r>
          </a:p>
          <a:p>
            <a:pPr marL="342900" indent="-342900">
              <a:buFont typeface="+mj-lt"/>
              <a:buAutoNum type="arabicPeriod"/>
            </a:pPr>
            <a:r>
              <a:rPr lang="pl-PL" altLang="en-US" sz="1400" dirty="0"/>
              <a:t>Language core novelties</a:t>
            </a:r>
            <a:endParaRPr lang="pl-PL" altLang="en-US" sz="1050" b="1" dirty="0"/>
          </a:p>
          <a:p>
            <a:pPr marL="342900" indent="-342900">
              <a:buFont typeface="+mj-lt"/>
              <a:buAutoNum type="arabicPeriod"/>
            </a:pPr>
            <a:r>
              <a:rPr lang="pl-PL" altLang="en-US" sz="1400" dirty="0"/>
              <a:t>New modifiers</a:t>
            </a:r>
          </a:p>
          <a:p>
            <a:pPr marL="342900" indent="-342900">
              <a:buFont typeface="+mj-lt"/>
              <a:buAutoNum type="arabicPeriod"/>
            </a:pPr>
            <a:r>
              <a:rPr lang="pl-PL" altLang="en-US" sz="1400" dirty="0"/>
              <a:t>New constructions</a:t>
            </a:r>
          </a:p>
          <a:p>
            <a:pPr marL="342900" indent="-342900">
              <a:buFont typeface="+mj-lt"/>
              <a:buAutoNum type="arabicPeriod"/>
            </a:pPr>
            <a:r>
              <a:rPr lang="pl-PL" altLang="en-US" sz="1400" dirty="0"/>
              <a:t>Literals</a:t>
            </a:r>
          </a:p>
          <a:p>
            <a:pPr marL="342900" indent="-342900">
              <a:buFont typeface="+mj-lt"/>
              <a:buAutoNum type="arabicPeriod"/>
            </a:pPr>
            <a:r>
              <a:rPr lang="pl-PL" altLang="en-US" sz="1400" b="1" dirty="0"/>
              <a:t>Standard library</a:t>
            </a:r>
          </a:p>
          <a:p>
            <a:pPr marL="571500" lvl="1" indent="-342900">
              <a:buFont typeface="Arial" panose="020B0604020202020204" pitchFamily="34" charset="0"/>
              <a:buChar char="•"/>
            </a:pPr>
            <a:r>
              <a:rPr lang="pl-PL" altLang="en-US" sz="1050" b="1" dirty="0" err="1"/>
              <a:t>new</a:t>
            </a:r>
            <a:r>
              <a:rPr lang="pl-PL" altLang="en-US" sz="1050" b="1" dirty="0"/>
              <a:t> things in standard library in short</a:t>
            </a:r>
            <a:endParaRPr lang="pl-PL" altLang="en-US" sz="1400" b="1" dirty="0"/>
          </a:p>
          <a:p>
            <a:pPr marL="342900" indent="-342900">
              <a:buFont typeface="+mj-lt"/>
              <a:buAutoNum type="arabicPeriod"/>
            </a:pPr>
            <a:endParaRPr lang="en-US" altLang="en-US" sz="1400" dirty="0"/>
          </a:p>
        </p:txBody>
      </p:sp>
    </p:spTree>
    <p:extLst>
      <p:ext uri="{BB962C8B-B14F-4D97-AF65-F5344CB8AC3E}">
        <p14:creationId xmlns:p14="http://schemas.microsoft.com/office/powerpoint/2010/main" val="29702650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idx="4294967295"/>
          </p:nvPr>
        </p:nvSpPr>
        <p:spPr>
          <a:ln/>
        </p:spPr>
        <p:txBody>
          <a:bodyPr/>
          <a:lstStyle/>
          <a:p>
            <a:r>
              <a:rPr lang="pl-PL" altLang="en-US" dirty="0"/>
              <a:t>New elements in standard library</a:t>
            </a:r>
            <a:endParaRPr lang="pl-PL" altLang="en-US" i="1" dirty="0"/>
          </a:p>
        </p:txBody>
      </p:sp>
      <p:sp>
        <p:nvSpPr>
          <p:cNvPr id="72707"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endParaRPr lang="pl-PL" altLang="en-US" sz="1800" dirty="0">
              <a:latin typeface="Nokia Pure Headline Light" pitchFamily="34" charset="0"/>
            </a:endParaRPr>
          </a:p>
        </p:txBody>
      </p:sp>
      <p:sp>
        <p:nvSpPr>
          <p:cNvPr id="72708" name="Text Placeholder 3"/>
          <p:cNvSpPr>
            <a:spLocks noGrp="1" noChangeArrowheads="1"/>
          </p:cNvSpPr>
          <p:nvPr>
            <p:ph sz="quarter" idx="4294967295"/>
          </p:nvPr>
        </p:nvSpPr>
        <p:spPr bwMode="auto">
          <a:xfrm>
            <a:off x="423863" y="1087438"/>
            <a:ext cx="8216900" cy="3363912"/>
          </a:xfrm>
          <a:prstGeom prst="rect">
            <a:avLst/>
          </a:prstGeom>
          <a:noFill/>
          <a:ln/>
        </p:spPr>
        <p:txBody>
          <a:bodyPr lIns="0" tIns="0" rIns="0" bIns="0"/>
          <a:lstStyle/>
          <a:p>
            <a:pPr marL="0" indent="0">
              <a:buFont typeface="Arial" pitchFamily="34" charset="0"/>
              <a:buNone/>
            </a:pPr>
            <a:r>
              <a:rPr lang="pl-PL" altLang="en-US" sz="1400" dirty="0"/>
              <a:t>With addition to already mentioned improvements in language, following new elements were introduced into C++ standard library (including elements from std::tr1) :</a:t>
            </a:r>
          </a:p>
          <a:p>
            <a:r>
              <a:rPr lang="pl-PL" altLang="en-US" sz="1400" dirty="0"/>
              <a:t>&lt;array&gt;, &lt;unordered_map&gt;, &lt;unordered_set&gt;,</a:t>
            </a:r>
          </a:p>
          <a:p>
            <a:r>
              <a:rPr lang="pl-PL" altLang="en-US" sz="1400" dirty="0"/>
              <a:t>&lt;chrono&gt;,</a:t>
            </a:r>
          </a:p>
          <a:p>
            <a:r>
              <a:rPr lang="pl-PL" altLang="en-US" sz="1400" dirty="0"/>
              <a:t>&lt;tuple&gt;,</a:t>
            </a:r>
          </a:p>
          <a:p>
            <a:r>
              <a:rPr lang="pl-PL" altLang="en-US" sz="1400" dirty="0"/>
              <a:t>&lt;regex&gt;,</a:t>
            </a:r>
          </a:p>
          <a:p>
            <a:r>
              <a:rPr lang="pl-PL" altLang="en-US" sz="1400" dirty="0"/>
              <a:t>&lt;thread&gt;, &lt;mutex&gt;, &lt;condition_variable&gt;, &lt;future&gt;,</a:t>
            </a:r>
          </a:p>
          <a:p>
            <a:r>
              <a:rPr lang="pl-PL" altLang="en-US" sz="1400" dirty="0"/>
              <a:t>&lt;functional&gt; (major changes),</a:t>
            </a:r>
          </a:p>
          <a:p>
            <a:r>
              <a:rPr lang="pl-PL" altLang="en-US" sz="1400" dirty="0"/>
              <a:t>&lt;random&gt;</a:t>
            </a:r>
          </a:p>
          <a:p>
            <a:r>
              <a:rPr lang="pl-PL" altLang="en-US" sz="1400" dirty="0"/>
              <a:t>&lt;type_traits&gt;</a:t>
            </a:r>
          </a:p>
          <a:p>
            <a:endParaRPr lang="pl-PL" altLang="en-US" sz="1400" dirty="0"/>
          </a:p>
          <a:p>
            <a:endParaRPr lang="pl-PL" altLang="en-US" sz="1400" dirty="0"/>
          </a:p>
          <a:p>
            <a:endParaRPr lang="pl-PL" altLang="en-US" sz="1400" dirty="0"/>
          </a:p>
        </p:txBody>
      </p:sp>
    </p:spTree>
    <p:extLst>
      <p:ext uri="{BB962C8B-B14F-4D97-AF65-F5344CB8AC3E}">
        <p14:creationId xmlns:p14="http://schemas.microsoft.com/office/powerpoint/2010/main" val="11844769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idx="4294967295"/>
          </p:nvPr>
        </p:nvSpPr>
        <p:spPr>
          <a:ln/>
        </p:spPr>
        <p:txBody>
          <a:bodyPr/>
          <a:lstStyle/>
          <a:p>
            <a:r>
              <a:rPr lang="pl-PL" altLang="en-US" dirty="0"/>
              <a:t>New elements proposed in C++17</a:t>
            </a:r>
          </a:p>
        </p:txBody>
      </p:sp>
      <p:sp>
        <p:nvSpPr>
          <p:cNvPr id="72707"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endParaRPr lang="pl-PL" altLang="en-US" sz="1800" dirty="0">
              <a:latin typeface="Nokia Pure Headline Light" pitchFamily="34" charset="0"/>
            </a:endParaRPr>
          </a:p>
        </p:txBody>
      </p:sp>
      <p:sp>
        <p:nvSpPr>
          <p:cNvPr id="72708" name="Text Placeholder 3"/>
          <p:cNvSpPr>
            <a:spLocks noGrp="1" noChangeArrowheads="1"/>
          </p:cNvSpPr>
          <p:nvPr>
            <p:ph sz="quarter" idx="4294967295"/>
          </p:nvPr>
        </p:nvSpPr>
        <p:spPr bwMode="auto">
          <a:xfrm>
            <a:off x="423863" y="1087438"/>
            <a:ext cx="8216900" cy="3363912"/>
          </a:xfrm>
          <a:prstGeom prst="rect">
            <a:avLst/>
          </a:prstGeom>
          <a:noFill/>
          <a:ln/>
        </p:spPr>
        <p:txBody>
          <a:bodyPr lIns="0" tIns="0" rIns="0" bIns="0"/>
          <a:lstStyle/>
          <a:p>
            <a:r>
              <a:rPr lang="pl-PL" altLang="en-US" sz="1400" dirty="0"/>
              <a:t>File system library</a:t>
            </a:r>
          </a:p>
          <a:p>
            <a:r>
              <a:rPr lang="pl-PL" altLang="en-US" sz="1400" dirty="0"/>
              <a:t>Paralelism library</a:t>
            </a:r>
          </a:p>
          <a:p>
            <a:r>
              <a:rPr lang="pl-PL" altLang="en-US" sz="1400" dirty="0"/>
              <a:t>std::optional, std::any, std::</a:t>
            </a:r>
            <a:r>
              <a:rPr lang="pl-PL" altLang="en-US" sz="1400" dirty="0" err="1"/>
              <a:t>variant</a:t>
            </a:r>
            <a:endParaRPr lang="pl-PL" altLang="en-US" sz="1400" dirty="0"/>
          </a:p>
          <a:p>
            <a:r>
              <a:rPr lang="pl-PL" altLang="en-US" sz="1400" dirty="0" err="1"/>
              <a:t>Structured</a:t>
            </a:r>
            <a:r>
              <a:rPr lang="pl-PL" altLang="en-US" sz="1400" dirty="0"/>
              <a:t> </a:t>
            </a:r>
            <a:r>
              <a:rPr lang="pl-PL" altLang="en-US" sz="1400" dirty="0" err="1"/>
              <a:t>bindings</a:t>
            </a:r>
            <a:endParaRPr lang="pl-PL" altLang="en-US" sz="1400" dirty="0"/>
          </a:p>
          <a:p>
            <a:r>
              <a:rPr lang="pl-PL" altLang="en-US" sz="1400" dirty="0"/>
              <a:t>And many, many more…</a:t>
            </a:r>
          </a:p>
          <a:p>
            <a:r>
              <a:rPr lang="pl-PL" altLang="en-US" sz="1400" dirty="0"/>
              <a:t>http://en.cppreference.com/w/</a:t>
            </a:r>
          </a:p>
          <a:p>
            <a:endParaRPr lang="pl-PL" altLang="en-US" sz="1400" dirty="0"/>
          </a:p>
          <a:p>
            <a:endParaRPr lang="pl-PL" altLang="en-US" sz="1400" dirty="0"/>
          </a:p>
        </p:txBody>
      </p:sp>
    </p:spTree>
    <p:extLst>
      <p:ext uri="{BB962C8B-B14F-4D97-AF65-F5344CB8AC3E}">
        <p14:creationId xmlns:p14="http://schemas.microsoft.com/office/powerpoint/2010/main" val="24541364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3708400" y="2430463"/>
            <a:ext cx="1727200" cy="282575"/>
          </a:xfrm>
          <a:prstGeom prst="rect">
            <a:avLst/>
          </a:prstGeom>
          <a:noFill/>
          <a:ln w="9525" cmpd="sng">
            <a:noFill/>
            <a:miter lim="800000"/>
            <a:headEnd/>
            <a:tailEnd/>
          </a:ln>
        </p:spPr>
      </p:pic>
      <p:pic>
        <p:nvPicPr>
          <p:cNvPr id="77827" name="Picture 3"/>
          <p:cNvPicPr>
            <a:picLocks noChangeAspect="1" noChangeArrowheads="1"/>
          </p:cNvPicPr>
          <p:nvPr/>
        </p:nvPicPr>
        <p:blipFill>
          <a:blip r:embed="rId2" cstate="print"/>
          <a:srcRect/>
          <a:stretch>
            <a:fillRect/>
          </a:stretch>
        </p:blipFill>
        <p:spPr bwMode="auto">
          <a:xfrm>
            <a:off x="3708400" y="2430463"/>
            <a:ext cx="1727200" cy="282575"/>
          </a:xfrm>
          <a:prstGeom prst="rect">
            <a:avLst/>
          </a:prstGeom>
          <a:noFill/>
          <a:ln w="9525" cmpd="sng">
            <a:noFill/>
            <a:miter lim="800000"/>
            <a:headEnd/>
            <a:tailEnd/>
          </a:ln>
        </p:spPr>
      </p:pic>
      <p:pic>
        <p:nvPicPr>
          <p:cNvPr id="77828" name="Picture 3"/>
          <p:cNvPicPr>
            <a:picLocks noChangeAspect="1" noChangeArrowheads="1"/>
          </p:cNvPicPr>
          <p:nvPr/>
        </p:nvPicPr>
        <p:blipFill>
          <a:blip r:embed="rId2" cstate="print"/>
          <a:srcRect/>
          <a:stretch>
            <a:fillRect/>
          </a:stretch>
        </p:blipFill>
        <p:spPr bwMode="auto">
          <a:xfrm>
            <a:off x="3708400" y="2430463"/>
            <a:ext cx="1727200" cy="282575"/>
          </a:xfrm>
          <a:prstGeom prst="rect">
            <a:avLst/>
          </a:prstGeom>
          <a:noFill/>
          <a:ln w="9525" cmpd="sng">
            <a:noFill/>
            <a:miter lim="800000"/>
            <a:headEnd/>
            <a:tailEnd/>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idx="4294967295"/>
          </p:nvPr>
        </p:nvSpPr>
        <p:spPr>
          <a:ln/>
        </p:spPr>
        <p:txBody>
          <a:bodyPr/>
          <a:lstStyle/>
          <a:p>
            <a:r>
              <a:rPr lang="pl-PL" altLang="zh-CN" i="1" dirty="0"/>
              <a:t>n</a:t>
            </a:r>
            <a:r>
              <a:rPr lang="en-US" altLang="zh-CN" i="1" dirty="0" err="1"/>
              <a:t>ullptr</a:t>
            </a:r>
            <a:endParaRPr lang="en-US" altLang="zh-CN" i="1" dirty="0"/>
          </a:p>
        </p:txBody>
      </p:sp>
      <p:sp>
        <p:nvSpPr>
          <p:cNvPr id="10243" name="Content Placeholder 2"/>
          <p:cNvSpPr>
            <a:spLocks noGrp="1" noChangeArrowheads="1"/>
          </p:cNvSpPr>
          <p:nvPr>
            <p:ph sz="quarter" idx="4294967295"/>
          </p:nvPr>
        </p:nvSpPr>
        <p:spPr bwMode="auto">
          <a:xfrm>
            <a:off x="417513" y="538163"/>
            <a:ext cx="8228012" cy="301625"/>
          </a:xfrm>
          <a:prstGeom prst="rect">
            <a:avLst/>
          </a:prstGeom>
          <a:noFill/>
          <a:ln/>
        </p:spPr>
        <p:txBody>
          <a:bodyPr lIns="0" tIns="0" rIns="0" bIns="0"/>
          <a:lstStyle/>
          <a:p>
            <a:pPr marL="0" indent="0">
              <a:buFont typeface="Arial" pitchFamily="34" charset="0"/>
              <a:buNone/>
            </a:pPr>
            <a:r>
              <a:rPr lang="pl-PL" altLang="zh-CN" sz="1800" dirty="0">
                <a:latin typeface="Nokia Pure Headline Light" pitchFamily="34" charset="0"/>
              </a:rPr>
              <a:t>Examples</a:t>
            </a:r>
            <a:endParaRPr lang="en-US" altLang="zh-CN" sz="1800" dirty="0">
              <a:latin typeface="Nokia Pure Headline Light" pitchFamily="34" charset="0"/>
            </a:endParaRPr>
          </a:p>
        </p:txBody>
      </p:sp>
      <p:sp>
        <p:nvSpPr>
          <p:cNvPr id="10244" name="Text Placeholder 3"/>
          <p:cNvSpPr>
            <a:spLocks noGrp="1" noChangeArrowheads="1"/>
          </p:cNvSpPr>
          <p:nvPr>
            <p:ph sz="quarter" idx="4294967295"/>
          </p:nvPr>
        </p:nvSpPr>
        <p:spPr bwMode="auto">
          <a:xfrm>
            <a:off x="423863" y="1087438"/>
            <a:ext cx="8221662" cy="3492500"/>
          </a:xfrm>
          <a:prstGeom prst="rect">
            <a:avLst/>
          </a:prstGeom>
          <a:solidFill>
            <a:srgbClr val="FFFFFF"/>
          </a:solidFill>
          <a:ln w="25400" cap="flat">
            <a:solidFill>
              <a:srgbClr val="A8BBC0"/>
            </a:solidFill>
            <a:bevel/>
            <a:headEnd/>
            <a:tailEnd/>
          </a:ln>
        </p:spPr>
        <p:txBody>
          <a:bodyPr lIns="72000" tIns="72000" rIns="72000" bIns="72000" numCol="1" anchor="ctr"/>
          <a:lstStyle/>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void foo(</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a:t>
            </a:r>
          </a:p>
          <a:p>
            <a:pPr marL="0" indent="0">
              <a:spcAft>
                <a:spcPct val="0"/>
              </a:spcAft>
              <a:buFont typeface="Arial" pitchFamily="34" charset="0"/>
              <a:buNone/>
            </a:pPr>
            <a:endParaRPr lang="en-US" altLang="zh-CN" sz="1400" dirty="0">
              <a:solidFill>
                <a:srgbClr val="151516"/>
              </a:solidFill>
              <a:latin typeface="Consolas" pitchFamily="49" charset="0"/>
              <a:sym typeface="Consolas" pitchFamily="49" charset="0"/>
            </a:endParaRP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foo(0); </a:t>
            </a:r>
            <a:r>
              <a:rPr lang="pl-PL" altLang="zh-CN" sz="1400" dirty="0">
                <a:solidFill>
                  <a:srgbClr val="151516"/>
                </a:solidFill>
                <a:latin typeface="Consolas" pitchFamily="49" charset="0"/>
                <a:sym typeface="Consolas" pitchFamily="49" charset="0"/>
              </a:rPr>
              <a:t>      </a:t>
            </a:r>
            <a:r>
              <a:rPr lang="en-US" altLang="zh-CN" sz="1400" dirty="0">
                <a:solidFill>
                  <a:srgbClr val="151516"/>
                </a:solidFill>
                <a:latin typeface="Consolas" pitchFamily="49" charset="0"/>
                <a:sym typeface="Consolas" pitchFamily="49" charset="0"/>
              </a:rPr>
              <a:t>// calls foo(</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foo(NULL); </a:t>
            </a:r>
            <a:r>
              <a:rPr lang="pl-PL" altLang="zh-CN" sz="1400" dirty="0">
                <a:solidFill>
                  <a:srgbClr val="151516"/>
                </a:solidFill>
                <a:latin typeface="Consolas" pitchFamily="49" charset="0"/>
                <a:sym typeface="Consolas" pitchFamily="49" charset="0"/>
              </a:rPr>
              <a:t>   </a:t>
            </a:r>
            <a:r>
              <a:rPr lang="en-US" altLang="zh-CN" sz="1400" dirty="0">
                <a:solidFill>
                  <a:srgbClr val="151516"/>
                </a:solidFill>
                <a:latin typeface="Consolas" pitchFamily="49" charset="0"/>
                <a:sym typeface="Consolas" pitchFamily="49" charset="0"/>
              </a:rPr>
              <a:t>// calls foo(</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a:t>
            </a:r>
          </a:p>
          <a:p>
            <a:pPr marL="0" indent="0">
              <a:spcAft>
                <a:spcPct val="0"/>
              </a:spcAft>
              <a:buFont typeface="Arial" pitchFamily="34" charset="0"/>
              <a:buNone/>
            </a:pPr>
            <a:r>
              <a:rPr lang="en-US" altLang="zh-CN" sz="1400" dirty="0" err="1">
                <a:solidFill>
                  <a:srgbClr val="151516"/>
                </a:solidFill>
                <a:latin typeface="Consolas" pitchFamily="49" charset="0"/>
                <a:sym typeface="Consolas" pitchFamily="49" charset="0"/>
              </a:rPr>
              <a:t>foo</a:t>
            </a:r>
            <a:r>
              <a:rPr lang="en-US" altLang="zh-CN" sz="1400" dirty="0">
                <a:solidFill>
                  <a:srgbClr val="151516"/>
                </a:solidFill>
                <a:latin typeface="Consolas" pitchFamily="49" charset="0"/>
                <a:sym typeface="Consolas" pitchFamily="49" charset="0"/>
              </a:rPr>
              <a:t>(</a:t>
            </a:r>
            <a:r>
              <a:rPr lang="en-US" altLang="zh-CN" sz="1400" dirty="0" err="1">
                <a:solidFill>
                  <a:srgbClr val="151516"/>
                </a:solidFill>
                <a:latin typeface="Consolas" pitchFamily="49" charset="0"/>
                <a:sym typeface="Consolas" pitchFamily="49" charset="0"/>
              </a:rPr>
              <a:t>nullptr</a:t>
            </a:r>
            <a:r>
              <a:rPr lang="en-US" altLang="zh-CN" sz="1400" dirty="0">
                <a:solidFill>
                  <a:srgbClr val="151516"/>
                </a:solidFill>
                <a:latin typeface="Consolas" pitchFamily="49" charset="0"/>
                <a:sym typeface="Consolas" pitchFamily="49" charset="0"/>
              </a:rPr>
              <a:t>); // compile-time error</a:t>
            </a:r>
          </a:p>
          <a:p>
            <a:pPr marL="0" indent="0">
              <a:spcAft>
                <a:spcPct val="0"/>
              </a:spcAft>
              <a:buFont typeface="Arial" pitchFamily="34" charset="0"/>
              <a:buNone/>
            </a:pPr>
            <a:endParaRPr lang="en-US" altLang="zh-CN" sz="1400" dirty="0">
              <a:solidFill>
                <a:srgbClr val="151516"/>
              </a:solidFill>
              <a:latin typeface="Consolas" pitchFamily="49" charset="0"/>
              <a:sym typeface="Consolas" pitchFamily="49" charset="0"/>
            </a:endParaRP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void bar(</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void bar(void*);</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void bar(</a:t>
            </a:r>
            <a:r>
              <a:rPr lang="en-US" altLang="zh-CN" sz="1400" dirty="0" err="1">
                <a:solidFill>
                  <a:srgbClr val="151516"/>
                </a:solidFill>
                <a:latin typeface="Consolas" pitchFamily="49" charset="0"/>
                <a:sym typeface="Consolas" pitchFamily="49" charset="0"/>
              </a:rPr>
              <a:t>nullptr_t</a:t>
            </a:r>
            <a:r>
              <a:rPr lang="en-US" altLang="zh-CN" sz="1400" dirty="0">
                <a:solidFill>
                  <a:srgbClr val="151516"/>
                </a:solidFill>
                <a:latin typeface="Consolas" pitchFamily="49" charset="0"/>
                <a:sym typeface="Consolas" pitchFamily="49" charset="0"/>
              </a:rPr>
              <a:t>);</a:t>
            </a:r>
          </a:p>
          <a:p>
            <a:pPr marL="0" indent="0">
              <a:spcAft>
                <a:spcPct val="0"/>
              </a:spcAft>
              <a:buFont typeface="Arial" pitchFamily="34" charset="0"/>
              <a:buNone/>
            </a:pPr>
            <a:endParaRPr lang="en-US" altLang="zh-CN" sz="1400" dirty="0">
              <a:solidFill>
                <a:srgbClr val="151516"/>
              </a:solidFill>
              <a:latin typeface="Consolas" pitchFamily="49" charset="0"/>
              <a:sym typeface="Consolas" pitchFamily="49" charset="0"/>
            </a:endParaRP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bar(0); </a:t>
            </a:r>
            <a:r>
              <a:rPr lang="pl-PL" altLang="zh-CN" sz="1400" dirty="0">
                <a:solidFill>
                  <a:srgbClr val="151516"/>
                </a:solidFill>
                <a:latin typeface="Consolas" pitchFamily="49" charset="0"/>
                <a:sym typeface="Consolas" pitchFamily="49" charset="0"/>
              </a:rPr>
              <a:t>      </a:t>
            </a:r>
            <a:r>
              <a:rPr lang="en-US" altLang="zh-CN" sz="1400" dirty="0">
                <a:solidFill>
                  <a:srgbClr val="151516"/>
                </a:solidFill>
                <a:latin typeface="Consolas" pitchFamily="49" charset="0"/>
                <a:sym typeface="Consolas" pitchFamily="49" charset="0"/>
              </a:rPr>
              <a:t>// calls bar(</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bar(NULL); </a:t>
            </a:r>
            <a:r>
              <a:rPr lang="pl-PL" altLang="zh-CN" sz="1400" dirty="0">
                <a:solidFill>
                  <a:srgbClr val="151516"/>
                </a:solidFill>
                <a:latin typeface="Consolas" pitchFamily="49" charset="0"/>
                <a:sym typeface="Consolas" pitchFamily="49" charset="0"/>
              </a:rPr>
              <a:t>   </a:t>
            </a:r>
            <a:r>
              <a:rPr lang="en-US" altLang="zh-CN" sz="1400" dirty="0">
                <a:solidFill>
                  <a:srgbClr val="151516"/>
                </a:solidFill>
                <a:latin typeface="Consolas" pitchFamily="49" charset="0"/>
                <a:sym typeface="Consolas" pitchFamily="49" charset="0"/>
              </a:rPr>
              <a:t>// calls bar(</a:t>
            </a:r>
            <a:r>
              <a:rPr lang="en-US" altLang="zh-CN" sz="1400" dirty="0" err="1">
                <a:solidFill>
                  <a:srgbClr val="151516"/>
                </a:solidFill>
                <a:latin typeface="Consolas" pitchFamily="49" charset="0"/>
                <a:sym typeface="Consolas" pitchFamily="49" charset="0"/>
              </a:rPr>
              <a:t>int</a:t>
            </a:r>
            <a:r>
              <a:rPr lang="en-US" altLang="zh-CN" sz="1400" dirty="0">
                <a:solidFill>
                  <a:srgbClr val="151516"/>
                </a:solidFill>
                <a:latin typeface="Consolas" pitchFamily="49" charset="0"/>
                <a:sym typeface="Consolas" pitchFamily="49" charset="0"/>
              </a:rPr>
              <a:t>) if NULL is 0, </a:t>
            </a:r>
            <a:r>
              <a:rPr lang="en-US" altLang="zh-CN" sz="1400" dirty="0" err="1">
                <a:solidFill>
                  <a:srgbClr val="151516"/>
                </a:solidFill>
                <a:latin typeface="Consolas" pitchFamily="49" charset="0"/>
                <a:sym typeface="Consolas" pitchFamily="49" charset="0"/>
              </a:rPr>
              <a:t>ambigous</a:t>
            </a:r>
            <a:r>
              <a:rPr lang="en-US" altLang="zh-CN" sz="1400" dirty="0">
                <a:solidFill>
                  <a:srgbClr val="151516"/>
                </a:solidFill>
                <a:latin typeface="Consolas" pitchFamily="49" charset="0"/>
                <a:sym typeface="Consolas" pitchFamily="49" charset="0"/>
              </a:rPr>
              <a:t> if NULL is 0L</a:t>
            </a:r>
          </a:p>
          <a:p>
            <a:pPr marL="0" indent="0">
              <a:spcAft>
                <a:spcPct val="0"/>
              </a:spcAft>
              <a:buFont typeface="Arial" pitchFamily="34" charset="0"/>
              <a:buNone/>
            </a:pPr>
            <a:r>
              <a:rPr lang="en-US" altLang="zh-CN" sz="1400" dirty="0">
                <a:solidFill>
                  <a:srgbClr val="151516"/>
                </a:solidFill>
                <a:latin typeface="Consolas" pitchFamily="49" charset="0"/>
                <a:sym typeface="Consolas" pitchFamily="49" charset="0"/>
              </a:rPr>
              <a:t>bar(</a:t>
            </a:r>
            <a:r>
              <a:rPr lang="en-US" altLang="zh-CN" sz="1400" dirty="0" err="1">
                <a:solidFill>
                  <a:srgbClr val="151516"/>
                </a:solidFill>
                <a:latin typeface="Consolas" pitchFamily="49" charset="0"/>
                <a:sym typeface="Consolas" pitchFamily="49" charset="0"/>
              </a:rPr>
              <a:t>nullptr</a:t>
            </a:r>
            <a:r>
              <a:rPr lang="en-US" altLang="zh-CN" sz="1400" dirty="0">
                <a:solidFill>
                  <a:srgbClr val="151516"/>
                </a:solidFill>
                <a:latin typeface="Consolas" pitchFamily="49" charset="0"/>
                <a:sym typeface="Consolas" pitchFamily="49" charset="0"/>
              </a:rPr>
              <a:t>); // cal</a:t>
            </a:r>
            <a:r>
              <a:rPr lang="pl-PL" altLang="zh-CN" sz="1400" dirty="0">
                <a:solidFill>
                  <a:srgbClr val="151516"/>
                </a:solidFill>
                <a:latin typeface="Consolas" pitchFamily="49" charset="0"/>
                <a:sym typeface="Consolas" pitchFamily="49" charset="0"/>
              </a:rPr>
              <a:t>l</a:t>
            </a:r>
            <a:r>
              <a:rPr lang="en-US" altLang="zh-CN" sz="1400" dirty="0">
                <a:solidFill>
                  <a:srgbClr val="151516"/>
                </a:solidFill>
                <a:latin typeface="Consolas" pitchFamily="49" charset="0"/>
                <a:sym typeface="Consolas" pitchFamily="49" charset="0"/>
              </a:rPr>
              <a:t>s bar(void*) or bar(</a:t>
            </a:r>
            <a:r>
              <a:rPr lang="en-US" altLang="zh-CN" sz="1400" dirty="0" err="1">
                <a:solidFill>
                  <a:srgbClr val="151516"/>
                </a:solidFill>
                <a:latin typeface="Consolas" pitchFamily="49" charset="0"/>
                <a:sym typeface="Consolas" pitchFamily="49" charset="0"/>
              </a:rPr>
              <a:t>nullptr_t</a:t>
            </a:r>
            <a:r>
              <a:rPr lang="en-US" altLang="zh-CN" sz="1400" dirty="0">
                <a:solidFill>
                  <a:srgbClr val="151516"/>
                </a:solidFill>
                <a:latin typeface="Consolas" pitchFamily="49" charset="0"/>
                <a:sym typeface="Consolas" pitchFamily="49" charset="0"/>
              </a:rPr>
              <a:t>) if provided</a:t>
            </a:r>
          </a:p>
        </p:txBody>
      </p:sp>
    </p:spTree>
    <p:extLst>
      <p:ext uri="{BB962C8B-B14F-4D97-AF65-F5344CB8AC3E}">
        <p14:creationId xmlns:p14="http://schemas.microsoft.com/office/powerpoint/2010/main" val="2980874607"/>
      </p:ext>
    </p:extLst>
  </p:cSld>
  <p:clrMapOvr>
    <a:masterClrMapping/>
  </p:clrMapOvr>
</p:sld>
</file>

<file path=ppt/theme/theme1.xml><?xml version="1.0" encoding="utf-8"?>
<a:theme xmlns:a="http://schemas.openxmlformats.org/drawingml/2006/main" name="Nokia Master White Background">
  <a:themeElements>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fontScheme name="Nokia Master White Background">
      <a:majorFont>
        <a:latin typeface="Nokia Pure Headline Light"/>
        <a:ea typeface="ヒラギノ角ゴ Pro W3"/>
        <a:cs typeface="ヒラギノ角ゴ Pro W3"/>
      </a:majorFont>
      <a:minorFont>
        <a:latin typeface="Nokia Pure Text Light"/>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sym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sym typeface="ヒラギノ角ゴ Pro W3" charset="0"/>
          </a:defRPr>
        </a:defPPr>
      </a:lstStyle>
    </a:lnDef>
  </a:objectDefaults>
  <a:extraClrSchemeLst/>
</a:theme>
</file>

<file path=ppt/theme/theme2.xml><?xml version="1.0" encoding="utf-8"?>
<a:theme xmlns:a="http://schemas.openxmlformats.org/drawingml/2006/main" name="Nokia Master Blue Background">
  <a:themeElements>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fontScheme name="Nokia Master Blue Background">
      <a:majorFont>
        <a:latin typeface="Nokia Pure Headline Light"/>
        <a:ea typeface="ヒラギノ角ゴ Pro W3"/>
        <a:cs typeface="ヒラギノ角ゴ Pro W3"/>
      </a:majorFont>
      <a:minorFont>
        <a:latin typeface="Nokia Pure Text Light"/>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sym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sym typeface="ヒラギノ角ゴ Pro W3" charset="0"/>
          </a:defRPr>
        </a:defPPr>
      </a:lstStyle>
    </a:lnDef>
  </a:objectDefaults>
  <a:extraClrSchemeLst/>
</a:theme>
</file>

<file path=ppt/theme/theme3.xml><?xml version="1.0" encoding="utf-8"?>
<a:theme xmlns:a="http://schemas.openxmlformats.org/drawingml/2006/main" name="Office Theme">
  <a:themeElements>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ppt/theme/themeOverride10.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ppt/theme/themeOverride11.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ppt/theme/themeOverride2.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ppt/theme/themeOverride3.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ppt/theme/themeOverride4.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ppt/theme/themeOverride5.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ppt/theme/themeOverride6.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ppt/theme/themeOverride7.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ppt/theme/themeOverride8.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ppt/theme/themeOverride9.xml><?xml version="1.0" encoding="utf-8"?>
<a:themeOverride xmlns:a="http://schemas.openxmlformats.org/drawingml/2006/main">
  <a:clrScheme name="">
    <a:dk1>
      <a:srgbClr val="124191"/>
    </a:dk1>
    <a:lt1>
      <a:srgbClr val="FFFFFF"/>
    </a:lt1>
    <a:dk2>
      <a:srgbClr val="FFFFFF"/>
    </a:dk2>
    <a:lt2>
      <a:srgbClr val="68717A"/>
    </a:lt2>
    <a:accent1>
      <a:srgbClr val="00C9FF"/>
    </a:accent1>
    <a:accent2>
      <a:srgbClr val="00C9FF"/>
    </a:accent2>
    <a:accent3>
      <a:srgbClr val="FFFFFF"/>
    </a:accent3>
    <a:accent4>
      <a:srgbClr val="0E367B"/>
    </a:accent4>
    <a:accent5>
      <a:srgbClr val="AAE1FF"/>
    </a:accent5>
    <a:accent6>
      <a:srgbClr val="00B6E7"/>
    </a:accent6>
    <a:hlink>
      <a:srgbClr val="124191"/>
    </a:hlink>
    <a:folHlink>
      <a:srgbClr val="124191"/>
    </a:folHlink>
  </a:clrScheme>
</a:themeOverride>
</file>

<file path=docProps/app.xml><?xml version="1.0" encoding="utf-8"?>
<Properties xmlns="http://schemas.openxmlformats.org/officeDocument/2006/extended-properties" xmlns:vt="http://schemas.openxmlformats.org/officeDocument/2006/docPropsVTypes">
  <Template/>
  <TotalTime>2354</TotalTime>
  <Pages>0</Pages>
  <Words>5532</Words>
  <Characters>0</Characters>
  <Application>Microsoft Office PowerPoint</Application>
  <DocSecurity>0</DocSecurity>
  <PresentationFormat>On-screen Show (16:9)</PresentationFormat>
  <Lines>0</Lines>
  <Paragraphs>1097</Paragraphs>
  <Slides>83</Slides>
  <Notes>14</Notes>
  <HiddenSlides>6</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83</vt:i4>
      </vt:variant>
    </vt:vector>
  </HeadingPairs>
  <TitlesOfParts>
    <vt:vector size="97" baseType="lpstr">
      <vt:lpstr>Microsoft YaHei</vt:lpstr>
      <vt:lpstr>宋体</vt:lpstr>
      <vt:lpstr>宋体</vt:lpstr>
      <vt:lpstr>Arial</vt:lpstr>
      <vt:lpstr>Consolas</vt:lpstr>
      <vt:lpstr>DejaVu Sans</vt:lpstr>
      <vt:lpstr>Lucida Grande</vt:lpstr>
      <vt:lpstr>Mangal</vt:lpstr>
      <vt:lpstr>Nokia Pure Headline Light</vt:lpstr>
      <vt:lpstr>Nokia Pure Headline Ultra Light</vt:lpstr>
      <vt:lpstr>Nokia Pure Text Light</vt:lpstr>
      <vt:lpstr>ヒラギノ角ゴ Pro W3</vt:lpstr>
      <vt:lpstr>Nokia Master White Background</vt:lpstr>
      <vt:lpstr>Nokia Master Blue Background</vt:lpstr>
      <vt:lpstr>PowerPoint Presentation</vt:lpstr>
      <vt:lpstr>About authors</vt:lpstr>
      <vt:lpstr>Agenda</vt:lpstr>
      <vt:lpstr>Introduction to C++14 standard </vt:lpstr>
      <vt:lpstr>Introduction to C++14 standard</vt:lpstr>
      <vt:lpstr>Agenda</vt:lpstr>
      <vt:lpstr>nullptr</vt:lpstr>
      <vt:lpstr>nullptr</vt:lpstr>
      <vt:lpstr>nullptr</vt:lpstr>
      <vt:lpstr>Agenda</vt:lpstr>
      <vt:lpstr>Using alias</vt:lpstr>
      <vt:lpstr>Agenda</vt:lpstr>
      <vt:lpstr>Scoped enums</vt:lpstr>
      <vt:lpstr>Scoped enums</vt:lpstr>
      <vt:lpstr>Scoped enums</vt:lpstr>
      <vt:lpstr>Agenda</vt:lpstr>
      <vt:lpstr>Auto keyword</vt:lpstr>
      <vt:lpstr>Auto keyword</vt:lpstr>
      <vt:lpstr>Auto keyword</vt:lpstr>
      <vt:lpstr>Auto keyword</vt:lpstr>
      <vt:lpstr>Decltype keyword</vt:lpstr>
      <vt:lpstr>New syntax of function declaration</vt:lpstr>
      <vt:lpstr>Automatic deduction of returned type (C++14)</vt:lpstr>
      <vt:lpstr>Automatic deduction of returned type (C++14)</vt:lpstr>
      <vt:lpstr>Agenda</vt:lpstr>
      <vt:lpstr>Default, delete, override, final keywords</vt:lpstr>
      <vt:lpstr>Default, delete, override, final keywords</vt:lpstr>
      <vt:lpstr>Default, delete, override, final keywords</vt:lpstr>
      <vt:lpstr>Default, delete, override, final keywords</vt:lpstr>
      <vt:lpstr>Default, delete, override, final keywords</vt:lpstr>
      <vt:lpstr>Default, delete, override, final keywords</vt:lpstr>
      <vt:lpstr>Agenda</vt:lpstr>
      <vt:lpstr>Attributes</vt:lpstr>
      <vt:lpstr>Attributes</vt:lpstr>
      <vt:lpstr>Agenda</vt:lpstr>
      <vt:lpstr>Noexcept keyword</vt:lpstr>
      <vt:lpstr>Agenda</vt:lpstr>
      <vt:lpstr>Constexpr</vt:lpstr>
      <vt:lpstr>Constexpr</vt:lpstr>
      <vt:lpstr>Constexpr functions</vt:lpstr>
      <vt:lpstr>Constexpr functions</vt:lpstr>
      <vt:lpstr>Constexpr functions</vt:lpstr>
      <vt:lpstr>Constexpr functions</vt:lpstr>
      <vt:lpstr>Agenda</vt:lpstr>
      <vt:lpstr>Uniform variable initialization</vt:lpstr>
      <vt:lpstr>Uniform variable initialization</vt:lpstr>
      <vt:lpstr>Uniform variable initialization</vt:lpstr>
      <vt:lpstr>Intializing non-static variables in class</vt:lpstr>
      <vt:lpstr>Intializing non-static variables in class</vt:lpstr>
      <vt:lpstr>Initialization with use of initialization list</vt:lpstr>
      <vt:lpstr>Initialization with use of initialization list</vt:lpstr>
      <vt:lpstr>Agenda</vt:lpstr>
      <vt:lpstr>Move semantics</vt:lpstr>
      <vt:lpstr>Move semantics</vt:lpstr>
      <vt:lpstr>Move semantics</vt:lpstr>
      <vt:lpstr>Move semantics</vt:lpstr>
      <vt:lpstr>Move semantics</vt:lpstr>
      <vt:lpstr>Move semantics</vt:lpstr>
      <vt:lpstr>Move semantics</vt:lpstr>
      <vt:lpstr>Move semantics</vt:lpstr>
      <vt:lpstr>Move semantics</vt:lpstr>
      <vt:lpstr>Agenda</vt:lpstr>
      <vt:lpstr>Smart pointers</vt:lpstr>
      <vt:lpstr>Agenda</vt:lpstr>
      <vt:lpstr>Delegating constructors</vt:lpstr>
      <vt:lpstr>Agenda</vt:lpstr>
      <vt:lpstr>Lambda expressions</vt:lpstr>
      <vt:lpstr>Lambda expressions</vt:lpstr>
      <vt:lpstr>Lambda expressions</vt:lpstr>
      <vt:lpstr>Lambda expressions</vt:lpstr>
      <vt:lpstr>Lambda expressions</vt:lpstr>
      <vt:lpstr>Lambda expressions</vt:lpstr>
      <vt:lpstr>Agenda</vt:lpstr>
      <vt:lpstr>Variadic templates</vt:lpstr>
      <vt:lpstr>Variadic templates</vt:lpstr>
      <vt:lpstr>Variadic templates</vt:lpstr>
      <vt:lpstr>Variadic templates</vt:lpstr>
      <vt:lpstr>Variadic templates</vt:lpstr>
      <vt:lpstr>Variadic templates</vt:lpstr>
      <vt:lpstr>Agenda</vt:lpstr>
      <vt:lpstr>New elements in standard library</vt:lpstr>
      <vt:lpstr>New elements proposed in C++17</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Netrix</dc:creator>
  <cp:lastModifiedBy>Ziobron, Lukasz (Nokia - PL/Wroclaw)</cp:lastModifiedBy>
  <cp:revision>251</cp:revision>
  <dcterms:created xsi:type="dcterms:W3CDTF">2014-02-20T12:44:00Z</dcterms:created>
  <dcterms:modified xsi:type="dcterms:W3CDTF">2017-03-22T14:22:32Z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1033-9.1.0.4746</vt:lpwstr>
  </property>
</Properties>
</file>