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58" r:id="rId6"/>
    <p:sldId id="266" r:id="rId7"/>
    <p:sldId id="267" r:id="rId8"/>
    <p:sldId id="261" r:id="rId9"/>
    <p:sldId id="268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46D49-4BD9-4B0B-AAED-7CF441B7FC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D27CC-28DE-4B28-8211-2A37BF7F161B}">
      <dgm:prSet/>
      <dgm:spPr/>
      <dgm:t>
        <a:bodyPr/>
        <a:lstStyle/>
        <a:p>
          <a:r>
            <a:rPr lang="en-US" dirty="0"/>
            <a:t>Distributed Objects </a:t>
          </a:r>
        </a:p>
      </dgm:t>
    </dgm:pt>
    <dgm:pt modelId="{1AE95B9C-E24F-423A-8B9D-38DFB81F5E16}" type="parTrans" cxnId="{C744C5F2-35F2-4514-89BA-51C8FE36CC07}">
      <dgm:prSet/>
      <dgm:spPr/>
      <dgm:t>
        <a:bodyPr/>
        <a:lstStyle/>
        <a:p>
          <a:endParaRPr lang="en-US"/>
        </a:p>
      </dgm:t>
    </dgm:pt>
    <dgm:pt modelId="{78815304-DC58-4CF6-8AFB-2B0C0EB9B399}" type="sibTrans" cxnId="{C744C5F2-35F2-4514-89BA-51C8FE36CC07}">
      <dgm:prSet/>
      <dgm:spPr/>
      <dgm:t>
        <a:bodyPr/>
        <a:lstStyle/>
        <a:p>
          <a:endParaRPr lang="en-US"/>
        </a:p>
      </dgm:t>
    </dgm:pt>
    <dgm:pt modelId="{D5B7437B-750C-4379-BD49-9AFF96D4FEE8}">
      <dgm:prSet/>
      <dgm:spPr/>
      <dgm:t>
        <a:bodyPr/>
        <a:lstStyle/>
        <a:p>
          <a:r>
            <a:rPr lang="en-US" dirty="0"/>
            <a:t>CORBA</a:t>
          </a:r>
        </a:p>
      </dgm:t>
    </dgm:pt>
    <dgm:pt modelId="{32905BC6-2093-48BA-8CC2-A386FB3D9D4D}" type="parTrans" cxnId="{5F6500CD-969F-4849-B929-CD7C2A427666}">
      <dgm:prSet/>
      <dgm:spPr/>
      <dgm:t>
        <a:bodyPr/>
        <a:lstStyle/>
        <a:p>
          <a:endParaRPr lang="en-US"/>
        </a:p>
      </dgm:t>
    </dgm:pt>
    <dgm:pt modelId="{B0B8BBC1-1AAD-4B41-A59F-C78D5660AFA5}" type="sibTrans" cxnId="{5F6500CD-969F-4849-B929-CD7C2A427666}">
      <dgm:prSet/>
      <dgm:spPr/>
      <dgm:t>
        <a:bodyPr/>
        <a:lstStyle/>
        <a:p>
          <a:endParaRPr lang="en-US"/>
        </a:p>
      </dgm:t>
    </dgm:pt>
    <dgm:pt modelId="{F080183C-CD5F-4F32-8A52-3A2D473E1609}">
      <dgm:prSet/>
      <dgm:spPr/>
      <dgm:t>
        <a:bodyPr/>
        <a:lstStyle/>
        <a:p>
          <a:r>
            <a:rPr lang="en-US" dirty="0"/>
            <a:t>RMI</a:t>
          </a:r>
        </a:p>
      </dgm:t>
    </dgm:pt>
    <dgm:pt modelId="{B1F95B5A-FD93-42B4-A9B8-0C735F637266}" type="parTrans" cxnId="{4951F350-6886-4D39-999C-7C74AF37D206}">
      <dgm:prSet/>
      <dgm:spPr/>
      <dgm:t>
        <a:bodyPr/>
        <a:lstStyle/>
        <a:p>
          <a:endParaRPr lang="en-US"/>
        </a:p>
      </dgm:t>
    </dgm:pt>
    <dgm:pt modelId="{B57ABB48-9161-405B-81DC-6F8FC9B80563}" type="sibTrans" cxnId="{4951F350-6886-4D39-999C-7C74AF37D206}">
      <dgm:prSet/>
      <dgm:spPr/>
      <dgm:t>
        <a:bodyPr/>
        <a:lstStyle/>
        <a:p>
          <a:endParaRPr lang="en-US"/>
        </a:p>
      </dgm:t>
    </dgm:pt>
    <dgm:pt modelId="{1A42E96A-0EE1-46AA-9DE0-8936189C9098}" type="pres">
      <dgm:prSet presAssocID="{AEB46D49-4BD9-4B0B-AAED-7CF441B7FC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A26CC9-0587-4073-8DEA-332A7B9CEFD4}" type="pres">
      <dgm:prSet presAssocID="{A6ED27CC-28DE-4B28-8211-2A37BF7F161B}" presName="hierRoot1" presStyleCnt="0"/>
      <dgm:spPr/>
    </dgm:pt>
    <dgm:pt modelId="{ACFB6541-9CE9-4382-9E19-9EC6748AACAF}" type="pres">
      <dgm:prSet presAssocID="{A6ED27CC-28DE-4B28-8211-2A37BF7F161B}" presName="composite" presStyleCnt="0"/>
      <dgm:spPr/>
    </dgm:pt>
    <dgm:pt modelId="{ACEFED90-E3D0-4CC3-9A9E-DB1F3BDDAB9E}" type="pres">
      <dgm:prSet presAssocID="{A6ED27CC-28DE-4B28-8211-2A37BF7F161B}" presName="background" presStyleLbl="node0" presStyleIdx="0" presStyleCnt="3"/>
      <dgm:spPr/>
    </dgm:pt>
    <dgm:pt modelId="{098AF7DE-45BE-4771-918C-05DA4CEFA152}" type="pres">
      <dgm:prSet presAssocID="{A6ED27CC-28DE-4B28-8211-2A37BF7F161B}" presName="text" presStyleLbl="fgAcc0" presStyleIdx="0" presStyleCnt="3">
        <dgm:presLayoutVars>
          <dgm:chPref val="3"/>
        </dgm:presLayoutVars>
      </dgm:prSet>
      <dgm:spPr/>
    </dgm:pt>
    <dgm:pt modelId="{D4185491-A933-414E-90A6-D1B4174F51F6}" type="pres">
      <dgm:prSet presAssocID="{A6ED27CC-28DE-4B28-8211-2A37BF7F161B}" presName="hierChild2" presStyleCnt="0"/>
      <dgm:spPr/>
    </dgm:pt>
    <dgm:pt modelId="{063D61C6-D431-495A-AE99-72CBB50A0F2F}" type="pres">
      <dgm:prSet presAssocID="{D5B7437B-750C-4379-BD49-9AFF96D4FEE8}" presName="hierRoot1" presStyleCnt="0"/>
      <dgm:spPr/>
    </dgm:pt>
    <dgm:pt modelId="{DCC840C2-0258-4A3C-805B-611CD19C6D46}" type="pres">
      <dgm:prSet presAssocID="{D5B7437B-750C-4379-BD49-9AFF96D4FEE8}" presName="composite" presStyleCnt="0"/>
      <dgm:spPr/>
    </dgm:pt>
    <dgm:pt modelId="{4EF13260-8FB5-44BE-866A-6B1B873A3343}" type="pres">
      <dgm:prSet presAssocID="{D5B7437B-750C-4379-BD49-9AFF96D4FEE8}" presName="background" presStyleLbl="node0" presStyleIdx="1" presStyleCnt="3"/>
      <dgm:spPr/>
    </dgm:pt>
    <dgm:pt modelId="{91AE1E4D-F8AA-4AB7-BAF1-580629BCF291}" type="pres">
      <dgm:prSet presAssocID="{D5B7437B-750C-4379-BD49-9AFF96D4FEE8}" presName="text" presStyleLbl="fgAcc0" presStyleIdx="1" presStyleCnt="3">
        <dgm:presLayoutVars>
          <dgm:chPref val="3"/>
        </dgm:presLayoutVars>
      </dgm:prSet>
      <dgm:spPr/>
    </dgm:pt>
    <dgm:pt modelId="{D93C3B64-C8DC-4FF9-B8D5-27110C55B6A1}" type="pres">
      <dgm:prSet presAssocID="{D5B7437B-750C-4379-BD49-9AFF96D4FEE8}" presName="hierChild2" presStyleCnt="0"/>
      <dgm:spPr/>
    </dgm:pt>
    <dgm:pt modelId="{EDEA8D1F-57AE-4955-8DAF-CEE87A35BEE1}" type="pres">
      <dgm:prSet presAssocID="{F080183C-CD5F-4F32-8A52-3A2D473E1609}" presName="hierRoot1" presStyleCnt="0"/>
      <dgm:spPr/>
    </dgm:pt>
    <dgm:pt modelId="{6862EF1E-64DB-4F74-B9D1-36EBEB7DE8D3}" type="pres">
      <dgm:prSet presAssocID="{F080183C-CD5F-4F32-8A52-3A2D473E1609}" presName="composite" presStyleCnt="0"/>
      <dgm:spPr/>
    </dgm:pt>
    <dgm:pt modelId="{6D1F2613-71F2-44DF-8356-DFDF4912CF74}" type="pres">
      <dgm:prSet presAssocID="{F080183C-CD5F-4F32-8A52-3A2D473E1609}" presName="background" presStyleLbl="node0" presStyleIdx="2" presStyleCnt="3"/>
      <dgm:spPr/>
    </dgm:pt>
    <dgm:pt modelId="{8218D9AD-ADF6-410B-B831-C0D0B2BB43E2}" type="pres">
      <dgm:prSet presAssocID="{F080183C-CD5F-4F32-8A52-3A2D473E1609}" presName="text" presStyleLbl="fgAcc0" presStyleIdx="2" presStyleCnt="3">
        <dgm:presLayoutVars>
          <dgm:chPref val="3"/>
        </dgm:presLayoutVars>
      </dgm:prSet>
      <dgm:spPr/>
    </dgm:pt>
    <dgm:pt modelId="{A48EBDEB-F6E1-41E4-9FBC-1A185FC45B32}" type="pres">
      <dgm:prSet presAssocID="{F080183C-CD5F-4F32-8A52-3A2D473E1609}" presName="hierChild2" presStyleCnt="0"/>
      <dgm:spPr/>
    </dgm:pt>
  </dgm:ptLst>
  <dgm:cxnLst>
    <dgm:cxn modelId="{CF1D1D33-E5B6-4659-B488-D9605D230B1B}" type="presOf" srcId="{A6ED27CC-28DE-4B28-8211-2A37BF7F161B}" destId="{098AF7DE-45BE-4771-918C-05DA4CEFA152}" srcOrd="0" destOrd="0" presId="urn:microsoft.com/office/officeart/2005/8/layout/hierarchy1"/>
    <dgm:cxn modelId="{4951F350-6886-4D39-999C-7C74AF37D206}" srcId="{AEB46D49-4BD9-4B0B-AAED-7CF441B7FCD0}" destId="{F080183C-CD5F-4F32-8A52-3A2D473E1609}" srcOrd="2" destOrd="0" parTransId="{B1F95B5A-FD93-42B4-A9B8-0C735F637266}" sibTransId="{B57ABB48-9161-405B-81DC-6F8FC9B80563}"/>
    <dgm:cxn modelId="{5F6500CD-969F-4849-B929-CD7C2A427666}" srcId="{AEB46D49-4BD9-4B0B-AAED-7CF441B7FCD0}" destId="{D5B7437B-750C-4379-BD49-9AFF96D4FEE8}" srcOrd="1" destOrd="0" parTransId="{32905BC6-2093-48BA-8CC2-A386FB3D9D4D}" sibTransId="{B0B8BBC1-1AAD-4B41-A59F-C78D5660AFA5}"/>
    <dgm:cxn modelId="{7DBCC8D0-5F62-4643-BD63-B4E127C641AE}" type="presOf" srcId="{D5B7437B-750C-4379-BD49-9AFF96D4FEE8}" destId="{91AE1E4D-F8AA-4AB7-BAF1-580629BCF291}" srcOrd="0" destOrd="0" presId="urn:microsoft.com/office/officeart/2005/8/layout/hierarchy1"/>
    <dgm:cxn modelId="{C744C5F2-35F2-4514-89BA-51C8FE36CC07}" srcId="{AEB46D49-4BD9-4B0B-AAED-7CF441B7FCD0}" destId="{A6ED27CC-28DE-4B28-8211-2A37BF7F161B}" srcOrd="0" destOrd="0" parTransId="{1AE95B9C-E24F-423A-8B9D-38DFB81F5E16}" sibTransId="{78815304-DC58-4CF6-8AFB-2B0C0EB9B399}"/>
    <dgm:cxn modelId="{29BE34FA-D0BE-4E5E-AB9C-445575360F22}" type="presOf" srcId="{AEB46D49-4BD9-4B0B-AAED-7CF441B7FCD0}" destId="{1A42E96A-0EE1-46AA-9DE0-8936189C9098}" srcOrd="0" destOrd="0" presId="urn:microsoft.com/office/officeart/2005/8/layout/hierarchy1"/>
    <dgm:cxn modelId="{9FBDE9FE-AA78-4556-9258-4F12FD88D363}" type="presOf" srcId="{F080183C-CD5F-4F32-8A52-3A2D473E1609}" destId="{8218D9AD-ADF6-410B-B831-C0D0B2BB43E2}" srcOrd="0" destOrd="0" presId="urn:microsoft.com/office/officeart/2005/8/layout/hierarchy1"/>
    <dgm:cxn modelId="{D6845ED8-F54A-40FB-A72D-8BDB20D1C6CA}" type="presParOf" srcId="{1A42E96A-0EE1-46AA-9DE0-8936189C9098}" destId="{E2A26CC9-0587-4073-8DEA-332A7B9CEFD4}" srcOrd="0" destOrd="0" presId="urn:microsoft.com/office/officeart/2005/8/layout/hierarchy1"/>
    <dgm:cxn modelId="{AE72F463-4209-40DB-A744-CB7C539C93B1}" type="presParOf" srcId="{E2A26CC9-0587-4073-8DEA-332A7B9CEFD4}" destId="{ACFB6541-9CE9-4382-9E19-9EC6748AACAF}" srcOrd="0" destOrd="0" presId="urn:microsoft.com/office/officeart/2005/8/layout/hierarchy1"/>
    <dgm:cxn modelId="{3E5B4B92-2AFC-4618-AC2B-4EFF4DF4D561}" type="presParOf" srcId="{ACFB6541-9CE9-4382-9E19-9EC6748AACAF}" destId="{ACEFED90-E3D0-4CC3-9A9E-DB1F3BDDAB9E}" srcOrd="0" destOrd="0" presId="urn:microsoft.com/office/officeart/2005/8/layout/hierarchy1"/>
    <dgm:cxn modelId="{A2612E21-C234-4DE7-AE66-EE9B5E5517A0}" type="presParOf" srcId="{ACFB6541-9CE9-4382-9E19-9EC6748AACAF}" destId="{098AF7DE-45BE-4771-918C-05DA4CEFA152}" srcOrd="1" destOrd="0" presId="urn:microsoft.com/office/officeart/2005/8/layout/hierarchy1"/>
    <dgm:cxn modelId="{6BDAD77F-CC2A-432F-BFF6-B55CAEE78DE8}" type="presParOf" srcId="{E2A26CC9-0587-4073-8DEA-332A7B9CEFD4}" destId="{D4185491-A933-414E-90A6-D1B4174F51F6}" srcOrd="1" destOrd="0" presId="urn:microsoft.com/office/officeart/2005/8/layout/hierarchy1"/>
    <dgm:cxn modelId="{84D1B0E6-0085-4F3B-9A09-F66013AE1263}" type="presParOf" srcId="{1A42E96A-0EE1-46AA-9DE0-8936189C9098}" destId="{063D61C6-D431-495A-AE99-72CBB50A0F2F}" srcOrd="1" destOrd="0" presId="urn:microsoft.com/office/officeart/2005/8/layout/hierarchy1"/>
    <dgm:cxn modelId="{88903312-E920-4F50-A0F4-05108E15C6E0}" type="presParOf" srcId="{063D61C6-D431-495A-AE99-72CBB50A0F2F}" destId="{DCC840C2-0258-4A3C-805B-611CD19C6D46}" srcOrd="0" destOrd="0" presId="urn:microsoft.com/office/officeart/2005/8/layout/hierarchy1"/>
    <dgm:cxn modelId="{9738CC9D-D40C-4268-B09C-61E2C07059E2}" type="presParOf" srcId="{DCC840C2-0258-4A3C-805B-611CD19C6D46}" destId="{4EF13260-8FB5-44BE-866A-6B1B873A3343}" srcOrd="0" destOrd="0" presId="urn:microsoft.com/office/officeart/2005/8/layout/hierarchy1"/>
    <dgm:cxn modelId="{99052355-F256-41EE-AF0E-EA8A0FAA0B63}" type="presParOf" srcId="{DCC840C2-0258-4A3C-805B-611CD19C6D46}" destId="{91AE1E4D-F8AA-4AB7-BAF1-580629BCF291}" srcOrd="1" destOrd="0" presId="urn:microsoft.com/office/officeart/2005/8/layout/hierarchy1"/>
    <dgm:cxn modelId="{BF2E614D-DDC1-415F-98E4-9B975E6795F5}" type="presParOf" srcId="{063D61C6-D431-495A-AE99-72CBB50A0F2F}" destId="{D93C3B64-C8DC-4FF9-B8D5-27110C55B6A1}" srcOrd="1" destOrd="0" presId="urn:microsoft.com/office/officeart/2005/8/layout/hierarchy1"/>
    <dgm:cxn modelId="{31E0CACF-5E1C-4A61-B2AE-D132F11B313D}" type="presParOf" srcId="{1A42E96A-0EE1-46AA-9DE0-8936189C9098}" destId="{EDEA8D1F-57AE-4955-8DAF-CEE87A35BEE1}" srcOrd="2" destOrd="0" presId="urn:microsoft.com/office/officeart/2005/8/layout/hierarchy1"/>
    <dgm:cxn modelId="{86859A72-DB13-42DF-8E23-20680D1457B6}" type="presParOf" srcId="{EDEA8D1F-57AE-4955-8DAF-CEE87A35BEE1}" destId="{6862EF1E-64DB-4F74-B9D1-36EBEB7DE8D3}" srcOrd="0" destOrd="0" presId="urn:microsoft.com/office/officeart/2005/8/layout/hierarchy1"/>
    <dgm:cxn modelId="{781A434E-4D7E-4326-BFA2-1FC134D45110}" type="presParOf" srcId="{6862EF1E-64DB-4F74-B9D1-36EBEB7DE8D3}" destId="{6D1F2613-71F2-44DF-8356-DFDF4912CF74}" srcOrd="0" destOrd="0" presId="urn:microsoft.com/office/officeart/2005/8/layout/hierarchy1"/>
    <dgm:cxn modelId="{B49650D6-055E-4D92-8F64-B43B571006DF}" type="presParOf" srcId="{6862EF1E-64DB-4F74-B9D1-36EBEB7DE8D3}" destId="{8218D9AD-ADF6-410B-B831-C0D0B2BB43E2}" srcOrd="1" destOrd="0" presId="urn:microsoft.com/office/officeart/2005/8/layout/hierarchy1"/>
    <dgm:cxn modelId="{FAF4514B-BD9E-488E-8D7E-1FB60EA17C43}" type="presParOf" srcId="{EDEA8D1F-57AE-4955-8DAF-CEE87A35BEE1}" destId="{A48EBDEB-F6E1-41E4-9FBC-1A185FC45B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FED90-E3D0-4CC3-9A9E-DB1F3BDDAB9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F7DE-45BE-4771-918C-05DA4CEFA152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Distributed Objects </a:t>
          </a:r>
        </a:p>
      </dsp:txBody>
      <dsp:txXfrm>
        <a:off x="369163" y="865197"/>
        <a:ext cx="2740203" cy="1701388"/>
      </dsp:txXfrm>
    </dsp:sp>
    <dsp:sp modelId="{4EF13260-8FB5-44BE-866A-6B1B873A3343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E1E4D-F8AA-4AB7-BAF1-580629BCF291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CORBA</a:t>
          </a:r>
        </a:p>
      </dsp:txBody>
      <dsp:txXfrm>
        <a:off x="3847692" y="865197"/>
        <a:ext cx="2740203" cy="1701388"/>
      </dsp:txXfrm>
    </dsp:sp>
    <dsp:sp modelId="{6D1F2613-71F2-44DF-8356-DFDF4912CF74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8D9AD-ADF6-410B-B831-C0D0B2BB43E2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RMI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AC8E-A97C-40BB-AFF2-43C058A29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E8C4B-14B7-4AAA-A662-5DBFAB78D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A356-1B5D-4EA9-9966-7D4808DF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8D3FC-A8F9-4CB1-B1CA-07539B2F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ECAA-AFD2-4131-8E72-BB0E63F2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78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3E6C-BDB2-47AA-958F-3414CCEB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A4B0-E8F2-44BD-B126-61335167A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13C6-7665-48B1-BEA7-C8054412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4A94-603A-46E2-915E-859A556A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B230-F682-41B6-A869-83E0B0B7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400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3932E-527C-4BCA-9BC7-CC3D4B28B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1ACA5-B796-4760-948C-D9A9EA01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CBFD-D289-49AB-92C5-E9FC1DDF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9E67-A763-4552-98D4-49DB977A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0EDC-6F6D-4319-A369-3EDCCA92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5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AC7A-8CE7-4928-9442-884E0F38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9B14-7648-41CD-9043-CB4903A2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5F82-696E-4138-90BD-91FF4197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1052-1191-44FD-B6C3-FE3B0F4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1D71-509F-44A9-8D3F-40CFA59B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80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26A6-5589-4B03-82C1-14DA0500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47ED-0EB9-46C3-86AE-EF44264F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3327-773C-42AD-AF49-0E66B27C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50DA4-2A39-410A-BE47-B2C04969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5223-1EF6-4242-B117-125D7805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07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654C-45C2-4305-9002-63B9804F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F7B8-BC3C-4FF7-A727-F38656B0B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4E56-8109-425C-A1FC-ECC2F7B9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F483-0877-4F63-9CBB-F7AB3F40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8211-D0BD-4514-AC4A-6F2385F9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1A71E-FBDD-4AB7-ABBD-A3DD0FC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04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945F-1AA7-4675-96F6-0EFD214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7904-41F1-4EA3-84B7-638F0515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AB6DC-9941-49E4-B6E7-DFD0690D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18D8-F250-4409-BB5F-B8397F8A1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48306-E376-48F7-B150-0BE0C4CE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3FED8-B548-4450-B980-85DBBB84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9F2A0-0D45-419B-BA6D-33A5E7A9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142BE-2779-4D40-89EA-99EE1D5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76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6C29-C5FA-4481-BFB0-5CB0B720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AEFE5-86C5-40A9-84EC-24F60D29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403AE-CD77-44BF-81FB-57E912EF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9246-69E1-4475-8DAC-9F68502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89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E5654-BC80-44C5-9128-68100158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DE653-8295-4A75-9885-0EBD0A34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C7B81-CE34-4A9E-AE36-E734D2EE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98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492D-617E-4A89-AE1E-5654FC61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10CB-9094-4F70-BFBA-6E6DAB0A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B98B8-4996-4315-A1C2-79343019E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1BAB-D092-48F4-8822-85E954BE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DD3E4-1CFD-40AF-A049-E2F7B53F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4A87-D85B-4182-85F9-EBC02E06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982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EDFD-1BC6-41FD-B3B2-3501ABD0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9E377-92B3-404F-A4F1-3DBB7E03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B5C6B-55E1-47A0-B279-BC9855DF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77BA-4E4F-440E-9B91-8FFAA39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85EE4-15D1-4875-B7D3-28349494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473D5-A31C-4EA9-9D0D-716C0790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86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28AE8-9127-4D64-B13E-D5AB54A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4071-8819-43C9-BCF1-240DF460D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4BF2-0DDD-4EB3-895C-B04B10088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ACF9-47FB-4AD0-8FDA-44B98C230939}" type="datetimeFigureOut">
              <a:rPr lang="en-IE" smtClean="0"/>
              <a:t>03/02/2023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EF9E-2F7B-4CF5-AEEE-F07F03EE6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6D83-6438-4CF0-87A1-3EE5025F5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0124-9C82-45F1-A7DF-D3161CB8E3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107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33EF9-6803-4F09-A1F7-A6EF8AC3D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COMP30220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2B401-C6B2-45DF-9248-E4C03F886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Systems: Week 2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01A48-2248-41FB-9DA4-9398C5C8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RMI in a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1304-A88E-44E2-83AE-ABBFB398D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5752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Step 1: Create a Java Interface for the object you want to distribute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Extend the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java.rmi.Remote</a:t>
            </a:r>
            <a:r>
              <a:rPr lang="en-GB" sz="1600" dirty="0">
                <a:solidFill>
                  <a:srgbClr val="000000"/>
                </a:solidFill>
              </a:rPr>
              <a:t> interface</a:t>
            </a:r>
          </a:p>
          <a:p>
            <a:pPr lvl="1"/>
            <a:r>
              <a:rPr lang="en-GB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All </a:t>
            </a:r>
            <a:r>
              <a:rPr lang="en-GB" sz="1600" dirty="0">
                <a:solidFill>
                  <a:srgbClr val="000000"/>
                </a:solidFill>
              </a:rPr>
              <a:t>methods should throw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endParaRPr lang="en-GB" sz="160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Step 2: Implement the remote object</a:t>
            </a:r>
          </a:p>
          <a:p>
            <a:pPr lvl="1"/>
            <a:r>
              <a:rPr lang="en-GB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Create an object that implements the interface from step 1</a:t>
            </a:r>
          </a:p>
          <a:p>
            <a:r>
              <a:rPr lang="en-GB" sz="2000" dirty="0">
                <a:solidFill>
                  <a:srgbClr val="000000"/>
                </a:solidFill>
              </a:rPr>
              <a:t>Step 3: Deploy the remote object</a:t>
            </a:r>
          </a:p>
          <a:p>
            <a:pPr lvl="1"/>
            <a:r>
              <a:rPr lang="en-GB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Create or connect to an RMI Registry (use the </a:t>
            </a:r>
            <a:r>
              <a:rPr lang="en-GB" sz="16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java.rmi.LocateRegistry</a:t>
            </a:r>
            <a:r>
              <a:rPr lang="en-GB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class)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Export the object</a:t>
            </a:r>
            <a:r>
              <a:rPr lang="en-US" sz="1600" dirty="0">
                <a:solidFill>
                  <a:srgbClr val="000000"/>
                </a:solidFill>
              </a:rPr>
              <a:t> and bind it to a unique identifier in the registry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Step 4: Lookup and use the object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Connect to the relevant RMI Registry</a:t>
            </a:r>
            <a:r>
              <a:rPr lang="en-GB" sz="1600" dirty="0">
                <a:solidFill>
                  <a:srgbClr val="000000"/>
                </a:solidFill>
              </a:rPr>
              <a:t> (again, use the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java.rmi.LocateRegistry</a:t>
            </a:r>
            <a:r>
              <a:rPr lang="en-GB" sz="1600" dirty="0">
                <a:solidFill>
                  <a:srgbClr val="000000"/>
                </a:solidFill>
              </a:rPr>
              <a:t> class)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Use the unique identifier to get a stub for the distributed object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90399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2D5DC-8150-41FC-B2B4-F04C9E0E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RMI &amp; Maven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6B2F-ED51-4978-AD1B-C61EDD15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5152000" cy="339308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Use a multi-module maven project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Common: the interfaces &amp; any shared data objects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Server: the distributed object implementation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Client: the code that uses the distributed objects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The </a:t>
            </a:r>
            <a:r>
              <a:rPr lang="en-GB" sz="2000" i="1" dirty="0">
                <a:solidFill>
                  <a:srgbClr val="000000"/>
                </a:solidFill>
              </a:rPr>
              <a:t>Common </a:t>
            </a:r>
            <a:r>
              <a:rPr lang="en-GB" sz="2000" dirty="0">
                <a:solidFill>
                  <a:srgbClr val="000000"/>
                </a:solidFill>
              </a:rPr>
              <a:t>project is a </a:t>
            </a:r>
            <a:r>
              <a:rPr lang="en-GB" sz="2000" b="1" dirty="0">
                <a:solidFill>
                  <a:srgbClr val="000000"/>
                </a:solidFill>
              </a:rPr>
              <a:t>shared dependency </a:t>
            </a:r>
            <a:r>
              <a:rPr lang="en-GB" sz="2000" dirty="0">
                <a:solidFill>
                  <a:srgbClr val="000000"/>
                </a:solidFill>
              </a:rPr>
              <a:t>for the </a:t>
            </a:r>
            <a:r>
              <a:rPr lang="en-GB" sz="2000" i="1" dirty="0">
                <a:solidFill>
                  <a:srgbClr val="000000"/>
                </a:solidFill>
              </a:rPr>
              <a:t>Server</a:t>
            </a:r>
            <a:r>
              <a:rPr lang="en-GB" sz="2000" dirty="0">
                <a:solidFill>
                  <a:srgbClr val="000000"/>
                </a:solidFill>
              </a:rPr>
              <a:t> and </a:t>
            </a:r>
            <a:r>
              <a:rPr lang="en-GB" sz="2000" i="1" dirty="0">
                <a:solidFill>
                  <a:srgbClr val="000000"/>
                </a:solidFill>
              </a:rPr>
              <a:t>Client</a:t>
            </a:r>
            <a:r>
              <a:rPr lang="en-GB" sz="2000" dirty="0">
                <a:solidFill>
                  <a:srgbClr val="000000"/>
                </a:solidFill>
              </a:rPr>
              <a:t> projects.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Lets look at a simple example…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45FD0-EDE8-2140-8B4A-FAD45EB6070F}"/>
              </a:ext>
            </a:extLst>
          </p:cNvPr>
          <p:cNvSpPr txBox="1"/>
          <p:nvPr/>
        </p:nvSpPr>
        <p:spPr>
          <a:xfrm>
            <a:off x="7371303" y="2823509"/>
            <a:ext cx="413136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|---- common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|----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|----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|---- server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|----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|----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|---- client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|----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|----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1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2D5DC-8150-41FC-B2B4-F04C9E0E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Maven Shade Plugin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6B2F-ED51-4978-AD1B-C61EDD15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5152000" cy="3393080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Maven Plugin that combines all dependency JARs into a single JAR file.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Ends with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allinone.jar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Also makes that JAR file runnable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you specify the main class in the </a:t>
            </a:r>
            <a:r>
              <a:rPr lang="en-GB" sz="1600" dirty="0" err="1">
                <a:solidFill>
                  <a:srgbClr val="000000"/>
                </a:solidFill>
              </a:rPr>
              <a:t>pom.xml</a:t>
            </a:r>
            <a:r>
              <a:rPr lang="en-GB" sz="1600" dirty="0">
                <a:solidFill>
                  <a:srgbClr val="000000"/>
                </a:solidFill>
              </a:rPr>
              <a:t> file</a:t>
            </a:r>
          </a:p>
          <a:p>
            <a:pPr lvl="1"/>
            <a:endParaRPr lang="en-GB" sz="16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Makes </a:t>
            </a:r>
            <a:r>
              <a:rPr lang="en-GB" sz="2000" dirty="0" err="1">
                <a:solidFill>
                  <a:srgbClr val="000000"/>
                </a:solidFill>
              </a:rPr>
              <a:t>Dockerising</a:t>
            </a:r>
            <a:r>
              <a:rPr lang="en-GB" sz="2000" dirty="0">
                <a:solidFill>
                  <a:srgbClr val="000000"/>
                </a:solidFill>
              </a:rPr>
              <a:t> Services easy:</a:t>
            </a:r>
          </a:p>
          <a:p>
            <a:pPr marL="457200" lvl="1" indent="0">
              <a:buNone/>
            </a:pPr>
            <a:r>
              <a:rPr lang="en-IE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openjdk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IE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8-jre-alpine</a:t>
            </a:r>
            <a:endParaRPr lang="en-IE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IE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ENV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RMI_SERVER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localhost</a:t>
            </a:r>
            <a:endParaRPr lang="en-IE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IE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target/*-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allinone.jar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service.jar</a:t>
            </a:r>
            <a:endParaRPr lang="en-IE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IE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-jar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service.jar</a:t>
            </a:r>
            <a:r>
              <a:rPr lang="en-IE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$RMI_SERVER</a:t>
            </a:r>
            <a:endParaRPr lang="en-IE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45FD0-EDE8-2140-8B4A-FAD45EB6070F}"/>
              </a:ext>
            </a:extLst>
          </p:cNvPr>
          <p:cNvSpPr txBox="1"/>
          <p:nvPr/>
        </p:nvSpPr>
        <p:spPr>
          <a:xfrm>
            <a:off x="7181636" y="3021513"/>
            <a:ext cx="45103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0" dirty="0">
                <a:effectLst/>
                <a:latin typeface="Menlo" panose="020B0609030804020204" pitchFamily="49" charset="0"/>
              </a:rPr>
              <a:t>&lt;plugin&gt;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groupId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org.apache.maven.plugins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groupId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artifactId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&gt;maven-shade-plugin&lt;/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artifactId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&lt;version&gt;1.5&lt;/version&gt;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&lt;executions&gt;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&lt;execution&gt;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  &lt;phase&gt;package&lt;/phase&gt;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  &lt;goals&gt;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    &lt;goal&gt;shade&lt;/goal&gt;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  &lt;/goals&gt;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  …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  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manifestEntries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      &lt;Main-Class&gt;Main&lt;/Main-Class&gt;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    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manifestEntries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dirty="0">
                <a:latin typeface="Menlo" panose="020B0609030804020204" pitchFamily="49" charset="0"/>
              </a:rPr>
              <a:t>      …</a:t>
            </a:r>
            <a:endParaRPr lang="en-IE" sz="1200" b="0" dirty="0">
              <a:effectLst/>
              <a:latin typeface="Menlo" panose="020B0609030804020204" pitchFamily="49" charset="0"/>
            </a:endParaRP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  &lt;/execution&gt;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&lt;/executions&gt;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&lt;/plugin&gt;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514047-9403-915C-5E36-16BF6CE75DA1}"/>
              </a:ext>
            </a:extLst>
          </p:cNvPr>
          <p:cNvSpPr/>
          <p:nvPr/>
        </p:nvSpPr>
        <p:spPr>
          <a:xfrm>
            <a:off x="8116584" y="5208998"/>
            <a:ext cx="2896190" cy="3184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A88FB-B626-96FA-C33E-982AC840960D}"/>
              </a:ext>
            </a:extLst>
          </p:cNvPr>
          <p:cNvCxnSpPr>
            <a:cxnSpLocks/>
          </p:cNvCxnSpPr>
          <p:nvPr/>
        </p:nvCxnSpPr>
        <p:spPr>
          <a:xfrm>
            <a:off x="5794625" y="4715838"/>
            <a:ext cx="2321959" cy="616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40055-5B57-49FC-866D-3D850762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Core Topics Covered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D5BD175-EB52-4DDB-B0DB-3D707B5D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9629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2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0A628-714F-42C2-8580-45ADE98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Remote Procedure Calls (RPC)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4B2A-1042-49C9-98E7-6623A45A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RPC: “I request that you execute this procedure for me and send back the result”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Informally implemented in the 1960s and formalized in the 1970s.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Focus on exposing functions to other systems.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Service A sends a request to Service B.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Service B executes (or denies) the requested procedure.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Service B sends a response to Service A with the outcome of the request.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Many popular incarnations: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XML-RPC (1998), SOAP (1998), JSON-RPC (2005), Apache Thrift (2007), </a:t>
            </a:r>
            <a:r>
              <a:rPr lang="en-US" sz="1600" dirty="0" err="1">
                <a:solidFill>
                  <a:srgbClr val="000000"/>
                </a:solidFill>
              </a:rPr>
              <a:t>gRPC</a:t>
            </a:r>
            <a:r>
              <a:rPr lang="en-US" sz="1600" dirty="0">
                <a:solidFill>
                  <a:srgbClr val="000000"/>
                </a:solidFill>
              </a:rPr>
              <a:t> (2015) , Amazon Ion ( 2017)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7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0A628-714F-42C2-8580-45ADE98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Distributed Objects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4B2A-1042-49C9-98E7-6623A45A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First mainstream abstract model for programming distributed systems.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Distributed system viewed as a set of interacting objects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Viewed as a conceptual model that that can be realized through multiple languages</a:t>
            </a:r>
          </a:p>
          <a:p>
            <a:pPr lvl="1"/>
            <a:r>
              <a:rPr lang="en-US" sz="1600" b="1" i="1" dirty="0">
                <a:solidFill>
                  <a:srgbClr val="000000"/>
                </a:solidFill>
              </a:rPr>
              <a:t>Even if the underlying language was not object-oriented!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Development involved first identifying key objects and defining their public interfaces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Key Issue: How to transform abstractions into concrete implementations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7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2D5DC-8150-41FC-B2B4-F04C9E0E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CORBA: Common Object Request Broker Architecture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6B2F-ED51-4978-AD1B-C61EDD15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big hope of the early 1990s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Interface Definition Language: </a:t>
            </a:r>
            <a:r>
              <a:rPr lang="en-US" sz="2000" dirty="0">
                <a:solidFill>
                  <a:srgbClr val="000000"/>
                </a:solidFill>
              </a:rPr>
              <a:t>Abstract language for defining distributed objects and their interfaces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IDL Compilers: </a:t>
            </a:r>
            <a:r>
              <a:rPr lang="en-US" sz="2000" dirty="0">
                <a:solidFill>
                  <a:srgbClr val="000000"/>
                </a:solidFill>
              </a:rPr>
              <a:t>Generate template code in specific languages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Stubs (clients) + Skeletons (servers)</a:t>
            </a:r>
          </a:p>
          <a:p>
            <a:r>
              <a:rPr lang="en-IE" sz="2000" b="1" dirty="0">
                <a:solidFill>
                  <a:srgbClr val="000000"/>
                </a:solidFill>
              </a:rPr>
              <a:t>Design Objective: </a:t>
            </a:r>
            <a:r>
              <a:rPr lang="en-IE" sz="2000" dirty="0">
                <a:solidFill>
                  <a:srgbClr val="000000"/>
                </a:solidFill>
              </a:rPr>
              <a:t>Stubs generated in one language can be used seamlessly with skeletons developed in another language…</a:t>
            </a:r>
          </a:p>
        </p:txBody>
      </p:sp>
    </p:spTree>
    <p:extLst>
      <p:ext uri="{BB962C8B-B14F-4D97-AF65-F5344CB8AC3E}">
        <p14:creationId xmlns:p14="http://schemas.microsoft.com/office/powerpoint/2010/main" val="172198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2D5DC-8150-41FC-B2B4-F04C9E0E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CORBA: Common Object Request Broker Architecture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6B2F-ED51-4978-AD1B-C61EDD15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big hope of the early 1990s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Interface Definition Language: </a:t>
            </a:r>
            <a:r>
              <a:rPr lang="en-US" sz="2000" dirty="0">
                <a:solidFill>
                  <a:srgbClr val="000000"/>
                </a:solidFill>
              </a:rPr>
              <a:t>Abstract language for defining distributed objects and their interfaces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IDL Compilers: </a:t>
            </a:r>
            <a:r>
              <a:rPr lang="en-US" sz="2000" dirty="0">
                <a:solidFill>
                  <a:srgbClr val="000000"/>
                </a:solidFill>
              </a:rPr>
              <a:t>Generate template code in specific languages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Stubs (clients) + Skeletons (servers)</a:t>
            </a:r>
          </a:p>
          <a:p>
            <a:r>
              <a:rPr lang="en-IE" sz="2000" b="1" dirty="0">
                <a:solidFill>
                  <a:srgbClr val="000000"/>
                </a:solidFill>
              </a:rPr>
              <a:t>Design Objective: </a:t>
            </a:r>
            <a:r>
              <a:rPr lang="en-IE" sz="2000" dirty="0">
                <a:solidFill>
                  <a:srgbClr val="000000"/>
                </a:solidFill>
              </a:rPr>
              <a:t>Stubs generated in one language can be used seamlessly with skeletons developed in another language…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8A57E3-43E0-BF25-D688-0CB112CA9895}"/>
              </a:ext>
            </a:extLst>
          </p:cNvPr>
          <p:cNvSpPr/>
          <p:nvPr/>
        </p:nvSpPr>
        <p:spPr>
          <a:xfrm>
            <a:off x="1027416" y="5712431"/>
            <a:ext cx="1017141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Object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EB394B4-E7E0-4F9D-B8EB-F39BD35A3889}"/>
              </a:ext>
            </a:extLst>
          </p:cNvPr>
          <p:cNvSpPr/>
          <p:nvPr/>
        </p:nvSpPr>
        <p:spPr>
          <a:xfrm>
            <a:off x="2784296" y="5917914"/>
            <a:ext cx="1664414" cy="493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99BF2D-563E-430C-C494-2B5A28B4B5D4}"/>
              </a:ext>
            </a:extLst>
          </p:cNvPr>
          <p:cNvSpPr/>
          <p:nvPr/>
        </p:nvSpPr>
        <p:spPr>
          <a:xfrm>
            <a:off x="5188449" y="5917914"/>
            <a:ext cx="1664414" cy="493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2FFAD3-F289-E298-CB5B-237EF58D80C1}"/>
              </a:ext>
            </a:extLst>
          </p:cNvPr>
          <p:cNvSpPr/>
          <p:nvPr/>
        </p:nvSpPr>
        <p:spPr>
          <a:xfrm>
            <a:off x="7591480" y="5917914"/>
            <a:ext cx="1664414" cy="493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Skeleton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887B9A-042E-FDDA-8D4D-FD144284B07E}"/>
              </a:ext>
            </a:extLst>
          </p:cNvPr>
          <p:cNvSpPr/>
          <p:nvPr/>
        </p:nvSpPr>
        <p:spPr>
          <a:xfrm>
            <a:off x="9995633" y="5712431"/>
            <a:ext cx="1017141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BA875D-C1AB-E322-F305-845C75E5043A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044557" y="6164494"/>
            <a:ext cx="739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DA70DA-C7CF-7BA5-B600-20CB7D02B5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48710" y="6164494"/>
            <a:ext cx="739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C6951D-F660-2009-ADB0-94C7A89730E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852863" y="6164494"/>
            <a:ext cx="738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598761-31E1-539C-F332-42595DEDDE66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9255894" y="6164494"/>
            <a:ext cx="739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48458-EDD4-BC5F-0D73-F5EFB57F6362}"/>
              </a:ext>
            </a:extLst>
          </p:cNvPr>
          <p:cNvSpPr txBox="1"/>
          <p:nvPr/>
        </p:nvSpPr>
        <p:spPr>
          <a:xfrm>
            <a:off x="4478695" y="6398501"/>
            <a:ext cx="308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(contains method call)</a:t>
            </a:r>
          </a:p>
        </p:txBody>
      </p:sp>
    </p:spTree>
    <p:extLst>
      <p:ext uri="{BB962C8B-B14F-4D97-AF65-F5344CB8AC3E}">
        <p14:creationId xmlns:p14="http://schemas.microsoft.com/office/powerpoint/2010/main" val="295770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2D5DC-8150-41FC-B2B4-F04C9E0E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CORBA: Common Object Request Broker Architecture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6B2F-ED51-4978-AD1B-C61EDD15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big hope of the early 1990s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Interface Definition Language: </a:t>
            </a:r>
            <a:r>
              <a:rPr lang="en-US" sz="2000" dirty="0">
                <a:solidFill>
                  <a:srgbClr val="000000"/>
                </a:solidFill>
              </a:rPr>
              <a:t>Abstract language for defining distributed objects and their interfaces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IDL Compilers: </a:t>
            </a:r>
            <a:r>
              <a:rPr lang="en-US" sz="2000" dirty="0">
                <a:solidFill>
                  <a:srgbClr val="000000"/>
                </a:solidFill>
              </a:rPr>
              <a:t>Generate template code in specific languages</a:t>
            </a:r>
          </a:p>
          <a:p>
            <a:pPr lvl="1"/>
            <a:r>
              <a:rPr lang="en-IE" sz="1600" dirty="0">
                <a:solidFill>
                  <a:srgbClr val="000000"/>
                </a:solidFill>
              </a:rPr>
              <a:t>Stubs (clients) + Skeletons (servers)</a:t>
            </a:r>
          </a:p>
          <a:p>
            <a:r>
              <a:rPr lang="en-IE" sz="2000" b="1" dirty="0">
                <a:solidFill>
                  <a:srgbClr val="000000"/>
                </a:solidFill>
              </a:rPr>
              <a:t>Design Objective: </a:t>
            </a:r>
            <a:r>
              <a:rPr lang="en-IE" sz="2000" dirty="0">
                <a:solidFill>
                  <a:srgbClr val="000000"/>
                </a:solidFill>
              </a:rPr>
              <a:t>Stubs generated in one language can be used seamlessly with skeletons developed in another language…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8A57E3-43E0-BF25-D688-0CB112CA9895}"/>
              </a:ext>
            </a:extLst>
          </p:cNvPr>
          <p:cNvSpPr/>
          <p:nvPr/>
        </p:nvSpPr>
        <p:spPr>
          <a:xfrm>
            <a:off x="1027416" y="5712431"/>
            <a:ext cx="1017141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Object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EB394B4-E7E0-4F9D-B8EB-F39BD35A3889}"/>
              </a:ext>
            </a:extLst>
          </p:cNvPr>
          <p:cNvSpPr/>
          <p:nvPr/>
        </p:nvSpPr>
        <p:spPr>
          <a:xfrm>
            <a:off x="2784296" y="5917914"/>
            <a:ext cx="1664414" cy="493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99BF2D-563E-430C-C494-2B5A28B4B5D4}"/>
              </a:ext>
            </a:extLst>
          </p:cNvPr>
          <p:cNvSpPr/>
          <p:nvPr/>
        </p:nvSpPr>
        <p:spPr>
          <a:xfrm>
            <a:off x="5188449" y="5917914"/>
            <a:ext cx="1664414" cy="493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2FFAD3-F289-E298-CB5B-237EF58D80C1}"/>
              </a:ext>
            </a:extLst>
          </p:cNvPr>
          <p:cNvSpPr/>
          <p:nvPr/>
        </p:nvSpPr>
        <p:spPr>
          <a:xfrm>
            <a:off x="7591480" y="5917914"/>
            <a:ext cx="1664414" cy="493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Skeleton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887B9A-042E-FDDA-8D4D-FD144284B07E}"/>
              </a:ext>
            </a:extLst>
          </p:cNvPr>
          <p:cNvSpPr/>
          <p:nvPr/>
        </p:nvSpPr>
        <p:spPr>
          <a:xfrm>
            <a:off x="9995633" y="5712431"/>
            <a:ext cx="1017141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BA875D-C1AB-E322-F305-845C75E5043A}"/>
              </a:ext>
            </a:extLst>
          </p:cNvPr>
          <p:cNvCxnSpPr>
            <a:cxnSpLocks/>
          </p:cNvCxnSpPr>
          <p:nvPr/>
        </p:nvCxnSpPr>
        <p:spPr>
          <a:xfrm flipH="1">
            <a:off x="2044557" y="6164494"/>
            <a:ext cx="73973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DA70DA-C7CF-7BA5-B600-20CB7D02B5F6}"/>
              </a:ext>
            </a:extLst>
          </p:cNvPr>
          <p:cNvCxnSpPr>
            <a:cxnSpLocks/>
          </p:cNvCxnSpPr>
          <p:nvPr/>
        </p:nvCxnSpPr>
        <p:spPr>
          <a:xfrm flipH="1">
            <a:off x="4448710" y="6164494"/>
            <a:ext cx="73973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C6951D-F660-2009-ADB0-94C7A89730ED}"/>
              </a:ext>
            </a:extLst>
          </p:cNvPr>
          <p:cNvCxnSpPr>
            <a:cxnSpLocks/>
          </p:cNvCxnSpPr>
          <p:nvPr/>
        </p:nvCxnSpPr>
        <p:spPr>
          <a:xfrm flipH="1">
            <a:off x="6852863" y="6164494"/>
            <a:ext cx="73861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598761-31E1-539C-F332-42595DEDDE66}"/>
              </a:ext>
            </a:extLst>
          </p:cNvPr>
          <p:cNvCxnSpPr>
            <a:cxnSpLocks/>
          </p:cNvCxnSpPr>
          <p:nvPr/>
        </p:nvCxnSpPr>
        <p:spPr>
          <a:xfrm flipH="1">
            <a:off x="9255894" y="6164494"/>
            <a:ext cx="73973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48458-EDD4-BC5F-0D73-F5EFB57F6362}"/>
              </a:ext>
            </a:extLst>
          </p:cNvPr>
          <p:cNvSpPr txBox="1"/>
          <p:nvPr/>
        </p:nvSpPr>
        <p:spPr>
          <a:xfrm>
            <a:off x="4646946" y="6388494"/>
            <a:ext cx="274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(</a:t>
            </a:r>
            <a:r>
              <a:rPr lang="en-US" dirty="0" err="1"/>
              <a:t>inc</a:t>
            </a:r>
            <a:r>
              <a:rPr lang="en-US" dirty="0"/>
              <a:t> return value)</a:t>
            </a:r>
          </a:p>
        </p:txBody>
      </p:sp>
    </p:spTree>
    <p:extLst>
      <p:ext uri="{BB962C8B-B14F-4D97-AF65-F5344CB8AC3E}">
        <p14:creationId xmlns:p14="http://schemas.microsoft.com/office/powerpoint/2010/main" val="123864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B4396-EBC6-4FE0-A408-B403748C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Java Remote Method Invocation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214C-ABF1-453B-82BD-B2006113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IE" sz="2000" dirty="0">
                <a:solidFill>
                  <a:srgbClr val="000000"/>
                </a:solidFill>
              </a:rPr>
              <a:t>Pure Java Distributed Objects Model</a:t>
            </a:r>
          </a:p>
          <a:p>
            <a:r>
              <a:rPr lang="en-IE" sz="2000" dirty="0">
                <a:solidFill>
                  <a:srgbClr val="000000"/>
                </a:solidFill>
              </a:rPr>
              <a:t>Distributed Object interfaces modelled as Java Interfaces</a:t>
            </a:r>
          </a:p>
          <a:p>
            <a:r>
              <a:rPr lang="en-IE" sz="2000" dirty="0">
                <a:solidFill>
                  <a:srgbClr val="000000"/>
                </a:solidFill>
              </a:rPr>
              <a:t>On the fly generation of stubs and skeletons (no compiler </a:t>
            </a:r>
            <a:br>
              <a:rPr lang="en-IE" sz="2000" dirty="0">
                <a:solidFill>
                  <a:srgbClr val="000000"/>
                </a:solidFill>
              </a:rPr>
            </a:br>
            <a:r>
              <a:rPr lang="en-IE" sz="2000" dirty="0">
                <a:solidFill>
                  <a:srgbClr val="000000"/>
                </a:solidFill>
              </a:rPr>
              <a:t>or broker needed)</a:t>
            </a:r>
          </a:p>
          <a:p>
            <a:r>
              <a:rPr lang="en-IE" sz="2000" dirty="0">
                <a:solidFill>
                  <a:srgbClr val="000000"/>
                </a:solidFill>
              </a:rPr>
              <a:t>Combined with a centralised registry for object discovery</a:t>
            </a:r>
          </a:p>
          <a:p>
            <a:r>
              <a:rPr lang="en-IE" sz="2000" dirty="0">
                <a:solidFill>
                  <a:srgbClr val="000000"/>
                </a:solidFill>
              </a:rPr>
              <a:t>Simple and effective for small systems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F75361-97A9-CB4A-4604-BE1592795E14}"/>
              </a:ext>
            </a:extLst>
          </p:cNvPr>
          <p:cNvSpPr/>
          <p:nvPr/>
        </p:nvSpPr>
        <p:spPr>
          <a:xfrm>
            <a:off x="8238753" y="4818607"/>
            <a:ext cx="1017141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Object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11C42D-CC66-A8D7-88DE-8503094EAA25}"/>
              </a:ext>
            </a:extLst>
          </p:cNvPr>
          <p:cNvSpPr/>
          <p:nvPr/>
        </p:nvSpPr>
        <p:spPr>
          <a:xfrm>
            <a:off x="9255894" y="3334036"/>
            <a:ext cx="1664414" cy="493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RMI Registry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40B7B-3DCE-C59B-A9F7-79AAA2ECF845}"/>
              </a:ext>
            </a:extLst>
          </p:cNvPr>
          <p:cNvSpPr/>
          <p:nvPr/>
        </p:nvSpPr>
        <p:spPr>
          <a:xfrm>
            <a:off x="10920307" y="4818607"/>
            <a:ext cx="1017141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02C0B0-2388-610B-8CF9-2E9C84282221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9106937" y="3827196"/>
            <a:ext cx="981164" cy="112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742FE9-ABC0-44C1-44E3-8095F455114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10088101" y="3827196"/>
            <a:ext cx="981163" cy="112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74CB69-0C90-3822-1090-CD78D3DB0069}"/>
              </a:ext>
            </a:extLst>
          </p:cNvPr>
          <p:cNvSpPr txBox="1"/>
          <p:nvPr/>
        </p:nvSpPr>
        <p:spPr>
          <a:xfrm>
            <a:off x="10714670" y="4246372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59103-C512-138C-0DA7-A459E18D74BE}"/>
              </a:ext>
            </a:extLst>
          </p:cNvPr>
          <p:cNvSpPr txBox="1"/>
          <p:nvPr/>
        </p:nvSpPr>
        <p:spPr>
          <a:xfrm>
            <a:off x="8396812" y="4251970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lookup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B4FA7D-6CE3-1149-F1E7-217DBAC1A90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255894" y="5270670"/>
            <a:ext cx="166441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C00C7-694B-066A-9956-6E768D5012B7}"/>
              </a:ext>
            </a:extLst>
          </p:cNvPr>
          <p:cNvSpPr txBox="1"/>
          <p:nvPr/>
        </p:nvSpPr>
        <p:spPr>
          <a:xfrm>
            <a:off x="9519547" y="5315907"/>
            <a:ext cx="11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invoke</a:t>
            </a:r>
          </a:p>
        </p:txBody>
      </p:sp>
    </p:spTree>
    <p:extLst>
      <p:ext uri="{BB962C8B-B14F-4D97-AF65-F5344CB8AC3E}">
        <p14:creationId xmlns:p14="http://schemas.microsoft.com/office/powerpoint/2010/main" val="312032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B4396-EBC6-4FE0-A408-B403748C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Java Remote Method Invocation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214C-ABF1-453B-82BD-B2006113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IE" sz="2000" dirty="0">
                <a:solidFill>
                  <a:srgbClr val="000000"/>
                </a:solidFill>
              </a:rPr>
              <a:t>Pure Java Distributed Objects Model</a:t>
            </a:r>
          </a:p>
          <a:p>
            <a:r>
              <a:rPr lang="en-IE" sz="2000" dirty="0">
                <a:solidFill>
                  <a:srgbClr val="000000"/>
                </a:solidFill>
              </a:rPr>
              <a:t>Distributed Object interfaces modelled as Java Interfaces</a:t>
            </a:r>
          </a:p>
          <a:p>
            <a:r>
              <a:rPr lang="en-IE" sz="2000" dirty="0">
                <a:solidFill>
                  <a:srgbClr val="000000"/>
                </a:solidFill>
              </a:rPr>
              <a:t>On the fly generation of stubs and skeletons (no compiler </a:t>
            </a:r>
            <a:br>
              <a:rPr lang="en-IE" sz="2000" dirty="0">
                <a:solidFill>
                  <a:srgbClr val="000000"/>
                </a:solidFill>
              </a:rPr>
            </a:br>
            <a:r>
              <a:rPr lang="en-IE" sz="2000" dirty="0">
                <a:solidFill>
                  <a:srgbClr val="000000"/>
                </a:solidFill>
              </a:rPr>
              <a:t>or broker needed)</a:t>
            </a:r>
          </a:p>
          <a:p>
            <a:r>
              <a:rPr lang="en-IE" sz="2000" dirty="0">
                <a:solidFill>
                  <a:srgbClr val="000000"/>
                </a:solidFill>
              </a:rPr>
              <a:t>Combined with a centralised registry for object discovery</a:t>
            </a:r>
          </a:p>
          <a:p>
            <a:r>
              <a:rPr lang="en-IE" sz="2000" dirty="0">
                <a:solidFill>
                  <a:srgbClr val="000000"/>
                </a:solidFill>
              </a:rPr>
              <a:t>Simple and effective for small systems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F75361-97A9-CB4A-4604-BE1592795E14}"/>
              </a:ext>
            </a:extLst>
          </p:cNvPr>
          <p:cNvSpPr/>
          <p:nvPr/>
        </p:nvSpPr>
        <p:spPr>
          <a:xfrm>
            <a:off x="8238753" y="4818607"/>
            <a:ext cx="1017141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Object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11C42D-CC66-A8D7-88DE-8503094EAA25}"/>
              </a:ext>
            </a:extLst>
          </p:cNvPr>
          <p:cNvSpPr/>
          <p:nvPr/>
        </p:nvSpPr>
        <p:spPr>
          <a:xfrm>
            <a:off x="9255894" y="3334036"/>
            <a:ext cx="1664414" cy="493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RMI Registry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40B7B-3DCE-C59B-A9F7-79AAA2ECF845}"/>
              </a:ext>
            </a:extLst>
          </p:cNvPr>
          <p:cNvSpPr/>
          <p:nvPr/>
        </p:nvSpPr>
        <p:spPr>
          <a:xfrm>
            <a:off x="10920307" y="4818607"/>
            <a:ext cx="1017141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02C0B0-2388-610B-8CF9-2E9C84282221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9106937" y="3827196"/>
            <a:ext cx="981164" cy="112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742FE9-ABC0-44C1-44E3-8095F455114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10088101" y="3827196"/>
            <a:ext cx="981163" cy="112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74CB69-0C90-3822-1090-CD78D3DB0069}"/>
              </a:ext>
            </a:extLst>
          </p:cNvPr>
          <p:cNvSpPr txBox="1"/>
          <p:nvPr/>
        </p:nvSpPr>
        <p:spPr>
          <a:xfrm>
            <a:off x="10714670" y="4246372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59103-C512-138C-0DA7-A459E18D74BE}"/>
              </a:ext>
            </a:extLst>
          </p:cNvPr>
          <p:cNvSpPr txBox="1"/>
          <p:nvPr/>
        </p:nvSpPr>
        <p:spPr>
          <a:xfrm>
            <a:off x="8396812" y="4251970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lookup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B4FA7D-6CE3-1149-F1E7-217DBAC1A90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255894" y="5270670"/>
            <a:ext cx="166441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C00C7-694B-066A-9956-6E768D5012B7}"/>
              </a:ext>
            </a:extLst>
          </p:cNvPr>
          <p:cNvSpPr txBox="1"/>
          <p:nvPr/>
        </p:nvSpPr>
        <p:spPr>
          <a:xfrm>
            <a:off x="9519547" y="5315907"/>
            <a:ext cx="11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invoke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69940A-DEBB-1055-E6E9-448D250052E6}"/>
              </a:ext>
            </a:extLst>
          </p:cNvPr>
          <p:cNvSpPr/>
          <p:nvPr/>
        </p:nvSpPr>
        <p:spPr>
          <a:xfrm>
            <a:off x="8126858" y="4615704"/>
            <a:ext cx="1222625" cy="206249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9D2C87-61CB-F5C1-F3AF-D6214426B8E1}"/>
              </a:ext>
            </a:extLst>
          </p:cNvPr>
          <p:cNvSpPr/>
          <p:nvPr/>
        </p:nvSpPr>
        <p:spPr>
          <a:xfrm>
            <a:off x="10826717" y="4653990"/>
            <a:ext cx="1222625" cy="206249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C6A6E8-5D85-62B9-21AB-AFD916438ACC}"/>
              </a:ext>
            </a:extLst>
          </p:cNvPr>
          <p:cNvSpPr/>
          <p:nvPr/>
        </p:nvSpPr>
        <p:spPr>
          <a:xfrm>
            <a:off x="8238754" y="6108140"/>
            <a:ext cx="1017140" cy="413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3658CC-1675-F776-F0B4-07713051E974}"/>
              </a:ext>
            </a:extLst>
          </p:cNvPr>
          <p:cNvSpPr/>
          <p:nvPr/>
        </p:nvSpPr>
        <p:spPr>
          <a:xfrm>
            <a:off x="10929459" y="6108140"/>
            <a:ext cx="1017140" cy="413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Skeleton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923BC-3CCC-4054-8F0F-5D0A9430FC20}"/>
              </a:ext>
            </a:extLst>
          </p:cNvPr>
          <p:cNvCxnSpPr>
            <a:stCxn id="4" idx="4"/>
            <a:endCxn id="14" idx="0"/>
          </p:cNvCxnSpPr>
          <p:nvPr/>
        </p:nvCxnSpPr>
        <p:spPr>
          <a:xfrm>
            <a:off x="8747324" y="5722733"/>
            <a:ext cx="0" cy="38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A371CB-0F49-DAF1-7284-6903941305C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255894" y="6314656"/>
            <a:ext cx="1673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A85E0-1C69-1383-391F-5732A31F6751}"/>
              </a:ext>
            </a:extLst>
          </p:cNvPr>
          <p:cNvCxnSpPr>
            <a:stCxn id="15" idx="0"/>
            <a:endCxn id="6" idx="4"/>
          </p:cNvCxnSpPr>
          <p:nvPr/>
        </p:nvCxnSpPr>
        <p:spPr>
          <a:xfrm flipH="1" flipV="1">
            <a:off x="11428878" y="5722733"/>
            <a:ext cx="9151" cy="38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932</Words>
  <Application>Microsoft Macintosh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Menlo</vt:lpstr>
      <vt:lpstr>Office Theme</vt:lpstr>
      <vt:lpstr>COMP30220</vt:lpstr>
      <vt:lpstr>Core Topics Covered</vt:lpstr>
      <vt:lpstr>Remote Procedure Calls (RPC)</vt:lpstr>
      <vt:lpstr>Distributed Objects</vt:lpstr>
      <vt:lpstr>CORBA: Common Object Request Broker Architecture</vt:lpstr>
      <vt:lpstr>CORBA: Common Object Request Broker Architecture</vt:lpstr>
      <vt:lpstr>CORBA: Common Object Request Broker Architecture</vt:lpstr>
      <vt:lpstr>Java Remote Method Invocation</vt:lpstr>
      <vt:lpstr>Java Remote Method Invocation</vt:lpstr>
      <vt:lpstr>RMI in a Slide</vt:lpstr>
      <vt:lpstr>RMI &amp; Maven</vt:lpstr>
      <vt:lpstr>Maven Shade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COMP30220</dc:title>
  <dc:creator>rem.collier@ucd.ie</dc:creator>
  <cp:lastModifiedBy>rem collier</cp:lastModifiedBy>
  <cp:revision>5</cp:revision>
  <dcterms:created xsi:type="dcterms:W3CDTF">2020-09-30T13:25:42Z</dcterms:created>
  <dcterms:modified xsi:type="dcterms:W3CDTF">2023-02-03T12:47:59Z</dcterms:modified>
</cp:coreProperties>
</file>