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2" r:id="rId6"/>
    <p:sldId id="260" r:id="rId7"/>
    <p:sldId id="271" r:id="rId8"/>
    <p:sldId id="263" r:id="rId9"/>
    <p:sldId id="264" r:id="rId10"/>
    <p:sldId id="272" r:id="rId11"/>
    <p:sldId id="265" r:id="rId12"/>
    <p:sldId id="266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0DC8A6-8E30-4C64-A79C-C9EE5DFC3D6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A2603CC0-E199-4866-8A8F-2B01626042B1}">
      <dgm:prSet phldrT="[Text]"/>
      <dgm:spPr/>
      <dgm:t>
        <a:bodyPr/>
        <a:lstStyle/>
        <a:p>
          <a:r>
            <a:rPr lang="en-US" dirty="0"/>
            <a:t>Service-Oriented Architecture</a:t>
          </a:r>
          <a:endParaRPr lang="en-IE" dirty="0"/>
        </a:p>
      </dgm:t>
    </dgm:pt>
    <dgm:pt modelId="{819DF357-01C6-47A5-A89C-BBF72E398B97}" type="parTrans" cxnId="{9DE9CEDB-895C-4B0D-B408-78FBB76241A3}">
      <dgm:prSet/>
      <dgm:spPr/>
      <dgm:t>
        <a:bodyPr/>
        <a:lstStyle/>
        <a:p>
          <a:endParaRPr lang="en-IE"/>
        </a:p>
      </dgm:t>
    </dgm:pt>
    <dgm:pt modelId="{2404FEDC-46C9-4B9D-8FBB-1ECAEAF45740}" type="sibTrans" cxnId="{9DE9CEDB-895C-4B0D-B408-78FBB76241A3}">
      <dgm:prSet/>
      <dgm:spPr/>
      <dgm:t>
        <a:bodyPr/>
        <a:lstStyle/>
        <a:p>
          <a:endParaRPr lang="en-IE"/>
        </a:p>
      </dgm:t>
    </dgm:pt>
    <dgm:pt modelId="{085DE357-0EE7-42CC-8FA1-7FA83D5FEE50}">
      <dgm:prSet phldrT="[Text]"/>
      <dgm:spPr/>
      <dgm:t>
        <a:bodyPr/>
        <a:lstStyle/>
        <a:p>
          <a:r>
            <a:rPr lang="en-US" dirty="0"/>
            <a:t>Web Services</a:t>
          </a:r>
          <a:endParaRPr lang="en-IE" dirty="0"/>
        </a:p>
      </dgm:t>
    </dgm:pt>
    <dgm:pt modelId="{CF55FCAB-E323-442B-8099-D8A090D60226}" type="parTrans" cxnId="{A151F25C-A501-48DD-932C-D38A9DEC0D6C}">
      <dgm:prSet/>
      <dgm:spPr/>
      <dgm:t>
        <a:bodyPr/>
        <a:lstStyle/>
        <a:p>
          <a:endParaRPr lang="en-IE"/>
        </a:p>
      </dgm:t>
    </dgm:pt>
    <dgm:pt modelId="{1F20C226-EB98-4AC1-8FE0-4E5CA2F5264E}" type="sibTrans" cxnId="{A151F25C-A501-48DD-932C-D38A9DEC0D6C}">
      <dgm:prSet/>
      <dgm:spPr/>
      <dgm:t>
        <a:bodyPr/>
        <a:lstStyle/>
        <a:p>
          <a:endParaRPr lang="en-IE"/>
        </a:p>
      </dgm:t>
    </dgm:pt>
    <dgm:pt modelId="{84DB3C9D-A606-4EDC-A2D5-36B1B389A7F3}">
      <dgm:prSet phldrT="[Text]"/>
      <dgm:spPr/>
      <dgm:t>
        <a:bodyPr/>
        <a:lstStyle/>
        <a:p>
          <a:r>
            <a:rPr lang="en-US" dirty="0"/>
            <a:t>Jax-WS</a:t>
          </a:r>
          <a:endParaRPr lang="en-IE" dirty="0"/>
        </a:p>
      </dgm:t>
    </dgm:pt>
    <dgm:pt modelId="{D08927F1-97E7-4418-A50F-13B3C24DA974}" type="parTrans" cxnId="{4CA3583B-E314-40F9-81AA-36AD957BF42D}">
      <dgm:prSet/>
      <dgm:spPr/>
      <dgm:t>
        <a:bodyPr/>
        <a:lstStyle/>
        <a:p>
          <a:endParaRPr lang="en-IE"/>
        </a:p>
      </dgm:t>
    </dgm:pt>
    <dgm:pt modelId="{8E7F1EA1-8D20-48B1-9CF1-C77ABA1A2E64}" type="sibTrans" cxnId="{4CA3583B-E314-40F9-81AA-36AD957BF42D}">
      <dgm:prSet/>
      <dgm:spPr/>
      <dgm:t>
        <a:bodyPr/>
        <a:lstStyle/>
        <a:p>
          <a:endParaRPr lang="en-IE"/>
        </a:p>
      </dgm:t>
    </dgm:pt>
    <dgm:pt modelId="{36A78472-BA97-4C63-963B-672E5A27C54B}" type="pres">
      <dgm:prSet presAssocID="{F30DC8A6-8E30-4C64-A79C-C9EE5DFC3D6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595D6D-2B49-442B-A7B7-9C7F7B07A14D}" type="pres">
      <dgm:prSet presAssocID="{A2603CC0-E199-4866-8A8F-2B01626042B1}" presName="hierRoot1" presStyleCnt="0"/>
      <dgm:spPr/>
    </dgm:pt>
    <dgm:pt modelId="{009C9113-688C-498C-BF75-6681102A3E1A}" type="pres">
      <dgm:prSet presAssocID="{A2603CC0-E199-4866-8A8F-2B01626042B1}" presName="composite" presStyleCnt="0"/>
      <dgm:spPr/>
    </dgm:pt>
    <dgm:pt modelId="{5FE8D239-7216-4A64-B3AA-DB1A16746752}" type="pres">
      <dgm:prSet presAssocID="{A2603CC0-E199-4866-8A8F-2B01626042B1}" presName="background" presStyleLbl="node0" presStyleIdx="0" presStyleCnt="3"/>
      <dgm:spPr/>
    </dgm:pt>
    <dgm:pt modelId="{013F40C7-181C-40D0-8AB1-31E6E6EC1334}" type="pres">
      <dgm:prSet presAssocID="{A2603CC0-E199-4866-8A8F-2B01626042B1}" presName="text" presStyleLbl="fgAcc0" presStyleIdx="0" presStyleCnt="3">
        <dgm:presLayoutVars>
          <dgm:chPref val="3"/>
        </dgm:presLayoutVars>
      </dgm:prSet>
      <dgm:spPr/>
    </dgm:pt>
    <dgm:pt modelId="{4755F200-6131-4E7B-BED5-E2DF37624BB9}" type="pres">
      <dgm:prSet presAssocID="{A2603CC0-E199-4866-8A8F-2B01626042B1}" presName="hierChild2" presStyleCnt="0"/>
      <dgm:spPr/>
    </dgm:pt>
    <dgm:pt modelId="{82128E7B-BD97-45D9-9F76-336DC8A59104}" type="pres">
      <dgm:prSet presAssocID="{085DE357-0EE7-42CC-8FA1-7FA83D5FEE50}" presName="hierRoot1" presStyleCnt="0"/>
      <dgm:spPr/>
    </dgm:pt>
    <dgm:pt modelId="{7293486F-B3E2-4E47-959F-37A94586DB0A}" type="pres">
      <dgm:prSet presAssocID="{085DE357-0EE7-42CC-8FA1-7FA83D5FEE50}" presName="composite" presStyleCnt="0"/>
      <dgm:spPr/>
    </dgm:pt>
    <dgm:pt modelId="{3D5C02A7-F6EE-4D40-939A-AF91B2C2210A}" type="pres">
      <dgm:prSet presAssocID="{085DE357-0EE7-42CC-8FA1-7FA83D5FEE50}" presName="background" presStyleLbl="node0" presStyleIdx="1" presStyleCnt="3"/>
      <dgm:spPr/>
    </dgm:pt>
    <dgm:pt modelId="{72C3639A-8971-48EF-87DF-51A261FDDB41}" type="pres">
      <dgm:prSet presAssocID="{085DE357-0EE7-42CC-8FA1-7FA83D5FEE50}" presName="text" presStyleLbl="fgAcc0" presStyleIdx="1" presStyleCnt="3">
        <dgm:presLayoutVars>
          <dgm:chPref val="3"/>
        </dgm:presLayoutVars>
      </dgm:prSet>
      <dgm:spPr/>
    </dgm:pt>
    <dgm:pt modelId="{2D229203-CBBD-4485-95B5-E7DDE3FB0E9F}" type="pres">
      <dgm:prSet presAssocID="{085DE357-0EE7-42CC-8FA1-7FA83D5FEE50}" presName="hierChild2" presStyleCnt="0"/>
      <dgm:spPr/>
    </dgm:pt>
    <dgm:pt modelId="{316E388C-F450-4657-97FA-6AC68F400092}" type="pres">
      <dgm:prSet presAssocID="{84DB3C9D-A606-4EDC-A2D5-36B1B389A7F3}" presName="hierRoot1" presStyleCnt="0"/>
      <dgm:spPr/>
    </dgm:pt>
    <dgm:pt modelId="{466046BB-528B-4212-8C7F-ED91FF163D5B}" type="pres">
      <dgm:prSet presAssocID="{84DB3C9D-A606-4EDC-A2D5-36B1B389A7F3}" presName="composite" presStyleCnt="0"/>
      <dgm:spPr/>
    </dgm:pt>
    <dgm:pt modelId="{1B299953-D30F-4C71-A9C8-854DFADCEAE4}" type="pres">
      <dgm:prSet presAssocID="{84DB3C9D-A606-4EDC-A2D5-36B1B389A7F3}" presName="background" presStyleLbl="node0" presStyleIdx="2" presStyleCnt="3"/>
      <dgm:spPr/>
    </dgm:pt>
    <dgm:pt modelId="{414EBE73-FE00-43EA-A6E4-0512286E7B8D}" type="pres">
      <dgm:prSet presAssocID="{84DB3C9D-A606-4EDC-A2D5-36B1B389A7F3}" presName="text" presStyleLbl="fgAcc0" presStyleIdx="2" presStyleCnt="3">
        <dgm:presLayoutVars>
          <dgm:chPref val="3"/>
        </dgm:presLayoutVars>
      </dgm:prSet>
      <dgm:spPr/>
    </dgm:pt>
    <dgm:pt modelId="{4B179E62-A68A-4E21-8883-B4FABA9D3347}" type="pres">
      <dgm:prSet presAssocID="{84DB3C9D-A606-4EDC-A2D5-36B1B389A7F3}" presName="hierChild2" presStyleCnt="0"/>
      <dgm:spPr/>
    </dgm:pt>
  </dgm:ptLst>
  <dgm:cxnLst>
    <dgm:cxn modelId="{4CA3583B-E314-40F9-81AA-36AD957BF42D}" srcId="{F30DC8A6-8E30-4C64-A79C-C9EE5DFC3D66}" destId="{84DB3C9D-A606-4EDC-A2D5-36B1B389A7F3}" srcOrd="2" destOrd="0" parTransId="{D08927F1-97E7-4418-A50F-13B3C24DA974}" sibTransId="{8E7F1EA1-8D20-48B1-9CF1-C77ABA1A2E64}"/>
    <dgm:cxn modelId="{A151F25C-A501-48DD-932C-D38A9DEC0D6C}" srcId="{F30DC8A6-8E30-4C64-A79C-C9EE5DFC3D66}" destId="{085DE357-0EE7-42CC-8FA1-7FA83D5FEE50}" srcOrd="1" destOrd="0" parTransId="{CF55FCAB-E323-442B-8099-D8A090D60226}" sibTransId="{1F20C226-EB98-4AC1-8FE0-4E5CA2F5264E}"/>
    <dgm:cxn modelId="{7F2E4168-82D0-4CE0-86D9-BDC894D0E085}" type="presOf" srcId="{F30DC8A6-8E30-4C64-A79C-C9EE5DFC3D66}" destId="{36A78472-BA97-4C63-963B-672E5A27C54B}" srcOrd="0" destOrd="0" presId="urn:microsoft.com/office/officeart/2005/8/layout/hierarchy1"/>
    <dgm:cxn modelId="{9A48346D-C167-40B9-B1B0-0AC17AC82071}" type="presOf" srcId="{A2603CC0-E199-4866-8A8F-2B01626042B1}" destId="{013F40C7-181C-40D0-8AB1-31E6E6EC1334}" srcOrd="0" destOrd="0" presId="urn:microsoft.com/office/officeart/2005/8/layout/hierarchy1"/>
    <dgm:cxn modelId="{6752607A-CCEE-4963-98CA-D43482B54FAC}" type="presOf" srcId="{085DE357-0EE7-42CC-8FA1-7FA83D5FEE50}" destId="{72C3639A-8971-48EF-87DF-51A261FDDB41}" srcOrd="0" destOrd="0" presId="urn:microsoft.com/office/officeart/2005/8/layout/hierarchy1"/>
    <dgm:cxn modelId="{9DE9CEDB-895C-4B0D-B408-78FBB76241A3}" srcId="{F30DC8A6-8E30-4C64-A79C-C9EE5DFC3D66}" destId="{A2603CC0-E199-4866-8A8F-2B01626042B1}" srcOrd="0" destOrd="0" parTransId="{819DF357-01C6-47A5-A89C-BBF72E398B97}" sibTransId="{2404FEDC-46C9-4B9D-8FBB-1ECAEAF45740}"/>
    <dgm:cxn modelId="{B39EDAF5-3C86-4782-9944-FD74036CA816}" type="presOf" srcId="{84DB3C9D-A606-4EDC-A2D5-36B1B389A7F3}" destId="{414EBE73-FE00-43EA-A6E4-0512286E7B8D}" srcOrd="0" destOrd="0" presId="urn:microsoft.com/office/officeart/2005/8/layout/hierarchy1"/>
    <dgm:cxn modelId="{E03E9C80-A346-4305-A886-5CB79658F72A}" type="presParOf" srcId="{36A78472-BA97-4C63-963B-672E5A27C54B}" destId="{BF595D6D-2B49-442B-A7B7-9C7F7B07A14D}" srcOrd="0" destOrd="0" presId="urn:microsoft.com/office/officeart/2005/8/layout/hierarchy1"/>
    <dgm:cxn modelId="{330F8694-0715-47D1-B44C-9E6C7284AD5E}" type="presParOf" srcId="{BF595D6D-2B49-442B-A7B7-9C7F7B07A14D}" destId="{009C9113-688C-498C-BF75-6681102A3E1A}" srcOrd="0" destOrd="0" presId="urn:microsoft.com/office/officeart/2005/8/layout/hierarchy1"/>
    <dgm:cxn modelId="{6F3A9452-0F65-4DA7-AB81-32CE2D06AFA9}" type="presParOf" srcId="{009C9113-688C-498C-BF75-6681102A3E1A}" destId="{5FE8D239-7216-4A64-B3AA-DB1A16746752}" srcOrd="0" destOrd="0" presId="urn:microsoft.com/office/officeart/2005/8/layout/hierarchy1"/>
    <dgm:cxn modelId="{F400DE52-207D-4365-B2FC-EE477BC4648E}" type="presParOf" srcId="{009C9113-688C-498C-BF75-6681102A3E1A}" destId="{013F40C7-181C-40D0-8AB1-31E6E6EC1334}" srcOrd="1" destOrd="0" presId="urn:microsoft.com/office/officeart/2005/8/layout/hierarchy1"/>
    <dgm:cxn modelId="{0875B2AB-FB13-487D-A6D9-167CE9AB3018}" type="presParOf" srcId="{BF595D6D-2B49-442B-A7B7-9C7F7B07A14D}" destId="{4755F200-6131-4E7B-BED5-E2DF37624BB9}" srcOrd="1" destOrd="0" presId="urn:microsoft.com/office/officeart/2005/8/layout/hierarchy1"/>
    <dgm:cxn modelId="{8E63C5E2-96B5-4801-BE7C-2D992BC3B1B4}" type="presParOf" srcId="{36A78472-BA97-4C63-963B-672E5A27C54B}" destId="{82128E7B-BD97-45D9-9F76-336DC8A59104}" srcOrd="1" destOrd="0" presId="urn:microsoft.com/office/officeart/2005/8/layout/hierarchy1"/>
    <dgm:cxn modelId="{CA23B9CA-CEBD-46A2-A2D3-16F2C8589EF4}" type="presParOf" srcId="{82128E7B-BD97-45D9-9F76-336DC8A59104}" destId="{7293486F-B3E2-4E47-959F-37A94586DB0A}" srcOrd="0" destOrd="0" presId="urn:microsoft.com/office/officeart/2005/8/layout/hierarchy1"/>
    <dgm:cxn modelId="{1F44CB86-4A57-4CC5-9741-AC00A878107C}" type="presParOf" srcId="{7293486F-B3E2-4E47-959F-37A94586DB0A}" destId="{3D5C02A7-F6EE-4D40-939A-AF91B2C2210A}" srcOrd="0" destOrd="0" presId="urn:microsoft.com/office/officeart/2005/8/layout/hierarchy1"/>
    <dgm:cxn modelId="{5E08D456-9B93-4EC3-9BC5-F47B3E2C2A3E}" type="presParOf" srcId="{7293486F-B3E2-4E47-959F-37A94586DB0A}" destId="{72C3639A-8971-48EF-87DF-51A261FDDB41}" srcOrd="1" destOrd="0" presId="urn:microsoft.com/office/officeart/2005/8/layout/hierarchy1"/>
    <dgm:cxn modelId="{6E35A467-558B-4233-87D4-BC971A94FC35}" type="presParOf" srcId="{82128E7B-BD97-45D9-9F76-336DC8A59104}" destId="{2D229203-CBBD-4485-95B5-E7DDE3FB0E9F}" srcOrd="1" destOrd="0" presId="urn:microsoft.com/office/officeart/2005/8/layout/hierarchy1"/>
    <dgm:cxn modelId="{6E7D46D5-5678-49C2-9ADD-8E89C2A78AA4}" type="presParOf" srcId="{36A78472-BA97-4C63-963B-672E5A27C54B}" destId="{316E388C-F450-4657-97FA-6AC68F400092}" srcOrd="2" destOrd="0" presId="urn:microsoft.com/office/officeart/2005/8/layout/hierarchy1"/>
    <dgm:cxn modelId="{8C627EEE-6CA3-4D67-833A-CBD4D87DD5F3}" type="presParOf" srcId="{316E388C-F450-4657-97FA-6AC68F400092}" destId="{466046BB-528B-4212-8C7F-ED91FF163D5B}" srcOrd="0" destOrd="0" presId="urn:microsoft.com/office/officeart/2005/8/layout/hierarchy1"/>
    <dgm:cxn modelId="{0E5D1036-8FE3-44FA-A79D-B5CA14468CC9}" type="presParOf" srcId="{466046BB-528B-4212-8C7F-ED91FF163D5B}" destId="{1B299953-D30F-4C71-A9C8-854DFADCEAE4}" srcOrd="0" destOrd="0" presId="urn:microsoft.com/office/officeart/2005/8/layout/hierarchy1"/>
    <dgm:cxn modelId="{9A7B0334-9FB3-4390-90DA-F3DAEF5030E4}" type="presParOf" srcId="{466046BB-528B-4212-8C7F-ED91FF163D5B}" destId="{414EBE73-FE00-43EA-A6E4-0512286E7B8D}" srcOrd="1" destOrd="0" presId="urn:microsoft.com/office/officeart/2005/8/layout/hierarchy1"/>
    <dgm:cxn modelId="{D28DF43F-6164-49D3-9922-4188D4718063}" type="presParOf" srcId="{316E388C-F450-4657-97FA-6AC68F400092}" destId="{4B179E62-A68A-4E21-8883-B4FABA9D334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8D239-7216-4A64-B3AA-DB1A16746752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F40C7-181C-40D0-8AB1-31E6E6EC1334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Service-Oriented Architecture</a:t>
          </a:r>
          <a:endParaRPr lang="en-IE" sz="3500" kern="1200" dirty="0"/>
        </a:p>
      </dsp:txBody>
      <dsp:txXfrm>
        <a:off x="383617" y="1447754"/>
        <a:ext cx="2847502" cy="1768010"/>
      </dsp:txXfrm>
    </dsp:sp>
    <dsp:sp modelId="{3D5C02A7-F6EE-4D40-939A-AF91B2C2210A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3639A-8971-48EF-87DF-51A261FDDB41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Web Services</a:t>
          </a:r>
          <a:endParaRPr lang="en-IE" sz="3500" kern="1200" dirty="0"/>
        </a:p>
      </dsp:txBody>
      <dsp:txXfrm>
        <a:off x="3998355" y="1447754"/>
        <a:ext cx="2847502" cy="1768010"/>
      </dsp:txXfrm>
    </dsp:sp>
    <dsp:sp modelId="{1B299953-D30F-4C71-A9C8-854DFADCEAE4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EBE73-FE00-43EA-A6E4-0512286E7B8D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Jax-WS</a:t>
          </a:r>
          <a:endParaRPr lang="en-IE" sz="3500" kern="1200" dirty="0"/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83C0-2CD9-4149-AF57-5BDF000A6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5E218-C2B5-400F-AE8C-43D0A9B23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C0A78-613B-4198-8574-0F970E50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3291-59DF-4115-99A9-DA7B44526565}" type="datetimeFigureOut">
              <a:rPr lang="en-IE" smtClean="0"/>
              <a:t>10/02/2023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453EC-11E3-4B0E-9829-81894DF5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9380A-412C-42CB-99E1-07D88ECC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30E-0321-4D8D-B151-80150E2A8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543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67C3-2D5D-4256-9591-74E57135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A7338-1822-446D-94F7-281CEC493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01FF1-5F75-45BE-A8F7-BC838F5D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3291-59DF-4115-99A9-DA7B44526565}" type="datetimeFigureOut">
              <a:rPr lang="en-IE" smtClean="0"/>
              <a:t>10/02/2023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5B968-5C52-404D-8BA7-0443738D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324DA-3D37-422D-B70E-C1532A74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30E-0321-4D8D-B151-80150E2A8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06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F8C99-8080-440A-8E77-31A8170EB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76FF7-0F9E-4F90-8D42-FE1AAA6BB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800ED-384C-46A3-BF8E-0477198B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3291-59DF-4115-99A9-DA7B44526565}" type="datetimeFigureOut">
              <a:rPr lang="en-IE" smtClean="0"/>
              <a:t>10/02/2023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B4037-B45E-4852-BEF5-E2B07633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16F6A-0415-4292-B166-54AE2128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30E-0321-4D8D-B151-80150E2A8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63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18858-A6A2-475A-B5FD-270A2BDB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02456-1E49-45E4-BEAD-EAB1CCC3E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4786D-CD9B-4441-A39E-B7C04EB0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3291-59DF-4115-99A9-DA7B44526565}" type="datetimeFigureOut">
              <a:rPr lang="en-IE" smtClean="0"/>
              <a:t>10/02/2023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DF500-47D7-4344-8DC3-DBFC2618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CD7F-D06C-45AC-AA5D-C89246B6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30E-0321-4D8D-B151-80150E2A8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624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7C54-7A60-41B0-B866-B8AF350C9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E6DEF-5725-4C22-8492-0A995F2C1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88A51-6D21-4693-ACC4-6BABE0F1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3291-59DF-4115-99A9-DA7B44526565}" type="datetimeFigureOut">
              <a:rPr lang="en-IE" smtClean="0"/>
              <a:t>10/02/2023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46031-160A-47DC-8A60-B872FB13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5EEB6-BF0F-4349-92B4-73CDC223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30E-0321-4D8D-B151-80150E2A8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340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ABC8-D1D4-4354-B949-0EC01520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7640D-4D72-4A41-B5C6-60FE9B117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FEA2E-8EEF-4F45-9730-E0843611F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F0AA0-698D-4C49-9DBA-3907DE54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3291-59DF-4115-99A9-DA7B44526565}" type="datetimeFigureOut">
              <a:rPr lang="en-IE" smtClean="0"/>
              <a:t>10/02/2023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B5156-DB98-454A-9D41-0276CC71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589DB-0C1B-4D81-8B0D-F78F7082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30E-0321-4D8D-B151-80150E2A8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961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9007-ADAF-4E99-B503-A0BF4AFEA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EBFCB-B9A4-4C9C-9287-8DED2AA3E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D06B4-388E-4A21-AC48-67A887D0B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06086-AC33-40F3-86EE-A9A888AF6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57DEC-6E08-4A6D-B031-084CB392E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94121-0826-47EB-91CD-035F63AF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3291-59DF-4115-99A9-DA7B44526565}" type="datetimeFigureOut">
              <a:rPr lang="en-IE" smtClean="0"/>
              <a:t>10/02/2023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234228-D9E4-444C-AC57-E390304A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791BC-803B-4872-A449-C3F7B700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30E-0321-4D8D-B151-80150E2A8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418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0EC1-39EA-42B4-8C4F-B81300B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7DD1E-4B31-4925-B478-98EACD92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3291-59DF-4115-99A9-DA7B44526565}" type="datetimeFigureOut">
              <a:rPr lang="en-IE" smtClean="0"/>
              <a:t>10/02/2023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76FC2-0B95-42D0-B27A-CCECA733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CBD05-01F0-4944-8C1F-5AB1DCB2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30E-0321-4D8D-B151-80150E2A8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200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7DB4F7-A3CE-42E2-9AF0-94E8A8C9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3291-59DF-4115-99A9-DA7B44526565}" type="datetimeFigureOut">
              <a:rPr lang="en-IE" smtClean="0"/>
              <a:t>10/02/2023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6FDBE-8843-4E89-AC51-CABC2A15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26F3F-7F54-424D-B878-60BE3020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30E-0321-4D8D-B151-80150E2A8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563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9CE3-DE3F-4712-A4C2-3E40DFE9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8483B-D5E5-45EB-9487-64811549D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F72CC-1DB4-4523-8130-3EFE172A9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F984E-ED82-4ACD-92D6-40E39BE7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3291-59DF-4115-99A9-DA7B44526565}" type="datetimeFigureOut">
              <a:rPr lang="en-IE" smtClean="0"/>
              <a:t>10/02/2023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3431E-A736-4F4C-A2FC-EB719901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D3616-53E3-44AB-926F-E4023E28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30E-0321-4D8D-B151-80150E2A8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047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1B61-0774-4AF2-864D-EF739D87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A98AC-824F-4127-9B81-DA6FE3AFD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FACD7-1E61-40BE-9EC0-6DE371C32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6D8C5-A3BC-4C03-BB2F-9C49FD26D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3291-59DF-4115-99A9-DA7B44526565}" type="datetimeFigureOut">
              <a:rPr lang="en-IE" smtClean="0"/>
              <a:t>10/02/2023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FA7AA-DF6B-4866-9002-2B3AAF81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8B0C6-EB0B-482A-8C7E-5E725FB9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30E-0321-4D8D-B151-80150E2A8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812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BE49B-DC8C-4601-B3A1-302B85D1F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BDC98-4BB4-4A6A-9030-17D112033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740A7-9A8A-4205-9CD2-A1B8D0EFF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D3291-59DF-4115-99A9-DA7B44526565}" type="datetimeFigureOut">
              <a:rPr lang="en-IE" smtClean="0"/>
              <a:t>10/02/2023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6BCFC-AAF5-4663-8BD0-731EF08DA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10AF-17FA-438D-A3E0-F1DF5C5B4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E130E-0321-4D8D-B151-80150E2A8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514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2B44D8-882C-4065-8AF1-4C1A6486F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COMP30220</a:t>
            </a:r>
            <a:endParaRPr lang="en-IE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72583-8155-4A33-86DE-6CF300F6D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Distributed Systems: Week 3</a:t>
            </a:r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156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02F3C9-C9AE-46B5-AF00-DCD4701C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UDDI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(https://</a:t>
            </a:r>
            <a:r>
              <a:rPr lang="en-US" sz="2400" dirty="0" err="1">
                <a:solidFill>
                  <a:srgbClr val="FFFFFF"/>
                </a:solidFill>
              </a:rPr>
              <a:t>juddi.apache.org</a:t>
            </a:r>
            <a:r>
              <a:rPr lang="en-US" sz="2400" dirty="0">
                <a:solidFill>
                  <a:srgbClr val="FFFFFF"/>
                </a:solidFill>
              </a:rPr>
              <a:t>/)</a:t>
            </a:r>
            <a:endParaRPr lang="en-IE" dirty="0">
              <a:solidFill>
                <a:srgbClr val="FFFFFF"/>
              </a:solidFill>
            </a:endParaRPr>
          </a:p>
        </p:txBody>
      </p:sp>
      <p:pic>
        <p:nvPicPr>
          <p:cNvPr id="3076" name="Picture 4" descr="5: UDDI core data structure consists of five levels:... | Download  Scientific Diagram">
            <a:extLst>
              <a:ext uri="{FF2B5EF4-FFF2-40B4-BE49-F238E27FC236}">
                <a16:creationId xmlns:a16="http://schemas.microsoft.com/office/drawing/2014/main" id="{079F431B-196F-7647-79C0-01F036F2C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289" y="585547"/>
            <a:ext cx="3615611" cy="568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58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88B1F9-D799-4274-855A-93CA6278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Jax-WS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4219-5EF7-40D8-8BE6-6E54BEAB9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345930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A simple Java library for Web Services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</a:rPr>
              <a:t>Part of J2EE (and until Java 11, a core Java library)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</a:rPr>
              <a:t>Post Java 11, we need to add lots of dependencies to make Jax-WS work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</a:rPr>
              <a:t>Alternatives exist (e.g. Spring Web Services)</a:t>
            </a:r>
          </a:p>
          <a:p>
            <a:r>
              <a:rPr lang="en-GB" sz="2000" dirty="0">
                <a:solidFill>
                  <a:srgbClr val="000000"/>
                </a:solidFill>
              </a:rPr>
              <a:t>Supports 2 approaches to development:</a:t>
            </a:r>
          </a:p>
          <a:p>
            <a:pPr lvl="1"/>
            <a:r>
              <a:rPr lang="en-GB" sz="1600" b="1" dirty="0">
                <a:solidFill>
                  <a:srgbClr val="000000"/>
                </a:solidFill>
              </a:rPr>
              <a:t>Contract first</a:t>
            </a:r>
            <a:r>
              <a:rPr lang="en-GB" sz="1600" dirty="0">
                <a:solidFill>
                  <a:srgbClr val="000000"/>
                </a:solidFill>
              </a:rPr>
              <a:t>: generate code based on WSDL documents (same as CORBA approach)</a:t>
            </a:r>
          </a:p>
          <a:p>
            <a:pPr lvl="1"/>
            <a:r>
              <a:rPr lang="en-GB" sz="1600" b="1" dirty="0">
                <a:solidFill>
                  <a:srgbClr val="000000"/>
                </a:solidFill>
              </a:rPr>
              <a:t>Program first</a:t>
            </a:r>
            <a:r>
              <a:rPr lang="en-GB" sz="1600" dirty="0">
                <a:solidFill>
                  <a:srgbClr val="000000"/>
                </a:solidFill>
              </a:rPr>
              <a:t>: use annotated code to generate WSDL documents (at least for Java)</a:t>
            </a:r>
          </a:p>
          <a:p>
            <a:r>
              <a:rPr lang="en-GB" sz="2000" dirty="0">
                <a:solidFill>
                  <a:srgbClr val="000000"/>
                </a:solidFill>
              </a:rPr>
              <a:t>For now, we focus on the latter approach</a:t>
            </a:r>
            <a:endParaRPr lang="en-IE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78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88B1F9-D799-4274-855A-93CA6278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Jax-WS: Program First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4219-5EF7-40D8-8BE6-6E54BEAB9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14159"/>
            <a:ext cx="9833548" cy="387907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WebService</a:t>
            </a:r>
            <a:endParaRPr lang="en-I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SOAPBinding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(style=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Style.RPC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, use=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Use.LITERAL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StockQuote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Map&lt;String, Double&gt; prices = new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 { 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prices.put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("IBM", 143.79);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prices.put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("GOOGL", 1209.70);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WebMethod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public double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getStockPrice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price =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prices.get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price == null ? -1:price;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Endpoint.publish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("/quotation", new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StockQuote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5AC3641-1076-1346-A6ED-BB6807D57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36" y="2814159"/>
            <a:ext cx="4466277" cy="38790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C0C1CB-5890-4640-9544-178553E16867}"/>
              </a:ext>
            </a:extLst>
          </p:cNvPr>
          <p:cNvSpPr/>
          <p:nvPr/>
        </p:nvSpPr>
        <p:spPr>
          <a:xfrm>
            <a:off x="2095927" y="6196736"/>
            <a:ext cx="3737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http://localhost:9000/</a:t>
            </a:r>
            <a:r>
              <a:rPr lang="en-US" dirty="0" err="1"/>
              <a:t>quotation?wsdl</a:t>
            </a:r>
            <a:endParaRPr lang="en-US" dirty="0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8DA09D79-832D-E34E-852B-C339EC9DCFAE}"/>
              </a:ext>
            </a:extLst>
          </p:cNvPr>
          <p:cNvSpPr/>
          <p:nvPr/>
        </p:nvSpPr>
        <p:spPr>
          <a:xfrm>
            <a:off x="5952106" y="6214585"/>
            <a:ext cx="450344" cy="33363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5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88B1F9-D799-4274-855A-93CA6278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Jax-WS: Program First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4219-5EF7-40D8-8BE6-6E54BEAB9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14159"/>
            <a:ext cx="9833548" cy="3624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wsdlUrl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URL(”http://localhost:9000/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quotation?wsdl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QName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serviceName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QName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("http://quote/", "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StockQuoteService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Service service =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Service.create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wsdlUrl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serviceName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QName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portName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QName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("http://quote/", "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StockQuotePort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StockQuoteService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serviceQuote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service.getPort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portName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StockQuoteService.class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("IBM: " +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serviceQuote.getStockPrice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("IBM"));</a:t>
            </a:r>
          </a:p>
        </p:txBody>
      </p:sp>
    </p:spTree>
    <p:extLst>
      <p:ext uri="{BB962C8B-B14F-4D97-AF65-F5344CB8AC3E}">
        <p14:creationId xmlns:p14="http://schemas.microsoft.com/office/powerpoint/2010/main" val="1574677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88B1F9-D799-4274-855A-93CA6278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Note on Java + </a:t>
            </a:r>
            <a:r>
              <a:rPr lang="en-US" sz="4000" dirty="0" err="1">
                <a:solidFill>
                  <a:srgbClr val="FFFFFF"/>
                </a:solidFill>
              </a:rPr>
              <a:t>JaxWS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4219-5EF7-40D8-8BE6-6E54BEAB9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5" y="3092970"/>
            <a:ext cx="3187291" cy="3345930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Java 1.8</a:t>
            </a:r>
          </a:p>
          <a:p>
            <a:pPr lvl="1"/>
            <a:r>
              <a:rPr lang="en-IE" sz="1600" dirty="0">
                <a:solidFill>
                  <a:srgbClr val="000000"/>
                </a:solidFill>
              </a:rPr>
              <a:t>Works out of the box</a:t>
            </a:r>
          </a:p>
          <a:p>
            <a:pPr lvl="1"/>
            <a:r>
              <a:rPr lang="en-IE" sz="1600" dirty="0">
                <a:solidFill>
                  <a:srgbClr val="000000"/>
                </a:solidFill>
              </a:rPr>
              <a:t>You do nothing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8B779F-C3C4-2E16-3DCF-7431AE58E5A9}"/>
              </a:ext>
            </a:extLst>
          </p:cNvPr>
          <p:cNvSpPr txBox="1">
            <a:spLocks/>
          </p:cNvSpPr>
          <p:nvPr/>
        </p:nvSpPr>
        <p:spPr>
          <a:xfrm>
            <a:off x="4366516" y="3092970"/>
            <a:ext cx="3187290" cy="334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000000"/>
                </a:solidFill>
              </a:rPr>
              <a:t>Java 9</a:t>
            </a:r>
          </a:p>
          <a:p>
            <a:pPr lvl="1"/>
            <a:r>
              <a:rPr lang="en-IE" sz="1600" dirty="0">
                <a:solidFill>
                  <a:srgbClr val="000000"/>
                </a:solidFill>
              </a:rPr>
              <a:t>Works out of the box</a:t>
            </a:r>
          </a:p>
          <a:p>
            <a:pPr lvl="1"/>
            <a:r>
              <a:rPr lang="en-IE" sz="1600" dirty="0">
                <a:solidFill>
                  <a:srgbClr val="000000"/>
                </a:solidFill>
              </a:rPr>
              <a:t>You do nothing</a:t>
            </a:r>
          </a:p>
          <a:p>
            <a:pPr lvl="1"/>
            <a:endParaRPr lang="en-IE" sz="1600" dirty="0">
              <a:solidFill>
                <a:srgbClr val="000000"/>
              </a:solidFill>
            </a:endParaRPr>
          </a:p>
          <a:p>
            <a:pPr lvl="1"/>
            <a:r>
              <a:rPr lang="en-IE" sz="1600" dirty="0">
                <a:solidFill>
                  <a:srgbClr val="000000"/>
                </a:solidFill>
              </a:rPr>
              <a:t>You get a deprecation warning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405D82-EF2D-9EC2-882E-C100AF0A0E10}"/>
              </a:ext>
            </a:extLst>
          </p:cNvPr>
          <p:cNvSpPr txBox="1">
            <a:spLocks/>
          </p:cNvSpPr>
          <p:nvPr/>
        </p:nvSpPr>
        <p:spPr>
          <a:xfrm>
            <a:off x="7553805" y="3092970"/>
            <a:ext cx="4384766" cy="3765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000000"/>
                </a:solidFill>
              </a:rPr>
              <a:t>&gt; Java 10</a:t>
            </a:r>
          </a:p>
          <a:p>
            <a:pPr lvl="1"/>
            <a:r>
              <a:rPr lang="en-IE" sz="1600" dirty="0">
                <a:solidFill>
                  <a:srgbClr val="000000"/>
                </a:solidFill>
              </a:rPr>
              <a:t>You must add dependencies…</a:t>
            </a:r>
          </a:p>
          <a:p>
            <a:pPr lvl="1"/>
            <a:endParaRPr lang="en-IE" sz="1600" dirty="0">
              <a:solidFill>
                <a:srgbClr val="000000"/>
              </a:solidFill>
            </a:endParaRPr>
          </a:p>
          <a:p>
            <a:pPr lvl="1"/>
            <a:endParaRPr lang="en-IE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E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dependencies</a:t>
            </a: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b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</a:b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</a:t>
            </a:r>
            <a:r>
              <a:rPr lang="en-IE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dependency</a:t>
            </a: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b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</a:b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IE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groupId</a:t>
            </a: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IE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jakarta.xml.ws</a:t>
            </a: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IE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groupId</a:t>
            </a: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b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</a:b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IE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artifactId</a:t>
            </a: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IE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jakarta.xml.ws-api</a:t>
            </a: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IE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artifactId</a:t>
            </a: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br>
              <a:rPr lang="en-IE" sz="11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IE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version</a:t>
            </a: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IE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2.3.3</a:t>
            </a: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IE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version</a:t>
            </a: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br>
              <a:rPr lang="en-IE" sz="11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&lt;/</a:t>
            </a:r>
            <a:r>
              <a:rPr lang="en-IE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dependency</a:t>
            </a: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br>
              <a:rPr lang="en-IE" sz="11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</a:t>
            </a:r>
            <a:r>
              <a:rPr lang="en-IE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dependency</a:t>
            </a: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br>
              <a:rPr lang="en-IE" sz="11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IE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groupId</a:t>
            </a: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IE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com.sun.xml.ws</a:t>
            </a: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IE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groupId</a:t>
            </a: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br>
              <a:rPr lang="en-IE" sz="11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IE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artifactId</a:t>
            </a: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IE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rt</a:t>
            </a: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IE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artifactId</a:t>
            </a: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br>
              <a:rPr lang="en-IE" sz="11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IE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version</a:t>
            </a: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IE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2.3.3</a:t>
            </a: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IE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version</a:t>
            </a: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br>
              <a:rPr lang="en-IE" sz="11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&lt;/</a:t>
            </a:r>
            <a:r>
              <a:rPr lang="en-IE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dependency</a:t>
            </a: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br>
              <a:rPr lang="en-IE" sz="11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IE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dependencies</a:t>
            </a:r>
            <a:r>
              <a:rPr lang="en-IE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IE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IE" sz="2000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645F6-6523-B5A8-CBE6-860A5FF88DE4}"/>
              </a:ext>
            </a:extLst>
          </p:cNvPr>
          <p:cNvSpPr/>
          <p:nvPr/>
        </p:nvSpPr>
        <p:spPr>
          <a:xfrm>
            <a:off x="7553805" y="4202130"/>
            <a:ext cx="4384766" cy="2236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43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88B1F9-D799-4274-855A-93CA6278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mDNS</a:t>
            </a:r>
            <a:r>
              <a:rPr lang="en-US" sz="4000" dirty="0">
                <a:solidFill>
                  <a:srgbClr val="FFFFFF"/>
                </a:solidFill>
              </a:rPr>
              <a:t>: Local Service Discovery without UDDI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4219-5EF7-40D8-8BE6-6E54BEAB9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14159"/>
            <a:ext cx="5843874" cy="3624741"/>
          </a:xfrm>
        </p:spPr>
        <p:txBody>
          <a:bodyPr>
            <a:normAutofit/>
          </a:bodyPr>
          <a:lstStyle/>
          <a:p>
            <a:r>
              <a:rPr lang="en-IE" sz="2000" dirty="0">
                <a:cs typeface="Courier New" panose="02070309020205020404" pitchFamily="49" charset="0"/>
              </a:rPr>
              <a:t>Domain name resolution service for local networks</a:t>
            </a:r>
          </a:p>
          <a:p>
            <a:pPr lvl="1"/>
            <a:r>
              <a:rPr lang="en-IE" sz="1600" dirty="0">
                <a:cs typeface="Courier New" panose="02070309020205020404" pitchFamily="49" charset="0"/>
              </a:rPr>
              <a:t>DNS packets broadcast over UDP multicast channels</a:t>
            </a:r>
          </a:p>
          <a:p>
            <a:pPr lvl="1"/>
            <a:r>
              <a:rPr lang="en-IE" sz="1600" dirty="0">
                <a:cs typeface="Courier New" panose="02070309020205020404" pitchFamily="49" charset="0"/>
              </a:rPr>
              <a:t>Most well known application: Apple Bonjour (printer discovery service)</a:t>
            </a:r>
          </a:p>
          <a:p>
            <a:endParaRPr lang="en-IE" sz="2000" dirty="0">
              <a:cs typeface="Courier New" panose="02070309020205020404" pitchFamily="49" charset="0"/>
            </a:endParaRPr>
          </a:p>
          <a:p>
            <a:r>
              <a:rPr lang="en-IE" sz="2000" dirty="0" err="1">
                <a:cs typeface="Courier New" panose="02070309020205020404" pitchFamily="49" charset="0"/>
              </a:rPr>
              <a:t>jmDNS</a:t>
            </a:r>
            <a:r>
              <a:rPr lang="en-IE" sz="2000" dirty="0">
                <a:cs typeface="Courier New" panose="02070309020205020404" pitchFamily="49" charset="0"/>
              </a:rPr>
              <a:t>: Java </a:t>
            </a:r>
            <a:r>
              <a:rPr lang="en-IE" sz="2000" dirty="0" err="1">
                <a:cs typeface="Courier New" panose="02070309020205020404" pitchFamily="49" charset="0"/>
              </a:rPr>
              <a:t>mDNS</a:t>
            </a:r>
            <a:r>
              <a:rPr lang="en-IE" sz="2000" dirty="0">
                <a:cs typeface="Courier New" panose="02070309020205020404" pitchFamily="49" charset="0"/>
              </a:rPr>
              <a:t> Library</a:t>
            </a:r>
          </a:p>
          <a:p>
            <a:pPr marL="457200" lvl="1" indent="0">
              <a:buNone/>
            </a:pPr>
            <a:endParaRPr lang="en-IE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IE" sz="140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dependency&gt;</a:t>
            </a:r>
          </a:p>
          <a:p>
            <a:pPr marL="457200" lvl="1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org.jmdns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jmdns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&lt;version&gt;3.5.5&lt;/version&gt;</a:t>
            </a:r>
          </a:p>
          <a:p>
            <a:pPr marL="457200" lvl="1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pic>
        <p:nvPicPr>
          <p:cNvPr id="4098" name="Picture 2" descr="Multicast DNS used as Apple's Bonjour service. | Download Scientific Diagram">
            <a:extLst>
              <a:ext uri="{FF2B5EF4-FFF2-40B4-BE49-F238E27FC236}">
                <a16:creationId xmlns:a16="http://schemas.microsoft.com/office/drawing/2014/main" id="{E887899D-742F-FF56-E68C-DA7A2D081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25" y="3027944"/>
            <a:ext cx="4409390" cy="275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70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5F84FE-AD62-4AA5-9B15-C47C0302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Core Topics Covered</a:t>
            </a:r>
            <a:endParaRPr lang="en-IE" sz="40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A80A0E8-6D7E-417A-A9B3-415E6BCBE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6058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69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5F84FE-AD62-4AA5-9B15-C47C0302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Service Oriented Architecture</a:t>
            </a:r>
            <a:endParaRPr lang="en-IE" sz="4000">
              <a:solidFill>
                <a:srgbClr val="FFFFFF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C2A0D8-DDC5-445D-955B-CF82F26AA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Architectural Style for building systems</a:t>
            </a:r>
          </a:p>
          <a:p>
            <a:r>
              <a:rPr lang="en-US" sz="1600">
                <a:solidFill>
                  <a:srgbClr val="000000"/>
                </a:solidFill>
              </a:rPr>
              <a:t>Business-oriented Approach: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Identify Business Processes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Decompose into Tasks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Implements Tasks as Services</a:t>
            </a:r>
          </a:p>
          <a:p>
            <a:r>
              <a:rPr lang="en-US" sz="1600">
                <a:solidFill>
                  <a:srgbClr val="000000"/>
                </a:solidFill>
              </a:rPr>
              <a:t>Key SOA Roles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Service Provider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Service Consumer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Service Registry</a:t>
            </a:r>
          </a:p>
          <a:p>
            <a:r>
              <a:rPr lang="en-US" sz="1600">
                <a:solidFill>
                  <a:srgbClr val="000000"/>
                </a:solidFill>
              </a:rPr>
              <a:t>Key Concept: Standardised Service Contracts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3" name="Picture 2" descr="Image depicting service oriented architecture in a triangle formation. Service Provider to service registry to service consumer and back. Service oriented architecture allows you to publish services, discover services and bind to services as well.">
            <a:extLst>
              <a:ext uri="{FF2B5EF4-FFF2-40B4-BE49-F238E27FC236}">
                <a16:creationId xmlns:a16="http://schemas.microsoft.com/office/drawing/2014/main" id="{745F08D1-931A-4EE7-BE59-0849E3A84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1837" y="2837712"/>
            <a:ext cx="4289774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7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D221C0-8BD7-4CCB-82D7-B1377AE1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Service-Oriented Architecture</a:t>
            </a:r>
            <a:endParaRPr lang="en-IE" dirty="0">
              <a:solidFill>
                <a:srgbClr val="FFFFFF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5587799-1B44-4838-A5AB-2144E363FA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2" b="-2"/>
          <a:stretch/>
        </p:blipFill>
        <p:spPr bwMode="auto">
          <a:xfrm>
            <a:off x="6091238" y="1380254"/>
            <a:ext cx="5305425" cy="407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99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36FCA1-280C-4FA4-BED9-12E2279E7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2895600"/>
            <a:ext cx="4889500" cy="3111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E76E9E-580A-4927-8BB4-E5FC44836A04}"/>
              </a:ext>
            </a:extLst>
          </p:cNvPr>
          <p:cNvSpPr txBox="1"/>
          <p:nvPr/>
        </p:nvSpPr>
        <p:spPr>
          <a:xfrm>
            <a:off x="1028700" y="6089650"/>
            <a:ext cx="4889500" cy="6223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Service Orchestration</a:t>
            </a:r>
            <a:endParaRPr lang="en-IE" sz="13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39B28-D1EC-4D0E-A106-F7D940B45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400" y="2895600"/>
            <a:ext cx="5130800" cy="3111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325973-1752-4FE3-9C3E-7EA9410E0631}"/>
              </a:ext>
            </a:extLst>
          </p:cNvPr>
          <p:cNvSpPr txBox="1"/>
          <p:nvPr/>
        </p:nvSpPr>
        <p:spPr>
          <a:xfrm>
            <a:off x="5994400" y="6089650"/>
            <a:ext cx="5130800" cy="6223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Service Choreography</a:t>
            </a:r>
            <a:endParaRPr lang="en-IE" sz="13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FD460-E8D2-4A44-905D-2C0A5E83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Service Composition</a:t>
            </a:r>
            <a:endParaRPr lang="en-IE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88B1F9-D799-4274-855A-93CA6278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Web Services</a:t>
            </a:r>
            <a:endParaRPr lang="en-IE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62BE0F-30B2-D574-3EF4-27AD3C277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49" y="3157914"/>
            <a:ext cx="3398651" cy="28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4219-5EF7-40D8-8BE6-6E54BEAB9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34593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 service that is accessible over the web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HTTP + XML</a:t>
            </a:r>
          </a:p>
          <a:p>
            <a:r>
              <a:rPr lang="en-IE" sz="2000" dirty="0">
                <a:solidFill>
                  <a:srgbClr val="000000"/>
                </a:solidFill>
              </a:rPr>
              <a:t>Complex Design:</a:t>
            </a:r>
          </a:p>
          <a:p>
            <a:pPr lvl="1"/>
            <a:r>
              <a:rPr lang="en-IE" sz="1600" dirty="0">
                <a:solidFill>
                  <a:srgbClr val="000000"/>
                </a:solidFill>
              </a:rPr>
              <a:t>Contracts: Web Services Description Language (2000 by Microsoft)</a:t>
            </a:r>
          </a:p>
          <a:p>
            <a:pPr lvl="1"/>
            <a:r>
              <a:rPr lang="en-IE" sz="1600" dirty="0">
                <a:solidFill>
                  <a:srgbClr val="000000"/>
                </a:solidFill>
              </a:rPr>
              <a:t>Messages: Simple Object Access Protocol (released as XML-RPC in 1999 by Microsoft)</a:t>
            </a:r>
          </a:p>
          <a:p>
            <a:pPr lvl="1"/>
            <a:r>
              <a:rPr lang="en-IE" sz="1600" dirty="0">
                <a:solidFill>
                  <a:srgbClr val="000000"/>
                </a:solidFill>
              </a:rPr>
              <a:t>Discovery: Universal Description Discovery and Integration (2000 by Microsoft + IBM)</a:t>
            </a:r>
          </a:p>
          <a:p>
            <a:pPr lvl="1"/>
            <a:r>
              <a:rPr lang="en-IE" sz="1600" dirty="0">
                <a:solidFill>
                  <a:srgbClr val="000000"/>
                </a:solidFill>
              </a:rPr>
              <a:t>…</a:t>
            </a:r>
          </a:p>
          <a:p>
            <a:r>
              <a:rPr lang="en-IE" sz="2000" dirty="0">
                <a:solidFill>
                  <a:srgbClr val="000000"/>
                </a:solidFill>
              </a:rPr>
              <a:t>Standards based (W3C)</a:t>
            </a:r>
          </a:p>
          <a:p>
            <a:r>
              <a:rPr lang="en-IE" sz="2000" dirty="0">
                <a:solidFill>
                  <a:srgbClr val="000000"/>
                </a:solidFill>
              </a:rPr>
              <a:t>Language Independent</a:t>
            </a:r>
          </a:p>
        </p:txBody>
      </p:sp>
    </p:spTree>
    <p:extLst>
      <p:ext uri="{BB962C8B-B14F-4D97-AF65-F5344CB8AC3E}">
        <p14:creationId xmlns:p14="http://schemas.microsoft.com/office/powerpoint/2010/main" val="88777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D29DDB-0157-4557-965D-151620B7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WSDL 1.1</a:t>
            </a:r>
            <a:endParaRPr lang="en-IE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C5688F-D437-8070-F4DD-A296C618900F}"/>
              </a:ext>
            </a:extLst>
          </p:cNvPr>
          <p:cNvSpPr/>
          <p:nvPr/>
        </p:nvSpPr>
        <p:spPr>
          <a:xfrm>
            <a:off x="7882762" y="493160"/>
            <a:ext cx="2011251" cy="5671334"/>
          </a:xfrm>
          <a:prstGeom prst="rect">
            <a:avLst/>
          </a:prstGeom>
          <a:solidFill>
            <a:srgbClr val="A9D18E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definitions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B6F2610-BBEB-E55A-BC4A-3EA2FB49D754}"/>
              </a:ext>
            </a:extLst>
          </p:cNvPr>
          <p:cNvSpPr/>
          <p:nvPr/>
        </p:nvSpPr>
        <p:spPr>
          <a:xfrm rot="16200000">
            <a:off x="7707044" y="573927"/>
            <a:ext cx="2825396" cy="3547433"/>
          </a:xfrm>
          <a:prstGeom prst="roundRect">
            <a:avLst/>
          </a:prstGeom>
          <a:solidFill>
            <a:srgbClr val="E2F0D9">
              <a:alpha val="5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Abstract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Section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D10C3CB-0448-3D5D-B6BA-1BC9F01B62C4}"/>
              </a:ext>
            </a:extLst>
          </p:cNvPr>
          <p:cNvSpPr/>
          <p:nvPr/>
        </p:nvSpPr>
        <p:spPr>
          <a:xfrm rot="16200000">
            <a:off x="8396829" y="3051421"/>
            <a:ext cx="1387021" cy="3606232"/>
          </a:xfrm>
          <a:prstGeom prst="roundRect">
            <a:avLst/>
          </a:prstGeom>
          <a:solidFill>
            <a:srgbClr val="E2F0D9">
              <a:alpha val="5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Concrete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984ED-FEEB-3424-C9EA-D8C07589809C}"/>
              </a:ext>
            </a:extLst>
          </p:cNvPr>
          <p:cNvSpPr/>
          <p:nvPr/>
        </p:nvSpPr>
        <p:spPr>
          <a:xfrm>
            <a:off x="8013843" y="1185476"/>
            <a:ext cx="1726058" cy="3236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types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74E11F-356B-B831-28D3-9246A87779E0}"/>
              </a:ext>
            </a:extLst>
          </p:cNvPr>
          <p:cNvSpPr/>
          <p:nvPr/>
        </p:nvSpPr>
        <p:spPr>
          <a:xfrm>
            <a:off x="8013843" y="1668360"/>
            <a:ext cx="1726058" cy="3236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messages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60920E-AB5F-9EBB-66FD-79A54C333AE9}"/>
              </a:ext>
            </a:extLst>
          </p:cNvPr>
          <p:cNvCxnSpPr>
            <a:cxnSpLocks/>
          </p:cNvCxnSpPr>
          <p:nvPr/>
        </p:nvCxnSpPr>
        <p:spPr>
          <a:xfrm flipV="1">
            <a:off x="8255430" y="1509112"/>
            <a:ext cx="0" cy="15924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124BA2-6FF9-E105-C8FC-836B9D330360}"/>
              </a:ext>
            </a:extLst>
          </p:cNvPr>
          <p:cNvSpPr/>
          <p:nvPr/>
        </p:nvSpPr>
        <p:spPr>
          <a:xfrm>
            <a:off x="8013843" y="2236342"/>
            <a:ext cx="1726058" cy="13532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/>
              <a:t>portType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67D0C2-076E-58AD-8BBB-CA52FDD78F3E}"/>
              </a:ext>
            </a:extLst>
          </p:cNvPr>
          <p:cNvSpPr/>
          <p:nvPr/>
        </p:nvSpPr>
        <p:spPr>
          <a:xfrm>
            <a:off x="8388995" y="2526253"/>
            <a:ext cx="1287432" cy="9834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operation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25461-24DC-3C45-9CC1-9D9C9C5B8BC9}"/>
              </a:ext>
            </a:extLst>
          </p:cNvPr>
          <p:cNvSpPr/>
          <p:nvPr/>
        </p:nvSpPr>
        <p:spPr>
          <a:xfrm>
            <a:off x="8493339" y="2786957"/>
            <a:ext cx="876692" cy="3099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82D189-21CC-B4EB-AA34-9034E3CE35F8}"/>
              </a:ext>
            </a:extLst>
          </p:cNvPr>
          <p:cNvSpPr/>
          <p:nvPr/>
        </p:nvSpPr>
        <p:spPr>
          <a:xfrm>
            <a:off x="8493339" y="3161196"/>
            <a:ext cx="876692" cy="3099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output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E22ABFB-3022-473D-79DE-C99B212B40A5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9370031" y="1991997"/>
            <a:ext cx="104344" cy="949926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FAE0040B-0F03-8694-13D7-34C36CBFBB77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9370031" y="1991996"/>
            <a:ext cx="235428" cy="1324166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1B99EF0-9352-1469-707E-8627234D2119}"/>
              </a:ext>
            </a:extLst>
          </p:cNvPr>
          <p:cNvSpPr/>
          <p:nvPr/>
        </p:nvSpPr>
        <p:spPr>
          <a:xfrm>
            <a:off x="8025358" y="4338261"/>
            <a:ext cx="1726058" cy="3236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binding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85A988-78F5-F7CF-7AA5-4F5528146D43}"/>
              </a:ext>
            </a:extLst>
          </p:cNvPr>
          <p:cNvSpPr/>
          <p:nvPr/>
        </p:nvSpPr>
        <p:spPr>
          <a:xfrm>
            <a:off x="8013843" y="4830471"/>
            <a:ext cx="1726058" cy="6009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E2DA6-6106-C1F6-D93A-45A85B871709}"/>
              </a:ext>
            </a:extLst>
          </p:cNvPr>
          <p:cNvSpPr/>
          <p:nvPr/>
        </p:nvSpPr>
        <p:spPr>
          <a:xfrm>
            <a:off x="8208191" y="5090641"/>
            <a:ext cx="876692" cy="3099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port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5919D03-3310-D723-6908-4E13DF7D39B9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084883" y="4661897"/>
            <a:ext cx="389492" cy="583710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D3CB63-E486-CF8B-71B5-8C60A65E307B}"/>
              </a:ext>
            </a:extLst>
          </p:cNvPr>
          <p:cNvCxnSpPr>
            <a:cxnSpLocks/>
          </p:cNvCxnSpPr>
          <p:nvPr/>
        </p:nvCxnSpPr>
        <p:spPr>
          <a:xfrm flipV="1">
            <a:off x="8255430" y="3589633"/>
            <a:ext cx="0" cy="74862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69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D29DDB-0157-4557-965D-151620B7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WSDL 1.1</a:t>
            </a:r>
            <a:endParaRPr lang="en-IE" dirty="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6C251C-FA35-4122-8E7A-CF805207D1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1238" y="646975"/>
            <a:ext cx="5876930" cy="55402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&lt;definitions&gt;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&lt;message name=“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GetStockPriceRequest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&lt;part name=“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StockName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” type=“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xs:string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”/&gt;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&lt;/message&gt;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&lt;message name=“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GetStockPriceResponse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&lt;part name=“Price” type=“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”/&gt;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&lt;/message&gt;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portType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name=“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StockQuotePortType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&lt;operation name=“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GetStockPrice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&lt;input message=“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GetStockPriceRequest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&lt;output message=“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GetStockPriceResponse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&lt;/operation&gt;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portType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&lt;binding name=“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StockQuoteBinding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” type=“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tns:StockQuotePortType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soap:binding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style=“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transport=“http://schemas.xmlsoap.org/soap/http”/&gt;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&lt;operation name=“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GetStockPrice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soap:operation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soapAction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=“http://stock.org/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GetStockPrice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”/&gt;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&lt;input&gt;&lt;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soap:body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use=“literal”/&gt;&lt;/input&gt;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&lt;output&gt;&lt;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soap:body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use=“literal”/&gt;&lt;/output&gt;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&lt;/operation&gt;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&lt;/binding&gt;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&lt;service name=“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StockQuoteService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&lt;documentation&gt;Really!&lt;/documentation&gt;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&lt;port name=“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StockQuotePort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” binding=“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tns:StockQuoteBinding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soap:address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location=“http://stock.org/stock”/&gt;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&lt;/port&gt;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&lt;/service&gt;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&lt;/definitions&gt;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739BF-D5AC-4580-AAB2-7874EF9856EA}"/>
              </a:ext>
            </a:extLst>
          </p:cNvPr>
          <p:cNvSpPr txBox="1"/>
          <p:nvPr/>
        </p:nvSpPr>
        <p:spPr>
          <a:xfrm>
            <a:off x="5852160" y="1636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Method: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getStockQuote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96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02F3C9-C9AE-46B5-AF00-DCD4701C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SOAP</a:t>
            </a:r>
            <a:endParaRPr lang="en-IE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B9F5-634F-455E-B392-0A4B0FAEB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Request:</a:t>
            </a:r>
          </a:p>
          <a:p>
            <a:pPr lvl="4"/>
            <a:endParaRPr lang="en-US" sz="1000" dirty="0">
              <a:solidFill>
                <a:srgbClr val="000000"/>
              </a:solidFill>
            </a:endParaRPr>
          </a:p>
          <a:p>
            <a:pPr marL="27432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soap:envelope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soap:body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GetStockQuoteRequest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&gt;IBM&lt;/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GetStockQuoteRequest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soap:body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soap:envelope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731520" lvl="2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/>
              <a:t>The Response:</a:t>
            </a:r>
          </a:p>
          <a:p>
            <a:pPr lvl="4"/>
            <a:endParaRPr lang="en-GB" sz="1000" dirty="0"/>
          </a:p>
          <a:p>
            <a:pPr marL="27432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soap:envelope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soap:body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GetStockQuoteResponse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&lt;Price&gt;123.5&lt;/Price&gt;</a:t>
            </a:r>
          </a:p>
          <a:p>
            <a:pPr marL="27432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GetStockQuoteResponse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soap:body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soap:envelope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IE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49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998</Words>
  <Application>Microsoft Macintosh PowerPoint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Menlo</vt:lpstr>
      <vt:lpstr>Office Theme</vt:lpstr>
      <vt:lpstr>COMP30220</vt:lpstr>
      <vt:lpstr>Core Topics Covered</vt:lpstr>
      <vt:lpstr>Service Oriented Architecture</vt:lpstr>
      <vt:lpstr>Service-Oriented Architecture</vt:lpstr>
      <vt:lpstr>Service Composition</vt:lpstr>
      <vt:lpstr>Web Services</vt:lpstr>
      <vt:lpstr>WSDL 1.1</vt:lpstr>
      <vt:lpstr>WSDL 1.1</vt:lpstr>
      <vt:lpstr>SOAP</vt:lpstr>
      <vt:lpstr>UDDI (https://juddi.apache.org/)</vt:lpstr>
      <vt:lpstr>Jax-WS</vt:lpstr>
      <vt:lpstr>Jax-WS: Program First</vt:lpstr>
      <vt:lpstr>Jax-WS: Program First</vt:lpstr>
      <vt:lpstr>Note on Java + JaxWS</vt:lpstr>
      <vt:lpstr>mDNS: Local Service Discovery without UDDI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COMP30220</dc:title>
  <dc:creator>rem.collier@ucd.ie</dc:creator>
  <cp:lastModifiedBy>rem collier</cp:lastModifiedBy>
  <cp:revision>5</cp:revision>
  <dcterms:created xsi:type="dcterms:W3CDTF">2020-10-07T13:39:17Z</dcterms:created>
  <dcterms:modified xsi:type="dcterms:W3CDTF">2023-02-10T12:45:58Z</dcterms:modified>
</cp:coreProperties>
</file>