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2" r:id="rId6"/>
    <p:sldId id="273" r:id="rId7"/>
    <p:sldId id="278" r:id="rId8"/>
    <p:sldId id="279" r:id="rId9"/>
    <p:sldId id="280" r:id="rId10"/>
    <p:sldId id="281" r:id="rId11"/>
    <p:sldId id="274" r:id="rId12"/>
    <p:sldId id="270" r:id="rId13"/>
    <p:sldId id="275" r:id="rId14"/>
    <p:sldId id="277" r:id="rId15"/>
    <p:sldId id="261" r:id="rId16"/>
    <p:sldId id="266" r:id="rId17"/>
    <p:sldId id="282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6D49-4BD9-4B0B-AAED-7CF441B7FC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D27CC-28DE-4B28-8211-2A37BF7F161B}">
      <dgm:prSet/>
      <dgm:spPr/>
      <dgm:t>
        <a:bodyPr/>
        <a:lstStyle/>
        <a:p>
          <a:r>
            <a:rPr lang="en-US" dirty="0"/>
            <a:t>REST </a:t>
          </a:r>
        </a:p>
      </dgm:t>
    </dgm:pt>
    <dgm:pt modelId="{1AE95B9C-E24F-423A-8B9D-38DFB81F5E16}" type="parTrans" cxnId="{C744C5F2-35F2-4514-89BA-51C8FE36CC07}">
      <dgm:prSet/>
      <dgm:spPr/>
      <dgm:t>
        <a:bodyPr/>
        <a:lstStyle/>
        <a:p>
          <a:endParaRPr lang="en-US"/>
        </a:p>
      </dgm:t>
    </dgm:pt>
    <dgm:pt modelId="{78815304-DC58-4CF6-8AFB-2B0C0EB9B399}" type="sibTrans" cxnId="{C744C5F2-35F2-4514-89BA-51C8FE36CC07}">
      <dgm:prSet/>
      <dgm:spPr/>
      <dgm:t>
        <a:bodyPr/>
        <a:lstStyle/>
        <a:p>
          <a:endParaRPr lang="en-US"/>
        </a:p>
      </dgm:t>
    </dgm:pt>
    <dgm:pt modelId="{D5B7437B-750C-4379-BD49-9AFF96D4FEE8}">
      <dgm:prSet/>
      <dgm:spPr/>
      <dgm:t>
        <a:bodyPr/>
        <a:lstStyle/>
        <a:p>
          <a:r>
            <a:rPr lang="en-US" dirty="0"/>
            <a:t>Spring Boot</a:t>
          </a:r>
        </a:p>
      </dgm:t>
    </dgm:pt>
    <dgm:pt modelId="{32905BC6-2093-48BA-8CC2-A386FB3D9D4D}" type="parTrans" cxnId="{5F6500CD-969F-4849-B929-CD7C2A427666}">
      <dgm:prSet/>
      <dgm:spPr/>
      <dgm:t>
        <a:bodyPr/>
        <a:lstStyle/>
        <a:p>
          <a:endParaRPr lang="en-US"/>
        </a:p>
      </dgm:t>
    </dgm:pt>
    <dgm:pt modelId="{B0B8BBC1-1AAD-4B41-A59F-C78D5660AFA5}" type="sibTrans" cxnId="{5F6500CD-969F-4849-B929-CD7C2A427666}">
      <dgm:prSet/>
      <dgm:spPr/>
      <dgm:t>
        <a:bodyPr/>
        <a:lstStyle/>
        <a:p>
          <a:endParaRPr lang="en-US"/>
        </a:p>
      </dgm:t>
    </dgm:pt>
    <dgm:pt modelId="{F080183C-CD5F-4F32-8A52-3A2D473E1609}">
      <dgm:prSet/>
      <dgm:spPr/>
      <dgm:t>
        <a:bodyPr/>
        <a:lstStyle/>
        <a:p>
          <a:r>
            <a:rPr lang="en-US" dirty="0"/>
            <a:t>Postman</a:t>
          </a:r>
        </a:p>
      </dgm:t>
    </dgm:pt>
    <dgm:pt modelId="{B1F95B5A-FD93-42B4-A9B8-0C735F637266}" type="parTrans" cxnId="{4951F350-6886-4D39-999C-7C74AF37D206}">
      <dgm:prSet/>
      <dgm:spPr/>
      <dgm:t>
        <a:bodyPr/>
        <a:lstStyle/>
        <a:p>
          <a:endParaRPr lang="en-US"/>
        </a:p>
      </dgm:t>
    </dgm:pt>
    <dgm:pt modelId="{B57ABB48-9161-405B-81DC-6F8FC9B80563}" type="sibTrans" cxnId="{4951F350-6886-4D39-999C-7C74AF37D206}">
      <dgm:prSet/>
      <dgm:spPr/>
      <dgm:t>
        <a:bodyPr/>
        <a:lstStyle/>
        <a:p>
          <a:endParaRPr lang="en-US"/>
        </a:p>
      </dgm:t>
    </dgm:pt>
    <dgm:pt modelId="{1A42E96A-0EE1-46AA-9DE0-8936189C9098}" type="pres">
      <dgm:prSet presAssocID="{AEB46D49-4BD9-4B0B-AAED-7CF441B7FC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A26CC9-0587-4073-8DEA-332A7B9CEFD4}" type="pres">
      <dgm:prSet presAssocID="{A6ED27CC-28DE-4B28-8211-2A37BF7F161B}" presName="hierRoot1" presStyleCnt="0"/>
      <dgm:spPr/>
    </dgm:pt>
    <dgm:pt modelId="{ACFB6541-9CE9-4382-9E19-9EC6748AACAF}" type="pres">
      <dgm:prSet presAssocID="{A6ED27CC-28DE-4B28-8211-2A37BF7F161B}" presName="composite" presStyleCnt="0"/>
      <dgm:spPr/>
    </dgm:pt>
    <dgm:pt modelId="{ACEFED90-E3D0-4CC3-9A9E-DB1F3BDDAB9E}" type="pres">
      <dgm:prSet presAssocID="{A6ED27CC-28DE-4B28-8211-2A37BF7F161B}" presName="background" presStyleLbl="node0" presStyleIdx="0" presStyleCnt="3"/>
      <dgm:spPr/>
    </dgm:pt>
    <dgm:pt modelId="{098AF7DE-45BE-4771-918C-05DA4CEFA152}" type="pres">
      <dgm:prSet presAssocID="{A6ED27CC-28DE-4B28-8211-2A37BF7F161B}" presName="text" presStyleLbl="fgAcc0" presStyleIdx="0" presStyleCnt="3">
        <dgm:presLayoutVars>
          <dgm:chPref val="3"/>
        </dgm:presLayoutVars>
      </dgm:prSet>
      <dgm:spPr/>
    </dgm:pt>
    <dgm:pt modelId="{D4185491-A933-414E-90A6-D1B4174F51F6}" type="pres">
      <dgm:prSet presAssocID="{A6ED27CC-28DE-4B28-8211-2A37BF7F161B}" presName="hierChild2" presStyleCnt="0"/>
      <dgm:spPr/>
    </dgm:pt>
    <dgm:pt modelId="{063D61C6-D431-495A-AE99-72CBB50A0F2F}" type="pres">
      <dgm:prSet presAssocID="{D5B7437B-750C-4379-BD49-9AFF96D4FEE8}" presName="hierRoot1" presStyleCnt="0"/>
      <dgm:spPr/>
    </dgm:pt>
    <dgm:pt modelId="{DCC840C2-0258-4A3C-805B-611CD19C6D46}" type="pres">
      <dgm:prSet presAssocID="{D5B7437B-750C-4379-BD49-9AFF96D4FEE8}" presName="composite" presStyleCnt="0"/>
      <dgm:spPr/>
    </dgm:pt>
    <dgm:pt modelId="{4EF13260-8FB5-44BE-866A-6B1B873A3343}" type="pres">
      <dgm:prSet presAssocID="{D5B7437B-750C-4379-BD49-9AFF96D4FEE8}" presName="background" presStyleLbl="node0" presStyleIdx="1" presStyleCnt="3"/>
      <dgm:spPr/>
    </dgm:pt>
    <dgm:pt modelId="{91AE1E4D-F8AA-4AB7-BAF1-580629BCF291}" type="pres">
      <dgm:prSet presAssocID="{D5B7437B-750C-4379-BD49-9AFF96D4FEE8}" presName="text" presStyleLbl="fgAcc0" presStyleIdx="1" presStyleCnt="3">
        <dgm:presLayoutVars>
          <dgm:chPref val="3"/>
        </dgm:presLayoutVars>
      </dgm:prSet>
      <dgm:spPr/>
    </dgm:pt>
    <dgm:pt modelId="{D93C3B64-C8DC-4FF9-B8D5-27110C55B6A1}" type="pres">
      <dgm:prSet presAssocID="{D5B7437B-750C-4379-BD49-9AFF96D4FEE8}" presName="hierChild2" presStyleCnt="0"/>
      <dgm:spPr/>
    </dgm:pt>
    <dgm:pt modelId="{EDEA8D1F-57AE-4955-8DAF-CEE87A35BEE1}" type="pres">
      <dgm:prSet presAssocID="{F080183C-CD5F-4F32-8A52-3A2D473E1609}" presName="hierRoot1" presStyleCnt="0"/>
      <dgm:spPr/>
    </dgm:pt>
    <dgm:pt modelId="{6862EF1E-64DB-4F74-B9D1-36EBEB7DE8D3}" type="pres">
      <dgm:prSet presAssocID="{F080183C-CD5F-4F32-8A52-3A2D473E1609}" presName="composite" presStyleCnt="0"/>
      <dgm:spPr/>
    </dgm:pt>
    <dgm:pt modelId="{6D1F2613-71F2-44DF-8356-DFDF4912CF74}" type="pres">
      <dgm:prSet presAssocID="{F080183C-CD5F-4F32-8A52-3A2D473E1609}" presName="background" presStyleLbl="node0" presStyleIdx="2" presStyleCnt="3"/>
      <dgm:spPr/>
    </dgm:pt>
    <dgm:pt modelId="{8218D9AD-ADF6-410B-B831-C0D0B2BB43E2}" type="pres">
      <dgm:prSet presAssocID="{F080183C-CD5F-4F32-8A52-3A2D473E1609}" presName="text" presStyleLbl="fgAcc0" presStyleIdx="2" presStyleCnt="3">
        <dgm:presLayoutVars>
          <dgm:chPref val="3"/>
        </dgm:presLayoutVars>
      </dgm:prSet>
      <dgm:spPr/>
    </dgm:pt>
    <dgm:pt modelId="{A48EBDEB-F6E1-41E4-9FBC-1A185FC45B32}" type="pres">
      <dgm:prSet presAssocID="{F080183C-CD5F-4F32-8A52-3A2D473E1609}" presName="hierChild2" presStyleCnt="0"/>
      <dgm:spPr/>
    </dgm:pt>
  </dgm:ptLst>
  <dgm:cxnLst>
    <dgm:cxn modelId="{CF1D1D33-E5B6-4659-B488-D9605D230B1B}" type="presOf" srcId="{A6ED27CC-28DE-4B28-8211-2A37BF7F161B}" destId="{098AF7DE-45BE-4771-918C-05DA4CEFA152}" srcOrd="0" destOrd="0" presId="urn:microsoft.com/office/officeart/2005/8/layout/hierarchy1"/>
    <dgm:cxn modelId="{4951F350-6886-4D39-999C-7C74AF37D206}" srcId="{AEB46D49-4BD9-4B0B-AAED-7CF441B7FCD0}" destId="{F080183C-CD5F-4F32-8A52-3A2D473E1609}" srcOrd="2" destOrd="0" parTransId="{B1F95B5A-FD93-42B4-A9B8-0C735F637266}" sibTransId="{B57ABB48-9161-405B-81DC-6F8FC9B80563}"/>
    <dgm:cxn modelId="{5F6500CD-969F-4849-B929-CD7C2A427666}" srcId="{AEB46D49-4BD9-4B0B-AAED-7CF441B7FCD0}" destId="{D5B7437B-750C-4379-BD49-9AFF96D4FEE8}" srcOrd="1" destOrd="0" parTransId="{32905BC6-2093-48BA-8CC2-A386FB3D9D4D}" sibTransId="{B0B8BBC1-1AAD-4B41-A59F-C78D5660AFA5}"/>
    <dgm:cxn modelId="{7DBCC8D0-5F62-4643-BD63-B4E127C641AE}" type="presOf" srcId="{D5B7437B-750C-4379-BD49-9AFF96D4FEE8}" destId="{91AE1E4D-F8AA-4AB7-BAF1-580629BCF291}" srcOrd="0" destOrd="0" presId="urn:microsoft.com/office/officeart/2005/8/layout/hierarchy1"/>
    <dgm:cxn modelId="{C744C5F2-35F2-4514-89BA-51C8FE36CC07}" srcId="{AEB46D49-4BD9-4B0B-AAED-7CF441B7FCD0}" destId="{A6ED27CC-28DE-4B28-8211-2A37BF7F161B}" srcOrd="0" destOrd="0" parTransId="{1AE95B9C-E24F-423A-8B9D-38DFB81F5E16}" sibTransId="{78815304-DC58-4CF6-8AFB-2B0C0EB9B399}"/>
    <dgm:cxn modelId="{29BE34FA-D0BE-4E5E-AB9C-445575360F22}" type="presOf" srcId="{AEB46D49-4BD9-4B0B-AAED-7CF441B7FCD0}" destId="{1A42E96A-0EE1-46AA-9DE0-8936189C9098}" srcOrd="0" destOrd="0" presId="urn:microsoft.com/office/officeart/2005/8/layout/hierarchy1"/>
    <dgm:cxn modelId="{9FBDE9FE-AA78-4556-9258-4F12FD88D363}" type="presOf" srcId="{F080183C-CD5F-4F32-8A52-3A2D473E1609}" destId="{8218D9AD-ADF6-410B-B831-C0D0B2BB43E2}" srcOrd="0" destOrd="0" presId="urn:microsoft.com/office/officeart/2005/8/layout/hierarchy1"/>
    <dgm:cxn modelId="{D6845ED8-F54A-40FB-A72D-8BDB20D1C6CA}" type="presParOf" srcId="{1A42E96A-0EE1-46AA-9DE0-8936189C9098}" destId="{E2A26CC9-0587-4073-8DEA-332A7B9CEFD4}" srcOrd="0" destOrd="0" presId="urn:microsoft.com/office/officeart/2005/8/layout/hierarchy1"/>
    <dgm:cxn modelId="{AE72F463-4209-40DB-A744-CB7C539C93B1}" type="presParOf" srcId="{E2A26CC9-0587-4073-8DEA-332A7B9CEFD4}" destId="{ACFB6541-9CE9-4382-9E19-9EC6748AACAF}" srcOrd="0" destOrd="0" presId="urn:microsoft.com/office/officeart/2005/8/layout/hierarchy1"/>
    <dgm:cxn modelId="{3E5B4B92-2AFC-4618-AC2B-4EFF4DF4D561}" type="presParOf" srcId="{ACFB6541-9CE9-4382-9E19-9EC6748AACAF}" destId="{ACEFED90-E3D0-4CC3-9A9E-DB1F3BDDAB9E}" srcOrd="0" destOrd="0" presId="urn:microsoft.com/office/officeart/2005/8/layout/hierarchy1"/>
    <dgm:cxn modelId="{A2612E21-C234-4DE7-AE66-EE9B5E5517A0}" type="presParOf" srcId="{ACFB6541-9CE9-4382-9E19-9EC6748AACAF}" destId="{098AF7DE-45BE-4771-918C-05DA4CEFA152}" srcOrd="1" destOrd="0" presId="urn:microsoft.com/office/officeart/2005/8/layout/hierarchy1"/>
    <dgm:cxn modelId="{6BDAD77F-CC2A-432F-BFF6-B55CAEE78DE8}" type="presParOf" srcId="{E2A26CC9-0587-4073-8DEA-332A7B9CEFD4}" destId="{D4185491-A933-414E-90A6-D1B4174F51F6}" srcOrd="1" destOrd="0" presId="urn:microsoft.com/office/officeart/2005/8/layout/hierarchy1"/>
    <dgm:cxn modelId="{84D1B0E6-0085-4F3B-9A09-F66013AE1263}" type="presParOf" srcId="{1A42E96A-0EE1-46AA-9DE0-8936189C9098}" destId="{063D61C6-D431-495A-AE99-72CBB50A0F2F}" srcOrd="1" destOrd="0" presId="urn:microsoft.com/office/officeart/2005/8/layout/hierarchy1"/>
    <dgm:cxn modelId="{88903312-E920-4F50-A0F4-05108E15C6E0}" type="presParOf" srcId="{063D61C6-D431-495A-AE99-72CBB50A0F2F}" destId="{DCC840C2-0258-4A3C-805B-611CD19C6D46}" srcOrd="0" destOrd="0" presId="urn:microsoft.com/office/officeart/2005/8/layout/hierarchy1"/>
    <dgm:cxn modelId="{9738CC9D-D40C-4268-B09C-61E2C07059E2}" type="presParOf" srcId="{DCC840C2-0258-4A3C-805B-611CD19C6D46}" destId="{4EF13260-8FB5-44BE-866A-6B1B873A3343}" srcOrd="0" destOrd="0" presId="urn:microsoft.com/office/officeart/2005/8/layout/hierarchy1"/>
    <dgm:cxn modelId="{99052355-F256-41EE-AF0E-EA8A0FAA0B63}" type="presParOf" srcId="{DCC840C2-0258-4A3C-805B-611CD19C6D46}" destId="{91AE1E4D-F8AA-4AB7-BAF1-580629BCF291}" srcOrd="1" destOrd="0" presId="urn:microsoft.com/office/officeart/2005/8/layout/hierarchy1"/>
    <dgm:cxn modelId="{BF2E614D-DDC1-415F-98E4-9B975E6795F5}" type="presParOf" srcId="{063D61C6-D431-495A-AE99-72CBB50A0F2F}" destId="{D93C3B64-C8DC-4FF9-B8D5-27110C55B6A1}" srcOrd="1" destOrd="0" presId="urn:microsoft.com/office/officeart/2005/8/layout/hierarchy1"/>
    <dgm:cxn modelId="{31E0CACF-5E1C-4A61-B2AE-D132F11B313D}" type="presParOf" srcId="{1A42E96A-0EE1-46AA-9DE0-8936189C9098}" destId="{EDEA8D1F-57AE-4955-8DAF-CEE87A35BEE1}" srcOrd="2" destOrd="0" presId="urn:microsoft.com/office/officeart/2005/8/layout/hierarchy1"/>
    <dgm:cxn modelId="{86859A72-DB13-42DF-8E23-20680D1457B6}" type="presParOf" srcId="{EDEA8D1F-57AE-4955-8DAF-CEE87A35BEE1}" destId="{6862EF1E-64DB-4F74-B9D1-36EBEB7DE8D3}" srcOrd="0" destOrd="0" presId="urn:microsoft.com/office/officeart/2005/8/layout/hierarchy1"/>
    <dgm:cxn modelId="{781A434E-4D7E-4326-BFA2-1FC134D45110}" type="presParOf" srcId="{6862EF1E-64DB-4F74-B9D1-36EBEB7DE8D3}" destId="{6D1F2613-71F2-44DF-8356-DFDF4912CF74}" srcOrd="0" destOrd="0" presId="urn:microsoft.com/office/officeart/2005/8/layout/hierarchy1"/>
    <dgm:cxn modelId="{B49650D6-055E-4D92-8F64-B43B571006DF}" type="presParOf" srcId="{6862EF1E-64DB-4F74-B9D1-36EBEB7DE8D3}" destId="{8218D9AD-ADF6-410B-B831-C0D0B2BB43E2}" srcOrd="1" destOrd="0" presId="urn:microsoft.com/office/officeart/2005/8/layout/hierarchy1"/>
    <dgm:cxn modelId="{FAF4514B-BD9E-488E-8D7E-1FB60EA17C43}" type="presParOf" srcId="{EDEA8D1F-57AE-4955-8DAF-CEE87A35BEE1}" destId="{A48EBDEB-F6E1-41E4-9FBC-1A185FC45B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FED90-E3D0-4CC3-9A9E-DB1F3BDDAB9E}">
      <dsp:nvSpPr>
        <dsp:cNvPr id="0" name=""/>
        <dsp:cNvSpPr/>
      </dsp:nvSpPr>
      <dsp:spPr>
        <a:xfrm>
          <a:off x="0" y="322981"/>
          <a:ext cx="2765524" cy="1756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F7DE-45BE-4771-918C-05DA4CEFA152}">
      <dsp:nvSpPr>
        <dsp:cNvPr id="0" name=""/>
        <dsp:cNvSpPr/>
      </dsp:nvSpPr>
      <dsp:spPr>
        <a:xfrm>
          <a:off x="307280" y="614898"/>
          <a:ext cx="2765524" cy="175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REST </a:t>
          </a:r>
        </a:p>
      </dsp:txBody>
      <dsp:txXfrm>
        <a:off x="358715" y="666333"/>
        <a:ext cx="2662654" cy="1653237"/>
      </dsp:txXfrm>
    </dsp:sp>
    <dsp:sp modelId="{4EF13260-8FB5-44BE-866A-6B1B873A3343}">
      <dsp:nvSpPr>
        <dsp:cNvPr id="0" name=""/>
        <dsp:cNvSpPr/>
      </dsp:nvSpPr>
      <dsp:spPr>
        <a:xfrm>
          <a:off x="3380085" y="322981"/>
          <a:ext cx="2765524" cy="1756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1E4D-F8AA-4AB7-BAF1-580629BCF291}">
      <dsp:nvSpPr>
        <dsp:cNvPr id="0" name=""/>
        <dsp:cNvSpPr/>
      </dsp:nvSpPr>
      <dsp:spPr>
        <a:xfrm>
          <a:off x="3687365" y="614898"/>
          <a:ext cx="2765524" cy="175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Spring Boot</a:t>
          </a:r>
        </a:p>
      </dsp:txBody>
      <dsp:txXfrm>
        <a:off x="3738800" y="666333"/>
        <a:ext cx="2662654" cy="1653237"/>
      </dsp:txXfrm>
    </dsp:sp>
    <dsp:sp modelId="{6D1F2613-71F2-44DF-8356-DFDF4912CF74}">
      <dsp:nvSpPr>
        <dsp:cNvPr id="0" name=""/>
        <dsp:cNvSpPr/>
      </dsp:nvSpPr>
      <dsp:spPr>
        <a:xfrm>
          <a:off x="6760170" y="322981"/>
          <a:ext cx="2765524" cy="1756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D9AD-ADF6-410B-B831-C0D0B2BB43E2}">
      <dsp:nvSpPr>
        <dsp:cNvPr id="0" name=""/>
        <dsp:cNvSpPr/>
      </dsp:nvSpPr>
      <dsp:spPr>
        <a:xfrm>
          <a:off x="7067450" y="614898"/>
          <a:ext cx="2765524" cy="175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Postman</a:t>
          </a:r>
        </a:p>
      </dsp:txBody>
      <dsp:txXfrm>
        <a:off x="7118885" y="666333"/>
        <a:ext cx="2662654" cy="165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B3DAC-D560-A749-B175-64D0F394B345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492D-A155-794D-B8DC-8A212F92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DE25-E08B-4E66-A98D-9B0B4660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39F0C-55C7-46DC-9AAD-76A8CA7E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7D24-9EBF-4876-82A0-82E4C759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4C61-74B3-4F46-B86B-4B496B07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DE26-84D1-4CE1-9058-23F42F0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9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9668-BBDB-4679-960B-C39C2A0C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F41E8-D58D-437B-B23E-DFB33AFB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ACEF-5B0F-4906-A035-4169927C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3E00-3CB3-4B82-B1AF-A51DD62F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C4FC-86E7-49B7-AED3-C682A5B9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7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B8AE9-D95A-4AC7-8CFF-C33EE229A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CD0B2-5068-44F0-B3DC-CA750270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E04C-6877-482C-9FEB-1C436295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3175-A3F7-40FE-A510-C54F64A2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4322-0615-4F92-B7F9-72232469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188C-413B-4970-A1F3-8C060662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B260-7FD9-4685-8808-25D9B0A6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B1E8-FCBB-4DE8-8B9D-A2F8ABB1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091E-5EED-468B-8C5B-DB185485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5714-73DB-4AC2-8E96-8E5B0F32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50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1AA-1873-4EFD-AF4D-AC9C77DE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39043-A731-474A-899E-A117975A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D2B2-8618-47CC-8241-247A0BE3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D0A2-B42B-44ED-82F3-D66849D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FEBC-469D-4586-BABE-3AEEC987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8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4DC2-974F-4961-B5B2-6889F9C4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1176-8966-4B56-B825-10483A7FD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DD95-AF8A-4194-A1B7-EA8813E1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708A-571B-4204-98E2-1A03853E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1B5E-8A67-46D6-BD72-77E1833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5DE7-DD2C-4C09-AC8F-3E3824AB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1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9FD5-861E-491F-9920-5BD5C659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6FBF-40FE-4885-8D5D-2766CBFE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CA92-C3EC-4572-AF9B-24D6A9B7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E4F3F-1149-4FC9-B0BB-D76D2336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FB683-2D35-4210-8AD8-2F8CE7A26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86A74-CA1B-4902-8D39-B23148F4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06DFB-BD25-46FF-BB25-A155487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BAD47-A98F-4093-B84A-C6477525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7785-9A5B-4F17-ABD9-DF3E610D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196B-9A27-4D8E-81CC-27F26C9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C53D-4CE3-48B5-A05F-1CA1579D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03778-3D84-49BD-A5CE-142D1A39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055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B834C-0B41-41E3-BD55-44608CDA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00C2C-653D-4D1E-8343-6B5927EA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DC72-032F-4880-A955-C6ACE96A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26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71B3-B2A8-4BC5-BB30-A79973D0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984D-BAC8-4F72-9C16-B68DFF87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8054-E7C5-45FC-BE51-4E14AC1F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6994-5E2E-4EE1-9743-0DF0C9C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996F-5448-4CAB-B5DE-D49DDFEE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4A18-F3AF-4264-89CB-00C4A3E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4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E9C2-319C-4413-9467-59451C3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1214-3A25-43C1-9D7D-262DB4EE5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C0A0-F458-4F44-807A-3675260F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4681-8CAA-449A-9AB5-E7C2DFB1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58C7-6AB6-4D57-B4DD-9C37C823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8830-2034-4998-8C43-59C80C5C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15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44455-AD96-4822-B1F3-E71C3CEB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F9DE-55EA-4BB6-96B3-7958D326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F26D-DD93-4BD3-98D0-67DCD560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8805-F420-4E91-83D1-B40E55A06E1B}" type="datetimeFigureOut">
              <a:rPr lang="en-IE" smtClean="0"/>
              <a:t>03/03/2023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723D-3161-4111-9010-74F933F1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1E23-E134-42EC-93AD-12C81A11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richardson-maturity-mod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ostma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3A2F9-E9B4-4005-9C51-E30F1994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COMP30220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92FC6-6BE5-4C67-9AB0-B7747765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Systems: REST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9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BA391-54B0-B1E8-DD62-AA4D947C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7"/>
            <a:ext cx="10515600" cy="3423026"/>
          </a:xfrm>
        </p:spPr>
        <p:txBody>
          <a:bodyPr>
            <a:normAutofit/>
          </a:bodyPr>
          <a:lstStyle/>
          <a:p>
            <a:r>
              <a:rPr lang="en-US" sz="2000" dirty="0"/>
              <a:t>XML Example (HTML Forms)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AE802-CF1E-E5A4-722B-318F6B47A8D5}"/>
              </a:ext>
            </a:extLst>
          </p:cNvPr>
          <p:cNvSpPr txBox="1"/>
          <p:nvPr/>
        </p:nvSpPr>
        <p:spPr>
          <a:xfrm>
            <a:off x="5410200" y="3581401"/>
            <a:ext cx="1069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964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HATEOAS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397949" cy="340308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The web can be viewed as a large decentralised state machine.</a:t>
            </a:r>
          </a:p>
          <a:p>
            <a:pPr lvl="1"/>
            <a:r>
              <a:rPr lang="en-GB" sz="1800" dirty="0"/>
              <a:t>Pages are states</a:t>
            </a:r>
          </a:p>
          <a:p>
            <a:pPr lvl="1"/>
            <a:r>
              <a:rPr lang="en-GB" sz="1800" dirty="0"/>
              <a:t>Hypermedia controls / hyperlinks are state transitions</a:t>
            </a:r>
          </a:p>
          <a:p>
            <a:r>
              <a:rPr lang="en-GB" sz="2000" dirty="0"/>
              <a:t>A REST application is a combination of a client and a set of resources.</a:t>
            </a:r>
          </a:p>
          <a:p>
            <a:pPr lvl="1"/>
            <a:r>
              <a:rPr lang="en-GB" sz="1800" dirty="0"/>
              <a:t>A program is a sequence of state transitions.</a:t>
            </a:r>
          </a:p>
          <a:p>
            <a:r>
              <a:rPr lang="en-GB" sz="2000" dirty="0"/>
              <a:t>Multiple clients = multithreading</a:t>
            </a:r>
          </a:p>
          <a:p>
            <a:r>
              <a:rPr lang="en-GB" sz="2000" b="1" dirty="0"/>
              <a:t>State = resource state + client state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8B6D1CC-3BDC-CDB1-40EC-1B96F62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68" y="2608792"/>
            <a:ext cx="5671038" cy="419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09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HATEOAS: Hypermedia As The Engine Of Application State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“Clients make state transitions only through actions that are dynamically identified within hypermedia by the server (e.g., by hyperlinks within hypertext). Except for simple fixed entry points to the application, a client does not assume that any particular action is available for any particular resources beyond those described in representations previously received from the server.”  </a:t>
            </a:r>
            <a:r>
              <a:rPr lang="de-AT" i="1" dirty="0"/>
              <a:t>[</a:t>
            </a:r>
            <a:r>
              <a:rPr lang="de-AT" i="1" dirty="0" err="1"/>
              <a:t>wiki</a:t>
            </a:r>
            <a:r>
              <a:rPr lang="de-AT" i="1" dirty="0"/>
              <a:t>-rest]</a:t>
            </a:r>
          </a:p>
        </p:txBody>
      </p:sp>
    </p:spTree>
    <p:extLst>
      <p:ext uri="{BB962C8B-B14F-4D97-AF65-F5344CB8AC3E}">
        <p14:creationId xmlns:p14="http://schemas.microsoft.com/office/powerpoint/2010/main" val="119154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Implications of HATEOAS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Clients only need to know the entry point (base URI)</a:t>
            </a:r>
          </a:p>
          <a:p>
            <a:endParaRPr lang="en-US" dirty="0"/>
          </a:p>
          <a:p>
            <a:r>
              <a:rPr lang="en-US" dirty="0"/>
              <a:t>Resource representations include embedded hypermedia links that identify next steps</a:t>
            </a:r>
          </a:p>
          <a:p>
            <a:endParaRPr lang="en-US" dirty="0"/>
          </a:p>
          <a:p>
            <a:r>
              <a:rPr lang="en-US" dirty="0"/>
              <a:t>Clients discover URIs, they should not be required to construct URIs</a:t>
            </a:r>
          </a:p>
          <a:p>
            <a:endParaRPr lang="en-US" dirty="0"/>
          </a:p>
          <a:p>
            <a:r>
              <a:rPr lang="en-US" dirty="0"/>
              <a:t>Loose coupling </a:t>
            </a:r>
            <a:r>
              <a:rPr lang="en-US" dirty="0">
                <a:sym typeface="Wingdings" panose="05000000000000000000" pitchFamily="2" charset="2"/>
              </a:rPr>
              <a:t> easy to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8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REST Maturity Model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https://restfulapi.net/richardson-maturity-model/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E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Autofit/>
          </a:bodyPr>
          <a:lstStyle/>
          <a:p>
            <a:r>
              <a:rPr lang="en-US" sz="1600" dirty="0"/>
              <a:t>Level 3: Hypermedia controls</a:t>
            </a:r>
          </a:p>
          <a:p>
            <a:pPr lvl="1"/>
            <a:r>
              <a:rPr lang="en-US" sz="1600" dirty="0"/>
              <a:t>Level 2 + uses hypermedia for navigation</a:t>
            </a:r>
          </a:p>
          <a:p>
            <a:pPr lvl="1"/>
            <a:r>
              <a:rPr lang="en-US" sz="1600" i="1" dirty="0"/>
              <a:t>&lt;a </a:t>
            </a:r>
            <a:r>
              <a:rPr lang="en-US" sz="1600" i="1" dirty="0" err="1"/>
              <a:t>href</a:t>
            </a:r>
            <a:r>
              <a:rPr lang="en-US" sz="1600" i="1" dirty="0"/>
              <a:t>=“/slides/43” </a:t>
            </a:r>
            <a:r>
              <a:rPr lang="en-US" sz="1600" i="1" dirty="0" err="1"/>
              <a:t>rel</a:t>
            </a:r>
            <a:r>
              <a:rPr lang="en-US" sz="1600" i="1" dirty="0"/>
              <a:t>=“last”&gt;</a:t>
            </a:r>
          </a:p>
          <a:p>
            <a:r>
              <a:rPr lang="en-US" sz="1600" dirty="0"/>
              <a:t>Level 2: HTTP methods</a:t>
            </a:r>
          </a:p>
          <a:p>
            <a:pPr lvl="1"/>
            <a:r>
              <a:rPr lang="en-US" sz="1600" dirty="0"/>
              <a:t>multiple URIs, multiple HTTP methods</a:t>
            </a:r>
          </a:p>
          <a:p>
            <a:pPr lvl="1"/>
            <a:r>
              <a:rPr lang="en-US" sz="1600" i="1" dirty="0"/>
              <a:t>PUT|DELETE /slides/1</a:t>
            </a:r>
          </a:p>
          <a:p>
            <a:r>
              <a:rPr lang="en-US" sz="1600" dirty="0"/>
              <a:t>Level 1: URIs (‘Resources’)</a:t>
            </a:r>
          </a:p>
          <a:p>
            <a:pPr lvl="1"/>
            <a:r>
              <a:rPr lang="en-US" sz="1600" dirty="0"/>
              <a:t>multiple URIs, single HTTP method</a:t>
            </a:r>
          </a:p>
          <a:p>
            <a:pPr lvl="1"/>
            <a:r>
              <a:rPr lang="en-US" sz="1600" i="1" dirty="0"/>
              <a:t>POST /slides/1</a:t>
            </a:r>
          </a:p>
          <a:p>
            <a:r>
              <a:rPr lang="en-US" sz="1600" dirty="0"/>
              <a:t>Level 0: XML-RPC, SOAP, ...</a:t>
            </a:r>
          </a:p>
          <a:p>
            <a:pPr lvl="1"/>
            <a:r>
              <a:rPr lang="en-US" sz="1600" dirty="0"/>
              <a:t>single URI, single HTTP method </a:t>
            </a:r>
          </a:p>
          <a:p>
            <a:pPr lvl="1"/>
            <a:r>
              <a:rPr lang="de-AT" sz="1600" i="1" dirty="0"/>
              <a:t>POST /</a:t>
            </a:r>
            <a:r>
              <a:rPr lang="de-AT" sz="1600" i="1" dirty="0" err="1"/>
              <a:t>slides</a:t>
            </a:r>
            <a:endParaRPr lang="en-US" sz="1600" i="1" dirty="0"/>
          </a:p>
        </p:txBody>
      </p:sp>
      <p:grpSp>
        <p:nvGrpSpPr>
          <p:cNvPr id="4" name="Gruppieren 2">
            <a:extLst>
              <a:ext uri="{FF2B5EF4-FFF2-40B4-BE49-F238E27FC236}">
                <a16:creationId xmlns:a16="http://schemas.microsoft.com/office/drawing/2014/main" id="{B8802EFC-735E-DAD9-DFFC-1A3D756A5660}"/>
              </a:ext>
            </a:extLst>
          </p:cNvPr>
          <p:cNvGrpSpPr/>
          <p:nvPr/>
        </p:nvGrpSpPr>
        <p:grpSpPr>
          <a:xfrm>
            <a:off x="7875142" y="3113726"/>
            <a:ext cx="3407038" cy="3047667"/>
            <a:chOff x="5804335" y="1981200"/>
            <a:chExt cx="3690958" cy="330163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4B4FA34-CE6A-1672-7F51-E362019FA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335" y="1981200"/>
              <a:ext cx="3690958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1">
              <a:extLst>
                <a:ext uri="{FF2B5EF4-FFF2-40B4-BE49-F238E27FC236}">
                  <a16:creationId xmlns:a16="http://schemas.microsoft.com/office/drawing/2014/main" id="{5DEB4C93-7AA9-4B0D-A8CF-4892E8C2C8A7}"/>
                </a:ext>
              </a:extLst>
            </p:cNvPr>
            <p:cNvSpPr txBox="1"/>
            <p:nvPr/>
          </p:nvSpPr>
          <p:spPr>
            <a:xfrm>
              <a:off x="8610600" y="4905721"/>
              <a:ext cx="685800" cy="37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de-AT" sz="1662" dirty="0"/>
            </a:p>
          </p:txBody>
        </p:sp>
      </p:grpSp>
      <p:sp>
        <p:nvSpPr>
          <p:cNvPr id="7" name="Pfeil nach oben 5">
            <a:extLst>
              <a:ext uri="{FF2B5EF4-FFF2-40B4-BE49-F238E27FC236}">
                <a16:creationId xmlns:a16="http://schemas.microsoft.com/office/drawing/2014/main" id="{08D99764-4AA6-8ADF-6EFE-8892B0179C31}"/>
              </a:ext>
            </a:extLst>
          </p:cNvPr>
          <p:cNvSpPr/>
          <p:nvPr/>
        </p:nvSpPr>
        <p:spPr bwMode="auto">
          <a:xfrm>
            <a:off x="264826" y="2910094"/>
            <a:ext cx="914400" cy="3768832"/>
          </a:xfrm>
          <a:prstGeom prst="upArrow">
            <a:avLst/>
          </a:prstGeom>
          <a:solidFill>
            <a:srgbClr val="4D9CD0">
              <a:alpha val="25000"/>
            </a:srgb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15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0D643-693F-482A-AF3A-5CCF14FE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HTTP Methods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E57E4F8-2A3C-43B3-B8BE-5EBAB8771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994148"/>
              </p:ext>
            </p:extLst>
          </p:nvPr>
        </p:nvGraphicFramePr>
        <p:xfrm>
          <a:off x="838050" y="3049228"/>
          <a:ext cx="10515596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73">
                  <a:extLst>
                    <a:ext uri="{9D8B030D-6E8A-4147-A177-3AD203B41FA5}">
                      <a16:colId xmlns:a16="http://schemas.microsoft.com/office/drawing/2014/main" val="3284605351"/>
                    </a:ext>
                  </a:extLst>
                </a:gridCol>
                <a:gridCol w="3735825">
                  <a:extLst>
                    <a:ext uri="{9D8B030D-6E8A-4147-A177-3AD203B41FA5}">
                      <a16:colId xmlns:a16="http://schemas.microsoft.com/office/drawing/2014/main" val="1877465663"/>
                    </a:ext>
                  </a:extLst>
                </a:gridCol>
                <a:gridCol w="1593821">
                  <a:extLst>
                    <a:ext uri="{9D8B030D-6E8A-4147-A177-3AD203B41FA5}">
                      <a16:colId xmlns:a16="http://schemas.microsoft.com/office/drawing/2014/main" val="250554692"/>
                    </a:ext>
                  </a:extLst>
                </a:gridCol>
                <a:gridCol w="3663977">
                  <a:extLst>
                    <a:ext uri="{9D8B030D-6E8A-4147-A177-3AD203B41FA5}">
                      <a16:colId xmlns:a16="http://schemas.microsoft.com/office/drawing/2014/main" val="2728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9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POST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Creates a new resource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data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 (Created): Location: &amp; status</a:t>
                      </a:r>
                    </a:p>
                    <a:p>
                      <a:r>
                        <a:rPr lang="en-US" sz="1600" dirty="0"/>
                        <a:t>200 (OK): Data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0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Retrieves an existing resource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data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 (OK): Data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Replace an existing Resource (or create if one does not exist)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data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 (No Content): -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200 (OK): Data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PATCH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an existing resource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data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 (No Content): -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200 (OK): Data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Delete an existing resource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data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 (No Content): -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200 (OK): Data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9819"/>
                  </a:ext>
                </a:extLst>
              </a:tr>
            </a:tbl>
          </a:graphicData>
        </a:graphic>
      </p:graphicFrame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3ABBB2-88B5-EFEA-EC43-987446C25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9" y="694955"/>
            <a:ext cx="5926893" cy="669730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7D828D-5267-90E8-6705-CC9C39CD4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0" y="720686"/>
            <a:ext cx="5926894" cy="67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6073C-4AF3-4205-9CAC-385AE31E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Building REST Applications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02B8-CDFB-4E14-B661-4CF523A1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need technologies for implementing resources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Spring Boot, Flask, Node.js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need to decide on data formats for describing resources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XML, JSON, …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need to go beyond data formats towards representation formats: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Beyond simple data representation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Representing Hyperlinks, HTML Forms, …</a:t>
            </a:r>
          </a:p>
        </p:txBody>
      </p:sp>
    </p:spTree>
    <p:extLst>
      <p:ext uri="{BB962C8B-B14F-4D97-AF65-F5344CB8AC3E}">
        <p14:creationId xmlns:p14="http://schemas.microsoft.com/office/powerpoint/2010/main" val="313246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6073C-4AF3-4205-9CAC-385AE31E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Spring Boot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02B8-CDFB-4E14-B661-4CF523A1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Spring is a Dependency Injection Framework for building Enterprise Java based applications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Supported Technologies include: Servlets, Web Services (SOAP), JMS, Web Sockets, …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Complex configuration required through XML based configuration files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Spring Boot is a simplified version of Spring that uses the Java Annotations and Reflection APIs to remove the need for XML configuration files.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Limits the range of potential configurations but does so based on best practice.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Spring Boot projects are easy to set up with Maven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Many Jar dependencies (&gt; 30) that must be manually downloaded and configured without Maven.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Reduced to a parent POM, a single dependency and a single plugin.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There is even a website that will create a project template for you: https://start.spring.io/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23D26-D451-43D6-A1EA-7E85335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Spring Boot: Controllers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FF5E-B266-4DE5-A28A-5E1B61D3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3092969"/>
            <a:ext cx="6496594" cy="36735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Core Component</a:t>
            </a:r>
            <a:r>
              <a:rPr lang="en-US" sz="2000" dirty="0">
                <a:solidFill>
                  <a:srgbClr val="000000"/>
                </a:solidFill>
              </a:rPr>
              <a:t>: Classes that map endpoints + HTTP Methods to Java methods that handle matching requests.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</a:rPr>
              <a:t>@RestController</a:t>
            </a:r>
            <a:r>
              <a:rPr lang="en-US" sz="1600" dirty="0">
                <a:solidFill>
                  <a:srgbClr val="000000"/>
                </a:solidFill>
              </a:rPr>
              <a:t>: this class implements a REST API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</a:rPr>
              <a:t>@RequestMapping</a:t>
            </a:r>
            <a:r>
              <a:rPr lang="en-US" sz="1600" dirty="0">
                <a:solidFill>
                  <a:srgbClr val="000000"/>
                </a:solidFill>
              </a:rPr>
              <a:t>: defines endpoint + method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</a:rPr>
              <a:t>@ResponseStatus</a:t>
            </a:r>
            <a:r>
              <a:rPr lang="en-US" sz="1600" dirty="0">
                <a:solidFill>
                  <a:srgbClr val="000000"/>
                </a:solidFill>
              </a:rPr>
              <a:t>: defines default response code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</a:rPr>
              <a:t>@ResponseBody</a:t>
            </a:r>
            <a:r>
              <a:rPr lang="en-US" sz="1600" dirty="0">
                <a:solidFill>
                  <a:srgbClr val="000000"/>
                </a:solidFill>
              </a:rPr>
              <a:t>: defines the return value to be the body of the HTTP response.</a:t>
            </a:r>
          </a:p>
          <a:p>
            <a:r>
              <a:rPr lang="en-IE" sz="2000" dirty="0">
                <a:solidFill>
                  <a:srgbClr val="000000"/>
                </a:solidFill>
              </a:rPr>
              <a:t>Other annotations:</a:t>
            </a:r>
          </a:p>
          <a:p>
            <a:pPr lvl="1"/>
            <a:r>
              <a:rPr lang="en-IE" sz="1600" b="1" dirty="0">
                <a:solidFill>
                  <a:srgbClr val="000000"/>
                </a:solidFill>
              </a:rPr>
              <a:t>@PathVariable</a:t>
            </a:r>
            <a:r>
              <a:rPr lang="en-IE" sz="1600" dirty="0">
                <a:solidFill>
                  <a:srgbClr val="000000"/>
                </a:solidFill>
              </a:rPr>
              <a:t>: argument mapped to a path variable</a:t>
            </a:r>
            <a:br>
              <a:rPr lang="en-IE" sz="1600" dirty="0">
                <a:solidFill>
                  <a:srgbClr val="000000"/>
                </a:solidFill>
              </a:rPr>
            </a:br>
            <a:r>
              <a:rPr lang="en-IE" sz="1600" dirty="0">
                <a:solidFill>
                  <a:srgbClr val="000000"/>
                </a:solidFill>
              </a:rPr>
              <a:t>(e.g. /book/{phone-number})</a:t>
            </a:r>
          </a:p>
          <a:p>
            <a:pPr lvl="1"/>
            <a:r>
              <a:rPr lang="en-IE" sz="1600" b="1" dirty="0">
                <a:solidFill>
                  <a:srgbClr val="000000"/>
                </a:solidFill>
              </a:rPr>
              <a:t>@RequestBody</a:t>
            </a:r>
            <a:r>
              <a:rPr lang="en-IE" sz="1600" dirty="0">
                <a:solidFill>
                  <a:srgbClr val="000000"/>
                </a:solidFill>
              </a:rPr>
              <a:t>: the request body is mapped to the argument</a:t>
            </a:r>
          </a:p>
          <a:p>
            <a:pPr lvl="1"/>
            <a:r>
              <a:rPr lang="en-IE" sz="1600" b="1" dirty="0">
                <a:solidFill>
                  <a:srgbClr val="000000"/>
                </a:solidFill>
              </a:rPr>
              <a:t>@RequestParam</a:t>
            </a:r>
            <a:r>
              <a:rPr lang="en-IE" sz="1600" dirty="0">
                <a:solidFill>
                  <a:srgbClr val="000000"/>
                </a:solidFill>
              </a:rPr>
              <a:t>: argument mapped to a query string parameter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F325-A298-42DD-BDAB-94A231F35779}"/>
              </a:ext>
            </a:extLst>
          </p:cNvPr>
          <p:cNvSpPr txBox="1"/>
          <p:nvPr/>
        </p:nvSpPr>
        <p:spPr>
          <a:xfrm>
            <a:off x="7358743" y="3092970"/>
            <a:ext cx="441524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b="0" dirty="0">
                <a:effectLst/>
                <a:latin typeface="Consolas" panose="020B0609020204030204" pitchFamily="49" charset="0"/>
              </a:rPr>
              <a:t>package </a:t>
            </a:r>
            <a:r>
              <a:rPr lang="en-IE" sz="1400" b="0" dirty="0" err="1">
                <a:effectLst/>
                <a:latin typeface="Consolas" panose="020B0609020204030204" pitchFamily="49" charset="0"/>
              </a:rPr>
              <a:t>ie.ucd.hello</a:t>
            </a:r>
            <a:r>
              <a:rPr lang="en-IE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400" b="0" dirty="0">
                <a:effectLst/>
                <a:latin typeface="Consolas" panose="020B0609020204030204" pitchFamily="49" charset="0"/>
              </a:rPr>
            </a:br>
            <a:r>
              <a:rPr lang="en-IE" sz="1400" b="0" dirty="0">
                <a:effectLst/>
                <a:latin typeface="Consolas" panose="020B0609020204030204" pitchFamily="49" charset="0"/>
              </a:rPr>
              <a:t>@RestController</a:t>
            </a: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public class </a:t>
            </a:r>
            <a:r>
              <a:rPr lang="en-IE" sz="1400" b="0" dirty="0" err="1">
                <a:effectLst/>
                <a:latin typeface="Consolas" panose="020B0609020204030204" pitchFamily="49" charset="0"/>
              </a:rPr>
              <a:t>HelloController</a:t>
            </a:r>
            <a:r>
              <a:rPr lang="en-IE" sz="14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    @RequestMapping(value="/hello",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	</a:t>
            </a:r>
            <a:r>
              <a:rPr lang="en-IE" sz="1400" b="0" dirty="0">
                <a:effectLst/>
                <a:latin typeface="Consolas" panose="020B0609020204030204" pitchFamily="49" charset="0"/>
              </a:rPr>
              <a:t>method=</a:t>
            </a:r>
            <a:r>
              <a:rPr lang="en-IE" sz="1400" b="0" dirty="0" err="1">
                <a:effectLst/>
                <a:latin typeface="Consolas" panose="020B0609020204030204" pitchFamily="49" charset="0"/>
              </a:rPr>
              <a:t>RequestMethod.GET</a:t>
            </a:r>
            <a:r>
              <a:rPr lang="en-IE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@ResponseStatus(value = </a:t>
            </a:r>
            <a:r>
              <a:rPr lang="en-IE" sz="1400" dirty="0" err="1">
                <a:latin typeface="Consolas" panose="020B0609020204030204" pitchFamily="49" charset="0"/>
              </a:rPr>
              <a:t>HttpStatus.OK</a:t>
            </a:r>
            <a:r>
              <a:rPr lang="en-IE" sz="1400" dirty="0">
                <a:latin typeface="Consolas" panose="020B0609020204030204" pitchFamily="49" charset="0"/>
              </a:rPr>
              <a:t>)</a:t>
            </a:r>
            <a:endParaRPr lang="en-IE" sz="1400" b="0" dirty="0"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    public @ResponseBody String bob() { </a:t>
            </a: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        return "Hello, World!";</a:t>
            </a: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E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endParaRPr lang="en-IE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5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CD5A8-483C-43AD-809E-A03D15DF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</a:rPr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C7E9-28FF-4C16-92C9-86D1308D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000048" cy="2693976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rgbClr val="000000"/>
                </a:solidFill>
              </a:rPr>
              <a:t>API Testing Tool: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Create HTTP Requests and view Responses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Organise and execute sets of pre-written test requests</a:t>
            </a:r>
          </a:p>
          <a:p>
            <a:r>
              <a:rPr lang="en-IE" sz="2000" dirty="0">
                <a:solidFill>
                  <a:srgbClr val="000000"/>
                </a:solidFill>
              </a:rPr>
              <a:t>Available from: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  <a:hlinkClick r:id="rId3"/>
              </a:rPr>
              <a:t>http://postman.com</a:t>
            </a:r>
            <a:endParaRPr lang="en-IE" sz="1600" dirty="0">
              <a:solidFill>
                <a:srgbClr val="000000"/>
              </a:solidFill>
            </a:endParaRPr>
          </a:p>
          <a:p>
            <a:pPr lvl="1"/>
            <a:endParaRPr lang="en-IE" sz="160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37C7E-6036-4DF3-9E54-3D2B4527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274" y="2753936"/>
            <a:ext cx="6189101" cy="38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CBF99-0861-4E0B-8775-110E664F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Core Topics Covered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D3D185-A039-4C4C-ACAD-F78E69571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54308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8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308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REST = </a:t>
            </a:r>
            <a:r>
              <a:rPr lang="en-US" sz="2000" dirty="0" err="1">
                <a:solidFill>
                  <a:srgbClr val="000000"/>
                </a:solidFill>
              </a:rPr>
              <a:t>REpresentational</a:t>
            </a:r>
            <a:r>
              <a:rPr lang="en-US" sz="2000" dirty="0">
                <a:solidFill>
                  <a:srgbClr val="000000"/>
                </a:solidFill>
              </a:rPr>
              <a:t> State Transfer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REST is about using the infrastructure of the Web to build distributed systems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Significant Paradigm Shift =&gt; Resources (Data) not Procedures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Operations restricted to HTTP Methods: POST, GET, PUT, PATCH, DELETE, …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Interactions between resources limited to exchange of </a:t>
            </a:r>
            <a:r>
              <a:rPr lang="en-IE" sz="1600" b="1" dirty="0">
                <a:solidFill>
                  <a:srgbClr val="000000"/>
                </a:solidFill>
              </a:rPr>
              <a:t>resource representations</a:t>
            </a:r>
            <a:r>
              <a:rPr lang="en-IE" sz="16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Expectations that implementations comply with HTTP standards (support for caching, security, ..)</a:t>
            </a:r>
          </a:p>
          <a:p>
            <a:pPr lvl="1"/>
            <a:r>
              <a:rPr lang="en-IE" sz="1600" b="1" dirty="0">
                <a:solidFill>
                  <a:srgbClr val="000000"/>
                </a:solidFill>
              </a:rPr>
              <a:t>Building software that works in the same way that we use the web!</a:t>
            </a:r>
          </a:p>
          <a:p>
            <a:r>
              <a:rPr lang="en-IE" sz="2000" b="1" dirty="0">
                <a:solidFill>
                  <a:srgbClr val="000000"/>
                </a:solidFill>
              </a:rPr>
              <a:t>A key feature of REST is its view of applications as hypermedia systems!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Its more than just HTTP + data formats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Its about hyperlinks and the ability of clients that can discover and learn how to interact with resources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Its about a uniform model of distributed systems that is open and transparent.</a:t>
            </a:r>
          </a:p>
          <a:p>
            <a:pPr lvl="1"/>
            <a:endParaRPr lang="en-I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397949" cy="3403080"/>
          </a:xfrm>
        </p:spPr>
        <p:txBody>
          <a:bodyPr>
            <a:normAutofit/>
          </a:bodyPr>
          <a:lstStyle/>
          <a:p>
            <a:r>
              <a:rPr lang="en-GB" sz="2000" dirty="0"/>
              <a:t>REST is inspired by the way humans interact with the World Wide Web.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ED3F08-04BB-F0C4-F9C6-EDEDD87E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75" y="2685300"/>
            <a:ext cx="5791200" cy="37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397949" cy="3403080"/>
          </a:xfrm>
        </p:spPr>
        <p:txBody>
          <a:bodyPr>
            <a:normAutofit/>
          </a:bodyPr>
          <a:lstStyle/>
          <a:p>
            <a:r>
              <a:rPr lang="en-GB" sz="2000" dirty="0"/>
              <a:t>REST is inspired by the way humans interact with the World Wide Web.</a:t>
            </a:r>
          </a:p>
          <a:p>
            <a:endParaRPr lang="en-GB" sz="2000" dirty="0"/>
          </a:p>
          <a:p>
            <a:r>
              <a:rPr lang="en-GB" sz="2000" dirty="0"/>
              <a:t>On the web:</a:t>
            </a:r>
          </a:p>
          <a:p>
            <a:pPr lvl="1"/>
            <a:r>
              <a:rPr lang="en-GB" sz="1800" dirty="0"/>
              <a:t>Related resources are connected through </a:t>
            </a:r>
            <a:r>
              <a:rPr lang="en-GB" sz="1800" b="1" dirty="0"/>
              <a:t>hyperlinks.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ED3F08-04BB-F0C4-F9C6-EDEDD87E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75" y="2685300"/>
            <a:ext cx="5791200" cy="37372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D39B97-598F-0E55-A682-393B0B286892}"/>
              </a:ext>
            </a:extLst>
          </p:cNvPr>
          <p:cNvSpPr/>
          <p:nvPr/>
        </p:nvSpPr>
        <p:spPr>
          <a:xfrm>
            <a:off x="7685926" y="5748478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4D46A-976F-33D0-628F-362D15CBA508}"/>
              </a:ext>
            </a:extLst>
          </p:cNvPr>
          <p:cNvSpPr/>
          <p:nvPr/>
        </p:nvSpPr>
        <p:spPr>
          <a:xfrm>
            <a:off x="10087550" y="5519878"/>
            <a:ext cx="1066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ACE82-3C17-8EE6-9376-8ADC2F47C8CB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7219053" y="4290795"/>
            <a:ext cx="3401897" cy="1229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3E409-4925-103D-D90E-138E1813E874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7219053" y="4290795"/>
            <a:ext cx="733573" cy="1457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42AF20-BFF6-9039-D624-539E9952A11A}"/>
              </a:ext>
            </a:extLst>
          </p:cNvPr>
          <p:cNvSpPr txBox="1"/>
          <p:nvPr/>
        </p:nvSpPr>
        <p:spPr>
          <a:xfrm>
            <a:off x="6605744" y="398301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33303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397949" cy="3403080"/>
          </a:xfrm>
        </p:spPr>
        <p:txBody>
          <a:bodyPr>
            <a:normAutofit/>
          </a:bodyPr>
          <a:lstStyle/>
          <a:p>
            <a:r>
              <a:rPr lang="en-GB" sz="2000" dirty="0"/>
              <a:t>REST is inspired by the way humans interact with the World Wide Web.</a:t>
            </a:r>
          </a:p>
          <a:p>
            <a:endParaRPr lang="en-GB" sz="2000" dirty="0"/>
          </a:p>
          <a:p>
            <a:r>
              <a:rPr lang="en-GB" sz="2000" dirty="0"/>
              <a:t>On the web:</a:t>
            </a:r>
          </a:p>
          <a:p>
            <a:pPr lvl="1"/>
            <a:r>
              <a:rPr lang="en-GB" sz="1800" dirty="0"/>
              <a:t>Related resources are connected through </a:t>
            </a:r>
            <a:r>
              <a:rPr lang="en-GB" sz="1800" b="1" dirty="0"/>
              <a:t>hyperlinks.</a:t>
            </a:r>
          </a:p>
          <a:p>
            <a:pPr lvl="1"/>
            <a:r>
              <a:rPr lang="en-GB" sz="1800" dirty="0"/>
              <a:t>Clients interact with resources through </a:t>
            </a:r>
            <a:r>
              <a:rPr lang="en-GB" sz="1800" b="1" dirty="0"/>
              <a:t>hypermedia controls </a:t>
            </a:r>
            <a:r>
              <a:rPr lang="en-GB" sz="1800" dirty="0"/>
              <a:t>(HTML Forms).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ED3F08-04BB-F0C4-F9C6-EDEDD87E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75" y="2685300"/>
            <a:ext cx="5791200" cy="37372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D39B97-598F-0E55-A682-393B0B286892}"/>
              </a:ext>
            </a:extLst>
          </p:cNvPr>
          <p:cNvSpPr/>
          <p:nvPr/>
        </p:nvSpPr>
        <p:spPr>
          <a:xfrm>
            <a:off x="7685926" y="5748478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4D46A-976F-33D0-628F-362D15CBA508}"/>
              </a:ext>
            </a:extLst>
          </p:cNvPr>
          <p:cNvSpPr/>
          <p:nvPr/>
        </p:nvSpPr>
        <p:spPr>
          <a:xfrm>
            <a:off x="10087550" y="5519878"/>
            <a:ext cx="1066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ACE82-3C17-8EE6-9376-8ADC2F47C8CB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7219053" y="4290795"/>
            <a:ext cx="3401897" cy="1229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3E409-4925-103D-D90E-138E1813E874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7219053" y="4290795"/>
            <a:ext cx="733573" cy="1457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42AF20-BFF6-9039-D624-539E9952A11A}"/>
              </a:ext>
            </a:extLst>
          </p:cNvPr>
          <p:cNvSpPr txBox="1"/>
          <p:nvPr/>
        </p:nvSpPr>
        <p:spPr>
          <a:xfrm>
            <a:off x="6605744" y="398301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Hyperlinks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0EFA6E-9D70-C1B7-1343-78E63F32AFAC}"/>
              </a:ext>
            </a:extLst>
          </p:cNvPr>
          <p:cNvSpPr/>
          <p:nvPr/>
        </p:nvSpPr>
        <p:spPr>
          <a:xfrm>
            <a:off x="10087550" y="2723345"/>
            <a:ext cx="1257300" cy="198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336AA-F89C-F622-4AB2-B3B359D896A5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0086829" y="2921783"/>
            <a:ext cx="629371" cy="9073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7FC779-4430-3A9D-B2DA-2DBC7C612FF3}"/>
              </a:ext>
            </a:extLst>
          </p:cNvPr>
          <p:cNvSpPr txBox="1"/>
          <p:nvPr/>
        </p:nvSpPr>
        <p:spPr>
          <a:xfrm>
            <a:off x="9375737" y="382912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41057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BA391-54B0-B1E8-DD62-AA4D947C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7"/>
            <a:ext cx="10515600" cy="3423026"/>
          </a:xfrm>
        </p:spPr>
        <p:txBody>
          <a:bodyPr>
            <a:normAutofit/>
          </a:bodyPr>
          <a:lstStyle/>
          <a:p>
            <a:r>
              <a:rPr lang="en-US" sz="2000" dirty="0"/>
              <a:t>XML Example (Hyperlinks)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178B6-F13C-42BF-5FB5-6BDCED0790FB}"/>
              </a:ext>
            </a:extLst>
          </p:cNvPr>
          <p:cNvSpPr txBox="1"/>
          <p:nvPr/>
        </p:nvSpPr>
        <p:spPr>
          <a:xfrm>
            <a:off x="990600" y="3429001"/>
            <a:ext cx="7772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id="00345"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/parts/00345"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id="00346"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/parts/00346"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5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BA391-54B0-B1E8-DD62-AA4D947C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7"/>
            <a:ext cx="10515600" cy="3423026"/>
          </a:xfrm>
        </p:spPr>
        <p:txBody>
          <a:bodyPr>
            <a:normAutofit/>
          </a:bodyPr>
          <a:lstStyle/>
          <a:p>
            <a:r>
              <a:rPr lang="en-US" sz="2000" dirty="0"/>
              <a:t>XML Example (Hyperlinks)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178B6-F13C-42BF-5FB5-6BDCED0790FB}"/>
              </a:ext>
            </a:extLst>
          </p:cNvPr>
          <p:cNvSpPr txBox="1"/>
          <p:nvPr/>
        </p:nvSpPr>
        <p:spPr>
          <a:xfrm>
            <a:off x="990600" y="3429001"/>
            <a:ext cx="7772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id="00345"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/parts/00345"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id="00346"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/parts/00346"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A298F-9407-D691-5C90-BF5C630ADBEE}"/>
              </a:ext>
            </a:extLst>
          </p:cNvPr>
          <p:cNvSpPr txBox="1"/>
          <p:nvPr/>
        </p:nvSpPr>
        <p:spPr>
          <a:xfrm>
            <a:off x="990600" y="4611231"/>
            <a:ext cx="77723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&lt;Part-ID&gt;00345&lt;/Part-ID&gt;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&lt;Name&gt;Widget-A&lt;/Name&gt;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&lt;Description&gt;This part is used within the frap assembly&lt;/Description&gt;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&lt;Specification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/parts/00345/specification"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currency="USD"&gt;0.10&lt;/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&lt;Quantity&gt;10&lt;/Quantity&gt;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78D62-F892-21DC-C731-332E6E209296}"/>
              </a:ext>
            </a:extLst>
          </p:cNvPr>
          <p:cNvSpPr/>
          <p:nvPr/>
        </p:nvSpPr>
        <p:spPr>
          <a:xfrm>
            <a:off x="2743199" y="3810000"/>
            <a:ext cx="43434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0DD01A-A3B9-0A4B-4B18-8A84AEDC834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14899" y="4038601"/>
            <a:ext cx="0" cy="57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REST?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BA391-54B0-B1E8-DD62-AA4D947C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7"/>
            <a:ext cx="10515600" cy="3423026"/>
          </a:xfrm>
        </p:spPr>
        <p:txBody>
          <a:bodyPr>
            <a:normAutofit/>
          </a:bodyPr>
          <a:lstStyle/>
          <a:p>
            <a:r>
              <a:rPr lang="en-US" sz="2000" dirty="0"/>
              <a:t>XML Example (Hyperlinks)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178B6-F13C-42BF-5FB5-6BDCED0790FB}"/>
              </a:ext>
            </a:extLst>
          </p:cNvPr>
          <p:cNvSpPr txBox="1"/>
          <p:nvPr/>
        </p:nvSpPr>
        <p:spPr>
          <a:xfrm>
            <a:off x="990600" y="3429001"/>
            <a:ext cx="7772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id="00345"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/parts/00345"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id="00346"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/parts/00346"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A298F-9407-D691-5C90-BF5C630ADBEE}"/>
              </a:ext>
            </a:extLst>
          </p:cNvPr>
          <p:cNvSpPr txBox="1"/>
          <p:nvPr/>
        </p:nvSpPr>
        <p:spPr>
          <a:xfrm>
            <a:off x="990600" y="4611231"/>
            <a:ext cx="77723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&lt;Part-ID&gt;00345&lt;/Part-ID&gt;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&lt;Name&gt;Widget-A&lt;/Name&gt;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&lt;Description&gt;This part is used within the frap assembly&lt;/Description&gt;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&lt;Specification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www.parts-depot.com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/parts/00345/specification"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currency="USD"&gt;0.10&lt;/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&lt;Quantity&gt;10&lt;/Quantity&gt;</a:t>
            </a:r>
          </a:p>
          <a:p>
            <a:pPr indent="-91440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78D62-F892-21DC-C731-332E6E209296}"/>
              </a:ext>
            </a:extLst>
          </p:cNvPr>
          <p:cNvSpPr/>
          <p:nvPr/>
        </p:nvSpPr>
        <p:spPr>
          <a:xfrm>
            <a:off x="2743199" y="3810000"/>
            <a:ext cx="43434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0DD01A-A3B9-0A4B-4B18-8A84AEDC834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14899" y="4038601"/>
            <a:ext cx="0" cy="57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3960739-C9C6-753C-BC7F-1EDEE68B0CDA}"/>
              </a:ext>
            </a:extLst>
          </p:cNvPr>
          <p:cNvSpPr/>
          <p:nvPr/>
        </p:nvSpPr>
        <p:spPr>
          <a:xfrm>
            <a:off x="2568220" y="5562600"/>
            <a:ext cx="5508979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1365</Words>
  <Application>Microsoft Macintosh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COMP30220</vt:lpstr>
      <vt:lpstr>Core Topics Covered</vt:lpstr>
      <vt:lpstr>What is REST?</vt:lpstr>
      <vt:lpstr>What is REST?</vt:lpstr>
      <vt:lpstr>What is REST?</vt:lpstr>
      <vt:lpstr>What is REST?</vt:lpstr>
      <vt:lpstr>What is REST?</vt:lpstr>
      <vt:lpstr>What is REST?</vt:lpstr>
      <vt:lpstr>What is REST?</vt:lpstr>
      <vt:lpstr>What is REST?</vt:lpstr>
      <vt:lpstr>HATEOAS</vt:lpstr>
      <vt:lpstr>HATEOAS: Hypermedia As The Engine Of Application State</vt:lpstr>
      <vt:lpstr>Implications of HATEOAS</vt:lpstr>
      <vt:lpstr>REST Maturity Model https://restfulapi.net/richardson-maturity-model/ </vt:lpstr>
      <vt:lpstr>HTTP Methods</vt:lpstr>
      <vt:lpstr>Building REST Applications</vt:lpstr>
      <vt:lpstr>Spring Boot</vt:lpstr>
      <vt:lpstr>Spring Boot: Controllers</vt:lpstr>
      <vt:lpstr>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COMP30220</dc:title>
  <dc:creator>rem collier</dc:creator>
  <cp:lastModifiedBy>rem collier</cp:lastModifiedBy>
  <cp:revision>4</cp:revision>
  <dcterms:created xsi:type="dcterms:W3CDTF">2020-10-28T15:00:29Z</dcterms:created>
  <dcterms:modified xsi:type="dcterms:W3CDTF">2023-03-03T12:51:53Z</dcterms:modified>
</cp:coreProperties>
</file>