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1" r:id="rId8"/>
    <p:sldId id="270" r:id="rId9"/>
    <p:sldId id="272" r:id="rId10"/>
    <p:sldId id="273" r:id="rId11"/>
    <p:sldId id="262" r:id="rId12"/>
    <p:sldId id="264" r:id="rId13"/>
    <p:sldId id="267" r:id="rId14"/>
    <p:sldId id="274" r:id="rId15"/>
    <p:sldId id="282" r:id="rId16"/>
    <p:sldId id="275" r:id="rId17"/>
    <p:sldId id="283" r:id="rId18"/>
    <p:sldId id="285" r:id="rId19"/>
    <p:sldId id="284" r:id="rId20"/>
    <p:sldId id="286" r:id="rId21"/>
    <p:sldId id="276" r:id="rId22"/>
    <p:sldId id="268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46D49-4BD9-4B0B-AAED-7CF441B7FCD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D27CC-28DE-4B28-8211-2A37BF7F161B}">
      <dgm:prSet/>
      <dgm:spPr/>
      <dgm:t>
        <a:bodyPr/>
        <a:lstStyle/>
        <a:p>
          <a:r>
            <a:rPr lang="en-US" dirty="0"/>
            <a:t>Actor Programing </a:t>
          </a:r>
        </a:p>
      </dgm:t>
    </dgm:pt>
    <dgm:pt modelId="{1AE95B9C-E24F-423A-8B9D-38DFB81F5E16}" type="parTrans" cxnId="{C744C5F2-35F2-4514-89BA-51C8FE36CC07}">
      <dgm:prSet/>
      <dgm:spPr/>
      <dgm:t>
        <a:bodyPr/>
        <a:lstStyle/>
        <a:p>
          <a:endParaRPr lang="en-US"/>
        </a:p>
      </dgm:t>
    </dgm:pt>
    <dgm:pt modelId="{78815304-DC58-4CF6-8AFB-2B0C0EB9B399}" type="sibTrans" cxnId="{C744C5F2-35F2-4514-89BA-51C8FE36CC07}">
      <dgm:prSet/>
      <dgm:spPr/>
      <dgm:t>
        <a:bodyPr/>
        <a:lstStyle/>
        <a:p>
          <a:endParaRPr lang="en-US"/>
        </a:p>
      </dgm:t>
    </dgm:pt>
    <dgm:pt modelId="{D5B7437B-750C-4379-BD49-9AFF96D4FEE8}">
      <dgm:prSet/>
      <dgm:spPr/>
      <dgm:t>
        <a:bodyPr/>
        <a:lstStyle/>
        <a:p>
          <a:r>
            <a:rPr lang="en-US" dirty="0" err="1"/>
            <a:t>Akka</a:t>
          </a:r>
          <a:endParaRPr lang="en-US" dirty="0"/>
        </a:p>
      </dgm:t>
    </dgm:pt>
    <dgm:pt modelId="{32905BC6-2093-48BA-8CC2-A386FB3D9D4D}" type="parTrans" cxnId="{5F6500CD-969F-4849-B929-CD7C2A427666}">
      <dgm:prSet/>
      <dgm:spPr/>
      <dgm:t>
        <a:bodyPr/>
        <a:lstStyle/>
        <a:p>
          <a:endParaRPr lang="en-US"/>
        </a:p>
      </dgm:t>
    </dgm:pt>
    <dgm:pt modelId="{B0B8BBC1-1AAD-4B41-A59F-C78D5660AFA5}" type="sibTrans" cxnId="{5F6500CD-969F-4849-B929-CD7C2A427666}">
      <dgm:prSet/>
      <dgm:spPr/>
      <dgm:t>
        <a:bodyPr/>
        <a:lstStyle/>
        <a:p>
          <a:endParaRPr lang="en-US"/>
        </a:p>
      </dgm:t>
    </dgm:pt>
    <dgm:pt modelId="{1A42E96A-0EE1-46AA-9DE0-8936189C9098}" type="pres">
      <dgm:prSet presAssocID="{AEB46D49-4BD9-4B0B-AAED-7CF441B7FCD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A26CC9-0587-4073-8DEA-332A7B9CEFD4}" type="pres">
      <dgm:prSet presAssocID="{A6ED27CC-28DE-4B28-8211-2A37BF7F161B}" presName="hierRoot1" presStyleCnt="0"/>
      <dgm:spPr/>
    </dgm:pt>
    <dgm:pt modelId="{ACFB6541-9CE9-4382-9E19-9EC6748AACAF}" type="pres">
      <dgm:prSet presAssocID="{A6ED27CC-28DE-4B28-8211-2A37BF7F161B}" presName="composite" presStyleCnt="0"/>
      <dgm:spPr/>
    </dgm:pt>
    <dgm:pt modelId="{ACEFED90-E3D0-4CC3-9A9E-DB1F3BDDAB9E}" type="pres">
      <dgm:prSet presAssocID="{A6ED27CC-28DE-4B28-8211-2A37BF7F161B}" presName="background" presStyleLbl="node0" presStyleIdx="0" presStyleCnt="2"/>
      <dgm:spPr/>
    </dgm:pt>
    <dgm:pt modelId="{098AF7DE-45BE-4771-918C-05DA4CEFA152}" type="pres">
      <dgm:prSet presAssocID="{A6ED27CC-28DE-4B28-8211-2A37BF7F161B}" presName="text" presStyleLbl="fgAcc0" presStyleIdx="0" presStyleCnt="2">
        <dgm:presLayoutVars>
          <dgm:chPref val="3"/>
        </dgm:presLayoutVars>
      </dgm:prSet>
      <dgm:spPr/>
    </dgm:pt>
    <dgm:pt modelId="{D4185491-A933-414E-90A6-D1B4174F51F6}" type="pres">
      <dgm:prSet presAssocID="{A6ED27CC-28DE-4B28-8211-2A37BF7F161B}" presName="hierChild2" presStyleCnt="0"/>
      <dgm:spPr/>
    </dgm:pt>
    <dgm:pt modelId="{063D61C6-D431-495A-AE99-72CBB50A0F2F}" type="pres">
      <dgm:prSet presAssocID="{D5B7437B-750C-4379-BD49-9AFF96D4FEE8}" presName="hierRoot1" presStyleCnt="0"/>
      <dgm:spPr/>
    </dgm:pt>
    <dgm:pt modelId="{DCC840C2-0258-4A3C-805B-611CD19C6D46}" type="pres">
      <dgm:prSet presAssocID="{D5B7437B-750C-4379-BD49-9AFF96D4FEE8}" presName="composite" presStyleCnt="0"/>
      <dgm:spPr/>
    </dgm:pt>
    <dgm:pt modelId="{4EF13260-8FB5-44BE-866A-6B1B873A3343}" type="pres">
      <dgm:prSet presAssocID="{D5B7437B-750C-4379-BD49-9AFF96D4FEE8}" presName="background" presStyleLbl="node0" presStyleIdx="1" presStyleCnt="2"/>
      <dgm:spPr/>
    </dgm:pt>
    <dgm:pt modelId="{91AE1E4D-F8AA-4AB7-BAF1-580629BCF291}" type="pres">
      <dgm:prSet presAssocID="{D5B7437B-750C-4379-BD49-9AFF96D4FEE8}" presName="text" presStyleLbl="fgAcc0" presStyleIdx="1" presStyleCnt="2">
        <dgm:presLayoutVars>
          <dgm:chPref val="3"/>
        </dgm:presLayoutVars>
      </dgm:prSet>
      <dgm:spPr/>
    </dgm:pt>
    <dgm:pt modelId="{D93C3B64-C8DC-4FF9-B8D5-27110C55B6A1}" type="pres">
      <dgm:prSet presAssocID="{D5B7437B-750C-4379-BD49-9AFF96D4FEE8}" presName="hierChild2" presStyleCnt="0"/>
      <dgm:spPr/>
    </dgm:pt>
  </dgm:ptLst>
  <dgm:cxnLst>
    <dgm:cxn modelId="{CF1D1D33-E5B6-4659-B488-D9605D230B1B}" type="presOf" srcId="{A6ED27CC-28DE-4B28-8211-2A37BF7F161B}" destId="{098AF7DE-45BE-4771-918C-05DA4CEFA152}" srcOrd="0" destOrd="0" presId="urn:microsoft.com/office/officeart/2005/8/layout/hierarchy1"/>
    <dgm:cxn modelId="{5F6500CD-969F-4849-B929-CD7C2A427666}" srcId="{AEB46D49-4BD9-4B0B-AAED-7CF441B7FCD0}" destId="{D5B7437B-750C-4379-BD49-9AFF96D4FEE8}" srcOrd="1" destOrd="0" parTransId="{32905BC6-2093-48BA-8CC2-A386FB3D9D4D}" sibTransId="{B0B8BBC1-1AAD-4B41-A59F-C78D5660AFA5}"/>
    <dgm:cxn modelId="{7DBCC8D0-5F62-4643-BD63-B4E127C641AE}" type="presOf" srcId="{D5B7437B-750C-4379-BD49-9AFF96D4FEE8}" destId="{91AE1E4D-F8AA-4AB7-BAF1-580629BCF291}" srcOrd="0" destOrd="0" presId="urn:microsoft.com/office/officeart/2005/8/layout/hierarchy1"/>
    <dgm:cxn modelId="{C744C5F2-35F2-4514-89BA-51C8FE36CC07}" srcId="{AEB46D49-4BD9-4B0B-AAED-7CF441B7FCD0}" destId="{A6ED27CC-28DE-4B28-8211-2A37BF7F161B}" srcOrd="0" destOrd="0" parTransId="{1AE95B9C-E24F-423A-8B9D-38DFB81F5E16}" sibTransId="{78815304-DC58-4CF6-8AFB-2B0C0EB9B399}"/>
    <dgm:cxn modelId="{29BE34FA-D0BE-4E5E-AB9C-445575360F22}" type="presOf" srcId="{AEB46D49-4BD9-4B0B-AAED-7CF441B7FCD0}" destId="{1A42E96A-0EE1-46AA-9DE0-8936189C9098}" srcOrd="0" destOrd="0" presId="urn:microsoft.com/office/officeart/2005/8/layout/hierarchy1"/>
    <dgm:cxn modelId="{D6845ED8-F54A-40FB-A72D-8BDB20D1C6CA}" type="presParOf" srcId="{1A42E96A-0EE1-46AA-9DE0-8936189C9098}" destId="{E2A26CC9-0587-4073-8DEA-332A7B9CEFD4}" srcOrd="0" destOrd="0" presId="urn:microsoft.com/office/officeart/2005/8/layout/hierarchy1"/>
    <dgm:cxn modelId="{AE72F463-4209-40DB-A744-CB7C539C93B1}" type="presParOf" srcId="{E2A26CC9-0587-4073-8DEA-332A7B9CEFD4}" destId="{ACFB6541-9CE9-4382-9E19-9EC6748AACAF}" srcOrd="0" destOrd="0" presId="urn:microsoft.com/office/officeart/2005/8/layout/hierarchy1"/>
    <dgm:cxn modelId="{3E5B4B92-2AFC-4618-AC2B-4EFF4DF4D561}" type="presParOf" srcId="{ACFB6541-9CE9-4382-9E19-9EC6748AACAF}" destId="{ACEFED90-E3D0-4CC3-9A9E-DB1F3BDDAB9E}" srcOrd="0" destOrd="0" presId="urn:microsoft.com/office/officeart/2005/8/layout/hierarchy1"/>
    <dgm:cxn modelId="{A2612E21-C234-4DE7-AE66-EE9B5E5517A0}" type="presParOf" srcId="{ACFB6541-9CE9-4382-9E19-9EC6748AACAF}" destId="{098AF7DE-45BE-4771-918C-05DA4CEFA152}" srcOrd="1" destOrd="0" presId="urn:microsoft.com/office/officeart/2005/8/layout/hierarchy1"/>
    <dgm:cxn modelId="{6BDAD77F-CC2A-432F-BFF6-B55CAEE78DE8}" type="presParOf" srcId="{E2A26CC9-0587-4073-8DEA-332A7B9CEFD4}" destId="{D4185491-A933-414E-90A6-D1B4174F51F6}" srcOrd="1" destOrd="0" presId="urn:microsoft.com/office/officeart/2005/8/layout/hierarchy1"/>
    <dgm:cxn modelId="{84D1B0E6-0085-4F3B-9A09-F66013AE1263}" type="presParOf" srcId="{1A42E96A-0EE1-46AA-9DE0-8936189C9098}" destId="{063D61C6-D431-495A-AE99-72CBB50A0F2F}" srcOrd="1" destOrd="0" presId="urn:microsoft.com/office/officeart/2005/8/layout/hierarchy1"/>
    <dgm:cxn modelId="{88903312-E920-4F50-A0F4-05108E15C6E0}" type="presParOf" srcId="{063D61C6-D431-495A-AE99-72CBB50A0F2F}" destId="{DCC840C2-0258-4A3C-805B-611CD19C6D46}" srcOrd="0" destOrd="0" presId="urn:microsoft.com/office/officeart/2005/8/layout/hierarchy1"/>
    <dgm:cxn modelId="{9738CC9D-D40C-4268-B09C-61E2C07059E2}" type="presParOf" srcId="{DCC840C2-0258-4A3C-805B-611CD19C6D46}" destId="{4EF13260-8FB5-44BE-866A-6B1B873A3343}" srcOrd="0" destOrd="0" presId="urn:microsoft.com/office/officeart/2005/8/layout/hierarchy1"/>
    <dgm:cxn modelId="{99052355-F256-41EE-AF0E-EA8A0FAA0B63}" type="presParOf" srcId="{DCC840C2-0258-4A3C-805B-611CD19C6D46}" destId="{91AE1E4D-F8AA-4AB7-BAF1-580629BCF291}" srcOrd="1" destOrd="0" presId="urn:microsoft.com/office/officeart/2005/8/layout/hierarchy1"/>
    <dgm:cxn modelId="{BF2E614D-DDC1-415F-98E4-9B975E6795F5}" type="presParOf" srcId="{063D61C6-D431-495A-AE99-72CBB50A0F2F}" destId="{D93C3B64-C8DC-4FF9-B8D5-27110C55B6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FED90-E3D0-4CC3-9A9E-DB1F3BDDAB9E}">
      <dsp:nvSpPr>
        <dsp:cNvPr id="0" name=""/>
        <dsp:cNvSpPr/>
      </dsp:nvSpPr>
      <dsp:spPr>
        <a:xfrm>
          <a:off x="676737" y="1378"/>
          <a:ext cx="3634071" cy="2307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AF7DE-45BE-4771-918C-05DA4CEFA152}">
      <dsp:nvSpPr>
        <dsp:cNvPr id="0" name=""/>
        <dsp:cNvSpPr/>
      </dsp:nvSpPr>
      <dsp:spPr>
        <a:xfrm>
          <a:off x="1080522" y="384974"/>
          <a:ext cx="3634071" cy="2307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Actor Programing </a:t>
          </a:r>
        </a:p>
      </dsp:txBody>
      <dsp:txXfrm>
        <a:off x="1148110" y="452562"/>
        <a:ext cx="3498895" cy="2172459"/>
      </dsp:txXfrm>
    </dsp:sp>
    <dsp:sp modelId="{4EF13260-8FB5-44BE-866A-6B1B873A3343}">
      <dsp:nvSpPr>
        <dsp:cNvPr id="0" name=""/>
        <dsp:cNvSpPr/>
      </dsp:nvSpPr>
      <dsp:spPr>
        <a:xfrm>
          <a:off x="5118380" y="1378"/>
          <a:ext cx="3634071" cy="2307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E1E4D-F8AA-4AB7-BAF1-580629BCF291}">
      <dsp:nvSpPr>
        <dsp:cNvPr id="0" name=""/>
        <dsp:cNvSpPr/>
      </dsp:nvSpPr>
      <dsp:spPr>
        <a:xfrm>
          <a:off x="5522166" y="384974"/>
          <a:ext cx="3634071" cy="2307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 err="1"/>
            <a:t>Akka</a:t>
          </a:r>
          <a:endParaRPr lang="en-US" sz="5200" kern="1200" dirty="0"/>
        </a:p>
      </dsp:txBody>
      <dsp:txXfrm>
        <a:off x="5589754" y="452562"/>
        <a:ext cx="3498895" cy="2172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DE25-E08B-4E66-A98D-9B0B4660F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39F0C-55C7-46DC-9AAD-76A8CA7E6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D7D24-9EBF-4876-82A0-82E4C759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44C61-74B3-4F46-B86B-4B496B07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DE26-84D1-4CE1-9058-23F42F0B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299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9668-BBDB-4679-960B-C39C2A0C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F41E8-D58D-437B-B23E-DFB33AFB9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ACEF-5B0F-4906-A035-4169927C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C3E00-3CB3-4B82-B1AF-A51DD62F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3C4FC-86E7-49B7-AED3-C682A5B9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73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B8AE9-D95A-4AC7-8CFF-C33EE229A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CD0B2-5068-44F0-B3DC-CA750270A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2E04C-6877-482C-9FEB-1C436295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23175-A3F7-40FE-A510-C54F64A2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D4322-0615-4F92-B7F9-72232469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75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188C-413B-4970-A1F3-8C060662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B260-7FD9-4685-8808-25D9B0A6A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4B1E8-FCBB-4DE8-8B9D-A2F8ABB1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7091E-5EED-468B-8C5B-DB185485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5714-73DB-4AC2-8E96-8E5B0F32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505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71AA-1873-4EFD-AF4D-AC9C77DE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39043-A731-474A-899E-A117975A3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ED2B2-8618-47CC-8241-247A0BE30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9D0A2-B42B-44ED-82F3-D66849DE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7FEBC-469D-4586-BABE-3AEEC987D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589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4DC2-974F-4961-B5B2-6889F9C4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1176-8966-4B56-B825-10483A7FD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6DD95-AF8A-4194-A1B7-EA8813E14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D708A-571B-4204-98E2-1A03853E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E1B5E-8A67-46D6-BD72-77E18339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5DE7-DD2C-4C09-AC8F-3E3824AB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112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9FD5-861E-491F-9920-5BD5C659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6FBF-40FE-4885-8D5D-2766CBFE0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FCA92-C3EC-4572-AF9B-24D6A9B78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E4F3F-1149-4FC9-B0BB-D76D2336D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FB683-2D35-4210-8AD8-2F8CE7A26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86A74-CA1B-4902-8D39-B23148F4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06DFB-BD25-46FF-BB25-A1554871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BAD47-A98F-4093-B84A-C6477525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5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7785-9A5B-4F17-ABD9-DF3E610D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8196B-9A27-4D8E-81CC-27F26C9C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2C53D-4CE3-48B5-A05F-1CA1579D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03778-3D84-49BD-A5CE-142D1A39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055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B834C-0B41-41E3-BD55-44608CDA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00C2C-653D-4D1E-8343-6B5927EA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1DC72-032F-4880-A955-C6ACE96A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269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71B3-B2A8-4BC5-BB30-A79973D0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D984D-BAC8-4F72-9C16-B68DFF872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B8054-E7C5-45FC-BE51-4E14AC1FD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D6994-5E2E-4EE1-9743-0DF0C9CD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D996F-5448-4CAB-B5DE-D49DDFEE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14A18-F3AF-4264-89CB-00C4A3E1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740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E9C2-319C-4413-9467-59451C3E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B1214-3A25-43C1-9D7D-262DB4EE5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CC0A0-F458-4F44-807A-3675260F6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4681-8CAA-449A-9AB5-E7C2DFB1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8805-F420-4E91-83D1-B40E55A06E1B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758C7-6AB6-4D57-B4DD-9C37C823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18830-2034-4998-8C43-59C80C5C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115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44455-AD96-4822-B1F3-E71C3CEB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EF9DE-55EA-4BB6-96B3-7958D326B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F26D-DD93-4BD3-98D0-67DCD560F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F8805-F420-4E91-83D1-B40E55A06E1B}" type="datetimeFigureOut">
              <a:rPr lang="en-IE" smtClean="0"/>
              <a:t>10/03/2023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723D-3161-4111-9010-74F933F14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31E23-E134-42EC-93AD-12C81A112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7E30B-E8E6-470A-AD47-600B0E4A716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85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ightbend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akka.io/docs/akka/current/fault-toleranc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akka.io/docs/akka/current/typed/testing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akka.io/docs/akka-http/curren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.akka.io/docs/akka/current/typed/index-cluster.html" TargetMode="External"/><Relationship Id="rId4" Type="http://schemas.openxmlformats.org/officeDocument/2006/relationships/hyperlink" Target="https://doc.akka.io/docs/akka-grpc/current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akka.io/docs/akka-http/curr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B3A2F9-E9B4-4005-9C51-E30F19949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COMP41720</a:t>
            </a:r>
            <a:endParaRPr lang="en-I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92FC6-6BE5-4C67-9AB0-B77477651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Distributed Systems: </a:t>
            </a:r>
            <a:r>
              <a:rPr lang="en-US">
                <a:solidFill>
                  <a:srgbClr val="FFFFFF"/>
                </a:solidFill>
              </a:rPr>
              <a:t>Actor Programming</a:t>
            </a:r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89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129311-264B-4042-86F9-DEA091FE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Actor Supervision</a:t>
            </a:r>
            <a:endParaRPr lang="en-I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658F8-80D1-44AC-BB96-A0F47DC3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765030"/>
          </a:xfrm>
        </p:spPr>
        <p:txBody>
          <a:bodyPr>
            <a:norm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supervisor </a:t>
            </a:r>
            <a:r>
              <a:rPr lang="en-GB" sz="2000" dirty="0"/>
              <a:t>of an actor is the actor that created it</a:t>
            </a:r>
          </a:p>
          <a:p>
            <a:pPr lvl="1"/>
            <a:r>
              <a:rPr lang="en-GB" sz="1600" dirty="0"/>
              <a:t>Actors are created to delegate tasks to a subordinate.</a:t>
            </a:r>
          </a:p>
          <a:p>
            <a:pPr lvl="1"/>
            <a:r>
              <a:rPr lang="en-GB" sz="1600" dirty="0"/>
              <a:t>Supervisors play a key role in </a:t>
            </a:r>
            <a:r>
              <a:rPr lang="en-GB" sz="1600" b="1" dirty="0"/>
              <a:t>failure handling…</a:t>
            </a:r>
            <a:endParaRPr lang="en-GB" sz="1600" dirty="0"/>
          </a:p>
          <a:p>
            <a:r>
              <a:rPr lang="en-GB" sz="2000" dirty="0"/>
              <a:t>When an actor fails (throws an exception):</a:t>
            </a:r>
          </a:p>
          <a:p>
            <a:pPr lvl="1"/>
            <a:r>
              <a:rPr lang="en-GB" sz="1600" dirty="0"/>
              <a:t>it suspends itself and all its children</a:t>
            </a:r>
          </a:p>
          <a:p>
            <a:pPr lvl="1"/>
            <a:r>
              <a:rPr lang="en-GB" sz="1600" dirty="0"/>
              <a:t>it notifies its supervisor of the failure.</a:t>
            </a:r>
          </a:p>
          <a:p>
            <a:r>
              <a:rPr lang="en-GB" sz="2000" dirty="0"/>
              <a:t>The supervisor chooses how to respond to the failure:</a:t>
            </a:r>
          </a:p>
          <a:p>
            <a:pPr lvl="1"/>
            <a:r>
              <a:rPr lang="en-GB" sz="1600" dirty="0"/>
              <a:t>resume the actor (and its children);</a:t>
            </a:r>
          </a:p>
          <a:p>
            <a:pPr lvl="1"/>
            <a:r>
              <a:rPr lang="en-GB" sz="1600" dirty="0"/>
              <a:t>restart the actor (deleting its memory) and its children;</a:t>
            </a:r>
          </a:p>
          <a:p>
            <a:pPr lvl="1"/>
            <a:r>
              <a:rPr lang="en-GB" sz="1600" dirty="0"/>
              <a:t>terminate the actor and its children or </a:t>
            </a:r>
          </a:p>
          <a:p>
            <a:pPr lvl="1"/>
            <a:r>
              <a:rPr lang="en-GB" sz="1600" dirty="0"/>
              <a:t>failing itself.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9E5E92F-EEAC-4A7D-A881-2E6DBE759741}"/>
              </a:ext>
            </a:extLst>
          </p:cNvPr>
          <p:cNvSpPr/>
          <p:nvPr/>
        </p:nvSpPr>
        <p:spPr>
          <a:xfrm>
            <a:off x="8830491" y="3309257"/>
            <a:ext cx="1410789" cy="2713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Supervisor</a:t>
            </a:r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3E186A-3697-46BE-9E03-7616DC9E4200}"/>
              </a:ext>
            </a:extLst>
          </p:cNvPr>
          <p:cNvSpPr/>
          <p:nvPr/>
        </p:nvSpPr>
        <p:spPr>
          <a:xfrm>
            <a:off x="8830491" y="4534608"/>
            <a:ext cx="1410789" cy="2713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2</a:t>
            </a:r>
            <a:endParaRPr lang="en-I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71D6DC-A64B-449E-AF6A-0E692D3ECADB}"/>
              </a:ext>
            </a:extLst>
          </p:cNvPr>
          <p:cNvSpPr/>
          <p:nvPr/>
        </p:nvSpPr>
        <p:spPr>
          <a:xfrm>
            <a:off x="7276011" y="4534608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1</a:t>
            </a:r>
            <a:endParaRPr lang="en-I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A3318F-90E3-401B-AFA2-145F92F8BA22}"/>
              </a:ext>
            </a:extLst>
          </p:cNvPr>
          <p:cNvSpPr/>
          <p:nvPr/>
        </p:nvSpPr>
        <p:spPr>
          <a:xfrm>
            <a:off x="10379225" y="4534608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3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A99CAF-945B-4D3D-8800-56E227072870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9535886" y="3580616"/>
            <a:ext cx="1548734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99EF44-FB40-4A32-9369-8184BAD2557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535886" y="3580616"/>
            <a:ext cx="0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AFC57F-25C7-44B9-BC66-22127FA0685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7981406" y="3580616"/>
            <a:ext cx="1554480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7B6852-7CEA-44DF-A2C5-1972718AA75C}"/>
              </a:ext>
            </a:extLst>
          </p:cNvPr>
          <p:cNvSpPr/>
          <p:nvPr/>
        </p:nvSpPr>
        <p:spPr>
          <a:xfrm>
            <a:off x="9535885" y="5759959"/>
            <a:ext cx="1410789" cy="2713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5</a:t>
            </a:r>
            <a:endParaRPr lang="en-IE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91828F-47E3-4015-986C-53D527E6D66A}"/>
              </a:ext>
            </a:extLst>
          </p:cNvPr>
          <p:cNvSpPr/>
          <p:nvPr/>
        </p:nvSpPr>
        <p:spPr>
          <a:xfrm>
            <a:off x="7981405" y="5759959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4</a:t>
            </a:r>
            <a:endParaRPr lang="en-IE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A3FBE8-BC3A-4DA1-ABF9-51E1E36CC04C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9535886" y="4805967"/>
            <a:ext cx="705394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6534CF-ADBB-4A41-8912-4355D135FC58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8686800" y="4805967"/>
            <a:ext cx="849086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Down 32">
            <a:extLst>
              <a:ext uri="{FF2B5EF4-FFF2-40B4-BE49-F238E27FC236}">
                <a16:creationId xmlns:a16="http://schemas.microsoft.com/office/drawing/2014/main" id="{6459B83B-BB22-43A3-B1BB-2AC13A626B26}"/>
              </a:ext>
            </a:extLst>
          </p:cNvPr>
          <p:cNvSpPr/>
          <p:nvPr/>
        </p:nvSpPr>
        <p:spPr>
          <a:xfrm rot="10800000">
            <a:off x="9546314" y="3796902"/>
            <a:ext cx="317943" cy="6725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E1597F-1D15-4003-868B-D0B84E8062DD}"/>
              </a:ext>
            </a:extLst>
          </p:cNvPr>
          <p:cNvSpPr txBox="1"/>
          <p:nvPr/>
        </p:nvSpPr>
        <p:spPr>
          <a:xfrm>
            <a:off x="9793309" y="4173754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2891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CC3FB0-3464-4674-BE43-6A75ECDD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Akka</a:t>
            </a:r>
            <a:r>
              <a:rPr lang="en-US" sz="4000" dirty="0">
                <a:solidFill>
                  <a:srgbClr val="FFFFFF"/>
                </a:solidFill>
              </a:rPr>
              <a:t> &amp; Actor Programming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B083-8CFD-434C-B0B5-87FC75E6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6469349" cy="3403080"/>
          </a:xfrm>
        </p:spPr>
        <p:txBody>
          <a:bodyPr>
            <a:normAutofit/>
          </a:bodyPr>
          <a:lstStyle/>
          <a:p>
            <a:r>
              <a:rPr lang="en-GB" sz="2000" dirty="0" err="1"/>
              <a:t>Akka</a:t>
            </a:r>
            <a:r>
              <a:rPr lang="en-GB" sz="2000" dirty="0"/>
              <a:t> is an implementation of the Actor Model.</a:t>
            </a:r>
          </a:p>
          <a:p>
            <a:pPr lvl="1"/>
            <a:r>
              <a:rPr lang="en-GB" sz="1600" dirty="0"/>
              <a:t>Created by </a:t>
            </a:r>
            <a:r>
              <a:rPr lang="en-GB" sz="1600" dirty="0" err="1"/>
              <a:t>Jonás</a:t>
            </a:r>
            <a:r>
              <a:rPr lang="en-GB" sz="1600" dirty="0"/>
              <a:t> Boner (CTO &amp; Founder of </a:t>
            </a:r>
            <a:r>
              <a:rPr lang="en-GB" sz="1600" dirty="0" err="1"/>
              <a:t>Lightbend</a:t>
            </a:r>
            <a:r>
              <a:rPr lang="en-GB" sz="1600" dirty="0"/>
              <a:t>)</a:t>
            </a:r>
          </a:p>
          <a:p>
            <a:pPr lvl="1"/>
            <a:r>
              <a:rPr lang="en-GB" sz="1600" dirty="0"/>
              <a:t>Inspired by Erlang; built for Scala (Martin </a:t>
            </a:r>
            <a:r>
              <a:rPr lang="en-GB" sz="1600" dirty="0" err="1"/>
              <a:t>Odersky</a:t>
            </a:r>
            <a:r>
              <a:rPr lang="en-GB" sz="1600" dirty="0"/>
              <a:t> is a co-founder)</a:t>
            </a:r>
          </a:p>
          <a:p>
            <a:r>
              <a:rPr lang="en-GB" sz="2000" dirty="0"/>
              <a:t>Core part of the </a:t>
            </a:r>
            <a:r>
              <a:rPr lang="en-GB" sz="2000" dirty="0" err="1"/>
              <a:t>Lightbend</a:t>
            </a:r>
            <a:r>
              <a:rPr lang="en-GB" sz="2000" dirty="0"/>
              <a:t> technology stack…</a:t>
            </a:r>
          </a:p>
          <a:p>
            <a:pPr lvl="1"/>
            <a:r>
              <a:rPr lang="en-GB" sz="1600" dirty="0">
                <a:hlinkClick r:id="rId3"/>
              </a:rPr>
              <a:t>http://lightbend.com</a:t>
            </a:r>
            <a:endParaRPr lang="en-GB" sz="1600" dirty="0"/>
          </a:p>
          <a:p>
            <a:pPr lvl="1"/>
            <a:r>
              <a:rPr lang="en-GB" sz="1600" dirty="0"/>
              <a:t>Initially released in 2010</a:t>
            </a:r>
          </a:p>
          <a:p>
            <a:pPr lvl="1"/>
            <a:r>
              <a:rPr lang="en-GB" sz="1600" dirty="0"/>
              <a:t>Can also program </a:t>
            </a:r>
            <a:r>
              <a:rPr lang="en-GB" sz="1600" dirty="0" err="1"/>
              <a:t>Akka</a:t>
            </a:r>
            <a:r>
              <a:rPr lang="en-GB" sz="1600" dirty="0"/>
              <a:t> Actors in Java.</a:t>
            </a:r>
          </a:p>
          <a:p>
            <a:r>
              <a:rPr lang="en-GB" sz="2000" dirty="0"/>
              <a:t>Has seen extensive commercial use</a:t>
            </a:r>
          </a:p>
          <a:p>
            <a:pPr lvl="1"/>
            <a:r>
              <a:rPr lang="en-GB" sz="1600" dirty="0"/>
              <a:t>Presence indicator on Linked-in</a:t>
            </a:r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0D2916E8-6C38-4E64-A6DF-9B3A404EA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274" y="2925088"/>
            <a:ext cx="4543121" cy="3220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21EE2A-B197-45AE-AD94-D21FA3BF0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9017" y="5233920"/>
            <a:ext cx="2220652" cy="91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1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1F5F37-53DD-4A50-B933-53E4553A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Lightbend</a:t>
            </a:r>
            <a:r>
              <a:rPr lang="en-US" sz="4000" dirty="0">
                <a:solidFill>
                  <a:srgbClr val="FFFFFF"/>
                </a:solidFill>
              </a:rPr>
              <a:t> Customers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(https://www.lightbend.com/customers)</a:t>
            </a:r>
            <a:endParaRPr lang="en-IE" sz="4000" dirty="0">
              <a:solidFill>
                <a:srgbClr val="FFFFFF"/>
              </a:solidFill>
            </a:endParaRP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B6D716C-1AE5-4CF2-B126-B4E874AA710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061920" y="2753936"/>
            <a:ext cx="3687920" cy="4004160"/>
          </a:xfrm>
          <a:prstGeom prst="rect">
            <a:avLst/>
          </a:prstGeo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F58AA1A8-633F-4C3D-9B2C-72F100F64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095" y="2770396"/>
            <a:ext cx="3657600" cy="400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23D26-D451-43D6-A1EA-7E85335B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Implementing an </a:t>
            </a:r>
            <a:r>
              <a:rPr lang="en-US" sz="4000" dirty="0" err="1">
                <a:solidFill>
                  <a:srgbClr val="FFFFFF"/>
                </a:solidFill>
              </a:rPr>
              <a:t>Akka</a:t>
            </a:r>
            <a:r>
              <a:rPr lang="en-US" sz="4000" dirty="0">
                <a:solidFill>
                  <a:srgbClr val="FFFFFF"/>
                </a:solidFill>
              </a:rPr>
              <a:t> Actor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FF5E-B266-4DE5-A28A-5E1B61D38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7" y="3092969"/>
            <a:ext cx="6235336" cy="36735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Easy to implement: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Extend the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AbstractActor</a:t>
            </a:r>
            <a:r>
              <a:rPr lang="en-US" sz="1600" dirty="0">
                <a:solidFill>
                  <a:srgbClr val="000000"/>
                </a:solidFill>
              </a:rPr>
              <a:t> class.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Implement the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createReceive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</a:rPr>
              <a:t> method.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To send a message:</a:t>
            </a:r>
          </a:p>
          <a:p>
            <a:pPr marL="457200" lvl="1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getSender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().tell(&lt;message&gt;,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getSelf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en-IE" sz="2000" dirty="0">
              <a:solidFill>
                <a:srgbClr val="000000"/>
              </a:solidFill>
            </a:endParaRPr>
          </a:p>
          <a:p>
            <a:r>
              <a:rPr lang="en-IE" sz="2000" dirty="0">
                <a:solidFill>
                  <a:srgbClr val="000000"/>
                </a:solidFill>
              </a:rPr>
              <a:t>To create a child actor:</a:t>
            </a:r>
          </a:p>
          <a:p>
            <a:pPr marL="457200" lvl="1" indent="0">
              <a:buNone/>
            </a:pPr>
            <a:r>
              <a:rPr lang="en-US" sz="16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context.actorOf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Props.create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Child.class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"Child");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6F325-A298-42DD-BDAB-94A231F35779}"/>
              </a:ext>
            </a:extLst>
          </p:cNvPr>
          <p:cNvSpPr txBox="1"/>
          <p:nvPr/>
        </p:nvSpPr>
        <p:spPr>
          <a:xfrm>
            <a:off x="6244046" y="3092970"/>
            <a:ext cx="5765075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Hello extends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AbstractActor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Receive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createReceive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receiveBuilder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.match(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HelloMessage.class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msg -&gt; {</a:t>
            </a:r>
          </a:p>
          <a:p>
            <a:pPr marL="0"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World");</a:t>
            </a:r>
          </a:p>
          <a:p>
            <a:pPr marL="0"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})</a:t>
            </a:r>
          </a:p>
          <a:p>
            <a:pPr marL="0"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.build();</a:t>
            </a:r>
          </a:p>
          <a:p>
            <a:pPr marL="0"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5DDBD-2544-419D-A71D-B48CAC4CB382}"/>
              </a:ext>
            </a:extLst>
          </p:cNvPr>
          <p:cNvSpPr txBox="1"/>
          <p:nvPr/>
        </p:nvSpPr>
        <p:spPr>
          <a:xfrm>
            <a:off x="6244046" y="5617217"/>
            <a:ext cx="576507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5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9FA946-5DBC-4626-BFC6-46DE0BEA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Deploying an </a:t>
            </a:r>
            <a:r>
              <a:rPr lang="en-US" sz="4000" dirty="0" err="1">
                <a:solidFill>
                  <a:srgbClr val="FFFFFF"/>
                </a:solidFill>
              </a:rPr>
              <a:t>Akka</a:t>
            </a:r>
            <a:r>
              <a:rPr lang="en-US" sz="4000" dirty="0">
                <a:solidFill>
                  <a:srgbClr val="FFFFFF"/>
                </a:solidFill>
              </a:rPr>
              <a:t> Actor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BC46-4321-4053-8AE8-15F952193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HelloApp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ActorSystem.create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ContentSystem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final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hello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system.actorOf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Props.create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Hello.class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“hello“ 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hello.tell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HelloMessage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null);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7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89821A-5C93-458E-A442-60692F4C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Akka</a:t>
            </a:r>
            <a:r>
              <a:rPr lang="en-US" sz="4000" dirty="0">
                <a:solidFill>
                  <a:srgbClr val="FFFFFF"/>
                </a:solidFill>
              </a:rPr>
              <a:t> Failure Handling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https://doc.akka.io/docs/akka/current/fault-tolerance.html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IE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DA71-E4FC-406B-B30D-39F6BC19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5" y="3092970"/>
            <a:ext cx="10368927" cy="3765030"/>
          </a:xfrm>
        </p:spPr>
        <p:txBody>
          <a:bodyPr>
            <a:norm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Actors supervise their children</a:t>
            </a:r>
          </a:p>
          <a:p>
            <a:pPr lvl="1"/>
            <a:r>
              <a:rPr lang="en-GB" sz="1800" dirty="0">
                <a:cs typeface="Courier New" panose="02070309020205020404" pitchFamily="49" charset="0"/>
              </a:rPr>
              <a:t>The default strategy is to restart children that suffer from an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GB" sz="1800" dirty="0">
                <a:cs typeface="Courier New" panose="02070309020205020404" pitchFamily="49" charset="0"/>
              </a:rPr>
              <a:t> exception or to escalate children that suffer from a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Throwable</a:t>
            </a:r>
            <a:r>
              <a:rPr lang="en-GB" sz="1800" dirty="0">
                <a:cs typeface="Courier New" panose="02070309020205020404" pitchFamily="49" charset="0"/>
              </a:rPr>
              <a:t> exception.</a:t>
            </a:r>
          </a:p>
          <a:p>
            <a:pPr lvl="1"/>
            <a:r>
              <a:rPr lang="en-GB" sz="1800" dirty="0">
                <a:cs typeface="Courier New" panose="02070309020205020404" pitchFamily="49" charset="0"/>
              </a:rPr>
              <a:t>This can be overridden by defining a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SupervisorStrategy</a:t>
            </a:r>
            <a:r>
              <a:rPr lang="en-GB" sz="1800" dirty="0">
                <a:cs typeface="Courier New" panose="02070309020205020404" pitchFamily="49" charset="0"/>
              </a:rPr>
              <a:t> within an actor implementation.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C9A53-3BFE-06AC-E44E-B9A88D796F37}"/>
              </a:ext>
            </a:extLst>
          </p:cNvPr>
          <p:cNvSpPr txBox="1"/>
          <p:nvPr/>
        </p:nvSpPr>
        <p:spPr>
          <a:xfrm>
            <a:off x="1972639" y="4395833"/>
            <a:ext cx="79624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SupervisorStrategy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strategy =</a:t>
            </a:r>
          </a:p>
          <a:p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new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OneForOneStrategy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10,</a:t>
            </a:r>
          </a:p>
          <a:p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Duration.ofMinutes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(1),</a:t>
            </a:r>
          </a:p>
          <a:p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DeciderBuilder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.match(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ArithmeticException.class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e -&gt;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SupervisorStrategy.resume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.match(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NullPointerException.class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e -&gt;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SupervisorStrategy.restart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.match(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IllegalArgumentException.class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e -&gt;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SupervisorStrategy.stop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matchAny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(o -&gt;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SupervisorStrategy.escalate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.build());</a:t>
            </a:r>
          </a:p>
          <a:p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 public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SupervisorStrategy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supervisorStrategy</a:t>
            </a: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strategy; 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5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89821A-5C93-458E-A442-60692F4C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Akka</a:t>
            </a:r>
            <a:r>
              <a:rPr lang="en-US" sz="4000" dirty="0">
                <a:solidFill>
                  <a:srgbClr val="FFFFFF"/>
                </a:solidFill>
              </a:rPr>
              <a:t> Unit Testing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https://doc.akka.io/docs/akka/current/typed/testing.html</a:t>
            </a:r>
            <a:endParaRPr lang="en-IE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DA71-E4FC-406B-B30D-39F6BC19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6156522" cy="3765030"/>
          </a:xfrm>
        </p:spPr>
        <p:txBody>
          <a:bodyPr>
            <a:normAutofit/>
          </a:bodyPr>
          <a:lstStyle/>
          <a:p>
            <a:r>
              <a:rPr lang="en-GB" sz="2000" dirty="0" err="1">
                <a:cs typeface="Courier New" panose="02070309020205020404" pitchFamily="49" charset="0"/>
              </a:rPr>
              <a:t>Akka</a:t>
            </a:r>
            <a:r>
              <a:rPr lang="en-GB" sz="2000" dirty="0">
                <a:cs typeface="Courier New" panose="02070309020205020404" pitchFamily="49" charset="0"/>
              </a:rPr>
              <a:t> Unit testing builds on Junit via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TestKit</a:t>
            </a:r>
            <a:r>
              <a:rPr lang="en-GB" sz="2000" dirty="0">
                <a:cs typeface="Courier New" panose="02070309020205020404" pitchFamily="49" charset="0"/>
              </a:rPr>
              <a:t> class</a:t>
            </a:r>
          </a:p>
          <a:p>
            <a:pPr lvl="1"/>
            <a:r>
              <a:rPr lang="en-GB" sz="1800" dirty="0">
                <a:cs typeface="Courier New" panose="02070309020205020404" pitchFamily="49" charset="0"/>
              </a:rPr>
              <a:t>Implements a wrapper around a purpose build actor.</a:t>
            </a:r>
          </a:p>
          <a:p>
            <a:pPr lvl="1"/>
            <a:endParaRPr lang="en-GB" sz="1800" dirty="0"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Provides methods to check assertions relevant to actor programming:</a:t>
            </a:r>
          </a:p>
          <a:p>
            <a:pPr lvl="1"/>
            <a:r>
              <a:rPr lang="en-GB" sz="1800" dirty="0"/>
              <a:t>Guarantees that a given message will be received.</a:t>
            </a:r>
          </a:p>
          <a:p>
            <a:pPr lvl="1"/>
            <a:r>
              <a:rPr lang="en-GB" sz="1800" dirty="0"/>
              <a:t>Guarantees upper bound time constraints on the receipt of a message</a:t>
            </a:r>
          </a:p>
          <a:p>
            <a:pPr lvl="1"/>
            <a:r>
              <a:rPr lang="en-GB" sz="1800" dirty="0"/>
              <a:t>Guarantees around message ordering in protocols</a:t>
            </a:r>
          </a:p>
          <a:p>
            <a:pPr lvl="2"/>
            <a:endParaRPr lang="en-GB" sz="1400" dirty="0"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87551-9B94-6250-4A01-A34C4A6C7EFE}"/>
              </a:ext>
            </a:extLst>
          </p:cNvPr>
          <p:cNvSpPr txBox="1"/>
          <p:nvPr/>
        </p:nvSpPr>
        <p:spPr>
          <a:xfrm>
            <a:off x="7723863" y="3174933"/>
            <a:ext cx="43611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200" dirty="0">
                <a:latin typeface="Menlo" panose="020B0609030804020204" pitchFamily="49" charset="0"/>
              </a:rPr>
              <a:t>&lt;!-- </a:t>
            </a:r>
            <a:r>
              <a:rPr lang="en-IE" sz="1200" dirty="0" err="1">
                <a:latin typeface="Menlo" panose="020B0609030804020204" pitchFamily="49" charset="0"/>
              </a:rPr>
              <a:t>Akka</a:t>
            </a:r>
            <a:r>
              <a:rPr lang="en-IE" sz="1200" dirty="0">
                <a:latin typeface="Menlo" panose="020B0609030804020204" pitchFamily="49" charset="0"/>
              </a:rPr>
              <a:t> Unit Testing --&gt;</a:t>
            </a:r>
            <a:endParaRPr lang="en-IE" sz="1200" b="0" dirty="0">
              <a:effectLst/>
              <a:latin typeface="Menlo" panose="020B0609030804020204" pitchFamily="49" charset="0"/>
            </a:endParaRP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&lt;dependency&gt;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&lt;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groupId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&gt;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com.typesafe.akka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&lt;/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groupId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&lt;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artifactId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&gt;akka-testkit_2.12&lt;/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artifactId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&lt;version&gt;2.6.0-M8&lt;/version&gt;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&lt;scope&gt;test&lt;/scope&gt;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&lt;/dependency&gt;</a:t>
            </a:r>
          </a:p>
          <a:p>
            <a:endParaRPr lang="en-IE" sz="1200" b="0" dirty="0">
              <a:effectLst/>
              <a:latin typeface="Menlo" panose="020B0609030804020204" pitchFamily="49" charset="0"/>
            </a:endParaRPr>
          </a:p>
          <a:p>
            <a:r>
              <a:rPr lang="en-IE" sz="1200" dirty="0">
                <a:latin typeface="Menlo" panose="020B0609030804020204" pitchFamily="49" charset="0"/>
              </a:rPr>
              <a:t>&lt;!-- Junit --&gt;</a:t>
            </a:r>
            <a:endParaRPr lang="en-IE" sz="1200" b="0" dirty="0">
              <a:effectLst/>
              <a:latin typeface="Menlo" panose="020B0609030804020204" pitchFamily="49" charset="0"/>
            </a:endParaRP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&lt;dependency&gt;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&lt;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groupId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&gt;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junit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&lt;/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groupId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&lt;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artifactId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&gt;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junit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&lt;/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artifactId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&lt;version&gt;4.12&lt;/version&gt;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&lt;/dependency&gt; </a:t>
            </a:r>
          </a:p>
          <a:p>
            <a:endParaRPr lang="en-IE" sz="120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3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89821A-5C93-458E-A442-60692F4C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Example: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Guaranteed Time-Constrained Response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DA71-E4FC-406B-B30D-39F6BC19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765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MyTests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ActorSystem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system;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@BeforeClass public static void setup() {system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ActorSystem.create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@AfterClass public static void teardown() {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TestKit.shutdownActorSystem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(system); system = null; }</a:t>
            </a:r>
          </a:p>
          <a:p>
            <a:pPr marL="0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@Test public void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helloTest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final Props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Props.create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Hello.class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final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ActorRef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subject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system.actorOf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(props);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final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TestKit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probe = new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TestKit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(system);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subject.tell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HelloMessage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probe.getRef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probe.expectMsg</a:t>
            </a:r>
            <a:r>
              <a:rPr lang="en-GB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Duration.ofSeconds</a:t>
            </a:r>
            <a:r>
              <a:rPr lang="en-GB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(2), null);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744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89821A-5C93-458E-A442-60692F4C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Akka</a:t>
            </a:r>
            <a:r>
              <a:rPr lang="en-US" sz="4000" dirty="0">
                <a:solidFill>
                  <a:srgbClr val="FFFFFF"/>
                </a:solidFill>
              </a:rPr>
              <a:t> and Distribution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DA71-E4FC-406B-B30D-39F6BC19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765030"/>
          </a:xfrm>
        </p:spPr>
        <p:txBody>
          <a:bodyPr>
            <a:norm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Distributed Services &amp; </a:t>
            </a:r>
            <a:r>
              <a:rPr lang="en-GB" sz="2000" dirty="0" err="1">
                <a:cs typeface="Courier New" panose="02070309020205020404" pitchFamily="49" charset="0"/>
              </a:rPr>
              <a:t>Akka</a:t>
            </a:r>
            <a:endParaRPr lang="en-GB" sz="2000" dirty="0">
              <a:cs typeface="Courier New" panose="02070309020205020404" pitchFamily="49" charset="0"/>
            </a:endParaRPr>
          </a:p>
          <a:p>
            <a:pPr lvl="1"/>
            <a:r>
              <a:rPr lang="en-GB" sz="1600" b="1" dirty="0" err="1">
                <a:cs typeface="Courier New" panose="02070309020205020404" pitchFamily="49" charset="0"/>
              </a:rPr>
              <a:t>Akka</a:t>
            </a:r>
            <a:r>
              <a:rPr lang="en-GB" sz="1600" b="1" dirty="0">
                <a:cs typeface="Courier New" panose="02070309020205020404" pitchFamily="49" charset="0"/>
              </a:rPr>
              <a:t> HTTP: </a:t>
            </a:r>
            <a:r>
              <a:rPr lang="en-GB" sz="1600" b="1" dirty="0">
                <a:cs typeface="Courier New" panose="02070309020205020404" pitchFamily="49" charset="0"/>
                <a:hlinkClick r:id="rId3"/>
              </a:rPr>
              <a:t>https://doc.akka.io/docs/akka-http/current/</a:t>
            </a:r>
            <a:r>
              <a:rPr lang="en-GB" sz="1600" b="1" dirty="0">
                <a:cs typeface="Courier New" panose="02070309020205020404" pitchFamily="49" charset="0"/>
              </a:rPr>
              <a:t> </a:t>
            </a:r>
            <a:br>
              <a:rPr lang="en-GB" sz="1600" b="1" dirty="0">
                <a:cs typeface="Courier New" panose="02070309020205020404" pitchFamily="49" charset="0"/>
              </a:rPr>
            </a:br>
            <a:r>
              <a:rPr lang="en-GB" sz="1600" dirty="0">
                <a:cs typeface="Courier New" panose="02070309020205020404" pitchFamily="49" charset="0"/>
              </a:rPr>
              <a:t>Places </a:t>
            </a:r>
            <a:r>
              <a:rPr lang="en-GB" sz="1600" dirty="0" err="1">
                <a:cs typeface="Courier New" panose="02070309020205020404" pitchFamily="49" charset="0"/>
              </a:rPr>
              <a:t>Akka</a:t>
            </a:r>
            <a:r>
              <a:rPr lang="en-GB" sz="1600" dirty="0">
                <a:cs typeface="Courier New" panose="02070309020205020404" pitchFamily="49" charset="0"/>
              </a:rPr>
              <a:t> Actors behind a REST (Web) API that is implemented as a special kind of actor. This actor includes the basic capabilities to transform HTTP Requests into </a:t>
            </a:r>
            <a:r>
              <a:rPr lang="en-GB" sz="1600" dirty="0" err="1">
                <a:cs typeface="Courier New" panose="02070309020205020404" pitchFamily="49" charset="0"/>
              </a:rPr>
              <a:t>Akka</a:t>
            </a:r>
            <a:r>
              <a:rPr lang="en-GB" sz="1600" dirty="0">
                <a:cs typeface="Courier New" panose="02070309020205020404" pitchFamily="49" charset="0"/>
              </a:rPr>
              <a:t> messages that can be sent as normal and has an inbox that can receive </a:t>
            </a:r>
            <a:r>
              <a:rPr lang="en-GB" sz="1600" dirty="0" err="1">
                <a:cs typeface="Courier New" panose="02070309020205020404" pitchFamily="49" charset="0"/>
              </a:rPr>
              <a:t>Akka</a:t>
            </a:r>
            <a:r>
              <a:rPr lang="en-GB" sz="1600" dirty="0">
                <a:cs typeface="Courier New" panose="02070309020205020404" pitchFamily="49" charset="0"/>
              </a:rPr>
              <a:t> messages which it can transform back into a HTTP Response.  The actor implementation uses a template that simplifies the creation of such agents.</a:t>
            </a:r>
          </a:p>
          <a:p>
            <a:pPr lvl="1"/>
            <a:r>
              <a:rPr lang="en-GB" sz="1600" b="1" dirty="0" err="1">
                <a:cs typeface="Courier New" panose="02070309020205020404" pitchFamily="49" charset="0"/>
              </a:rPr>
              <a:t>Akka</a:t>
            </a:r>
            <a:r>
              <a:rPr lang="en-GB" sz="1600" b="1" dirty="0">
                <a:cs typeface="Courier New" panose="02070309020205020404" pitchFamily="49" charset="0"/>
              </a:rPr>
              <a:t> </a:t>
            </a:r>
            <a:r>
              <a:rPr lang="en-GB" sz="1600" b="1" dirty="0" err="1">
                <a:cs typeface="Courier New" panose="02070309020205020404" pitchFamily="49" charset="0"/>
              </a:rPr>
              <a:t>gRPC</a:t>
            </a:r>
            <a:r>
              <a:rPr lang="en-GB" sz="1600" b="1" dirty="0">
                <a:cs typeface="Courier New" panose="02070309020205020404" pitchFamily="49" charset="0"/>
              </a:rPr>
              <a:t>: </a:t>
            </a:r>
            <a:r>
              <a:rPr lang="en-GB" sz="1600" b="1" dirty="0">
                <a:cs typeface="Courier New" panose="02070309020205020404" pitchFamily="49" charset="0"/>
                <a:hlinkClick r:id="rId4"/>
              </a:rPr>
              <a:t>https://doc.akka.io/docs/akka-grpc/current/</a:t>
            </a:r>
            <a:r>
              <a:rPr lang="en-GB" sz="1600" b="1" dirty="0">
                <a:cs typeface="Courier New" panose="02070309020205020404" pitchFamily="49" charset="0"/>
              </a:rPr>
              <a:t> </a:t>
            </a:r>
            <a:br>
              <a:rPr lang="en-GB" sz="1600" b="1" dirty="0">
                <a:cs typeface="Courier New" panose="02070309020205020404" pitchFamily="49" charset="0"/>
              </a:rPr>
            </a:br>
            <a:r>
              <a:rPr lang="en-GB" sz="1600" dirty="0">
                <a:cs typeface="Courier New" panose="02070309020205020404" pitchFamily="49" charset="0"/>
              </a:rPr>
              <a:t>The same thing but for </a:t>
            </a:r>
            <a:r>
              <a:rPr lang="en-GB" sz="1600" dirty="0" err="1">
                <a:cs typeface="Courier New" panose="02070309020205020404" pitchFamily="49" charset="0"/>
              </a:rPr>
              <a:t>gRPC</a:t>
            </a:r>
            <a:endParaRPr lang="en-GB" sz="1600" dirty="0">
              <a:cs typeface="Courier New" panose="02070309020205020404" pitchFamily="49" charset="0"/>
            </a:endParaRPr>
          </a:p>
          <a:p>
            <a:pPr lvl="3"/>
            <a:endParaRPr lang="en-GB" sz="1000" dirty="0"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Distributed Applications</a:t>
            </a:r>
          </a:p>
          <a:p>
            <a:pPr lvl="1"/>
            <a:r>
              <a:rPr lang="en-GB" sz="1600" b="1" dirty="0" err="1">
                <a:cs typeface="Courier New" panose="02070309020205020404" pitchFamily="49" charset="0"/>
              </a:rPr>
              <a:t>Akka</a:t>
            </a:r>
            <a:r>
              <a:rPr lang="en-GB" sz="1600" b="1" dirty="0">
                <a:cs typeface="Courier New" panose="02070309020205020404" pitchFamily="49" charset="0"/>
              </a:rPr>
              <a:t> Clustering: </a:t>
            </a:r>
            <a:r>
              <a:rPr lang="en-GB" sz="1600" b="1" dirty="0">
                <a:cs typeface="Courier New" panose="02070309020205020404" pitchFamily="49" charset="0"/>
                <a:hlinkClick r:id="rId5"/>
              </a:rPr>
              <a:t>https://doc.akka.io/docs/akka/current/typed/index-cluster.html</a:t>
            </a:r>
            <a:br>
              <a:rPr lang="en-GB" sz="1600" b="1" dirty="0">
                <a:cs typeface="Courier New" panose="02070309020205020404" pitchFamily="49" charset="0"/>
              </a:rPr>
            </a:br>
            <a:r>
              <a:rPr lang="en-GB" sz="1600" dirty="0">
                <a:cs typeface="Courier New" panose="02070309020205020404" pitchFamily="49" charset="0"/>
              </a:rPr>
              <a:t>A highly fault-tolerant clustering infrastructure that helps you build distributed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31418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89821A-5C93-458E-A442-60692F4C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Akka</a:t>
            </a:r>
            <a:r>
              <a:rPr lang="en-US" sz="4000" dirty="0">
                <a:solidFill>
                  <a:srgbClr val="FFFFFF"/>
                </a:solidFill>
              </a:rPr>
              <a:t> Http Module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https://doc.akka.io/docs/akka-http/current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IE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DA71-E4FC-406B-B30D-39F6BC19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6156522" cy="3765030"/>
          </a:xfrm>
        </p:spPr>
        <p:txBody>
          <a:bodyPr>
            <a:norm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A Library for implementing REST APIs</a:t>
            </a:r>
          </a:p>
          <a:p>
            <a:pPr lvl="1"/>
            <a:r>
              <a:rPr lang="en-GB" sz="1800" dirty="0">
                <a:cs typeface="Courier New" panose="02070309020205020404" pitchFamily="49" charset="0"/>
              </a:rPr>
              <a:t>Again, a wrapper around a purpose build actor.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87551-9B94-6250-4A01-A34C4A6C7EFE}"/>
              </a:ext>
            </a:extLst>
          </p:cNvPr>
          <p:cNvSpPr txBox="1"/>
          <p:nvPr/>
        </p:nvSpPr>
        <p:spPr>
          <a:xfrm>
            <a:off x="7723863" y="3174933"/>
            <a:ext cx="43611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200" dirty="0">
                <a:latin typeface="Menlo" panose="020B0609030804020204" pitchFamily="49" charset="0"/>
              </a:rPr>
              <a:t>&lt;!-- </a:t>
            </a:r>
            <a:r>
              <a:rPr lang="en-IE" sz="1200" dirty="0" err="1">
                <a:latin typeface="Menlo" panose="020B0609030804020204" pitchFamily="49" charset="0"/>
              </a:rPr>
              <a:t>Akka</a:t>
            </a:r>
            <a:r>
              <a:rPr lang="en-IE" sz="1200" dirty="0">
                <a:latin typeface="Menlo" panose="020B0609030804020204" pitchFamily="49" charset="0"/>
              </a:rPr>
              <a:t> HTTP --&gt;</a:t>
            </a:r>
            <a:endParaRPr lang="en-IE" sz="1200" b="0" dirty="0">
              <a:effectLst/>
              <a:latin typeface="Menlo" panose="020B0609030804020204" pitchFamily="49" charset="0"/>
            </a:endParaRP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&lt;dependency&gt;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&lt;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groupId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&gt;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com.typesafe.akka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&lt;/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groupId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&lt;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artifactId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&gt;akka_http_2.12&lt;/</a:t>
            </a:r>
            <a:r>
              <a:rPr lang="en-IE" sz="1200" b="0" dirty="0" err="1">
                <a:effectLst/>
                <a:latin typeface="Menlo" panose="020B0609030804020204" pitchFamily="49" charset="0"/>
              </a:rPr>
              <a:t>artifactId</a:t>
            </a:r>
            <a:r>
              <a:rPr lang="en-IE" sz="1200" b="0" dirty="0"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&lt;version&gt;2.6.0-M8&lt;/version&gt;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  &lt;scope&gt;test&lt;/scope&gt;</a:t>
            </a:r>
          </a:p>
          <a:p>
            <a:r>
              <a:rPr lang="en-IE" sz="1200" b="0" dirty="0">
                <a:effectLst/>
                <a:latin typeface="Menlo" panose="020B0609030804020204" pitchFamily="49" charset="0"/>
              </a:rPr>
              <a:t>&lt;/dependency&gt;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569ECD6-4BEC-2EA4-C0A1-DF2AAC94B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26" y="3947825"/>
            <a:ext cx="5726416" cy="2770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2AC6AD-1B1F-3AAE-A0D4-E01C685E3F42}"/>
              </a:ext>
            </a:extLst>
          </p:cNvPr>
          <p:cNvSpPr txBox="1"/>
          <p:nvPr/>
        </p:nvSpPr>
        <p:spPr>
          <a:xfrm>
            <a:off x="7843784" y="6154272"/>
            <a:ext cx="399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Described in Actor Programming Lesson!</a:t>
            </a:r>
          </a:p>
        </p:txBody>
      </p:sp>
    </p:spTree>
    <p:extLst>
      <p:ext uri="{BB962C8B-B14F-4D97-AF65-F5344CB8AC3E}">
        <p14:creationId xmlns:p14="http://schemas.microsoft.com/office/powerpoint/2010/main" val="424812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1CBF99-0861-4E0B-8775-110E664F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Core Topics Covered</a:t>
            </a:r>
            <a:endParaRPr lang="en-IE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CD3D185-A039-4C4C-ACAD-F78E69571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852719"/>
              </p:ext>
            </p:extLst>
          </p:nvPr>
        </p:nvGraphicFramePr>
        <p:xfrm>
          <a:off x="1179513" y="3092450"/>
          <a:ext cx="9832975" cy="2693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2857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7A5E-A8AB-97B8-0562-E9153086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Pub-Sub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DA910-C352-AF16-7FF6-15B59943B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38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D89F-1B07-43C4-AF21-8A674146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 Pub-Sub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C25BA-3C44-4AF4-B165-3D4D0C01EF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Pub-Sub is an actor implementation of the standard broker pattern using an actor-in-the-middle…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755DDC-91E0-4C07-B875-891CA14B5D6E}"/>
              </a:ext>
            </a:extLst>
          </p:cNvPr>
          <p:cNvSpPr/>
          <p:nvPr/>
        </p:nvSpPr>
        <p:spPr>
          <a:xfrm>
            <a:off x="4800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Broker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7D5EAE-F90E-4F70-A6E3-CD8FD2163031}"/>
              </a:ext>
            </a:extLst>
          </p:cNvPr>
          <p:cNvSpPr/>
          <p:nvPr/>
        </p:nvSpPr>
        <p:spPr>
          <a:xfrm>
            <a:off x="7467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E08D5B-BAAC-491C-9BAE-D63F6341B5B9}"/>
              </a:ext>
            </a:extLst>
          </p:cNvPr>
          <p:cNvSpPr/>
          <p:nvPr/>
        </p:nvSpPr>
        <p:spPr>
          <a:xfrm>
            <a:off x="2133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8362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D89F-1B07-43C4-AF21-8A674146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Pub-Sub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C25BA-3C44-4AF4-B165-3D4D0C01EF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 subscribes</a:t>
            </a:r>
          </a:p>
          <a:p>
            <a:pPr lvl="1"/>
            <a:r>
              <a:rPr lang="en-GB" sz="1700" dirty="0"/>
              <a:t>B receives an Init(X) message, where X is the Broker address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6D69D6-986F-4000-9DA1-4881D848AD8E}"/>
              </a:ext>
            </a:extLst>
          </p:cNvPr>
          <p:cNvSpPr/>
          <p:nvPr/>
        </p:nvSpPr>
        <p:spPr>
          <a:xfrm>
            <a:off x="4800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Broker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7C5F62-3DC9-46F1-8652-CE0C3EB772CB}"/>
              </a:ext>
            </a:extLst>
          </p:cNvPr>
          <p:cNvSpPr/>
          <p:nvPr/>
        </p:nvSpPr>
        <p:spPr>
          <a:xfrm>
            <a:off x="7467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93CD6B-7221-428E-B7EA-AD0DA859A605}"/>
              </a:ext>
            </a:extLst>
          </p:cNvPr>
          <p:cNvSpPr/>
          <p:nvPr/>
        </p:nvSpPr>
        <p:spPr>
          <a:xfrm>
            <a:off x="2133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751487-BA60-4A5D-9790-D359D90619D4}"/>
              </a:ext>
            </a:extLst>
          </p:cNvPr>
          <p:cNvSpPr/>
          <p:nvPr/>
        </p:nvSpPr>
        <p:spPr>
          <a:xfrm>
            <a:off x="7488115" y="3733800"/>
            <a:ext cx="1524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Behaviours:</a:t>
            </a:r>
            <a:br>
              <a:rPr lang="en-GB" sz="1200" b="1" dirty="0"/>
            </a:br>
            <a:endParaRPr lang="en-GB" sz="1200" b="1" dirty="0"/>
          </a:p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Y, Init(X) -&gt; Sub, X</a:t>
            </a:r>
          </a:p>
          <a:p>
            <a:pPr algn="ctr"/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D15FBD-6B3F-45DB-BBDF-E74082ED39BF}"/>
              </a:ext>
            </a:extLst>
          </p:cNvPr>
          <p:cNvSpPr/>
          <p:nvPr/>
        </p:nvSpPr>
        <p:spPr>
          <a:xfrm rot="20157438" flipH="1">
            <a:off x="8693938" y="2933699"/>
            <a:ext cx="1143001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62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D89F-1B07-43C4-AF21-8A674146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Pub-Sub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C25BA-3C44-4AF4-B165-3D4D0C01EF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 subscribes</a:t>
            </a:r>
          </a:p>
          <a:p>
            <a:pPr lvl="1"/>
            <a:r>
              <a:rPr lang="en-GB" sz="1700" dirty="0"/>
              <a:t>B sends a Sub message to X and X stores B’s address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6D69D6-986F-4000-9DA1-4881D848AD8E}"/>
              </a:ext>
            </a:extLst>
          </p:cNvPr>
          <p:cNvSpPr/>
          <p:nvPr/>
        </p:nvSpPr>
        <p:spPr>
          <a:xfrm>
            <a:off x="4800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Broker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7C5F62-3DC9-46F1-8652-CE0C3EB772CB}"/>
              </a:ext>
            </a:extLst>
          </p:cNvPr>
          <p:cNvSpPr/>
          <p:nvPr/>
        </p:nvSpPr>
        <p:spPr>
          <a:xfrm>
            <a:off x="7467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93CD6B-7221-428E-B7EA-AD0DA859A605}"/>
              </a:ext>
            </a:extLst>
          </p:cNvPr>
          <p:cNvSpPr/>
          <p:nvPr/>
        </p:nvSpPr>
        <p:spPr>
          <a:xfrm>
            <a:off x="2133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751487-BA60-4A5D-9790-D359D90619D4}"/>
              </a:ext>
            </a:extLst>
          </p:cNvPr>
          <p:cNvSpPr/>
          <p:nvPr/>
        </p:nvSpPr>
        <p:spPr>
          <a:xfrm>
            <a:off x="7488115" y="3733800"/>
            <a:ext cx="1524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Behaviours:</a:t>
            </a:r>
            <a:br>
              <a:rPr lang="en-GB" sz="1200" b="1" dirty="0"/>
            </a:br>
            <a:endParaRPr lang="en-GB" sz="1200" b="1" dirty="0"/>
          </a:p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Y, Init(X) -&gt; Sub, X</a:t>
            </a:r>
          </a:p>
          <a:p>
            <a:pPr algn="ctr"/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31892CA-B7E8-481A-A2C9-E72FD0B69438}"/>
              </a:ext>
            </a:extLst>
          </p:cNvPr>
          <p:cNvSpPr/>
          <p:nvPr/>
        </p:nvSpPr>
        <p:spPr>
          <a:xfrm flipH="1">
            <a:off x="6324599" y="3352800"/>
            <a:ext cx="1143001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5D83BB-A3D5-4F0E-B736-9A932A0392AD}"/>
              </a:ext>
            </a:extLst>
          </p:cNvPr>
          <p:cNvSpPr/>
          <p:nvPr/>
        </p:nvSpPr>
        <p:spPr>
          <a:xfrm>
            <a:off x="4800599" y="3733800"/>
            <a:ext cx="1524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Behaviours:</a:t>
            </a:r>
            <a:br>
              <a:rPr lang="en-GB" sz="1200" b="1" dirty="0"/>
            </a:br>
            <a:endParaRPr lang="en-GB" sz="1200" b="1" dirty="0"/>
          </a:p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Y, Sub -&gt; _Store(Y)</a:t>
            </a:r>
          </a:p>
        </p:txBody>
      </p:sp>
    </p:spTree>
    <p:extLst>
      <p:ext uri="{BB962C8B-B14F-4D97-AF65-F5344CB8AC3E}">
        <p14:creationId xmlns:p14="http://schemas.microsoft.com/office/powerpoint/2010/main" val="3853128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D89F-1B07-43C4-AF21-8A674146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Pub-Sub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C25BA-3C44-4AF4-B165-3D4D0C01EF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 publishes</a:t>
            </a:r>
          </a:p>
          <a:p>
            <a:pPr lvl="1"/>
            <a:r>
              <a:rPr lang="en-GB" sz="1700" dirty="0"/>
              <a:t>A receives an Init(X, Z) message, where X is the broker and Z is some information.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6D69D6-986F-4000-9DA1-4881D848AD8E}"/>
              </a:ext>
            </a:extLst>
          </p:cNvPr>
          <p:cNvSpPr/>
          <p:nvPr/>
        </p:nvSpPr>
        <p:spPr>
          <a:xfrm>
            <a:off x="4800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Broker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7C5F62-3DC9-46F1-8652-CE0C3EB772CB}"/>
              </a:ext>
            </a:extLst>
          </p:cNvPr>
          <p:cNvSpPr/>
          <p:nvPr/>
        </p:nvSpPr>
        <p:spPr>
          <a:xfrm>
            <a:off x="7467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93CD6B-7221-428E-B7EA-AD0DA859A605}"/>
              </a:ext>
            </a:extLst>
          </p:cNvPr>
          <p:cNvSpPr/>
          <p:nvPr/>
        </p:nvSpPr>
        <p:spPr>
          <a:xfrm>
            <a:off x="2133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751487-BA60-4A5D-9790-D359D90619D4}"/>
              </a:ext>
            </a:extLst>
          </p:cNvPr>
          <p:cNvSpPr/>
          <p:nvPr/>
        </p:nvSpPr>
        <p:spPr>
          <a:xfrm>
            <a:off x="7488115" y="3733800"/>
            <a:ext cx="1524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Behaviours:</a:t>
            </a:r>
            <a:br>
              <a:rPr lang="en-GB" sz="1200" b="1" dirty="0"/>
            </a:br>
            <a:endParaRPr lang="en-GB" sz="1200" b="1" dirty="0"/>
          </a:p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Y, Init(X) -&gt; Sub, X</a:t>
            </a:r>
          </a:p>
          <a:p>
            <a:pPr algn="ctr"/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5D83BB-A3D5-4F0E-B736-9A932A0392AD}"/>
              </a:ext>
            </a:extLst>
          </p:cNvPr>
          <p:cNvSpPr/>
          <p:nvPr/>
        </p:nvSpPr>
        <p:spPr>
          <a:xfrm>
            <a:off x="4800599" y="3733800"/>
            <a:ext cx="1524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Behaviours:</a:t>
            </a:r>
            <a:br>
              <a:rPr lang="en-GB" sz="1200" b="1" dirty="0"/>
            </a:br>
            <a:endParaRPr lang="en-GB" sz="1200" b="1" dirty="0"/>
          </a:p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Y, Sub -&gt; _Store(Y)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97D7E0-9C44-4BC9-891C-8D903C3A99DC}"/>
              </a:ext>
            </a:extLst>
          </p:cNvPr>
          <p:cNvSpPr/>
          <p:nvPr/>
        </p:nvSpPr>
        <p:spPr>
          <a:xfrm>
            <a:off x="2133598" y="3733800"/>
            <a:ext cx="1524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Behaviours:</a:t>
            </a:r>
            <a:br>
              <a:rPr lang="en-GB" sz="1200" b="1" dirty="0"/>
            </a:br>
            <a:endParaRPr lang="en-GB" sz="1200" b="1" dirty="0"/>
          </a:p>
          <a:p>
            <a:pPr algn="ctr"/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Y,Init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(X, Z)-&gt;Pub(Z),X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EC6BFA-4A3D-408C-AC32-622A78A4187A}"/>
              </a:ext>
            </a:extLst>
          </p:cNvPr>
          <p:cNvSpPr/>
          <p:nvPr/>
        </p:nvSpPr>
        <p:spPr>
          <a:xfrm rot="1442562">
            <a:off x="1535723" y="2860995"/>
            <a:ext cx="1143001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180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D89F-1B07-43C4-AF21-8A674146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Pub-Sub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C25BA-3C44-4AF4-B165-3D4D0C01EF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 publishes</a:t>
            </a:r>
          </a:p>
          <a:p>
            <a:pPr lvl="1"/>
            <a:r>
              <a:rPr lang="en-GB" sz="1700" dirty="0"/>
              <a:t>A sends the information Z to X.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6D69D6-986F-4000-9DA1-4881D848AD8E}"/>
              </a:ext>
            </a:extLst>
          </p:cNvPr>
          <p:cNvSpPr/>
          <p:nvPr/>
        </p:nvSpPr>
        <p:spPr>
          <a:xfrm>
            <a:off x="4800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Broker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7C5F62-3DC9-46F1-8652-CE0C3EB772CB}"/>
              </a:ext>
            </a:extLst>
          </p:cNvPr>
          <p:cNvSpPr/>
          <p:nvPr/>
        </p:nvSpPr>
        <p:spPr>
          <a:xfrm>
            <a:off x="7467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93CD6B-7221-428E-B7EA-AD0DA859A605}"/>
              </a:ext>
            </a:extLst>
          </p:cNvPr>
          <p:cNvSpPr/>
          <p:nvPr/>
        </p:nvSpPr>
        <p:spPr>
          <a:xfrm>
            <a:off x="2133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751487-BA60-4A5D-9790-D359D90619D4}"/>
              </a:ext>
            </a:extLst>
          </p:cNvPr>
          <p:cNvSpPr/>
          <p:nvPr/>
        </p:nvSpPr>
        <p:spPr>
          <a:xfrm>
            <a:off x="7488115" y="3733800"/>
            <a:ext cx="1524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Behaviours:</a:t>
            </a:r>
            <a:br>
              <a:rPr lang="en-GB" sz="1200" b="1" dirty="0"/>
            </a:br>
            <a:endParaRPr lang="en-GB" sz="1200" b="1" dirty="0"/>
          </a:p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Y, Init(X) -&gt; Sub, X</a:t>
            </a:r>
          </a:p>
          <a:p>
            <a:pPr algn="ctr"/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5D83BB-A3D5-4F0E-B736-9A932A0392AD}"/>
              </a:ext>
            </a:extLst>
          </p:cNvPr>
          <p:cNvSpPr/>
          <p:nvPr/>
        </p:nvSpPr>
        <p:spPr>
          <a:xfrm>
            <a:off x="4800599" y="3733800"/>
            <a:ext cx="1524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Behaviours:</a:t>
            </a:r>
            <a:br>
              <a:rPr lang="en-GB" sz="1200" b="1" dirty="0"/>
            </a:br>
            <a:endParaRPr lang="en-GB" sz="1200" b="1" dirty="0"/>
          </a:p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Y, Sub -&gt; _Store(Y)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97D7E0-9C44-4BC9-891C-8D903C3A99DC}"/>
              </a:ext>
            </a:extLst>
          </p:cNvPr>
          <p:cNvSpPr/>
          <p:nvPr/>
        </p:nvSpPr>
        <p:spPr>
          <a:xfrm>
            <a:off x="2133598" y="3733800"/>
            <a:ext cx="1524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Behaviours:</a:t>
            </a:r>
            <a:br>
              <a:rPr lang="en-GB" sz="1200" b="1" dirty="0"/>
            </a:br>
            <a:endParaRPr lang="en-GB" sz="1200" b="1" dirty="0"/>
          </a:p>
          <a:p>
            <a:pPr algn="ctr"/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Y,Init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(X, Z)-&gt;Pub(Z),X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83D5785-62C5-4445-A215-16C38744CEBE}"/>
              </a:ext>
            </a:extLst>
          </p:cNvPr>
          <p:cNvSpPr/>
          <p:nvPr/>
        </p:nvSpPr>
        <p:spPr>
          <a:xfrm>
            <a:off x="3678113" y="3352800"/>
            <a:ext cx="1143001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230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D89F-1B07-43C4-AF21-8A674146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Pub-Sub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C25BA-3C44-4AF4-B165-3D4D0C01EF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Broker forwards</a:t>
            </a:r>
          </a:p>
          <a:p>
            <a:pPr lvl="1"/>
            <a:r>
              <a:rPr lang="en-GB" sz="1700" dirty="0"/>
              <a:t>Broker receives Pub(Z) message from A…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6D69D6-986F-4000-9DA1-4881D848AD8E}"/>
              </a:ext>
            </a:extLst>
          </p:cNvPr>
          <p:cNvSpPr/>
          <p:nvPr/>
        </p:nvSpPr>
        <p:spPr>
          <a:xfrm>
            <a:off x="4800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Broker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7C5F62-3DC9-46F1-8652-CE0C3EB772CB}"/>
              </a:ext>
            </a:extLst>
          </p:cNvPr>
          <p:cNvSpPr/>
          <p:nvPr/>
        </p:nvSpPr>
        <p:spPr>
          <a:xfrm>
            <a:off x="7467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93CD6B-7221-428E-B7EA-AD0DA859A605}"/>
              </a:ext>
            </a:extLst>
          </p:cNvPr>
          <p:cNvSpPr/>
          <p:nvPr/>
        </p:nvSpPr>
        <p:spPr>
          <a:xfrm>
            <a:off x="2133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751487-BA60-4A5D-9790-D359D90619D4}"/>
              </a:ext>
            </a:extLst>
          </p:cNvPr>
          <p:cNvSpPr/>
          <p:nvPr/>
        </p:nvSpPr>
        <p:spPr>
          <a:xfrm>
            <a:off x="7488115" y="3733800"/>
            <a:ext cx="1524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Behaviours:</a:t>
            </a:r>
            <a:br>
              <a:rPr lang="en-GB" sz="1200" b="1" dirty="0"/>
            </a:br>
            <a:endParaRPr lang="en-GB" sz="1200" b="1" dirty="0"/>
          </a:p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Y, Init(X) -&gt; Sub, X</a:t>
            </a:r>
          </a:p>
          <a:p>
            <a:pPr algn="ctr"/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5D83BB-A3D5-4F0E-B736-9A932A0392AD}"/>
              </a:ext>
            </a:extLst>
          </p:cNvPr>
          <p:cNvSpPr/>
          <p:nvPr/>
        </p:nvSpPr>
        <p:spPr>
          <a:xfrm>
            <a:off x="4800599" y="3733800"/>
            <a:ext cx="1524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Behaviours:</a:t>
            </a:r>
            <a:br>
              <a:rPr lang="en-GB" sz="1200" b="1" dirty="0"/>
            </a:br>
            <a:endParaRPr lang="en-GB" sz="1200" b="1" dirty="0"/>
          </a:p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Y, Sub -&gt; _Store(Y)</a:t>
            </a:r>
          </a:p>
          <a:p>
            <a:pPr algn="ctr"/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Y, Pub(Z) -&gt; 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_Store(Y); Info(Z), Y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97D7E0-9C44-4BC9-891C-8D903C3A99DC}"/>
              </a:ext>
            </a:extLst>
          </p:cNvPr>
          <p:cNvSpPr/>
          <p:nvPr/>
        </p:nvSpPr>
        <p:spPr>
          <a:xfrm>
            <a:off x="2133598" y="3733800"/>
            <a:ext cx="1524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Behaviours:</a:t>
            </a:r>
            <a:br>
              <a:rPr lang="en-GB" sz="1200" b="1" dirty="0"/>
            </a:br>
            <a:endParaRPr lang="en-GB" sz="1200" b="1" dirty="0"/>
          </a:p>
          <a:p>
            <a:pPr algn="ctr"/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Y,Init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(X, Z)-&gt;Pub(Z),X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83D5785-62C5-4445-A215-16C38744CEBE}"/>
              </a:ext>
            </a:extLst>
          </p:cNvPr>
          <p:cNvSpPr/>
          <p:nvPr/>
        </p:nvSpPr>
        <p:spPr>
          <a:xfrm>
            <a:off x="3678113" y="3352800"/>
            <a:ext cx="1143001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232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D89F-1B07-43C4-AF21-8A674146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Pub-Sub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C25BA-3C44-4AF4-B165-3D4D0C01EF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Broker forwards</a:t>
            </a:r>
          </a:p>
          <a:p>
            <a:pPr lvl="1"/>
            <a:r>
              <a:rPr lang="en-GB" sz="1700" dirty="0"/>
              <a:t>Broker sends Info(Z) message to all Subscribers…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6D69D6-986F-4000-9DA1-4881D848AD8E}"/>
              </a:ext>
            </a:extLst>
          </p:cNvPr>
          <p:cNvSpPr/>
          <p:nvPr/>
        </p:nvSpPr>
        <p:spPr>
          <a:xfrm>
            <a:off x="4800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Broker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7C5F62-3DC9-46F1-8652-CE0C3EB772CB}"/>
              </a:ext>
            </a:extLst>
          </p:cNvPr>
          <p:cNvSpPr/>
          <p:nvPr/>
        </p:nvSpPr>
        <p:spPr>
          <a:xfrm>
            <a:off x="7467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93CD6B-7221-428E-B7EA-AD0DA859A605}"/>
              </a:ext>
            </a:extLst>
          </p:cNvPr>
          <p:cNvSpPr/>
          <p:nvPr/>
        </p:nvSpPr>
        <p:spPr>
          <a:xfrm>
            <a:off x="2133600" y="3276600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751487-BA60-4A5D-9790-D359D90619D4}"/>
              </a:ext>
            </a:extLst>
          </p:cNvPr>
          <p:cNvSpPr/>
          <p:nvPr/>
        </p:nvSpPr>
        <p:spPr>
          <a:xfrm>
            <a:off x="7488115" y="3733800"/>
            <a:ext cx="1524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Behaviours:</a:t>
            </a:r>
            <a:br>
              <a:rPr lang="en-GB" sz="1200" b="1" dirty="0"/>
            </a:br>
            <a:endParaRPr lang="en-GB" sz="1200" b="1" dirty="0"/>
          </a:p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Y, Init(X) -&gt; Sub, X</a:t>
            </a:r>
          </a:p>
          <a:p>
            <a:pPr algn="ctr"/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5D83BB-A3D5-4F0E-B736-9A932A0392AD}"/>
              </a:ext>
            </a:extLst>
          </p:cNvPr>
          <p:cNvSpPr/>
          <p:nvPr/>
        </p:nvSpPr>
        <p:spPr>
          <a:xfrm>
            <a:off x="4800599" y="3733800"/>
            <a:ext cx="1524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Behaviours:</a:t>
            </a:r>
            <a:br>
              <a:rPr lang="en-GB" sz="1200" b="1" dirty="0"/>
            </a:br>
            <a:endParaRPr lang="en-GB" sz="1200" b="1" dirty="0"/>
          </a:p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Y, Sub -&gt; _Store(Y)</a:t>
            </a:r>
          </a:p>
          <a:p>
            <a:pPr algn="ctr"/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Y, Pub(Z) -&gt; 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_Store(Y); Info(Z), Y</a:t>
            </a:r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97D7E0-9C44-4BC9-891C-8D903C3A99DC}"/>
              </a:ext>
            </a:extLst>
          </p:cNvPr>
          <p:cNvSpPr/>
          <p:nvPr/>
        </p:nvSpPr>
        <p:spPr>
          <a:xfrm>
            <a:off x="2133598" y="3733800"/>
            <a:ext cx="1524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b="1" dirty="0"/>
              <a:t>Behaviours:</a:t>
            </a:r>
            <a:br>
              <a:rPr lang="en-GB" sz="1200" b="1" dirty="0"/>
            </a:br>
            <a:endParaRPr lang="en-GB" sz="1200" b="1" dirty="0"/>
          </a:p>
          <a:p>
            <a:pPr algn="ctr"/>
            <a:r>
              <a:rPr lang="en-GB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Y,Init</a:t>
            </a:r>
            <a:r>
              <a:rPr lang="en-GB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(X, Z)-&gt;Pub(Z),X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1E3DCD1-43C6-45B0-A0F9-6A82DDA4FAB2}"/>
              </a:ext>
            </a:extLst>
          </p:cNvPr>
          <p:cNvSpPr/>
          <p:nvPr/>
        </p:nvSpPr>
        <p:spPr>
          <a:xfrm>
            <a:off x="6345115" y="3352800"/>
            <a:ext cx="1143001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71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FC0F6-39E4-4768-AB36-350482F6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What is Actor Programming?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CB76D-3443-4455-A165-D03163FEA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6474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Actor Programming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Message-Oriented Concurrent Programming Model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Key Principles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Asynchronous Communication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Stateful &amp; Isolated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Location Independent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Atomic message processing: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Update state / internal action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Send Messages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Create more Actors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Built-in failure handling</a:t>
            </a:r>
          </a:p>
        </p:txBody>
      </p:sp>
      <p:pic>
        <p:nvPicPr>
          <p:cNvPr id="4" name="Picture 3" descr="actors">
            <a:extLst>
              <a:ext uri="{FF2B5EF4-FFF2-40B4-BE49-F238E27FC236}">
                <a16:creationId xmlns:a16="http://schemas.microsoft.com/office/drawing/2014/main" id="{5D165328-9D97-45A7-AC53-0FB818A14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278" y="3313229"/>
            <a:ext cx="4742817" cy="296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27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04419F-827E-48FC-9744-CA638AE7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Actor Supervision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47EE-547E-48D6-9D4E-9E1FCB351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638756"/>
          </a:xfrm>
        </p:spPr>
        <p:txBody>
          <a:bodyPr>
            <a:norm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supervisor </a:t>
            </a:r>
            <a:r>
              <a:rPr lang="en-GB" sz="2000" dirty="0"/>
              <a:t>of an actor is the actor that created it</a:t>
            </a:r>
          </a:p>
          <a:p>
            <a:pPr lvl="1"/>
            <a:r>
              <a:rPr lang="en-GB" sz="1600" dirty="0"/>
              <a:t>Actors are created to delegate tasks to a subordinate.</a:t>
            </a:r>
          </a:p>
          <a:p>
            <a:pPr lvl="1"/>
            <a:r>
              <a:rPr lang="en-GB" sz="1600" dirty="0"/>
              <a:t>Supervisors play a key role in </a:t>
            </a:r>
            <a:r>
              <a:rPr lang="en-GB" sz="1600" b="1" dirty="0"/>
              <a:t>failure handling…</a:t>
            </a:r>
            <a:endParaRPr lang="en-GB" sz="1600" dirty="0"/>
          </a:p>
          <a:p>
            <a:r>
              <a:rPr lang="en-GB" sz="2000" dirty="0"/>
              <a:t>When an actor fails (throws an exception):</a:t>
            </a:r>
          </a:p>
          <a:p>
            <a:pPr lvl="1"/>
            <a:r>
              <a:rPr lang="en-GB" sz="1600" dirty="0"/>
              <a:t>it suspends itself and all its children</a:t>
            </a:r>
          </a:p>
          <a:p>
            <a:pPr lvl="1"/>
            <a:r>
              <a:rPr lang="en-GB" sz="1600" dirty="0"/>
              <a:t>it notifies its supervisor of the failure.</a:t>
            </a:r>
          </a:p>
          <a:p>
            <a:r>
              <a:rPr lang="en-GB" sz="2000" dirty="0"/>
              <a:t>The supervisor chooses how to respond to the failure:</a:t>
            </a:r>
          </a:p>
          <a:p>
            <a:pPr lvl="1"/>
            <a:r>
              <a:rPr lang="en-GB" sz="1600" dirty="0"/>
              <a:t>resume the actor (and its children);</a:t>
            </a:r>
          </a:p>
          <a:p>
            <a:pPr lvl="1"/>
            <a:r>
              <a:rPr lang="en-GB" sz="1600" dirty="0"/>
              <a:t>restart the actor (deleting its memory) and its children;</a:t>
            </a:r>
          </a:p>
          <a:p>
            <a:pPr lvl="1"/>
            <a:r>
              <a:rPr lang="en-GB" sz="1600" dirty="0"/>
              <a:t>terminate the actor and its children or </a:t>
            </a:r>
          </a:p>
          <a:p>
            <a:pPr lvl="1"/>
            <a:r>
              <a:rPr lang="en-GB" sz="1600" dirty="0"/>
              <a:t>failing itself.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22E4CE-C661-4C39-9161-13B793A23C9F}"/>
              </a:ext>
            </a:extLst>
          </p:cNvPr>
          <p:cNvSpPr/>
          <p:nvPr/>
        </p:nvSpPr>
        <p:spPr>
          <a:xfrm>
            <a:off x="8830491" y="3309257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Supervisor</a:t>
            </a:r>
            <a:endParaRPr lang="en-I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A15B18-067E-4153-866A-4A4227B02917}"/>
              </a:ext>
            </a:extLst>
          </p:cNvPr>
          <p:cNvSpPr/>
          <p:nvPr/>
        </p:nvSpPr>
        <p:spPr>
          <a:xfrm>
            <a:off x="8830491" y="4534608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2</a:t>
            </a:r>
            <a:endParaRPr lang="en-I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A987A6-4C03-4012-A3BB-88E98F462D12}"/>
              </a:ext>
            </a:extLst>
          </p:cNvPr>
          <p:cNvSpPr/>
          <p:nvPr/>
        </p:nvSpPr>
        <p:spPr>
          <a:xfrm>
            <a:off x="7276011" y="4534608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1</a:t>
            </a:r>
            <a:endParaRPr lang="en-I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11A17B-FA98-47C5-A506-8E68734F743D}"/>
              </a:ext>
            </a:extLst>
          </p:cNvPr>
          <p:cNvSpPr/>
          <p:nvPr/>
        </p:nvSpPr>
        <p:spPr>
          <a:xfrm>
            <a:off x="10379225" y="4534608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3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55EB9F-F412-4D0B-B65E-EF79EBF2062C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9535886" y="3580616"/>
            <a:ext cx="1548734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45270B-619E-4043-86FE-84E6FFA60E4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9535886" y="3580616"/>
            <a:ext cx="0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3DE87F-3EE3-4678-B14D-3A80037820B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7981406" y="3580616"/>
            <a:ext cx="1554480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5C5C06A-E73B-49C3-9447-61C48D10FA31}"/>
              </a:ext>
            </a:extLst>
          </p:cNvPr>
          <p:cNvSpPr/>
          <p:nvPr/>
        </p:nvSpPr>
        <p:spPr>
          <a:xfrm>
            <a:off x="9535885" y="5759959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5</a:t>
            </a:r>
            <a:endParaRPr lang="en-IE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4B3B86-F1B3-42D4-ABDF-FB9D6320046F}"/>
              </a:ext>
            </a:extLst>
          </p:cNvPr>
          <p:cNvSpPr/>
          <p:nvPr/>
        </p:nvSpPr>
        <p:spPr>
          <a:xfrm>
            <a:off x="7981405" y="5759959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4</a:t>
            </a:r>
            <a:endParaRPr lang="en-IE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A5AE7E-63A2-4420-8E93-AEC0A504E118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>
            <a:off x="9535886" y="4805967"/>
            <a:ext cx="705394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91C0E2-1B19-4A61-844E-CB5ADDDF7DB9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8686800" y="4805967"/>
            <a:ext cx="849086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2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645BB3-A35A-47E1-80C5-FDB28826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Actor Supervision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4CD5-5664-4B0B-B332-ACF37079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551670"/>
          </a:xfrm>
        </p:spPr>
        <p:txBody>
          <a:bodyPr>
            <a:norm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supervisor </a:t>
            </a:r>
            <a:r>
              <a:rPr lang="en-GB" sz="2000" dirty="0"/>
              <a:t>of an actor is the actor that created it</a:t>
            </a:r>
          </a:p>
          <a:p>
            <a:pPr lvl="1"/>
            <a:r>
              <a:rPr lang="en-GB" sz="1600" dirty="0"/>
              <a:t>Actors are created to delegate tasks to a subordinate.</a:t>
            </a:r>
          </a:p>
          <a:p>
            <a:pPr lvl="1"/>
            <a:r>
              <a:rPr lang="en-GB" sz="1600" dirty="0"/>
              <a:t>Supervisors play a key role in </a:t>
            </a:r>
            <a:r>
              <a:rPr lang="en-GB" sz="1600" b="1" dirty="0"/>
              <a:t>failure handling…</a:t>
            </a:r>
            <a:endParaRPr lang="en-GB" sz="1600" dirty="0"/>
          </a:p>
          <a:p>
            <a:r>
              <a:rPr lang="en-GB" sz="2000" dirty="0"/>
              <a:t>When an actor fails (throws an exception):</a:t>
            </a:r>
          </a:p>
          <a:p>
            <a:pPr lvl="1"/>
            <a:r>
              <a:rPr lang="en-GB" sz="1600" dirty="0"/>
              <a:t>it suspends itself and all its children</a:t>
            </a:r>
          </a:p>
          <a:p>
            <a:pPr lvl="1"/>
            <a:r>
              <a:rPr lang="en-GB" sz="1600" dirty="0"/>
              <a:t>it notifies its supervisor of the failure.</a:t>
            </a:r>
          </a:p>
          <a:p>
            <a:r>
              <a:rPr lang="en-GB" sz="2000" dirty="0"/>
              <a:t>The supervisor chooses how to respond to the failure:</a:t>
            </a:r>
          </a:p>
          <a:p>
            <a:pPr lvl="1"/>
            <a:r>
              <a:rPr lang="en-GB" sz="1600" dirty="0"/>
              <a:t>resume the actor (and its children);</a:t>
            </a:r>
          </a:p>
          <a:p>
            <a:pPr lvl="1"/>
            <a:r>
              <a:rPr lang="en-GB" sz="1600" dirty="0"/>
              <a:t>restart the actor (deleting its memory) and its children;</a:t>
            </a:r>
          </a:p>
          <a:p>
            <a:pPr lvl="1"/>
            <a:r>
              <a:rPr lang="en-GB" sz="1600" dirty="0"/>
              <a:t>terminate the actor and its children or </a:t>
            </a:r>
          </a:p>
          <a:p>
            <a:pPr lvl="1"/>
            <a:r>
              <a:rPr lang="en-GB" sz="1600" dirty="0"/>
              <a:t>failing itself.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43EC27-D09E-4B4C-A29B-EBAEF9AB6D04}"/>
              </a:ext>
            </a:extLst>
          </p:cNvPr>
          <p:cNvSpPr/>
          <p:nvPr/>
        </p:nvSpPr>
        <p:spPr>
          <a:xfrm>
            <a:off x="8830491" y="3309257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Supervisor</a:t>
            </a:r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95BDD7-05B4-4154-9BC7-84B0B74AB5EF}"/>
              </a:ext>
            </a:extLst>
          </p:cNvPr>
          <p:cNvSpPr/>
          <p:nvPr/>
        </p:nvSpPr>
        <p:spPr>
          <a:xfrm>
            <a:off x="8830491" y="4534608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2</a:t>
            </a:r>
            <a:endParaRPr lang="en-I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C57863-A007-498D-8A40-B5FF641D8968}"/>
              </a:ext>
            </a:extLst>
          </p:cNvPr>
          <p:cNvSpPr/>
          <p:nvPr/>
        </p:nvSpPr>
        <p:spPr>
          <a:xfrm>
            <a:off x="7276011" y="4534608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1</a:t>
            </a:r>
            <a:endParaRPr lang="en-I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8AEE4C-9BCB-4E10-8882-F155619CA86A}"/>
              </a:ext>
            </a:extLst>
          </p:cNvPr>
          <p:cNvSpPr/>
          <p:nvPr/>
        </p:nvSpPr>
        <p:spPr>
          <a:xfrm>
            <a:off x="10379225" y="4534608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3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82693A-6D7A-4629-9D7C-6654B061A15E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9535886" y="3580616"/>
            <a:ext cx="1548734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9D7333-9911-4B02-A389-5695CD53CE9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535886" y="3580616"/>
            <a:ext cx="0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66EA02-F419-4FCC-BB96-F5345DD7DF9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7981406" y="3580616"/>
            <a:ext cx="1554480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23E8DE-82D6-4A17-9CF8-4CC09A1B55B1}"/>
              </a:ext>
            </a:extLst>
          </p:cNvPr>
          <p:cNvSpPr/>
          <p:nvPr/>
        </p:nvSpPr>
        <p:spPr>
          <a:xfrm>
            <a:off x="9535885" y="5759959"/>
            <a:ext cx="1410789" cy="2713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5</a:t>
            </a:r>
            <a:endParaRPr lang="en-IE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6A56F6B-6DC6-41A4-AFD3-6C48FCFA2540}"/>
              </a:ext>
            </a:extLst>
          </p:cNvPr>
          <p:cNvSpPr/>
          <p:nvPr/>
        </p:nvSpPr>
        <p:spPr>
          <a:xfrm>
            <a:off x="7981405" y="5759959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4</a:t>
            </a:r>
            <a:endParaRPr lang="en-IE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76E1B6-4148-4E0C-9DCF-610D72B36A4F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9535886" y="4805967"/>
            <a:ext cx="705394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E8CDCC-C062-471E-8146-D363124C5EC8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8686800" y="4805967"/>
            <a:ext cx="849086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09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CD6BE-E172-49E2-B733-6455C2BF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Actor Supervision</a:t>
            </a:r>
            <a:endParaRPr lang="en-I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9A47-9A43-4760-9560-FA9B534FD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638756"/>
          </a:xfrm>
        </p:spPr>
        <p:txBody>
          <a:bodyPr>
            <a:norm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supervisor </a:t>
            </a:r>
            <a:r>
              <a:rPr lang="en-GB" sz="2000" dirty="0"/>
              <a:t>of an actor is the actor that created it</a:t>
            </a:r>
          </a:p>
          <a:p>
            <a:pPr lvl="1"/>
            <a:r>
              <a:rPr lang="en-GB" sz="1600" dirty="0"/>
              <a:t>Actors are created to delegate tasks to a subordinate.</a:t>
            </a:r>
          </a:p>
          <a:p>
            <a:pPr lvl="1"/>
            <a:r>
              <a:rPr lang="en-GB" sz="1600" dirty="0"/>
              <a:t>Supervisors play a key role in </a:t>
            </a:r>
            <a:r>
              <a:rPr lang="en-GB" sz="1600" b="1" dirty="0"/>
              <a:t>failure handling…</a:t>
            </a:r>
            <a:endParaRPr lang="en-GB" sz="1600" dirty="0"/>
          </a:p>
          <a:p>
            <a:r>
              <a:rPr lang="en-GB" sz="2000" dirty="0"/>
              <a:t>When an actor fails (throws an exception):</a:t>
            </a:r>
          </a:p>
          <a:p>
            <a:pPr lvl="1"/>
            <a:r>
              <a:rPr lang="en-GB" sz="1600" dirty="0"/>
              <a:t>it suspends itself and all its children</a:t>
            </a:r>
          </a:p>
          <a:p>
            <a:pPr lvl="1"/>
            <a:r>
              <a:rPr lang="en-GB" sz="1600" dirty="0"/>
              <a:t>it notifies its supervisor of the failure.</a:t>
            </a:r>
          </a:p>
          <a:p>
            <a:r>
              <a:rPr lang="en-GB" sz="2000" dirty="0"/>
              <a:t>The supervisor chooses how to respond to the failure:</a:t>
            </a:r>
          </a:p>
          <a:p>
            <a:pPr lvl="1"/>
            <a:r>
              <a:rPr lang="en-GB" sz="1600" dirty="0"/>
              <a:t>resume the actor (and its children);</a:t>
            </a:r>
          </a:p>
          <a:p>
            <a:pPr lvl="1"/>
            <a:r>
              <a:rPr lang="en-GB" sz="1600" dirty="0"/>
              <a:t>restart the actor (deleting its memory) and its children;</a:t>
            </a:r>
          </a:p>
          <a:p>
            <a:pPr lvl="1"/>
            <a:r>
              <a:rPr lang="en-GB" sz="1600" dirty="0"/>
              <a:t>terminate the actor and its children or </a:t>
            </a:r>
          </a:p>
          <a:p>
            <a:pPr lvl="1"/>
            <a:r>
              <a:rPr lang="en-GB" sz="1600" dirty="0"/>
              <a:t>failing itself.</a:t>
            </a:r>
          </a:p>
          <a:p>
            <a:endParaRPr lang="en-IE" sz="2000" dirty="0">
              <a:solidFill>
                <a:srgbClr val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873BFA-35D2-4323-B793-767F19C96C1F}"/>
              </a:ext>
            </a:extLst>
          </p:cNvPr>
          <p:cNvSpPr/>
          <p:nvPr/>
        </p:nvSpPr>
        <p:spPr>
          <a:xfrm>
            <a:off x="8830491" y="3309257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Supervisor</a:t>
            </a:r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4CC103-16CB-4EE9-A4B4-9BC11BB33136}"/>
              </a:ext>
            </a:extLst>
          </p:cNvPr>
          <p:cNvSpPr/>
          <p:nvPr/>
        </p:nvSpPr>
        <p:spPr>
          <a:xfrm>
            <a:off x="8830491" y="4534608"/>
            <a:ext cx="1410789" cy="2713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2</a:t>
            </a:r>
            <a:endParaRPr lang="en-I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431897-5D5E-4532-9D15-D543E60E98FE}"/>
              </a:ext>
            </a:extLst>
          </p:cNvPr>
          <p:cNvSpPr/>
          <p:nvPr/>
        </p:nvSpPr>
        <p:spPr>
          <a:xfrm>
            <a:off x="7276011" y="4534608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1</a:t>
            </a:r>
            <a:endParaRPr lang="en-I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FCCE99-FF25-4A81-9467-A662F79ED6A2}"/>
              </a:ext>
            </a:extLst>
          </p:cNvPr>
          <p:cNvSpPr/>
          <p:nvPr/>
        </p:nvSpPr>
        <p:spPr>
          <a:xfrm>
            <a:off x="10379225" y="4534608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3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A14D57-C2DF-4AD0-A100-C8064B749C47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9535886" y="3580616"/>
            <a:ext cx="1548734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E17C30-D65A-4A52-BEDC-35EEFA1D2C6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535886" y="3580616"/>
            <a:ext cx="0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CC567B-D03D-49C1-B6A3-80AF09CC6B3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7981406" y="3580616"/>
            <a:ext cx="1554480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E8CA664-20A0-412D-9767-679F8C8217A5}"/>
              </a:ext>
            </a:extLst>
          </p:cNvPr>
          <p:cNvSpPr/>
          <p:nvPr/>
        </p:nvSpPr>
        <p:spPr>
          <a:xfrm>
            <a:off x="9535885" y="5759959"/>
            <a:ext cx="1410789" cy="2713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5</a:t>
            </a:r>
            <a:endParaRPr lang="en-IE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B7FA976-DD2A-458E-A9CA-627ACD43C1A7}"/>
              </a:ext>
            </a:extLst>
          </p:cNvPr>
          <p:cNvSpPr/>
          <p:nvPr/>
        </p:nvSpPr>
        <p:spPr>
          <a:xfrm>
            <a:off x="7981405" y="5759959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4</a:t>
            </a:r>
            <a:endParaRPr lang="en-IE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082A9E-6758-4990-8D30-FB75C761E684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9535886" y="4805967"/>
            <a:ext cx="705394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CC960C-7554-4AFD-A48C-8C9BA0613398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8686800" y="4805967"/>
            <a:ext cx="849086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8B974EE5-0200-4A53-A2D4-977185D95B11}"/>
              </a:ext>
            </a:extLst>
          </p:cNvPr>
          <p:cNvSpPr/>
          <p:nvPr/>
        </p:nvSpPr>
        <p:spPr>
          <a:xfrm rot="8620044">
            <a:off x="10057801" y="4880611"/>
            <a:ext cx="317943" cy="84100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12B08F-7DDD-42E9-B6F7-2BB59C6BE9C5}"/>
              </a:ext>
            </a:extLst>
          </p:cNvPr>
          <p:cNvSpPr txBox="1"/>
          <p:nvPr/>
        </p:nvSpPr>
        <p:spPr>
          <a:xfrm>
            <a:off x="10350572" y="5022254"/>
            <a:ext cx="7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785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264E18-A301-44A5-8B00-B49BF6F9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Actor Supervision</a:t>
            </a:r>
            <a:endParaRPr lang="en-IE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B70A-A966-47E7-A944-373E71CAF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69"/>
            <a:ext cx="9833548" cy="3499419"/>
          </a:xfrm>
        </p:spPr>
        <p:txBody>
          <a:bodyPr>
            <a:normAutofit/>
          </a:bodyPr>
          <a:lstStyle/>
          <a:p>
            <a:r>
              <a:rPr lang="en-GB" sz="2000" dirty="0"/>
              <a:t>The supervisor of an actor is the actor that created it</a:t>
            </a:r>
          </a:p>
          <a:p>
            <a:pPr lvl="1"/>
            <a:r>
              <a:rPr lang="en-GB" sz="1600" dirty="0"/>
              <a:t>Actors are created to delegate tasks to a subordinate.</a:t>
            </a:r>
          </a:p>
          <a:p>
            <a:pPr lvl="1"/>
            <a:r>
              <a:rPr lang="en-GB" sz="1600" dirty="0"/>
              <a:t>Supervisors play a key role in failure handling…</a:t>
            </a:r>
          </a:p>
          <a:p>
            <a:r>
              <a:rPr lang="en-GB" sz="2000" dirty="0"/>
              <a:t>When an actor fails (throws an exception):</a:t>
            </a:r>
          </a:p>
          <a:p>
            <a:pPr lvl="1"/>
            <a:r>
              <a:rPr lang="en-GB" sz="1600" dirty="0"/>
              <a:t>it suspends itself and all its children</a:t>
            </a:r>
          </a:p>
          <a:p>
            <a:pPr lvl="1"/>
            <a:r>
              <a:rPr lang="en-GB" sz="1600" dirty="0"/>
              <a:t>it notifies its supervisor of the failure.</a:t>
            </a:r>
          </a:p>
          <a:p>
            <a:r>
              <a:rPr lang="en-GB" sz="2000" dirty="0"/>
              <a:t>The supervisor chooses how to respond to the failure:</a:t>
            </a:r>
          </a:p>
          <a:p>
            <a:pPr lvl="1"/>
            <a:r>
              <a:rPr lang="en-GB" sz="1600" dirty="0"/>
              <a:t>resume the actor (and its children);</a:t>
            </a:r>
          </a:p>
          <a:p>
            <a:pPr lvl="1"/>
            <a:r>
              <a:rPr lang="en-GB" sz="1600" dirty="0"/>
              <a:t>restart the actor (deleting its memory) and its children;</a:t>
            </a:r>
          </a:p>
          <a:p>
            <a:pPr lvl="1"/>
            <a:r>
              <a:rPr lang="en-GB" sz="1600" dirty="0"/>
              <a:t>terminate the actor and its children or </a:t>
            </a:r>
          </a:p>
          <a:p>
            <a:pPr lvl="1"/>
            <a:r>
              <a:rPr lang="en-GB" sz="1600" dirty="0"/>
              <a:t>failing itself.</a:t>
            </a:r>
          </a:p>
          <a:p>
            <a:endParaRPr lang="en-IE" sz="2000" dirty="0">
              <a:solidFill>
                <a:srgbClr val="000000"/>
              </a:solidFill>
            </a:endParaRPr>
          </a:p>
          <a:p>
            <a:endParaRPr lang="en-IE" sz="2000" dirty="0">
              <a:solidFill>
                <a:srgbClr val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ACFBC4-D02E-4EB7-875B-E15FF9F33CE5}"/>
              </a:ext>
            </a:extLst>
          </p:cNvPr>
          <p:cNvSpPr/>
          <p:nvPr/>
        </p:nvSpPr>
        <p:spPr>
          <a:xfrm>
            <a:off x="8830491" y="3309257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Supervisor</a:t>
            </a:r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B08966-C707-4638-9C22-6131B74ED6D3}"/>
              </a:ext>
            </a:extLst>
          </p:cNvPr>
          <p:cNvSpPr/>
          <p:nvPr/>
        </p:nvSpPr>
        <p:spPr>
          <a:xfrm>
            <a:off x="8830491" y="4534608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2</a:t>
            </a:r>
            <a:endParaRPr lang="en-I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314F10-1FAB-4CA2-859B-6F2CCD740D64}"/>
              </a:ext>
            </a:extLst>
          </p:cNvPr>
          <p:cNvSpPr/>
          <p:nvPr/>
        </p:nvSpPr>
        <p:spPr>
          <a:xfrm>
            <a:off x="7276011" y="4534608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1</a:t>
            </a:r>
            <a:endParaRPr lang="en-I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7566F9-8CE1-491A-A781-5136E6572677}"/>
              </a:ext>
            </a:extLst>
          </p:cNvPr>
          <p:cNvSpPr/>
          <p:nvPr/>
        </p:nvSpPr>
        <p:spPr>
          <a:xfrm>
            <a:off x="10379225" y="4534608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3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A41741-B9A4-4EE5-8C2B-ECF647AA8DB2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9535886" y="3580616"/>
            <a:ext cx="1548734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E74C8E-1E93-47B0-A4E9-A5E14D39E42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535886" y="3580616"/>
            <a:ext cx="0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289CDC-BAE6-41A0-8484-66E9380E3391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7981406" y="3580616"/>
            <a:ext cx="1554480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D40A53-AF34-4E4E-8FFC-ACA2E51D6D33}"/>
              </a:ext>
            </a:extLst>
          </p:cNvPr>
          <p:cNvSpPr/>
          <p:nvPr/>
        </p:nvSpPr>
        <p:spPr>
          <a:xfrm>
            <a:off x="9535885" y="5759959"/>
            <a:ext cx="1410789" cy="27135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5</a:t>
            </a:r>
            <a:endParaRPr lang="en-IE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71A948-3C40-4FE8-92FC-758A5F351E75}"/>
              </a:ext>
            </a:extLst>
          </p:cNvPr>
          <p:cNvSpPr/>
          <p:nvPr/>
        </p:nvSpPr>
        <p:spPr>
          <a:xfrm>
            <a:off x="7981405" y="5759959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4</a:t>
            </a:r>
            <a:endParaRPr lang="en-IE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2FE8EF-9AA4-4DE1-BE99-B75BC471C7F5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9535886" y="4805967"/>
            <a:ext cx="705394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76180F-ACA1-4968-A2AA-A63A4696AD47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8686800" y="4805967"/>
            <a:ext cx="849086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7AB9986-C9AB-4189-ACF7-6CDC48ED2230}"/>
              </a:ext>
            </a:extLst>
          </p:cNvPr>
          <p:cNvSpPr/>
          <p:nvPr/>
        </p:nvSpPr>
        <p:spPr>
          <a:xfrm rot="19282212">
            <a:off x="10057801" y="4880611"/>
            <a:ext cx="317943" cy="84100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12B6B9-035C-4541-BD6C-7A9CAE63BB2D}"/>
              </a:ext>
            </a:extLst>
          </p:cNvPr>
          <p:cNvSpPr txBox="1"/>
          <p:nvPr/>
        </p:nvSpPr>
        <p:spPr>
          <a:xfrm>
            <a:off x="10350572" y="5022254"/>
            <a:ext cx="88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resume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8245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260F02-632C-4106-A494-3C3FB9B2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Actor Supervision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797E-8F67-457B-8C18-D3663876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516836"/>
          </a:xfrm>
        </p:spPr>
        <p:txBody>
          <a:bodyPr>
            <a:norm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supervisor </a:t>
            </a:r>
            <a:r>
              <a:rPr lang="en-GB" sz="2000" dirty="0"/>
              <a:t>of an actor is the actor that created it</a:t>
            </a:r>
          </a:p>
          <a:p>
            <a:pPr lvl="1"/>
            <a:r>
              <a:rPr lang="en-GB" sz="1600" dirty="0"/>
              <a:t>Actors are created to delegate tasks to a subordinate.</a:t>
            </a:r>
          </a:p>
          <a:p>
            <a:pPr lvl="1"/>
            <a:r>
              <a:rPr lang="en-GB" sz="1600" dirty="0"/>
              <a:t>Supervisors play a key role in </a:t>
            </a:r>
            <a:r>
              <a:rPr lang="en-GB" sz="1600" b="1" dirty="0"/>
              <a:t>failure handling…</a:t>
            </a:r>
            <a:endParaRPr lang="en-GB" sz="1600" dirty="0"/>
          </a:p>
          <a:p>
            <a:r>
              <a:rPr lang="en-GB" sz="2000" dirty="0"/>
              <a:t>When an actor fails (throws an exception):</a:t>
            </a:r>
          </a:p>
          <a:p>
            <a:pPr lvl="1"/>
            <a:r>
              <a:rPr lang="en-GB" sz="1600" dirty="0"/>
              <a:t>it suspends itself and all its children</a:t>
            </a:r>
          </a:p>
          <a:p>
            <a:pPr lvl="1"/>
            <a:r>
              <a:rPr lang="en-GB" sz="1600" dirty="0"/>
              <a:t>it notifies its supervisor of the failure.</a:t>
            </a:r>
          </a:p>
          <a:p>
            <a:r>
              <a:rPr lang="en-GB" sz="2000" dirty="0"/>
              <a:t>The supervisor chooses how to respond to the failure:</a:t>
            </a:r>
          </a:p>
          <a:p>
            <a:pPr lvl="1"/>
            <a:r>
              <a:rPr lang="en-GB" sz="1600" dirty="0"/>
              <a:t>resume the actor (and its children);</a:t>
            </a:r>
          </a:p>
          <a:p>
            <a:pPr lvl="1"/>
            <a:r>
              <a:rPr lang="en-GB" sz="1600" dirty="0"/>
              <a:t>restart the actor (deleting its memory) and its children;</a:t>
            </a:r>
          </a:p>
          <a:p>
            <a:pPr lvl="1"/>
            <a:r>
              <a:rPr lang="en-GB" sz="1600" dirty="0"/>
              <a:t>terminate the actor and its children or </a:t>
            </a:r>
          </a:p>
          <a:p>
            <a:pPr lvl="1"/>
            <a:r>
              <a:rPr lang="en-GB" sz="1600" dirty="0"/>
              <a:t>failing itself.</a:t>
            </a:r>
          </a:p>
          <a:p>
            <a:endParaRPr lang="en-IE" sz="2000" dirty="0">
              <a:solidFill>
                <a:srgbClr val="000000"/>
              </a:solidFill>
            </a:endParaRPr>
          </a:p>
          <a:p>
            <a:endParaRPr lang="en-IE" sz="2000" dirty="0">
              <a:solidFill>
                <a:srgbClr val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909005-1079-4EA4-86C4-D0FC4C2EDCF5}"/>
              </a:ext>
            </a:extLst>
          </p:cNvPr>
          <p:cNvSpPr/>
          <p:nvPr/>
        </p:nvSpPr>
        <p:spPr>
          <a:xfrm>
            <a:off x="8830491" y="3309257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Supervisor</a:t>
            </a:r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F838AE-BF2B-493F-AB66-F75FEB0FF679}"/>
              </a:ext>
            </a:extLst>
          </p:cNvPr>
          <p:cNvSpPr/>
          <p:nvPr/>
        </p:nvSpPr>
        <p:spPr>
          <a:xfrm>
            <a:off x="8830491" y="4534608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2</a:t>
            </a:r>
            <a:endParaRPr lang="en-I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E2B750-577E-4A5F-A2CF-DBE0F17AB30D}"/>
              </a:ext>
            </a:extLst>
          </p:cNvPr>
          <p:cNvSpPr/>
          <p:nvPr/>
        </p:nvSpPr>
        <p:spPr>
          <a:xfrm>
            <a:off x="7276011" y="4534608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1</a:t>
            </a:r>
            <a:endParaRPr lang="en-I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E8D861-57B8-4DF6-AAA6-D99A70375A3C}"/>
              </a:ext>
            </a:extLst>
          </p:cNvPr>
          <p:cNvSpPr/>
          <p:nvPr/>
        </p:nvSpPr>
        <p:spPr>
          <a:xfrm>
            <a:off x="10379225" y="4534608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3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E7302B-D024-4C3F-A805-9EE9412D62B9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9535886" y="3580616"/>
            <a:ext cx="1548734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8CEBA0-295E-44D6-B6F5-C36050B84C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535886" y="3580616"/>
            <a:ext cx="0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14D971-BF36-4BA2-BFEF-5BB2633AD9E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7981406" y="3580616"/>
            <a:ext cx="1554480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3A92410-9E1D-42FC-8A6C-A94CF5DCA98E}"/>
              </a:ext>
            </a:extLst>
          </p:cNvPr>
          <p:cNvSpPr/>
          <p:nvPr/>
        </p:nvSpPr>
        <p:spPr>
          <a:xfrm>
            <a:off x="9535885" y="5759959"/>
            <a:ext cx="1410789" cy="27135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5</a:t>
            </a:r>
            <a:endParaRPr lang="en-IE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CF8D285-57D7-498F-9D12-E2C2EE5A6F99}"/>
              </a:ext>
            </a:extLst>
          </p:cNvPr>
          <p:cNvSpPr/>
          <p:nvPr/>
        </p:nvSpPr>
        <p:spPr>
          <a:xfrm>
            <a:off x="7981405" y="5759959"/>
            <a:ext cx="1410789" cy="2713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4</a:t>
            </a:r>
            <a:endParaRPr lang="en-IE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DDBEE4-207A-4415-B0AA-C5EC4DC526F0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9535886" y="4805967"/>
            <a:ext cx="705394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D4C0AD-DE34-4CEE-83EF-5DB20F6572D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8686800" y="4805967"/>
            <a:ext cx="849086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0319549-A285-4518-BBBA-1CA6467F5D36}"/>
              </a:ext>
            </a:extLst>
          </p:cNvPr>
          <p:cNvSpPr/>
          <p:nvPr/>
        </p:nvSpPr>
        <p:spPr>
          <a:xfrm rot="19282212">
            <a:off x="10057801" y="4880611"/>
            <a:ext cx="317943" cy="84100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28AB45-3E87-43D6-B854-3E38CB235DA2}"/>
              </a:ext>
            </a:extLst>
          </p:cNvPr>
          <p:cNvSpPr txBox="1"/>
          <p:nvPr/>
        </p:nvSpPr>
        <p:spPr>
          <a:xfrm>
            <a:off x="10350572" y="5022254"/>
            <a:ext cx="806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restart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679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99B3E-E779-4ADF-BB54-CE0C8B8E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Actor Supervision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8CD0-B4E2-4603-9103-A35D66314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69"/>
            <a:ext cx="9833548" cy="3534253"/>
          </a:xfrm>
        </p:spPr>
        <p:txBody>
          <a:bodyPr>
            <a:norm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supervisor </a:t>
            </a:r>
            <a:r>
              <a:rPr lang="en-GB" sz="2000" dirty="0"/>
              <a:t>of an actor is the actor that created it</a:t>
            </a:r>
          </a:p>
          <a:p>
            <a:pPr lvl="1"/>
            <a:r>
              <a:rPr lang="en-GB" sz="1600" dirty="0"/>
              <a:t>Actors are created to delegate tasks to a subordinate.</a:t>
            </a:r>
          </a:p>
          <a:p>
            <a:pPr lvl="1"/>
            <a:r>
              <a:rPr lang="en-GB" sz="1600" dirty="0"/>
              <a:t>Supervisors play a key role in </a:t>
            </a:r>
            <a:r>
              <a:rPr lang="en-GB" sz="1600" b="1" dirty="0"/>
              <a:t>failure handling…</a:t>
            </a:r>
            <a:endParaRPr lang="en-GB" sz="1600" dirty="0"/>
          </a:p>
          <a:p>
            <a:r>
              <a:rPr lang="en-GB" sz="2000" dirty="0"/>
              <a:t>When an actor fails (throws an exception):</a:t>
            </a:r>
          </a:p>
          <a:p>
            <a:pPr lvl="1"/>
            <a:r>
              <a:rPr lang="en-GB" sz="1600" dirty="0"/>
              <a:t>it suspends itself and all its children</a:t>
            </a:r>
          </a:p>
          <a:p>
            <a:pPr lvl="1"/>
            <a:r>
              <a:rPr lang="en-GB" sz="1600" dirty="0"/>
              <a:t>it notifies its supervisor of the failure.</a:t>
            </a:r>
          </a:p>
          <a:p>
            <a:r>
              <a:rPr lang="en-GB" sz="2000" dirty="0"/>
              <a:t>The supervisor chooses how to respond to the failure:</a:t>
            </a:r>
          </a:p>
          <a:p>
            <a:pPr lvl="1"/>
            <a:r>
              <a:rPr lang="en-GB" sz="1600" dirty="0"/>
              <a:t>resume the actor (and its children);</a:t>
            </a:r>
          </a:p>
          <a:p>
            <a:pPr lvl="1"/>
            <a:r>
              <a:rPr lang="en-GB" sz="1600" dirty="0"/>
              <a:t>restart the actor (deleting its memory) and its children;</a:t>
            </a:r>
          </a:p>
          <a:p>
            <a:pPr lvl="1"/>
            <a:r>
              <a:rPr lang="en-GB" sz="1600" dirty="0"/>
              <a:t>terminate the actor and its children or </a:t>
            </a:r>
          </a:p>
          <a:p>
            <a:pPr lvl="1"/>
            <a:r>
              <a:rPr lang="en-GB" sz="1600" dirty="0"/>
              <a:t>failing itself.</a:t>
            </a:r>
          </a:p>
          <a:p>
            <a:pPr marL="0" indent="0">
              <a:buNone/>
            </a:pPr>
            <a:endParaRPr lang="en-IE" sz="2000" dirty="0">
              <a:solidFill>
                <a:srgbClr val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296C72-B606-42B6-86A3-6FAE01D99F8B}"/>
              </a:ext>
            </a:extLst>
          </p:cNvPr>
          <p:cNvSpPr/>
          <p:nvPr/>
        </p:nvSpPr>
        <p:spPr>
          <a:xfrm>
            <a:off x="8830491" y="3309257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Supervisor</a:t>
            </a:r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928C34-90F5-475F-930F-9EB8D6A84092}"/>
              </a:ext>
            </a:extLst>
          </p:cNvPr>
          <p:cNvSpPr/>
          <p:nvPr/>
        </p:nvSpPr>
        <p:spPr>
          <a:xfrm>
            <a:off x="8830491" y="4534608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2</a:t>
            </a:r>
            <a:endParaRPr lang="en-I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63EA53-C15D-4EFC-8EE0-AAB9C884B787}"/>
              </a:ext>
            </a:extLst>
          </p:cNvPr>
          <p:cNvSpPr/>
          <p:nvPr/>
        </p:nvSpPr>
        <p:spPr>
          <a:xfrm>
            <a:off x="7276011" y="4534608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1</a:t>
            </a:r>
            <a:endParaRPr lang="en-I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614876-F166-480A-9D9E-AE7DFF7360E2}"/>
              </a:ext>
            </a:extLst>
          </p:cNvPr>
          <p:cNvSpPr/>
          <p:nvPr/>
        </p:nvSpPr>
        <p:spPr>
          <a:xfrm>
            <a:off x="10379225" y="4534608"/>
            <a:ext cx="1410789" cy="271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3</a:t>
            </a:r>
            <a:endParaRPr lang="en-I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BBDA54-E97C-4621-8310-B1104BDEDBDA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9535886" y="3580616"/>
            <a:ext cx="1548734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B56D3D-F9C7-45A6-8CDE-63DECE7671E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9535886" y="3580616"/>
            <a:ext cx="0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3206E9-55E0-4993-8620-8331D4E5F66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7981406" y="3580616"/>
            <a:ext cx="1554480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C92C035-5F47-48F3-879C-2298E803983A}"/>
              </a:ext>
            </a:extLst>
          </p:cNvPr>
          <p:cNvSpPr/>
          <p:nvPr/>
        </p:nvSpPr>
        <p:spPr>
          <a:xfrm>
            <a:off x="9535885" y="5759959"/>
            <a:ext cx="1410789" cy="2713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5</a:t>
            </a:r>
            <a:endParaRPr lang="en-IE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355322B-0298-4198-9C76-67057B1E6CEE}"/>
              </a:ext>
            </a:extLst>
          </p:cNvPr>
          <p:cNvSpPr/>
          <p:nvPr/>
        </p:nvSpPr>
        <p:spPr>
          <a:xfrm>
            <a:off x="7981405" y="5759959"/>
            <a:ext cx="1410789" cy="2713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4</a:t>
            </a:r>
            <a:endParaRPr lang="en-IE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3512E0-7339-4131-8AE3-2BBA1781F8DD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9535886" y="4805967"/>
            <a:ext cx="705394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A466A0-52D3-4EBD-876F-C5628905EFEF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8686800" y="4805967"/>
            <a:ext cx="849086" cy="95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97C5CA-06F4-4D2C-905E-383EEEEDE78C}"/>
              </a:ext>
            </a:extLst>
          </p:cNvPr>
          <p:cNvSpPr txBox="1"/>
          <p:nvPr/>
        </p:nvSpPr>
        <p:spPr>
          <a:xfrm>
            <a:off x="10946674" y="5216446"/>
            <a:ext cx="111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terminate</a:t>
            </a:r>
            <a:endParaRPr lang="en-IE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C4C515-6F47-4EF5-8192-B45F5BC2083C}"/>
              </a:ext>
            </a:extLst>
          </p:cNvPr>
          <p:cNvCxnSpPr>
            <a:cxnSpLocks/>
          </p:cNvCxnSpPr>
          <p:nvPr/>
        </p:nvCxnSpPr>
        <p:spPr>
          <a:xfrm flipH="1">
            <a:off x="9535885" y="5094515"/>
            <a:ext cx="1332412" cy="153270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546063-8066-4A06-82BA-FD828B2B9072}"/>
              </a:ext>
            </a:extLst>
          </p:cNvPr>
          <p:cNvCxnSpPr>
            <a:cxnSpLocks/>
          </p:cNvCxnSpPr>
          <p:nvPr/>
        </p:nvCxnSpPr>
        <p:spPr>
          <a:xfrm flipH="1" flipV="1">
            <a:off x="9535886" y="5094515"/>
            <a:ext cx="1219200" cy="153270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18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2128</Words>
  <Application>Microsoft Macintosh PowerPoint</Application>
  <PresentationFormat>Widescreen</PresentationFormat>
  <Paragraphs>337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Menlo</vt:lpstr>
      <vt:lpstr>Office Theme</vt:lpstr>
      <vt:lpstr>COMP41720</vt:lpstr>
      <vt:lpstr>Core Topics Covered</vt:lpstr>
      <vt:lpstr>What is Actor Programming?</vt:lpstr>
      <vt:lpstr>Actor Supervision</vt:lpstr>
      <vt:lpstr>Actor Supervision</vt:lpstr>
      <vt:lpstr>Actor Supervision</vt:lpstr>
      <vt:lpstr>Actor Supervision</vt:lpstr>
      <vt:lpstr>Actor Supervision</vt:lpstr>
      <vt:lpstr>Actor Supervision</vt:lpstr>
      <vt:lpstr>Actor Supervision</vt:lpstr>
      <vt:lpstr>Akka &amp; Actor Programming</vt:lpstr>
      <vt:lpstr>Lightbend Customers (https://www.lightbend.com/customers)</vt:lpstr>
      <vt:lpstr>Implementing an Akka Actor</vt:lpstr>
      <vt:lpstr>Deploying an Akka Actor</vt:lpstr>
      <vt:lpstr>Akka Failure Handling https://doc.akka.io/docs/akka/current/fault-tolerance.html </vt:lpstr>
      <vt:lpstr>Akka Unit Testing https://doc.akka.io/docs/akka/current/typed/testing.html</vt:lpstr>
      <vt:lpstr>Example: Guaranteed Time-Constrained Response</vt:lpstr>
      <vt:lpstr>Akka and Distribution</vt:lpstr>
      <vt:lpstr>Akka Http Module https://doc.akka.io/docs/akka-http/current </vt:lpstr>
      <vt:lpstr>Example: Pub-Sub</vt:lpstr>
      <vt:lpstr>Example: Pub-Sub</vt:lpstr>
      <vt:lpstr>Example: Pub-Sub</vt:lpstr>
      <vt:lpstr>Example: Pub-Sub</vt:lpstr>
      <vt:lpstr>Example: Pub-Sub</vt:lpstr>
      <vt:lpstr>Example: Pub-Sub</vt:lpstr>
      <vt:lpstr>Example: Pub-Sub</vt:lpstr>
      <vt:lpstr>Example: Pub-Sub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COMP30220</dc:title>
  <dc:creator>rem.collier@ucd.ie</dc:creator>
  <cp:lastModifiedBy>rem collier</cp:lastModifiedBy>
  <cp:revision>5</cp:revision>
  <dcterms:created xsi:type="dcterms:W3CDTF">2020-11-04T13:58:10Z</dcterms:created>
  <dcterms:modified xsi:type="dcterms:W3CDTF">2023-03-10T12:00:15Z</dcterms:modified>
</cp:coreProperties>
</file>