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0" r:id="rId3"/>
    <p:sldId id="264" r:id="rId4"/>
    <p:sldId id="263" r:id="rId5"/>
    <p:sldId id="279" r:id="rId6"/>
    <p:sldId id="280" r:id="rId7"/>
    <p:sldId id="269" r:id="rId8"/>
    <p:sldId id="282" r:id="rId9"/>
    <p:sldId id="273" r:id="rId10"/>
    <p:sldId id="285" r:id="rId11"/>
    <p:sldId id="283" r:id="rId12"/>
    <p:sldId id="272" r:id="rId13"/>
    <p:sldId id="286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578" autoAdjust="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4E56B-98DA-4F91-9ADC-FA6827D46689}" type="datetimeFigureOut">
              <a:rPr lang="pl-PL" smtClean="0"/>
              <a:t>23.01.2022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25FA0-4619-4A7A-964B-5E6104EC0AE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6642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dirty="0"/>
              <a:t>Określenie </a:t>
            </a:r>
            <a:r>
              <a:rPr lang="pl-PL" sz="1200" dirty="0" err="1"/>
              <a:t>hepatoksyczności</a:t>
            </a:r>
            <a:r>
              <a:rPr lang="pl-PL" sz="1200" dirty="0"/>
              <a:t> leku jest trudnym zadaniem, ponieważ nawet badania na zwierzętach nie pozwalają skutecznie przewidzieć potencjału DILI u ludzi.</a:t>
            </a:r>
          </a:p>
          <a:p>
            <a:r>
              <a:rPr lang="pl-PL" sz="1200" dirty="0"/>
              <a:t>Model daje nam możliwość odrzucenia związków </a:t>
            </a:r>
            <a:r>
              <a:rPr lang="pl-PL" sz="1200" dirty="0" err="1"/>
              <a:t>kardiotoksycznych</a:t>
            </a:r>
            <a:r>
              <a:rPr lang="pl-PL" sz="1200" dirty="0"/>
              <a:t>, co się wiąże że nie będzie potrzeby długiego testowania </a:t>
            </a:r>
            <a:r>
              <a:rPr lang="pl-PL" sz="1200" dirty="0" err="1"/>
              <a:t>laboratyjnego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25FA0-4619-4A7A-964B-5E6104EC0AEA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1302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Umozliwilo</a:t>
            </a:r>
            <a:r>
              <a:rPr lang="pl-PL" dirty="0"/>
              <a:t> nam to wybranie najlepszych </a:t>
            </a:r>
            <a:r>
              <a:rPr lang="pl-PL" dirty="0" err="1"/>
              <a:t>hiperparametrow</a:t>
            </a:r>
            <a:r>
              <a:rPr lang="pl-PL" dirty="0"/>
              <a:t> dla każdego modelu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25FA0-4619-4A7A-964B-5E6104EC0AEA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2861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Zapisano wyniki dla każdego modelu, zapisano wytrenowane modele, zapisano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25FA0-4619-4A7A-964B-5E6104EC0AEA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8386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0" i="0" dirty="0">
                <a:solidFill>
                  <a:srgbClr val="595959"/>
                </a:solidFill>
                <a:effectLst/>
                <a:latin typeface="Muli"/>
              </a:rPr>
              <a:t>LIME - </a:t>
            </a:r>
            <a:r>
              <a:rPr lang="pl-PL" b="0" i="0" dirty="0" err="1">
                <a:solidFill>
                  <a:srgbClr val="595959"/>
                </a:solidFill>
                <a:effectLst/>
                <a:latin typeface="Muli"/>
              </a:rPr>
              <a:t>Local</a:t>
            </a:r>
            <a:r>
              <a:rPr lang="pl-PL" b="0" i="0" dirty="0">
                <a:solidFill>
                  <a:srgbClr val="595959"/>
                </a:solidFill>
                <a:effectLst/>
                <a:latin typeface="Muli"/>
              </a:rPr>
              <a:t> </a:t>
            </a:r>
            <a:r>
              <a:rPr lang="pl-PL" b="0" i="0" dirty="0" err="1">
                <a:solidFill>
                  <a:srgbClr val="595959"/>
                </a:solidFill>
                <a:effectLst/>
                <a:latin typeface="Muli"/>
              </a:rPr>
              <a:t>Interpretable</a:t>
            </a:r>
            <a:r>
              <a:rPr lang="pl-PL" b="0" i="0" dirty="0">
                <a:solidFill>
                  <a:srgbClr val="595959"/>
                </a:solidFill>
                <a:effectLst/>
                <a:latin typeface="Muli"/>
              </a:rPr>
              <a:t> Model-</a:t>
            </a:r>
            <a:r>
              <a:rPr lang="pl-PL" b="0" i="0" dirty="0" err="1">
                <a:solidFill>
                  <a:srgbClr val="595959"/>
                </a:solidFill>
                <a:effectLst/>
                <a:latin typeface="Muli"/>
              </a:rPr>
              <a:t>Agnostic</a:t>
            </a:r>
            <a:r>
              <a:rPr lang="pl-PL" b="0" i="0" dirty="0">
                <a:solidFill>
                  <a:srgbClr val="595959"/>
                </a:solidFill>
                <a:effectLst/>
                <a:latin typeface="Muli"/>
              </a:rPr>
              <a:t> </a:t>
            </a:r>
            <a:r>
              <a:rPr lang="pl-PL" b="0" i="0" dirty="0" err="1">
                <a:solidFill>
                  <a:srgbClr val="595959"/>
                </a:solidFill>
                <a:effectLst/>
                <a:latin typeface="Muli"/>
              </a:rPr>
              <a:t>Explanations</a:t>
            </a:r>
            <a:endParaRPr lang="pl-PL" b="0" i="0" dirty="0">
              <a:solidFill>
                <a:srgbClr val="595959"/>
              </a:solidFill>
              <a:effectLst/>
              <a:latin typeface="Muli"/>
            </a:endParaRPr>
          </a:p>
          <a:p>
            <a:r>
              <a:rPr lang="pl-PL" dirty="0" err="1"/>
              <a:t>Glownym</a:t>
            </a:r>
            <a:r>
              <a:rPr lang="pl-PL" dirty="0"/>
              <a:t> zadaniem </a:t>
            </a:r>
            <a:r>
              <a:rPr lang="pl-PL" dirty="0" err="1"/>
              <a:t>frameworka</a:t>
            </a:r>
            <a:r>
              <a:rPr lang="pl-PL" dirty="0"/>
              <a:t> </a:t>
            </a:r>
            <a:r>
              <a:rPr lang="pl-PL" dirty="0" err="1"/>
              <a:t>Lime</a:t>
            </a:r>
            <a:r>
              <a:rPr lang="pl-PL" dirty="0"/>
              <a:t> jest wygenerowanie </a:t>
            </a:r>
            <a:r>
              <a:rPr lang="pl-PL" dirty="0" err="1"/>
              <a:t>wyjasnien</a:t>
            </a:r>
            <a:r>
              <a:rPr lang="pl-PL" dirty="0"/>
              <a:t> przewidywania dowolnego modelu uczenia maszynowego</a:t>
            </a:r>
          </a:p>
          <a:p>
            <a:r>
              <a:rPr lang="pl-PL" dirty="0"/>
              <a:t>Daje nam możliwość </a:t>
            </a:r>
            <a:r>
              <a:rPr lang="pl-PL" b="0" i="0" dirty="0" err="1">
                <a:solidFill>
                  <a:srgbClr val="595959"/>
                </a:solidFill>
                <a:effectLst/>
                <a:latin typeface="Muli"/>
              </a:rPr>
              <a:t>możliwość</a:t>
            </a:r>
            <a:r>
              <a:rPr lang="pl-PL" b="0" i="0" dirty="0">
                <a:solidFill>
                  <a:srgbClr val="595959"/>
                </a:solidFill>
                <a:effectLst/>
                <a:latin typeface="Muli"/>
              </a:rPr>
              <a:t> wyjaśnienia i interpretacji wyników modeli wykorzystujących dane tekstowe, tabularyczne czy obrazy.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0" i="0" dirty="0" err="1">
                <a:solidFill>
                  <a:srgbClr val="595959"/>
                </a:solidFill>
                <a:effectLst/>
                <a:latin typeface="Muli"/>
              </a:rPr>
              <a:t>Local</a:t>
            </a:r>
            <a:r>
              <a:rPr lang="pl-PL" b="0" i="0" dirty="0">
                <a:solidFill>
                  <a:srgbClr val="595959"/>
                </a:solidFill>
                <a:effectLst/>
                <a:latin typeface="Muli"/>
              </a:rPr>
              <a:t> – używa lokalnie ważonej regresji liniowej,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0" i="0" dirty="0" err="1">
                <a:solidFill>
                  <a:srgbClr val="595959"/>
                </a:solidFill>
                <a:effectLst/>
                <a:latin typeface="Muli"/>
              </a:rPr>
              <a:t>Interpretable</a:t>
            </a:r>
            <a:r>
              <a:rPr lang="pl-PL" b="0" i="0" dirty="0">
                <a:solidFill>
                  <a:srgbClr val="595959"/>
                </a:solidFill>
                <a:effectLst/>
                <a:latin typeface="Muli"/>
              </a:rPr>
              <a:t> </a:t>
            </a:r>
            <a:r>
              <a:rPr lang="pl-PL" b="0" i="0" dirty="0" err="1">
                <a:solidFill>
                  <a:srgbClr val="595959"/>
                </a:solidFill>
                <a:effectLst/>
                <a:latin typeface="Muli"/>
              </a:rPr>
              <a:t>Explanations</a:t>
            </a:r>
            <a:r>
              <a:rPr lang="pl-PL" b="0" i="0" dirty="0">
                <a:solidFill>
                  <a:srgbClr val="595959"/>
                </a:solidFill>
                <a:effectLst/>
                <a:latin typeface="Muli"/>
              </a:rPr>
              <a:t> – pozwala na zrozumienie co model robi, które cechy wybiera w celu stworzenia klasyfikatora,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595959"/>
                </a:solidFill>
                <a:effectLst/>
                <a:latin typeface="Muli"/>
              </a:rPr>
              <a:t>Model-</a:t>
            </a:r>
            <a:r>
              <a:rPr lang="pl-PL" b="0" i="0" dirty="0" err="1">
                <a:solidFill>
                  <a:srgbClr val="595959"/>
                </a:solidFill>
                <a:effectLst/>
                <a:latin typeface="Muli"/>
              </a:rPr>
              <a:t>Agnostic</a:t>
            </a:r>
            <a:r>
              <a:rPr lang="pl-PL" b="0" i="0" dirty="0">
                <a:solidFill>
                  <a:srgbClr val="595959"/>
                </a:solidFill>
                <a:effectLst/>
                <a:latin typeface="Muli"/>
              </a:rPr>
              <a:t> – traktuje model jako czarną skrzynkę.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l-PL" b="0" i="0" dirty="0">
              <a:solidFill>
                <a:srgbClr val="595959"/>
              </a:solidFill>
              <a:effectLst/>
              <a:latin typeface="Mul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l-PL" dirty="0"/>
              <a:t>Sprawdziłem 15 dobrych predykcji i 15 najgorszych – po 3 na model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l-PL" dirty="0"/>
              <a:t>Planowałem </a:t>
            </a:r>
            <a:r>
              <a:rPr lang="pl-PL" dirty="0" err="1"/>
              <a:t>uzyc</a:t>
            </a:r>
            <a:r>
              <a:rPr lang="pl-PL" dirty="0"/>
              <a:t> tych które pogarszają jakość modelu, ale ze nie ma takich cech nie </a:t>
            </a:r>
            <a:r>
              <a:rPr lang="pl-PL" dirty="0" err="1"/>
              <a:t>moglem</a:t>
            </a:r>
            <a:r>
              <a:rPr lang="pl-PL" dirty="0"/>
              <a:t> tego zrobić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l-PL" dirty="0"/>
          </a:p>
          <a:p>
            <a:pPr algn="l">
              <a:buFont typeface="Arial" panose="020B0604020202020204" pitchFamily="34" charset="0"/>
              <a:buChar char="•"/>
            </a:pPr>
            <a:endParaRPr lang="pl-PL" b="0" i="0" dirty="0">
              <a:solidFill>
                <a:srgbClr val="595959"/>
              </a:solidFill>
              <a:effectLst/>
              <a:latin typeface="Muli"/>
            </a:endParaRP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25FA0-4619-4A7A-964B-5E6104EC0AEA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982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54 rekordy – to przyczyna tak niskiego wyniku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25FA0-4619-4A7A-964B-5E6104EC0AEA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140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E6F7-C4EC-48B7-8BA2-B9C971C53599}" type="datetimeFigureOut">
              <a:rPr lang="pl-PL" smtClean="0"/>
              <a:t>23.01.2022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4207E8E-84C0-4F80-9F08-4D18DCACB469}" type="slidenum">
              <a:rPr lang="pl-PL" smtClean="0"/>
              <a:t>‹#›</a:t>
            </a:fld>
            <a:endParaRPr lang="pl-P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853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E6F7-C4EC-48B7-8BA2-B9C971C53599}" type="datetimeFigureOut">
              <a:rPr lang="pl-PL" smtClean="0"/>
              <a:t>23.01.2022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7E8E-84C0-4F80-9F08-4D18DCACB469}" type="slidenum">
              <a:rPr lang="pl-PL" smtClean="0"/>
              <a:t>‹#›</a:t>
            </a:fld>
            <a:endParaRPr lang="pl-PL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002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E6F7-C4EC-48B7-8BA2-B9C971C53599}" type="datetimeFigureOut">
              <a:rPr lang="pl-PL" smtClean="0"/>
              <a:t>23.01.2022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7E8E-84C0-4F80-9F08-4D18DCACB469}" type="slidenum">
              <a:rPr lang="pl-PL" smtClean="0"/>
              <a:t>‹#›</a:t>
            </a:fld>
            <a:endParaRPr lang="pl-PL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02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E6F7-C4EC-48B7-8BA2-B9C971C53599}" type="datetimeFigureOut">
              <a:rPr lang="pl-PL" smtClean="0"/>
              <a:t>23.01.2022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7E8E-84C0-4F80-9F08-4D18DCACB469}" type="slidenum">
              <a:rPr lang="pl-PL" smtClean="0"/>
              <a:t>‹#›</a:t>
            </a:fld>
            <a:endParaRPr lang="pl-PL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06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E6F7-C4EC-48B7-8BA2-B9C971C53599}" type="datetimeFigureOut">
              <a:rPr lang="pl-PL" smtClean="0"/>
              <a:t>23.01.2022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7E8E-84C0-4F80-9F08-4D18DCACB469}" type="slidenum">
              <a:rPr lang="pl-PL" smtClean="0"/>
              <a:t>‹#›</a:t>
            </a:fld>
            <a:endParaRPr lang="pl-P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08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E6F7-C4EC-48B7-8BA2-B9C971C53599}" type="datetimeFigureOut">
              <a:rPr lang="pl-PL" smtClean="0"/>
              <a:t>23.01.2022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7E8E-84C0-4F80-9F08-4D18DCACB469}" type="slidenum">
              <a:rPr lang="pl-PL" smtClean="0"/>
              <a:t>‹#›</a:t>
            </a:fld>
            <a:endParaRPr lang="pl-PL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0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E6F7-C4EC-48B7-8BA2-B9C971C53599}" type="datetimeFigureOut">
              <a:rPr lang="pl-PL" smtClean="0"/>
              <a:t>23.01.2022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7E8E-84C0-4F80-9F08-4D18DCACB469}" type="slidenum">
              <a:rPr lang="pl-PL" smtClean="0"/>
              <a:t>‹#›</a:t>
            </a:fld>
            <a:endParaRPr lang="pl-PL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512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E6F7-C4EC-48B7-8BA2-B9C971C53599}" type="datetimeFigureOut">
              <a:rPr lang="pl-PL" smtClean="0"/>
              <a:t>23.01.2022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7E8E-84C0-4F80-9F08-4D18DCACB469}" type="slidenum">
              <a:rPr lang="pl-PL" smtClean="0"/>
              <a:t>‹#›</a:t>
            </a:fld>
            <a:endParaRPr lang="pl-PL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565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E6F7-C4EC-48B7-8BA2-B9C971C53599}" type="datetimeFigureOut">
              <a:rPr lang="pl-PL" smtClean="0"/>
              <a:t>23.01.2022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7E8E-84C0-4F80-9F08-4D18DCACB4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7017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E6F7-C4EC-48B7-8BA2-B9C971C53599}" type="datetimeFigureOut">
              <a:rPr lang="pl-PL" smtClean="0"/>
              <a:t>23.01.2022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7E8E-84C0-4F80-9F08-4D18DCACB469}" type="slidenum">
              <a:rPr lang="pl-PL" smtClean="0"/>
              <a:t>‹#›</a:t>
            </a:fld>
            <a:endParaRPr lang="pl-PL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183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B5CE6F7-C4EC-48B7-8BA2-B9C971C53599}" type="datetimeFigureOut">
              <a:rPr lang="pl-PL" smtClean="0"/>
              <a:t>23.01.2022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7E8E-84C0-4F80-9F08-4D18DCACB469}" type="slidenum">
              <a:rPr lang="pl-PL" smtClean="0"/>
              <a:t>‹#›</a:t>
            </a:fld>
            <a:endParaRPr lang="pl-PL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01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CE6F7-C4EC-48B7-8BA2-B9C971C53599}" type="datetimeFigureOut">
              <a:rPr lang="pl-PL" smtClean="0"/>
              <a:t>23.01.2022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4207E8E-84C0-4F80-9F08-4D18DCACB469}" type="slidenum">
              <a:rPr lang="pl-PL" smtClean="0"/>
              <a:t>‹#›</a:t>
            </a:fld>
            <a:endParaRPr lang="pl-PL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428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5471939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5513E21-21B0-48DB-8CF1-35E43B33A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ząd próbek do badań medycznych">
            <a:extLst>
              <a:ext uri="{FF2B5EF4-FFF2-40B4-BE49-F238E27FC236}">
                <a16:creationId xmlns:a16="http://schemas.microsoft.com/office/drawing/2014/main" id="{20A2E93E-A402-4ABE-9643-0ADE684923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1" b="24998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2C435058-C431-4737-93E4-7DB54BE80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636" y="992221"/>
            <a:ext cx="6514638" cy="4873558"/>
          </a:xfrm>
        </p:spPr>
        <p:txBody>
          <a:bodyPr anchor="ctr">
            <a:normAutofit/>
          </a:bodyPr>
          <a:lstStyle/>
          <a:p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Przewidywanie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Hepatoksycz</a:t>
            </a:r>
            <a:r>
              <a:rPr lang="pl-PL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noścI</a:t>
            </a:r>
            <a:endParaRPr lang="pl-PL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9BCDE5E-038D-40F1-92AC-CDF4819ED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0395" y="1236307"/>
            <a:ext cx="3363901" cy="4864780"/>
          </a:xfrm>
        </p:spPr>
        <p:txBody>
          <a:bodyPr anchor="ctr">
            <a:normAutofit/>
          </a:bodyPr>
          <a:lstStyle/>
          <a:p>
            <a:pPr algn="ctr"/>
            <a:r>
              <a:rPr lang="pl-PL" sz="2000" dirty="0"/>
              <a:t>Dawid Szczerba</a:t>
            </a:r>
          </a:p>
          <a:p>
            <a:pPr algn="ctr"/>
            <a:endParaRPr lang="pl-PL" sz="2000" dirty="0"/>
          </a:p>
          <a:p>
            <a:pPr algn="ctr"/>
            <a:r>
              <a:rPr lang="pl-PL" sz="1600" dirty="0"/>
              <a:t>Dziękuję za mentoring projektu </a:t>
            </a:r>
          </a:p>
          <a:p>
            <a:pPr algn="ctr"/>
            <a:r>
              <a:rPr lang="pl-PL" sz="1600" dirty="0"/>
              <a:t>Pani Agnieszce </a:t>
            </a:r>
            <a:r>
              <a:rPr lang="pl-PL" sz="1600" dirty="0" err="1"/>
              <a:t>Wojtuch</a:t>
            </a:r>
            <a:endParaRPr lang="en-US" sz="1600" dirty="0"/>
          </a:p>
          <a:p>
            <a:pPr algn="r"/>
            <a:endParaRPr lang="pl-PL" sz="20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80B8A35-DEA7-4D43-9DF8-90B4681D0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ole tekstowe 7">
            <a:extLst>
              <a:ext uri="{FF2B5EF4-FFF2-40B4-BE49-F238E27FC236}">
                <a16:creationId xmlns:a16="http://schemas.microsoft.com/office/drawing/2014/main" id="{68D09BD2-AE8E-4080-818B-E24B3AE0D48E}"/>
              </a:ext>
            </a:extLst>
          </p:cNvPr>
          <p:cNvSpPr txBox="1"/>
          <p:nvPr/>
        </p:nvSpPr>
        <p:spPr>
          <a:xfrm>
            <a:off x="5220091" y="6343634"/>
            <a:ext cx="7251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https://github.com/DawidSzczerba/umwpl2021-hepatoxicity-prediction</a:t>
            </a:r>
          </a:p>
        </p:txBody>
      </p:sp>
    </p:spTree>
    <p:extLst>
      <p:ext uri="{BB962C8B-B14F-4D97-AF65-F5344CB8AC3E}">
        <p14:creationId xmlns:p14="http://schemas.microsoft.com/office/powerpoint/2010/main" val="2924658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Rectangle 80">
            <a:extLst>
              <a:ext uri="{FF2B5EF4-FFF2-40B4-BE49-F238E27FC236}">
                <a16:creationId xmlns:a16="http://schemas.microsoft.com/office/drawing/2014/main" id="{6F79B0DD-2C63-4EE5-804F-B8E391FC1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82">
            <a:extLst>
              <a:ext uri="{FF2B5EF4-FFF2-40B4-BE49-F238E27FC236}">
                <a16:creationId xmlns:a16="http://schemas.microsoft.com/office/drawing/2014/main" id="{627DB8AB-CD55-4C8F-9043-52652B89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6"/>
            <a:ext cx="536425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Rectangle 84">
            <a:extLst>
              <a:ext uri="{FF2B5EF4-FFF2-40B4-BE49-F238E27FC236}">
                <a16:creationId xmlns:a16="http://schemas.microsoft.com/office/drawing/2014/main" id="{53059C5A-91CB-4024-9B4E-20082E25C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643466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84884BF-A898-4EFF-9504-E13EBE3FF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3514513"/>
            <a:ext cx="5364255" cy="270340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B32D337-FDA6-4468-ADB1-7038E5FC0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3514513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0A5A013C-37C4-4B96-B15C-9906F8343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213" y="3628174"/>
            <a:ext cx="2536287" cy="2536287"/>
          </a:xfrm>
          <a:prstGeom prst="rect">
            <a:avLst/>
          </a:prstGeom>
        </p:spPr>
      </p:pic>
      <p:pic>
        <p:nvPicPr>
          <p:cNvPr id="12" name="Symbol zastępczy zawartości 4">
            <a:extLst>
              <a:ext uri="{FF2B5EF4-FFF2-40B4-BE49-F238E27FC236}">
                <a16:creationId xmlns:a16="http://schemas.microsoft.com/office/drawing/2014/main" id="{AB8C83F8-8F70-4723-86DF-31C5F8503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378" y="640080"/>
            <a:ext cx="2644353" cy="2644353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FA273902-8BBD-4280-83C8-103F822B8A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213" y="693539"/>
            <a:ext cx="2590894" cy="2590894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D42ACC32-29E6-4CDA-A7D1-8FA54A327F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160" y="3544614"/>
            <a:ext cx="2669920" cy="266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242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77C41558-AB74-4E6E-9D18-27C9345C1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5550357" cy="1049235"/>
          </a:xfrm>
        </p:spPr>
        <p:txBody>
          <a:bodyPr>
            <a:normAutofit/>
          </a:bodyPr>
          <a:lstStyle/>
          <a:p>
            <a:r>
              <a:rPr lang="pl-PL" sz="3000" dirty="0"/>
              <a:t>Analiza </a:t>
            </a:r>
            <a:r>
              <a:rPr lang="pl-PL" sz="3000" dirty="0" err="1"/>
              <a:t>LIMe</a:t>
            </a:r>
            <a:r>
              <a:rPr lang="pl-PL" sz="3000" dirty="0"/>
              <a:t> dla </a:t>
            </a:r>
            <a:r>
              <a:rPr lang="pl-PL" sz="3000" dirty="0" err="1"/>
              <a:t>Random</a:t>
            </a:r>
            <a:r>
              <a:rPr lang="pl-PL" sz="3000" dirty="0"/>
              <a:t> </a:t>
            </a:r>
            <a:r>
              <a:rPr lang="pl-PL" sz="3000" dirty="0" err="1"/>
              <a:t>Forest</a:t>
            </a:r>
            <a:r>
              <a:rPr lang="pl-PL" sz="3000" dirty="0"/>
              <a:t> </a:t>
            </a:r>
            <a:r>
              <a:rPr lang="pl-PL" sz="3000" dirty="0" err="1"/>
              <a:t>Regressor</a:t>
            </a:r>
            <a:endParaRPr lang="pl-PL" sz="3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217D0F2-467F-4886-9811-ADD926C13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550357" cy="3450613"/>
          </a:xfrm>
        </p:spPr>
        <p:txBody>
          <a:bodyPr>
            <a:normAutofit/>
          </a:bodyPr>
          <a:lstStyle/>
          <a:p>
            <a:r>
              <a:rPr lang="pl-PL" dirty="0"/>
              <a:t>Czy dla najgorszych predykcji, najważniejsze są bity </a:t>
            </a:r>
            <a:r>
              <a:rPr lang="pl-PL" dirty="0" err="1"/>
              <a:t>fingerprintów</a:t>
            </a:r>
            <a:r>
              <a:rPr lang="pl-PL" dirty="0"/>
              <a:t>, które są mało ważne dla najlepszych predykcji?</a:t>
            </a:r>
          </a:p>
          <a:p>
            <a:endParaRPr lang="pl-PL" dirty="0"/>
          </a:p>
          <a:p>
            <a:r>
              <a:rPr lang="pl-PL" dirty="0"/>
              <a:t>NIE – zbiór znaczących bitów </a:t>
            </a:r>
            <a:r>
              <a:rPr lang="pl-PL" dirty="0" err="1"/>
              <a:t>fingerprintu</a:t>
            </a:r>
            <a:r>
              <a:rPr lang="pl-PL" dirty="0"/>
              <a:t> dla najgorszych predykcji zawiera się w zbiorze bitów </a:t>
            </a:r>
            <a:r>
              <a:rPr lang="pl-PL" dirty="0" err="1"/>
              <a:t>fingerprintu</a:t>
            </a:r>
            <a:r>
              <a:rPr lang="pl-PL" dirty="0"/>
              <a:t> dla </a:t>
            </a:r>
            <a:r>
              <a:rPr lang="pl-PL" dirty="0" err="1"/>
              <a:t>najleszych</a:t>
            </a:r>
            <a:r>
              <a:rPr lang="pl-PL" dirty="0"/>
              <a:t> predykcji</a:t>
            </a:r>
            <a:br>
              <a:rPr lang="pl-PL" dirty="0"/>
            </a:br>
            <a:r>
              <a:rPr lang="pl-PL" dirty="0"/>
              <a:t>	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>
            <a:extLst>
              <a:ext uri="{FF2B5EF4-FFF2-40B4-BE49-F238E27FC236}">
                <a16:creationId xmlns:a16="http://schemas.microsoft.com/office/drawing/2014/main" id="{996475DD-1ED1-4236-8E43-AC3BEBF9C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6066" y="1477328"/>
            <a:ext cx="1850820" cy="53546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4B5C1874-C20D-4950-A34C-B7A0ACB92C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3202" y="1477328"/>
            <a:ext cx="2035766" cy="25487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8" name="pole tekstowe 17">
            <a:extLst>
              <a:ext uri="{FF2B5EF4-FFF2-40B4-BE49-F238E27FC236}">
                <a16:creationId xmlns:a16="http://schemas.microsoft.com/office/drawing/2014/main" id="{8D378AA8-40CD-4E5D-BB3C-9D6E51C21D46}"/>
              </a:ext>
            </a:extLst>
          </p:cNvPr>
          <p:cNvSpPr txBox="1"/>
          <p:nvPr/>
        </p:nvSpPr>
        <p:spPr>
          <a:xfrm>
            <a:off x="7228078" y="86022"/>
            <a:ext cx="18508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/>
              <a:t>Zbiór </a:t>
            </a:r>
            <a:r>
              <a:rPr lang="pl-PL" sz="1600" b="0" i="0" dirty="0">
                <a:effectLst/>
              </a:rPr>
              <a:t>z top 10 </a:t>
            </a:r>
            <a:r>
              <a:rPr lang="pl-PL" sz="1600" dirty="0"/>
              <a:t>bitów </a:t>
            </a:r>
            <a:r>
              <a:rPr lang="pl-PL" sz="1600" dirty="0" err="1"/>
              <a:t>fingerprintu</a:t>
            </a:r>
            <a:r>
              <a:rPr lang="pl-PL" sz="1600" dirty="0"/>
              <a:t> MACCSFP</a:t>
            </a:r>
            <a:r>
              <a:rPr lang="pl-PL" sz="1600" b="0" i="0" dirty="0">
                <a:effectLst/>
              </a:rPr>
              <a:t> dla 15 najlepszych predykcji </a:t>
            </a:r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EEC745F3-8B6C-496A-B65D-85943CF9DA48}"/>
              </a:ext>
            </a:extLst>
          </p:cNvPr>
          <p:cNvSpPr txBox="1"/>
          <p:nvPr/>
        </p:nvSpPr>
        <p:spPr>
          <a:xfrm>
            <a:off x="9853202" y="139939"/>
            <a:ext cx="20357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/>
              <a:t>Zbiór </a:t>
            </a:r>
            <a:r>
              <a:rPr lang="pl-PL" sz="1600" b="0" i="0">
                <a:effectLst/>
              </a:rPr>
              <a:t>z top 5 </a:t>
            </a:r>
            <a:r>
              <a:rPr lang="pl-PL" sz="1600"/>
              <a:t>bitów fingerprintu MACCSFP</a:t>
            </a:r>
            <a:r>
              <a:rPr lang="pl-PL" sz="1600" b="0" i="0">
                <a:effectLst/>
              </a:rPr>
              <a:t> dla 15 najgorszych predykcji </a:t>
            </a:r>
            <a:endParaRPr lang="pl-PL" sz="16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1267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Tytuł 1">
            <a:extLst>
              <a:ext uri="{FF2B5EF4-FFF2-40B4-BE49-F238E27FC236}">
                <a16:creationId xmlns:a16="http://schemas.microsoft.com/office/drawing/2014/main" id="{1F2409F7-AFC0-4F01-B628-3CD13B577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ANALIZA WYNIKU - LIME </a:t>
            </a:r>
          </a:p>
        </p:txBody>
      </p:sp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6D6E0B4F-EE8E-45FE-BA16-5A8F3A3DB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617" y="3531204"/>
            <a:ext cx="4368967" cy="1832002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>
              <a:buNone/>
            </a:pPr>
            <a:r>
              <a:rPr lang="en-US" sz="1800" cap="all" dirty="0"/>
              <a:t>Z 25 </a:t>
            </a:r>
            <a:r>
              <a:rPr lang="en-US" sz="1800" cap="all" dirty="0" err="1"/>
              <a:t>predykcji</a:t>
            </a:r>
            <a:r>
              <a:rPr lang="en-US" sz="1800" cap="all" dirty="0"/>
              <a:t> </a:t>
            </a:r>
            <a:r>
              <a:rPr lang="en-US" sz="1800" cap="all" dirty="0" err="1"/>
              <a:t>wyznaczono</a:t>
            </a:r>
            <a:r>
              <a:rPr lang="en-US" sz="1800" cap="all" dirty="0"/>
              <a:t> top 10 </a:t>
            </a:r>
            <a:r>
              <a:rPr lang="en-US" sz="1800" cap="all" dirty="0" err="1"/>
              <a:t>najważniejszych</a:t>
            </a:r>
            <a:r>
              <a:rPr lang="en-US" sz="1800" cap="all" dirty="0"/>
              <a:t> </a:t>
            </a:r>
            <a:r>
              <a:rPr lang="en-US" sz="1800" cap="all" dirty="0" err="1"/>
              <a:t>i</a:t>
            </a:r>
            <a:r>
              <a:rPr lang="en-US" sz="1800" cap="all" dirty="0"/>
              <a:t> </a:t>
            </a:r>
            <a:r>
              <a:rPr lang="en-US" sz="1800" cap="all" dirty="0" err="1"/>
              <a:t>najmniej</a:t>
            </a:r>
            <a:r>
              <a:rPr lang="en-US" sz="1800" cap="all" dirty="0"/>
              <a:t> </a:t>
            </a:r>
            <a:r>
              <a:rPr lang="en-US" sz="1800" cap="all" dirty="0" err="1"/>
              <a:t>znaczących</a:t>
            </a:r>
            <a:r>
              <a:rPr lang="en-US" sz="1800" cap="all" dirty="0"/>
              <a:t> </a:t>
            </a:r>
            <a:r>
              <a:rPr lang="en-US" sz="1800" cap="all" dirty="0" err="1"/>
              <a:t>bitów</a:t>
            </a:r>
            <a:r>
              <a:rPr lang="en-US" sz="1800" cap="all" dirty="0"/>
              <a:t> </a:t>
            </a:r>
            <a:r>
              <a:rPr lang="en-US" sz="1800" cap="all" dirty="0" err="1"/>
              <a:t>fingerprintu</a:t>
            </a:r>
            <a:r>
              <a:rPr lang="en-US" sz="1800" cap="all" dirty="0"/>
              <a:t> MACCSFP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Obraz 42">
            <a:extLst>
              <a:ext uri="{FF2B5EF4-FFF2-40B4-BE49-F238E27FC236}">
                <a16:creationId xmlns:a16="http://schemas.microsoft.com/office/drawing/2014/main" id="{9B6FE316-99C4-477C-8958-853DEC428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15110"/>
            <a:ext cx="5233268" cy="34286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5352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4BB1F98-62BF-46EB-A2F3-A0076626D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WYNIKi</a:t>
            </a:r>
            <a:r>
              <a:rPr lang="pl-PL" dirty="0"/>
              <a:t> dla TD50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3CF6CBA-DD25-4BC5-B6D0-650D65053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498" y="2025458"/>
            <a:ext cx="7173080" cy="370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222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ytuł 1">
            <a:extLst>
              <a:ext uri="{FF2B5EF4-FFF2-40B4-BE49-F238E27FC236}">
                <a16:creationId xmlns:a16="http://schemas.microsoft.com/office/drawing/2014/main" id="{48824D2A-435C-44EA-8247-7217FFEDF442}"/>
              </a:ext>
            </a:extLst>
          </p:cNvPr>
          <p:cNvSpPr txBox="1">
            <a:spLocks/>
          </p:cNvSpPr>
          <p:nvPr/>
        </p:nvSpPr>
        <p:spPr>
          <a:xfrm>
            <a:off x="2253188" y="1700125"/>
            <a:ext cx="7442679" cy="2764410"/>
          </a:xfrm>
          <a:prstGeom prst="rect">
            <a:avLst/>
          </a:prstGeom>
        </p:spPr>
        <p:txBody>
          <a:bodyPr vert="horz" lIns="91440" tIns="45720" rIns="9144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2800" dirty="0">
                <a:solidFill>
                  <a:srgbClr val="454545"/>
                </a:solidFill>
              </a:rPr>
              <a:t>Dziękuję za uwagę</a:t>
            </a:r>
            <a:endParaRPr lang="en-US" sz="2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419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0161118-6465-47E1-9194-A5FB47B79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 / Znaczenie 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0282789-8845-4C4B-897D-8C3D4DAD0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3"/>
            <a:ext cx="9603274" cy="1528746"/>
          </a:xfrm>
        </p:spPr>
        <p:txBody>
          <a:bodyPr/>
          <a:lstStyle/>
          <a:p>
            <a:r>
              <a:rPr lang="pl-PL" sz="2000" dirty="0"/>
              <a:t>Przewidywanie wartości parametru determinującego hepatoksyczność. </a:t>
            </a:r>
          </a:p>
          <a:p>
            <a:pPr lvl="1"/>
            <a:r>
              <a:rPr lang="pl-PL" dirty="0"/>
              <a:t> </a:t>
            </a:r>
            <a:r>
              <a:rPr lang="pl-PL" sz="1800" dirty="0"/>
              <a:t>ALT (Aminotransferaza alaninowa) – wskaźnik uszkodzenia wątroby</a:t>
            </a:r>
          </a:p>
          <a:p>
            <a:pPr lvl="1"/>
            <a:r>
              <a:rPr lang="pl-PL" dirty="0"/>
              <a:t> </a:t>
            </a:r>
            <a:r>
              <a:rPr lang="pl-PL" sz="1800" dirty="0"/>
              <a:t>Im wyższa wartość parametru tym wyższa hepatoksyczność leku</a:t>
            </a:r>
            <a:endParaRPr lang="pl-PL" dirty="0"/>
          </a:p>
          <a:p>
            <a:pPr lvl="1"/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42C14A70-9B3C-4C86-86C8-03F09A1F6FD8}"/>
              </a:ext>
            </a:extLst>
          </p:cNvPr>
          <p:cNvSpPr txBox="1">
            <a:spLocks/>
          </p:cNvSpPr>
          <p:nvPr/>
        </p:nvSpPr>
        <p:spPr>
          <a:xfrm>
            <a:off x="1451580" y="3544479"/>
            <a:ext cx="9603274" cy="17251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l-PL" sz="2000" dirty="0"/>
              <a:t>Stworzenie modelu, który określa dla danego związku wartość parametru ALT może poprawić i przyśpieszyć proces odkrywania leków</a:t>
            </a:r>
            <a:endParaRPr lang="pl-PL" dirty="0"/>
          </a:p>
          <a:p>
            <a:pPr lvl="1">
              <a:lnSpc>
                <a:spcPct val="150000"/>
              </a:lnSpc>
            </a:pPr>
            <a:endParaRPr lang="pl-PL" dirty="0"/>
          </a:p>
          <a:p>
            <a:pPr>
              <a:lnSpc>
                <a:spcPct val="150000"/>
              </a:lnSpc>
            </a:pPr>
            <a:endParaRPr lang="pl-PL" sz="2000" dirty="0"/>
          </a:p>
          <a:p>
            <a:pPr lvl="1"/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A3211D9E-B516-47D4-9F7C-AA2623023C8A}"/>
              </a:ext>
            </a:extLst>
          </p:cNvPr>
          <p:cNvSpPr txBox="1"/>
          <p:nvPr/>
        </p:nvSpPr>
        <p:spPr>
          <a:xfrm>
            <a:off x="1451579" y="6211669"/>
            <a:ext cx="80977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Źródła: </a:t>
            </a:r>
            <a:r>
              <a:rPr lang="pl-PL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https://www.ncbi.nlm.nih.gov/pmc/articles/PMC5471939/</a:t>
            </a:r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	    https://pubmed.ncbi.nlm.nih.gov/32422053/</a:t>
            </a:r>
          </a:p>
        </p:txBody>
      </p:sp>
    </p:spTree>
    <p:extLst>
      <p:ext uri="{BB962C8B-B14F-4D97-AF65-F5344CB8AC3E}">
        <p14:creationId xmlns:p14="http://schemas.microsoft.com/office/powerpoint/2010/main" val="2558603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7920FAF-E51E-4EC7-A1D9-300F5F426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Wstępne przetwarzanie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3EAD5B4-8E2F-4243-AE6E-AF56A061E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5732"/>
            <a:ext cx="7588727" cy="3450613"/>
          </a:xfrm>
        </p:spPr>
        <p:txBody>
          <a:bodyPr>
            <a:normAutofit fontScale="92500"/>
          </a:bodyPr>
          <a:lstStyle/>
          <a:p>
            <a:r>
              <a:rPr lang="pl-PL" dirty="0"/>
              <a:t>Mała liczba danych = 98 rekordów dla ALT, dla pTD50 tylko 54 rekordy </a:t>
            </a:r>
          </a:p>
          <a:p>
            <a:r>
              <a:rPr lang="pl-PL" dirty="0"/>
              <a:t>Przygotowano dwa skrypty z testami realizujące:</a:t>
            </a:r>
          </a:p>
          <a:p>
            <a:pPr lvl="1"/>
            <a:r>
              <a:rPr lang="pl-PL" dirty="0"/>
              <a:t>Przekonwertowanie danych do odpowiedniej postaci</a:t>
            </a:r>
          </a:p>
          <a:p>
            <a:pPr lvl="1"/>
            <a:r>
              <a:rPr lang="pl-PL" dirty="0"/>
              <a:t>Wstępne przetwarzanie danych</a:t>
            </a:r>
          </a:p>
          <a:p>
            <a:r>
              <a:rPr lang="pl-PL" dirty="0"/>
              <a:t>Wykorzystano dane przedstawione za pomocą </a:t>
            </a:r>
            <a:r>
              <a:rPr lang="pl-PL" dirty="0" err="1"/>
              <a:t>fingerprintu</a:t>
            </a:r>
            <a:r>
              <a:rPr lang="pl-PL" dirty="0"/>
              <a:t> </a:t>
            </a:r>
            <a:r>
              <a:rPr lang="pl-PL" b="0" i="0" dirty="0">
                <a:effectLst/>
              </a:rPr>
              <a:t>MACCSFP (166 podstruktur)</a:t>
            </a:r>
          </a:p>
          <a:p>
            <a:pPr lvl="1"/>
            <a:r>
              <a:rPr lang="pl-PL" dirty="0"/>
              <a:t>Wartości parametru ALT zlogarytmizowano</a:t>
            </a:r>
          </a:p>
          <a:p>
            <a:pPr lvl="1"/>
            <a:r>
              <a:rPr lang="pl-PL" dirty="0"/>
              <a:t>Usunięto kolumny z zerową wariancją</a:t>
            </a:r>
          </a:p>
          <a:p>
            <a:pPr lvl="1"/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5EC0F8C-F8EE-4099-86B6-D44D4B3A401E}"/>
              </a:ext>
            </a:extLst>
          </p:cNvPr>
          <p:cNvSpPr txBox="1"/>
          <p:nvPr/>
        </p:nvSpPr>
        <p:spPr>
          <a:xfrm>
            <a:off x="1703895" y="6203715"/>
            <a:ext cx="6103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https://github.com/DawidSzczerba/umwpl2021-hepatoxicity-prediction/blob/main/notebooks/data_pre_processing.ipynb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769F6A0B-6D22-4A68-BD60-CAB086C47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1280" y="2015732"/>
            <a:ext cx="1993574" cy="379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805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79B0DD-2C63-4EE5-804F-B8E391FC1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7DB8AB-CD55-4C8F-9043-52652B89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6"/>
            <a:ext cx="536425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059C5A-91CB-4024-9B4E-20082E25C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643466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4884BF-A898-4EFF-9504-E13EBE3FF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3514513"/>
            <a:ext cx="5364255" cy="270340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32D337-FDA6-4468-ADB1-7038E5FC0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3514513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87089D9F-7EC9-4681-8181-4C9AFACE7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29" y="722893"/>
            <a:ext cx="3822873" cy="2620594"/>
          </a:xfrm>
          <a:prstGeom prst="rect">
            <a:avLst/>
          </a:prstGeom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7" name="pole tekstowe 16">
            <a:extLst>
              <a:ext uri="{FF2B5EF4-FFF2-40B4-BE49-F238E27FC236}">
                <a16:creationId xmlns:a16="http://schemas.microsoft.com/office/drawing/2014/main" id="{B1375DF5-ED70-4508-8BBF-B83B598A1CC6}"/>
              </a:ext>
            </a:extLst>
          </p:cNvPr>
          <p:cNvSpPr txBox="1"/>
          <p:nvPr/>
        </p:nvSpPr>
        <p:spPr>
          <a:xfrm>
            <a:off x="1260835" y="6211669"/>
            <a:ext cx="6103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https://github.com/DawidSzczerba/umwpl2021-hepatoxicity-prediction/blob/main/notebooks/data_pre_processing.ipynb</a:t>
            </a: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FEDA7428-526C-46FB-96B7-2EA2C7CBB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429" y="3557714"/>
            <a:ext cx="3601039" cy="2610754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BC1F5F10-62C0-4BA1-B1A2-EEB7F7EF0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0076" y="654323"/>
            <a:ext cx="3916736" cy="2686299"/>
          </a:xfrm>
          <a:prstGeom prst="rect">
            <a:avLst/>
          </a:prstGeom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D8D9520D-49E1-40A5-9674-E794F9C5179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13" r="2" b="5387"/>
          <a:stretch/>
        </p:blipFill>
        <p:spPr>
          <a:xfrm>
            <a:off x="6990076" y="3645060"/>
            <a:ext cx="3783495" cy="2490047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</p:spTree>
    <p:extLst>
      <p:ext uri="{BB962C8B-B14F-4D97-AF65-F5344CB8AC3E}">
        <p14:creationId xmlns:p14="http://schemas.microsoft.com/office/powerpoint/2010/main" val="2385279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6E2DE0-2E01-4EE7-A104-C9132ECDE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Implementacja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BCC8BE2-685C-4D18-89BA-29A90BAF7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00606"/>
          </a:xfrm>
        </p:spPr>
        <p:txBody>
          <a:bodyPr>
            <a:normAutofit/>
          </a:bodyPr>
          <a:lstStyle/>
          <a:p>
            <a:r>
              <a:rPr lang="pl-PL" dirty="0"/>
              <a:t>Z</a:t>
            </a:r>
            <a:r>
              <a:rPr lang="pl-PL" sz="2000" dirty="0"/>
              <a:t> powodu niewielkiego </a:t>
            </a:r>
            <a:r>
              <a:rPr lang="pl-PL" sz="2000" dirty="0" err="1"/>
              <a:t>datasetu</a:t>
            </a:r>
            <a:r>
              <a:rPr lang="pl-PL" sz="2000" dirty="0"/>
              <a:t> wykorzystano podwójną 5-krotną walidacje krzyżową</a:t>
            </a:r>
          </a:p>
          <a:p>
            <a:pPr lvl="1"/>
            <a:r>
              <a:rPr lang="pl-PL" dirty="0"/>
              <a:t>Wyniki zgrupowano względem </a:t>
            </a:r>
            <a:r>
              <a:rPr lang="pl-PL" dirty="0" err="1"/>
              <a:t>hiperparametrów</a:t>
            </a:r>
            <a:r>
              <a:rPr lang="pl-PL" dirty="0"/>
              <a:t>, a następnie dla każdej grupy obliczono średni wyniki predykcji</a:t>
            </a:r>
            <a:endParaRPr lang="pl-PL" sz="2000" dirty="0"/>
          </a:p>
          <a:p>
            <a:r>
              <a:rPr lang="pl-PL" dirty="0"/>
              <a:t>Wykorzystane modele</a:t>
            </a:r>
          </a:p>
          <a:p>
            <a:pPr lvl="1"/>
            <a:r>
              <a:rPr lang="en-US" dirty="0"/>
              <a:t>Lasso</a:t>
            </a:r>
          </a:p>
          <a:p>
            <a:pPr lvl="1"/>
            <a:r>
              <a:rPr lang="en-US" dirty="0"/>
              <a:t>Decision Tree Regressor</a:t>
            </a:r>
          </a:p>
          <a:p>
            <a:pPr lvl="1"/>
            <a:r>
              <a:rPr lang="en-US" dirty="0"/>
              <a:t>Random Forest Regressor</a:t>
            </a:r>
          </a:p>
          <a:p>
            <a:pPr lvl="1"/>
            <a:r>
              <a:rPr lang="en-US" dirty="0"/>
              <a:t>Gradient Boosting Regressor</a:t>
            </a:r>
            <a:endParaRPr lang="pl-PL" dirty="0"/>
          </a:p>
          <a:p>
            <a:pPr marL="457200" lvl="1" indent="0">
              <a:buNone/>
            </a:pPr>
            <a:endParaRPr lang="pl-PL" dirty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endParaRPr lang="pl-PL" sz="2000" dirty="0"/>
          </a:p>
          <a:p>
            <a:endParaRPr lang="pl-PL" dirty="0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1160D608-6DCF-479B-BB41-263E6BE2D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567" y="3323231"/>
            <a:ext cx="2731076" cy="18266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pole tekstowe 14">
            <a:extLst>
              <a:ext uri="{FF2B5EF4-FFF2-40B4-BE49-F238E27FC236}">
                <a16:creationId xmlns:a16="http://schemas.microsoft.com/office/drawing/2014/main" id="{F390113E-5781-4DBA-A047-6787B864A126}"/>
              </a:ext>
            </a:extLst>
          </p:cNvPr>
          <p:cNvSpPr txBox="1"/>
          <p:nvPr/>
        </p:nvSpPr>
        <p:spPr>
          <a:xfrm>
            <a:off x="1094295" y="6134193"/>
            <a:ext cx="64188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https://github.com/DawidSzczerba/umwpl2021-hepatoxicity-prediction/blob/main/notebooks/alt_prediction.ipynb</a:t>
            </a:r>
          </a:p>
        </p:txBody>
      </p:sp>
    </p:spTree>
    <p:extLst>
      <p:ext uri="{BB962C8B-B14F-4D97-AF65-F5344CB8AC3E}">
        <p14:creationId xmlns:p14="http://schemas.microsoft.com/office/powerpoint/2010/main" val="2278866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A6CD6E-9B7E-4610-B1AE-5480CC0BA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Implementacja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128A68FD-B353-4D8D-B2B1-D1D001A5F0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80" y="2015732"/>
                <a:ext cx="9603274" cy="3450613"/>
              </a:xfrm>
            </p:spPr>
            <p:txBody>
              <a:bodyPr/>
              <a:lstStyle/>
              <a:p>
                <a:r>
                  <a:rPr lang="pl-PL" dirty="0"/>
                  <a:t>Do badania skuteczności modelów, wykorzystano współczynnik determinacji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pl-PL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l-PL" dirty="0"/>
              </a:p>
              <a:p>
                <a:r>
                  <a:rPr lang="pl-PL" dirty="0"/>
                  <a:t>Wynik dla każdego modelu to średnia arytmetyczna wyników, dla każdego z 5 podziałów</a:t>
                </a:r>
              </a:p>
              <a:p>
                <a:r>
                  <a:rPr lang="pl-PL" dirty="0"/>
                  <a:t>Zadbano o odtwarzalność projektu:</a:t>
                </a:r>
              </a:p>
              <a:p>
                <a:pPr lvl="1"/>
                <a:r>
                  <a:rPr lang="pl-PL" dirty="0"/>
                  <a:t>Wyniki dla każdego modelu zapisano w formacie </a:t>
                </a:r>
                <a:r>
                  <a:rPr lang="pl-PL" dirty="0" err="1"/>
                  <a:t>csv</a:t>
                </a:r>
                <a:r>
                  <a:rPr lang="pl-PL" dirty="0"/>
                  <a:t> </a:t>
                </a:r>
              </a:p>
              <a:p>
                <a:pPr lvl="1"/>
                <a:r>
                  <a:rPr lang="pl-PL" dirty="0"/>
                  <a:t>Zapisano wszystkie wytrenowane modele</a:t>
                </a:r>
              </a:p>
              <a:p>
                <a:pPr lvl="1"/>
                <a:r>
                  <a:rPr lang="pl-PL" dirty="0"/>
                  <a:t>Kod umożliwia szybkie sprawdzenie predykcji dla innych modeli</a:t>
                </a:r>
              </a:p>
              <a:p>
                <a:pPr lvl="1"/>
                <a:endParaRPr lang="pl-PL" dirty="0"/>
              </a:p>
              <a:p>
                <a:pPr lvl="1"/>
                <a:endParaRPr lang="pl-PL" dirty="0"/>
              </a:p>
              <a:p>
                <a:endParaRPr lang="pl-PL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128A68FD-B353-4D8D-B2B1-D1D001A5F0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80" y="2015732"/>
                <a:ext cx="9603274" cy="3450613"/>
              </a:xfrm>
              <a:blipFill>
                <a:blip r:embed="rId3"/>
                <a:stretch>
                  <a:fillRect l="-571" t="-17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pole tekstowe 4">
            <a:extLst>
              <a:ext uri="{FF2B5EF4-FFF2-40B4-BE49-F238E27FC236}">
                <a16:creationId xmlns:a16="http://schemas.microsoft.com/office/drawing/2014/main" id="{4F73E42D-4C03-48FC-82DF-2B1EFC8DB935}"/>
              </a:ext>
            </a:extLst>
          </p:cNvPr>
          <p:cNvSpPr txBox="1"/>
          <p:nvPr/>
        </p:nvSpPr>
        <p:spPr>
          <a:xfrm>
            <a:off x="1451579" y="6211669"/>
            <a:ext cx="64188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https://github.com/DawidSzczerba/umwpl2021-hepatoxicity-prediction/blob/main/notebooks/alt_prediction.ipynb</a:t>
            </a:r>
          </a:p>
        </p:txBody>
      </p:sp>
    </p:spTree>
    <p:extLst>
      <p:ext uri="{BB962C8B-B14F-4D97-AF65-F5344CB8AC3E}">
        <p14:creationId xmlns:p14="http://schemas.microsoft.com/office/powerpoint/2010/main" val="2379378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9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5" name="Picture 11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6" name="Straight Connector 13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5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20A3F127-B4B4-438C-8690-EE0F85643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WYNIKI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BA04E55F-5B2F-452B-B150-DC764810D035}"/>
              </a:ext>
            </a:extLst>
          </p:cNvPr>
          <p:cNvSpPr txBox="1"/>
          <p:nvPr/>
        </p:nvSpPr>
        <p:spPr>
          <a:xfrm>
            <a:off x="1451579" y="6172759"/>
            <a:ext cx="64188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https://github.com/DawidSzczerba/umwpl2021-hepatoxicity-prediction/blob/main/notebooks/alt_prediction.ipynb</a:t>
            </a: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1EA806F1-CE1B-4BAB-B24D-19FE7AA06F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469221"/>
            <a:ext cx="5997202" cy="28909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DBD456D9-25FA-4F83-A032-26A3B42397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094" y="2491829"/>
            <a:ext cx="6097905" cy="28456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9048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972A46-0DBB-4906-9427-E07406365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006" y="804519"/>
            <a:ext cx="9603275" cy="1049235"/>
          </a:xfrm>
        </p:spPr>
        <p:txBody>
          <a:bodyPr/>
          <a:lstStyle/>
          <a:p>
            <a:r>
              <a:rPr lang="pl-PL" sz="3200" dirty="0"/>
              <a:t>Porównanie Dwóch najlepszych modeli</a:t>
            </a:r>
            <a:endParaRPr lang="pl-PL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A19B52CC-8F9B-4525-8D8D-723466138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166" y="1960025"/>
            <a:ext cx="4054813" cy="4054813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39235026-20A7-41D9-89F2-51465D31B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874" y="1960025"/>
            <a:ext cx="4054813" cy="405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298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Rectangle 80">
            <a:extLst>
              <a:ext uri="{FF2B5EF4-FFF2-40B4-BE49-F238E27FC236}">
                <a16:creationId xmlns:a16="http://schemas.microsoft.com/office/drawing/2014/main" id="{6F79B0DD-2C63-4EE5-804F-B8E391FC1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82">
            <a:extLst>
              <a:ext uri="{FF2B5EF4-FFF2-40B4-BE49-F238E27FC236}">
                <a16:creationId xmlns:a16="http://schemas.microsoft.com/office/drawing/2014/main" id="{627DB8AB-CD55-4C8F-9043-52652B89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6"/>
            <a:ext cx="536425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Rectangle 84">
            <a:extLst>
              <a:ext uri="{FF2B5EF4-FFF2-40B4-BE49-F238E27FC236}">
                <a16:creationId xmlns:a16="http://schemas.microsoft.com/office/drawing/2014/main" id="{53059C5A-91CB-4024-9B4E-20082E25C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643466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84884BF-A898-4EFF-9504-E13EBE3FF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3514513"/>
            <a:ext cx="5364255" cy="270340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B32D337-FDA6-4468-ADB1-7038E5FC0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3514513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Obraz 20">
            <a:extLst>
              <a:ext uri="{FF2B5EF4-FFF2-40B4-BE49-F238E27FC236}">
                <a16:creationId xmlns:a16="http://schemas.microsoft.com/office/drawing/2014/main" id="{EA1F434D-B8B2-411F-B769-6C671402C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247" y="643466"/>
            <a:ext cx="2706795" cy="2706795"/>
          </a:xfrm>
          <a:prstGeom prst="rect">
            <a:avLst/>
          </a:prstGeom>
        </p:spPr>
      </p:pic>
      <p:pic>
        <p:nvPicPr>
          <p:cNvPr id="25" name="Obraz 24">
            <a:extLst>
              <a:ext uri="{FF2B5EF4-FFF2-40B4-BE49-F238E27FC236}">
                <a16:creationId xmlns:a16="http://schemas.microsoft.com/office/drawing/2014/main" id="{AD31674C-7760-4088-8D85-A2CBED585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832" y="3514513"/>
            <a:ext cx="2706794" cy="2706794"/>
          </a:xfrm>
          <a:prstGeom prst="rect">
            <a:avLst/>
          </a:prstGeom>
        </p:spPr>
      </p:pic>
      <p:pic>
        <p:nvPicPr>
          <p:cNvPr id="29" name="Obraz 28">
            <a:extLst>
              <a:ext uri="{FF2B5EF4-FFF2-40B4-BE49-F238E27FC236}">
                <a16:creationId xmlns:a16="http://schemas.microsoft.com/office/drawing/2014/main" id="{DF7686F7-984F-40BA-9CE1-CECBF7EE32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251" y="678762"/>
            <a:ext cx="2636201" cy="2636201"/>
          </a:xfrm>
          <a:prstGeom prst="rect">
            <a:avLst/>
          </a:prstGeom>
        </p:spPr>
      </p:pic>
      <p:pic>
        <p:nvPicPr>
          <p:cNvPr id="32" name="Obraz 31">
            <a:extLst>
              <a:ext uri="{FF2B5EF4-FFF2-40B4-BE49-F238E27FC236}">
                <a16:creationId xmlns:a16="http://schemas.microsoft.com/office/drawing/2014/main" id="{1C0B1450-1167-4C48-9B14-1055C7CC90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709" y="3514513"/>
            <a:ext cx="2706794" cy="270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691394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2792</TotalTime>
  <Words>615</Words>
  <Application>Microsoft Office PowerPoint</Application>
  <PresentationFormat>Panoramiczny</PresentationFormat>
  <Paragraphs>86</Paragraphs>
  <Slides>14</Slides>
  <Notes>5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 Math</vt:lpstr>
      <vt:lpstr>Gill Sans MT</vt:lpstr>
      <vt:lpstr>Muli</vt:lpstr>
      <vt:lpstr>Galeria</vt:lpstr>
      <vt:lpstr>Przewidywanie HepatoksycznoścI</vt:lpstr>
      <vt:lpstr>Cel / Znaczenie Projektu</vt:lpstr>
      <vt:lpstr>Wstępne przetwarzanie danych</vt:lpstr>
      <vt:lpstr>Prezentacja programu PowerPoint</vt:lpstr>
      <vt:lpstr>Implementacja</vt:lpstr>
      <vt:lpstr>Implementacja</vt:lpstr>
      <vt:lpstr>WYNIKI</vt:lpstr>
      <vt:lpstr>Porównanie Dwóch najlepszych modeli</vt:lpstr>
      <vt:lpstr>Prezentacja programu PowerPoint</vt:lpstr>
      <vt:lpstr>Prezentacja programu PowerPoint</vt:lpstr>
      <vt:lpstr>Analiza LIMe dla Random Forest Regressor</vt:lpstr>
      <vt:lpstr>ANALIZA WYNIKU - LIME </vt:lpstr>
      <vt:lpstr>WYNIKi dla TD50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Przewidywanie HepatoksycznoścI</dc:title>
  <dc:creator>Dawid Szczerba</dc:creator>
  <cp:lastModifiedBy>Dawid Szczerba</cp:lastModifiedBy>
  <cp:revision>9</cp:revision>
  <dcterms:created xsi:type="dcterms:W3CDTF">2021-12-04T18:48:08Z</dcterms:created>
  <dcterms:modified xsi:type="dcterms:W3CDTF">2022-01-24T04:10:13Z</dcterms:modified>
</cp:coreProperties>
</file>