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3" r:id="rId11"/>
    <p:sldId id="274" r:id="rId12"/>
    <p:sldId id="275" r:id="rId13"/>
    <p:sldId id="276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E56B-98DA-4F91-9ADC-FA6827D4668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5FA0-4619-4A7A-964B-5E6104EC0A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64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01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1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E6F7-C4EC-48B7-8BA2-B9C971C5359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2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47193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ząd próbek do badań medycznych">
            <a:extLst>
              <a:ext uri="{FF2B5EF4-FFF2-40B4-BE49-F238E27FC236}">
                <a16:creationId xmlns:a16="http://schemas.microsoft.com/office/drawing/2014/main" id="{20A2E93E-A402-4ABE-9643-0ADE68492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9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C435058-C431-4737-93E4-7DB54BE80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514638" cy="4873558"/>
          </a:xfrm>
        </p:spPr>
        <p:txBody>
          <a:bodyPr anchor="ctr">
            <a:norm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Przewidywanie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Hepatoksycz</a:t>
            </a:r>
            <a:r>
              <a:rPr lang="pl-PL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noścI</a:t>
            </a:r>
            <a:endParaRPr lang="pl-P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BCDE5E-038D-40F1-92AC-CDF4819E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395" y="1236307"/>
            <a:ext cx="3363901" cy="4864780"/>
          </a:xfrm>
        </p:spPr>
        <p:txBody>
          <a:bodyPr anchor="ctr">
            <a:normAutofit/>
          </a:bodyPr>
          <a:lstStyle/>
          <a:p>
            <a:pPr algn="ctr"/>
            <a:r>
              <a:rPr lang="pl-PL" sz="2000" dirty="0"/>
              <a:t>Dawid Szczerba</a:t>
            </a:r>
          </a:p>
          <a:p>
            <a:pPr algn="ctr"/>
            <a:endParaRPr lang="pl-PL" sz="2000" dirty="0"/>
          </a:p>
          <a:p>
            <a:pPr algn="ctr"/>
            <a:r>
              <a:rPr lang="pl-PL" sz="1600" dirty="0"/>
              <a:t>Dziękuję za mentoring projektu </a:t>
            </a:r>
          </a:p>
          <a:p>
            <a:pPr algn="ctr"/>
            <a:r>
              <a:rPr lang="pl-PL" sz="1600" dirty="0"/>
              <a:t>Pani Agnieszce </a:t>
            </a:r>
            <a:r>
              <a:rPr lang="pl-PL" sz="1600" dirty="0" err="1"/>
              <a:t>Wojtuch</a:t>
            </a:r>
            <a:endParaRPr lang="en-US" sz="1600" dirty="0"/>
          </a:p>
          <a:p>
            <a:pPr algn="r"/>
            <a:endParaRPr lang="pl-PL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5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A25026-851C-4D35-B3CA-E8E9C165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NAJLEPSZEGO MODELU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E004226-3505-43E2-8439-0B9CBAD9B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24"/>
            <a:ext cx="5950504" cy="317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CFF7048-498B-4F51-89B6-91729848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04" y="2016123"/>
            <a:ext cx="6145289" cy="317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269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DC6BDB-F4AA-4667-BD70-7EF1C886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NAJLEPSZEGO MODELU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1B25AE3-E988-4521-9A23-C872802A3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6" y="1989942"/>
            <a:ext cx="6096000" cy="3150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9D8816A-E838-4FD2-BC1B-EDA1B9FC5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9941"/>
            <a:ext cx="6096000" cy="3150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42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C4678C-D484-4F41-A1B6-D4CC9BB1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ANALIZA NAJLEPSZEGO MODELU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6A8F3DD-E240-4A0C-9407-DFD6F731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8" y="1343414"/>
            <a:ext cx="2448851" cy="2185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F8D59C8-FFBF-405C-A8F3-9E721C814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98" y="829519"/>
            <a:ext cx="7334190" cy="3135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57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1421A1-C4E1-4654-9A13-ECF15577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Najlepszego Modelu - LIME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8508D2-7005-45AC-B226-4E3F32A1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TEMAT DO PRZEGADANIA</a:t>
            </a:r>
          </a:p>
        </p:txBody>
      </p:sp>
    </p:spTree>
    <p:extLst>
      <p:ext uri="{BB962C8B-B14F-4D97-AF65-F5344CB8AC3E}">
        <p14:creationId xmlns:p14="http://schemas.microsoft.com/office/powerpoint/2010/main" val="327707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E221A2F9-805A-4C69-B249-4FE1EF07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736" y="0"/>
            <a:ext cx="4066162" cy="6861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1F2409F7-AFC0-4F01-B628-3CD13B57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630157" cy="1049235"/>
          </a:xfrm>
        </p:spPr>
        <p:txBody>
          <a:bodyPr/>
          <a:lstStyle/>
          <a:p>
            <a:r>
              <a:rPr lang="pl-PL" dirty="0"/>
              <a:t>ANALIZA WYNIKU - LIME 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6D6E0B4F-EE8E-45FE-BA16-5A8F3A3D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5260306" cy="1413268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Przygotowano zestaw danych, który określa:</a:t>
            </a:r>
          </a:p>
          <a:p>
            <a:pPr lvl="1"/>
            <a:r>
              <a:rPr lang="pl-PL" dirty="0"/>
              <a:t>które bity </a:t>
            </a:r>
            <a:r>
              <a:rPr lang="pl-PL" dirty="0" err="1"/>
              <a:t>fingerprintu</a:t>
            </a:r>
            <a:r>
              <a:rPr lang="pl-PL" dirty="0"/>
              <a:t> MACCSFP i z jakimi wartościami mają bardzo mały wpływ (wręcz go nie mają) na predykcje</a:t>
            </a:r>
          </a:p>
          <a:p>
            <a:pPr lvl="1"/>
            <a:r>
              <a:rPr lang="pl-PL" dirty="0"/>
              <a:t>które bity </a:t>
            </a:r>
            <a:r>
              <a:rPr lang="pl-PL" dirty="0" err="1"/>
              <a:t>fingerprintu</a:t>
            </a:r>
            <a:r>
              <a:rPr lang="pl-PL" dirty="0"/>
              <a:t> MACCSFP mają kluczowy wpływ na predykcje</a:t>
            </a:r>
          </a:p>
        </p:txBody>
      </p:sp>
    </p:spTree>
    <p:extLst>
      <p:ext uri="{BB962C8B-B14F-4D97-AF65-F5344CB8AC3E}">
        <p14:creationId xmlns:p14="http://schemas.microsoft.com/office/powerpoint/2010/main" val="357535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ytuł 1">
            <a:extLst>
              <a:ext uri="{FF2B5EF4-FFF2-40B4-BE49-F238E27FC236}">
                <a16:creationId xmlns:a16="http://schemas.microsoft.com/office/drawing/2014/main" id="{48824D2A-435C-44EA-8247-7217FFEDF442}"/>
              </a:ext>
            </a:extLst>
          </p:cNvPr>
          <p:cNvSpPr txBox="1">
            <a:spLocks/>
          </p:cNvSpPr>
          <p:nvPr/>
        </p:nvSpPr>
        <p:spPr>
          <a:xfrm>
            <a:off x="1443869" y="2717536"/>
            <a:ext cx="7442679" cy="276441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dirty="0">
                <a:solidFill>
                  <a:srgbClr val="454545"/>
                </a:solidFill>
              </a:rPr>
              <a:t>Dziękuję za MENTORING NAD PROJEKTEM Pani Agnieszce POCHA</a:t>
            </a:r>
            <a:endParaRPr lang="en-US" sz="2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61118-6465-47E1-9194-A5FB47B7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/ Znaczenie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282789-8845-4C4B-897D-8C3D4DAD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9603274" cy="1528746"/>
          </a:xfrm>
        </p:spPr>
        <p:txBody>
          <a:bodyPr/>
          <a:lstStyle/>
          <a:p>
            <a:r>
              <a:rPr lang="pl-PL" sz="2000" dirty="0"/>
              <a:t>Przewidywanie wartości parametru determinującego hepatoksyczność. </a:t>
            </a:r>
          </a:p>
          <a:p>
            <a:pPr lvl="1"/>
            <a:r>
              <a:rPr lang="pl-PL" dirty="0"/>
              <a:t> </a:t>
            </a:r>
            <a:r>
              <a:rPr lang="pl-PL" sz="1800" dirty="0"/>
              <a:t>ALT (Aminotransferaza alaninowa) – wskaźnik uszkodzenia wątroby</a:t>
            </a:r>
          </a:p>
          <a:p>
            <a:pPr lvl="1"/>
            <a:r>
              <a:rPr lang="pl-PL" dirty="0"/>
              <a:t> </a:t>
            </a:r>
            <a:r>
              <a:rPr lang="pl-PL" sz="1800" dirty="0"/>
              <a:t>Im wyższa wartość parametru tym wyższa hepatoksyczność leku</a:t>
            </a:r>
            <a:endParaRPr lang="pl-PL" dirty="0"/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42C14A70-9B3C-4C86-86C8-03F09A1F6FD8}"/>
              </a:ext>
            </a:extLst>
          </p:cNvPr>
          <p:cNvSpPr txBox="1">
            <a:spLocks/>
          </p:cNvSpPr>
          <p:nvPr/>
        </p:nvSpPr>
        <p:spPr>
          <a:xfrm>
            <a:off x="1451580" y="3544479"/>
            <a:ext cx="9603274" cy="1528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000" dirty="0"/>
              <a:t>Określenie </a:t>
            </a:r>
            <a:r>
              <a:rPr lang="pl-PL" sz="2000" dirty="0" err="1"/>
              <a:t>hepatoksyczności</a:t>
            </a:r>
            <a:r>
              <a:rPr lang="pl-PL" sz="2000" dirty="0"/>
              <a:t> leku jest trudnym zadaniem, ponieważ nawet badania na zwierzętach nie pozwalają skutecznie przewidzieć potencjału DILI u ludzi.  Stworzenie modelu, który określa dla danego związku wartość parametru ALT może poprawić proces odkrywania leków</a:t>
            </a:r>
          </a:p>
          <a:p>
            <a:pPr>
              <a:lnSpc>
                <a:spcPct val="150000"/>
              </a:lnSpc>
            </a:pPr>
            <a:endParaRPr lang="pl-PL" sz="2000" dirty="0"/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3211D9E-B516-47D4-9F7C-AA2623023C8A}"/>
              </a:ext>
            </a:extLst>
          </p:cNvPr>
          <p:cNvSpPr txBox="1"/>
          <p:nvPr/>
        </p:nvSpPr>
        <p:spPr>
          <a:xfrm>
            <a:off x="1451579" y="6211669"/>
            <a:ext cx="8097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Źródła: </a:t>
            </a:r>
            <a:r>
              <a:rPr lang="pl-P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https://www.ncbi.nlm.nih.gov/pmc/articles/PMC5471939/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	    https://pubmed.ncbi.nlm.nih.gov/32422053/</a:t>
            </a:r>
          </a:p>
        </p:txBody>
      </p:sp>
    </p:spTree>
    <p:extLst>
      <p:ext uri="{BB962C8B-B14F-4D97-AF65-F5344CB8AC3E}">
        <p14:creationId xmlns:p14="http://schemas.microsoft.com/office/powerpoint/2010/main" val="255860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4729A3-B54F-474F-8700-019B20D3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r>
              <a:rPr lang="pl-PL" dirty="0"/>
              <a:t>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21F929-CB06-4092-82C5-73307046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179955"/>
          </a:xfrm>
        </p:spPr>
        <p:txBody>
          <a:bodyPr/>
          <a:lstStyle/>
          <a:p>
            <a:r>
              <a:rPr lang="pl-PL" dirty="0"/>
              <a:t>Dane zawierają tylko 98 rekordów – wykorzystano dane przedstawione za pomocą </a:t>
            </a:r>
            <a:r>
              <a:rPr lang="pl-PL" dirty="0" err="1"/>
              <a:t>fingerprintów</a:t>
            </a:r>
            <a:r>
              <a:rPr lang="pl-PL" dirty="0"/>
              <a:t> </a:t>
            </a:r>
            <a:r>
              <a:rPr lang="pl-PL" b="0" i="0" dirty="0">
                <a:effectLst/>
                <a:latin typeface="-apple-system"/>
              </a:rPr>
              <a:t>MACCSFP.  </a:t>
            </a:r>
            <a:endParaRPr lang="pl-PL" dirty="0"/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EC6DAF7-9B35-4D8C-BEBF-CC1910DB3276}"/>
              </a:ext>
            </a:extLst>
          </p:cNvPr>
          <p:cNvSpPr txBox="1"/>
          <p:nvPr/>
        </p:nvSpPr>
        <p:spPr>
          <a:xfrm>
            <a:off x="1260835" y="6211669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https://github.com/DawidSzczerba/umwpl2021-hepatoxicity-prediction/blob/main/notebooks/data_pre_processing.ipynb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7089D9F-7EC9-4681-8181-4C9AFACE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30" y="3195687"/>
            <a:ext cx="3876675" cy="2657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C1F5F10-62C0-4BA1-B1A2-EEB7F7EF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45" y="3162350"/>
            <a:ext cx="3971925" cy="2724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8527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20FAF-E51E-4EC7-A1D9-300F5F42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r>
              <a:rPr lang="pl-PL" dirty="0"/>
              <a:t>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EAD5B4-8E2F-4243-AE6E-AF56A061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Dane, które otrzymaliśmy należało sprowadzić do odpowiedniej postaci, przygotowałem dwa skrypty, które </a:t>
            </a:r>
            <a:r>
              <a:rPr lang="pl-PL" dirty="0" err="1"/>
              <a:t>extractują</a:t>
            </a:r>
            <a:r>
              <a:rPr lang="pl-PL" dirty="0"/>
              <a:t> i </a:t>
            </a:r>
            <a:r>
              <a:rPr lang="pl-PL" dirty="0" err="1"/>
              <a:t>preprocessują</a:t>
            </a:r>
            <a:r>
              <a:rPr lang="pl-PL" dirty="0"/>
              <a:t> dane – zawierają również testy, aby sprawdzić czy końcowe dane są poprawne.</a:t>
            </a:r>
          </a:p>
          <a:p>
            <a:r>
              <a:rPr lang="pl-PL" dirty="0"/>
              <a:t>Usunięcie kolumn z wariancją == 0, takie kolumny nie dają do naszego modelu żadnych dodatkowych informacji.</a:t>
            </a:r>
          </a:p>
          <a:p>
            <a:r>
              <a:rPr lang="pl-PL" dirty="0"/>
              <a:t>Nie możemy usunąć najwyższych wartości ALT, ponieważ są one najważniejsze - wskazują na toksyczność. Jednak takie skrajne wartości mogłyby mieć negatywny wpływ na model, dlatego też na wartościach parametru ALT zaaplikowano funkcję np.log1p</a:t>
            </a:r>
          </a:p>
        </p:txBody>
      </p:sp>
    </p:spTree>
    <p:extLst>
      <p:ext uri="{BB962C8B-B14F-4D97-AF65-F5344CB8AC3E}">
        <p14:creationId xmlns:p14="http://schemas.microsoft.com/office/powerpoint/2010/main" val="375080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3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" name="Picture 3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7" name="Straight Connector 4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42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295D85-4F9F-4F75-A9CD-187A65C0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5" y="4460798"/>
            <a:ext cx="8637072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pl-PL" sz="3600" dirty="0"/>
              <a:t>Dane po </a:t>
            </a:r>
            <a:r>
              <a:rPr lang="pl-PL" sz="3600" dirty="0" err="1"/>
              <a:t>preprocessingu</a:t>
            </a:r>
            <a:endParaRPr lang="en-US" sz="36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E228ED1-A4AC-4FD9-813A-7466C14E1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3" r="2" b="5387"/>
          <a:stretch/>
        </p:blipFill>
        <p:spPr>
          <a:xfrm>
            <a:off x="6171060" y="995466"/>
            <a:ext cx="4242437" cy="2792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1" name="Straight Connector 48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2" name="Picture 50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52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>
            <a:extLst>
              <a:ext uri="{FF2B5EF4-FFF2-40B4-BE49-F238E27FC236}">
                <a16:creationId xmlns:a16="http://schemas.microsoft.com/office/drawing/2014/main" id="{F6A9C834-416C-4644-8434-E34FE0C2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25" y="995466"/>
            <a:ext cx="3851159" cy="2792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37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FC2569-B04C-42B2-94C9-7A8FEE7A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Modele – Badanie skuteczności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78ADEA-BC47-4232-B02A-94B17D52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81477" cy="3450613"/>
          </a:xfrm>
        </p:spPr>
        <p:txBody>
          <a:bodyPr/>
          <a:lstStyle/>
          <a:p>
            <a:r>
              <a:rPr lang="pl-PL" dirty="0"/>
              <a:t>LASSO</a:t>
            </a:r>
          </a:p>
          <a:p>
            <a:r>
              <a:rPr lang="pl-PL" dirty="0"/>
              <a:t>DECISION TREE REGRESSOR</a:t>
            </a:r>
          </a:p>
          <a:p>
            <a:r>
              <a:rPr lang="pl-PL" dirty="0"/>
              <a:t>RANDOM FOREST REGRESSOR</a:t>
            </a:r>
          </a:p>
          <a:p>
            <a:r>
              <a:rPr lang="pl-PL" dirty="0"/>
              <a:t>GRADIEN BOOSTING REGRESSOR</a:t>
            </a:r>
          </a:p>
          <a:p>
            <a:r>
              <a:rPr lang="pl-PL" dirty="0"/>
              <a:t>Do badania skuteczności modelów, wykorzystałem współczynnik determinacji – funkcja wyniku regresji R2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98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30C98A5E-C7C2-4801-BA31-1C097DA5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l-PL" sz="2200"/>
              <a:t>IMPLEMENTACJA – PODWOJNA WALIDACJA KRZYZOWA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CA2547-477C-4521-BF47-C4984909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700"/>
              <a:t>Ze względu na małą ilość danych wykorzystano podwójną walidację krzyżową – po 5 podziałów</a:t>
            </a:r>
          </a:p>
          <a:p>
            <a:pPr>
              <a:lnSpc>
                <a:spcPct val="110000"/>
              </a:lnSpc>
            </a:pPr>
            <a:r>
              <a:rPr lang="pl-PL" sz="1700"/>
              <a:t>Do wewnętrznej walidacji krzyżowej wykorzystano GridSearchCV z modułu sklearn. </a:t>
            </a:r>
          </a:p>
          <a:p>
            <a:pPr>
              <a:lnSpc>
                <a:spcPct val="110000"/>
              </a:lnSpc>
            </a:pPr>
            <a:r>
              <a:rPr lang="pl-PL" sz="1700"/>
              <a:t>Uzyskane wyniki zagregowano względem hiperparametrów – dla każdej grupy hiperparametrów obliczono mean test score i wybrano najlepszą grupę.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4C40F0E-4285-4F4E-90FE-37F86158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49" y="115797"/>
            <a:ext cx="5576922" cy="2989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>
            <a:extLst>
              <a:ext uri="{FF2B5EF4-FFF2-40B4-BE49-F238E27FC236}">
                <a16:creationId xmlns:a16="http://schemas.microsoft.com/office/drawing/2014/main" id="{2018B615-24EA-4949-A91E-CBB6EF1CF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249" y="3261453"/>
            <a:ext cx="6705600" cy="271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521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328A75-EEF3-4D1A-BB84-87488B7B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3F7E1A-6585-46B5-B27E-0AC625AA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Dla każdego podziału z 5 model został wytrenowany z najlepszymi </a:t>
            </a:r>
            <a:r>
              <a:rPr lang="pl-PL" dirty="0" err="1"/>
              <a:t>hiperparametrami</a:t>
            </a:r>
            <a:r>
              <a:rPr lang="pl-PL" dirty="0"/>
              <a:t> oraz została wykonana predykcja i obliczony jej wynik. Wynik dla modelu to średnia arytmetyczna z </a:t>
            </a:r>
            <a:r>
              <a:rPr lang="pl-PL" dirty="0" err="1"/>
              <a:t>test_score</a:t>
            </a:r>
            <a:r>
              <a:rPr lang="pl-PL" dirty="0"/>
              <a:t>. Zadbano o odtwarzalność projektu, wyniki dla każdego modelu zapisano w formacie </a:t>
            </a:r>
            <a:r>
              <a:rPr lang="pl-PL" dirty="0" err="1"/>
              <a:t>csv</a:t>
            </a:r>
            <a:r>
              <a:rPr lang="pl-PL" dirty="0"/>
              <a:t> oraz zapisano też wszystkie wytrenowane modele.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3F35683-791D-49C8-BB47-F697B8D3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00" y="3555839"/>
            <a:ext cx="7919303" cy="1642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F1D77E3-8152-4A2E-806F-A92DFFC8C11F}"/>
              </a:ext>
            </a:extLst>
          </p:cNvPr>
          <p:cNvSpPr txBox="1"/>
          <p:nvPr/>
        </p:nvSpPr>
        <p:spPr>
          <a:xfrm>
            <a:off x="3885809" y="5325299"/>
            <a:ext cx="616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MEAN TEST SCORE = 0.674498698154544</a:t>
            </a:r>
          </a:p>
        </p:txBody>
      </p:sp>
    </p:spTree>
    <p:extLst>
      <p:ext uri="{BB962C8B-B14F-4D97-AF65-F5344CB8AC3E}">
        <p14:creationId xmlns:p14="http://schemas.microsoft.com/office/powerpoint/2010/main" val="394989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0A3F127-B4B4-438C-8690-EE0F8564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WYNIKI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8DD8832-2198-4794-82EC-EB24B7C58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68" y="2012811"/>
            <a:ext cx="7380990" cy="3450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04887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1841</TotalTime>
  <Words>445</Words>
  <Application>Microsoft Office PowerPoint</Application>
  <PresentationFormat>Panoramiczny</PresentationFormat>
  <Paragraphs>47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Gill Sans MT</vt:lpstr>
      <vt:lpstr>Galeria</vt:lpstr>
      <vt:lpstr>Przewidywanie HepatoksycznoścI</vt:lpstr>
      <vt:lpstr>Cel / Znaczenie Projektu</vt:lpstr>
      <vt:lpstr>PreProcessing danych</vt:lpstr>
      <vt:lpstr>PreProcessing danych</vt:lpstr>
      <vt:lpstr>Dane po preprocessingu</vt:lpstr>
      <vt:lpstr>Modele – Badanie skuteczności modelu</vt:lpstr>
      <vt:lpstr>IMPLEMENTACJA – PODWOJNA WALIDACJA KRZYZOWA</vt:lpstr>
      <vt:lpstr>Implementacja </vt:lpstr>
      <vt:lpstr>WYNIKI</vt:lpstr>
      <vt:lpstr>ANALIZA NAJLEPSZEGO MODELU</vt:lpstr>
      <vt:lpstr>ANALIZA NAJLEPSZEGO MODELU</vt:lpstr>
      <vt:lpstr>ANALIZA NAJLEPSZEGO MODELU</vt:lpstr>
      <vt:lpstr>Analiza Najlepszego Modelu - LIME</vt:lpstr>
      <vt:lpstr>ANALIZA WYNIKU - LIME 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HepatoksycznoścI</dc:title>
  <dc:creator>Dawid Szczerba</dc:creator>
  <cp:lastModifiedBy>Dawid Szczerba</cp:lastModifiedBy>
  <cp:revision>5</cp:revision>
  <dcterms:created xsi:type="dcterms:W3CDTF">2021-12-04T18:48:08Z</dcterms:created>
  <dcterms:modified xsi:type="dcterms:W3CDTF">2022-01-21T02:55:37Z</dcterms:modified>
</cp:coreProperties>
</file>