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4E56B-98DA-4F91-9ADC-FA6827D46689}" type="datetimeFigureOut">
              <a:rPr lang="pl-PL" smtClean="0"/>
              <a:t>05.12.2021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25FA0-4619-4A7A-964B-5E6104EC0A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6642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https://github.com/rdkit/rdkit/blob/master/rdkit/Chem/MACCSkeys.py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5FA0-4619-4A7A-964B-5E6104EC0AEA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710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E6F7-C4EC-48B7-8BA2-B9C971C53599}" type="datetimeFigureOut">
              <a:rPr lang="pl-PL" smtClean="0"/>
              <a:t>04.12.2021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4207E8E-84C0-4F80-9F08-4D18DCACB469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85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E6F7-C4EC-48B7-8BA2-B9C971C53599}" type="datetimeFigureOut">
              <a:rPr lang="pl-PL" smtClean="0"/>
              <a:t>04.12.2021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7E8E-84C0-4F80-9F08-4D18DCACB469}" type="slidenum">
              <a:rPr lang="pl-PL" smtClean="0"/>
              <a:t>‹#›</a:t>
            </a:fld>
            <a:endParaRPr lang="pl-PL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00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E6F7-C4EC-48B7-8BA2-B9C971C53599}" type="datetimeFigureOut">
              <a:rPr lang="pl-PL" smtClean="0"/>
              <a:t>04.12.2021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7E8E-84C0-4F80-9F08-4D18DCACB469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02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E6F7-C4EC-48B7-8BA2-B9C971C53599}" type="datetimeFigureOut">
              <a:rPr lang="pl-PL" smtClean="0"/>
              <a:t>04.12.2021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7E8E-84C0-4F80-9F08-4D18DCACB469}" type="slidenum">
              <a:rPr lang="pl-PL" smtClean="0"/>
              <a:t>‹#›</a:t>
            </a:fld>
            <a:endParaRPr lang="pl-PL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06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E6F7-C4EC-48B7-8BA2-B9C971C53599}" type="datetimeFigureOut">
              <a:rPr lang="pl-PL" smtClean="0"/>
              <a:t>04.12.2021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7E8E-84C0-4F80-9F08-4D18DCACB469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08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E6F7-C4EC-48B7-8BA2-B9C971C53599}" type="datetimeFigureOut">
              <a:rPr lang="pl-PL" smtClean="0"/>
              <a:t>04.12.2021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7E8E-84C0-4F80-9F08-4D18DCACB469}" type="slidenum">
              <a:rPr lang="pl-PL" smtClean="0"/>
              <a:t>‹#›</a:t>
            </a:fld>
            <a:endParaRPr lang="pl-PL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0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E6F7-C4EC-48B7-8BA2-B9C971C53599}" type="datetimeFigureOut">
              <a:rPr lang="pl-PL" smtClean="0"/>
              <a:t>04.12.2021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7E8E-84C0-4F80-9F08-4D18DCACB469}" type="slidenum">
              <a:rPr lang="pl-PL" smtClean="0"/>
              <a:t>‹#›</a:t>
            </a:fld>
            <a:endParaRPr lang="pl-PL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51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E6F7-C4EC-48B7-8BA2-B9C971C53599}" type="datetimeFigureOut">
              <a:rPr lang="pl-PL" smtClean="0"/>
              <a:t>04.12.2021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7E8E-84C0-4F80-9F08-4D18DCACB469}" type="slidenum">
              <a:rPr lang="pl-PL" smtClean="0"/>
              <a:t>‹#›</a:t>
            </a:fld>
            <a:endParaRPr lang="pl-PL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56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E6F7-C4EC-48B7-8BA2-B9C971C53599}" type="datetimeFigureOut">
              <a:rPr lang="pl-PL" smtClean="0"/>
              <a:t>04.12.2021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7E8E-84C0-4F80-9F08-4D18DCACB4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701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E6F7-C4EC-48B7-8BA2-B9C971C53599}" type="datetimeFigureOut">
              <a:rPr lang="pl-PL" smtClean="0"/>
              <a:t>04.12.2021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7E8E-84C0-4F80-9F08-4D18DCACB469}" type="slidenum">
              <a:rPr lang="pl-PL" smtClean="0"/>
              <a:t>‹#›</a:t>
            </a:fld>
            <a:endParaRPr lang="pl-PL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18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B5CE6F7-C4EC-48B7-8BA2-B9C971C53599}" type="datetimeFigureOut">
              <a:rPr lang="pl-PL" smtClean="0"/>
              <a:t>04.12.2021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7E8E-84C0-4F80-9F08-4D18DCACB469}" type="slidenum">
              <a:rPr lang="pl-PL" smtClean="0"/>
              <a:t>‹#›</a:t>
            </a:fld>
            <a:endParaRPr lang="pl-PL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01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CE6F7-C4EC-48B7-8BA2-B9C971C53599}" type="datetimeFigureOut">
              <a:rPr lang="pl-PL" smtClean="0"/>
              <a:t>04.12.2021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4207E8E-84C0-4F80-9F08-4D18DCACB469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42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5471939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5471939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ząd próbek do badań medycznych">
            <a:extLst>
              <a:ext uri="{FF2B5EF4-FFF2-40B4-BE49-F238E27FC236}">
                <a16:creationId xmlns:a16="http://schemas.microsoft.com/office/drawing/2014/main" id="{20A2E93E-A402-4ABE-9643-0ADE684923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24998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2C435058-C431-4737-93E4-7DB54BE80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514638" cy="4873558"/>
          </a:xfrm>
        </p:spPr>
        <p:txBody>
          <a:bodyPr anchor="ctr">
            <a:norm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Przewidywanie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Hepatoksycz</a:t>
            </a:r>
            <a:r>
              <a:rPr lang="pl-PL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noścI</a:t>
            </a:r>
            <a:endParaRPr lang="pl-PL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9BCDE5E-038D-40F1-92AC-CDF4819ED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363901" cy="4864780"/>
          </a:xfrm>
        </p:spPr>
        <p:txBody>
          <a:bodyPr anchor="ctr">
            <a:normAutofit/>
          </a:bodyPr>
          <a:lstStyle/>
          <a:p>
            <a:pPr algn="r"/>
            <a:r>
              <a:rPr lang="pl-PL" sz="2000"/>
              <a:t>Dawid Szczerba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658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B0CA34-9209-46C0-9E24-3569F627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762350"/>
            <a:ext cx="9603275" cy="1049235"/>
          </a:xfrm>
        </p:spPr>
        <p:txBody>
          <a:bodyPr>
            <a:normAutofit/>
          </a:bodyPr>
          <a:lstStyle/>
          <a:p>
            <a:r>
              <a:rPr lang="pl-PL" sz="4000" dirty="0"/>
              <a:t>Cel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D5116A-109C-442F-AA35-214F5048C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4" cy="2405439"/>
          </a:xfrm>
        </p:spPr>
        <p:txBody>
          <a:bodyPr>
            <a:normAutofit/>
          </a:bodyPr>
          <a:lstStyle/>
          <a:p>
            <a:r>
              <a:rPr lang="pl-PL" sz="2400" dirty="0"/>
              <a:t>Przewidywanie wartości parametrów determinujących hepatoksyczność. </a:t>
            </a:r>
          </a:p>
          <a:p>
            <a:pPr lvl="1"/>
            <a:r>
              <a:rPr lang="pl-PL" sz="2000" dirty="0"/>
              <a:t>ALT (Aminotransferaza alaninowa) – wskaźnik uszkodzenia wątroby</a:t>
            </a:r>
          </a:p>
          <a:p>
            <a:pPr lvl="1"/>
            <a:r>
              <a:rPr lang="pl-PL" sz="2000" dirty="0"/>
              <a:t>pTD50 - TD50 dawka, której podanie wywołuje objawy toksyczne u połowy badanej populacji. </a:t>
            </a:r>
          </a:p>
          <a:p>
            <a:pPr lvl="1"/>
            <a:r>
              <a:rPr lang="pl-PL" sz="2000" dirty="0"/>
              <a:t>Im wyższa wartość obu parametrów tym wyższa hepatoksyczność leku</a:t>
            </a:r>
          </a:p>
          <a:p>
            <a:pPr marL="457200" lvl="1" indent="0">
              <a:buNone/>
            </a:pPr>
            <a:endParaRPr lang="pl-PL" dirty="0"/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D99369D4-80D7-4F3C-B91C-30241A89755E}"/>
              </a:ext>
            </a:extLst>
          </p:cNvPr>
          <p:cNvSpPr txBox="1">
            <a:spLocks/>
          </p:cNvSpPr>
          <p:nvPr/>
        </p:nvSpPr>
        <p:spPr>
          <a:xfrm>
            <a:off x="1451578" y="4279769"/>
            <a:ext cx="10209380" cy="2405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l-PL" sz="2200" dirty="0"/>
              <a:t>Stworzenie modelów, które otrzymują na wejściu związek w postaci </a:t>
            </a:r>
            <a:r>
              <a:rPr lang="pl-PL" sz="2200" dirty="0" err="1"/>
              <a:t>fingerprintów</a:t>
            </a:r>
            <a:r>
              <a:rPr lang="pl-PL" sz="2200" dirty="0"/>
              <a:t> MACCS lub </a:t>
            </a:r>
            <a:r>
              <a:rPr lang="pl-PL" sz="2200" dirty="0" err="1"/>
              <a:t>Klekota&amp;Rotha</a:t>
            </a:r>
            <a:r>
              <a:rPr lang="pl-PL" sz="2200" dirty="0"/>
              <a:t> a na wyjściu zwracają przewidywane wartości parametrów ALT oraz pTD50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pl-PL" sz="2200" dirty="0"/>
          </a:p>
        </p:txBody>
      </p:sp>
    </p:spTree>
    <p:extLst>
      <p:ext uri="{BB962C8B-B14F-4D97-AF65-F5344CB8AC3E}">
        <p14:creationId xmlns:p14="http://schemas.microsoft.com/office/powerpoint/2010/main" val="10726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52E34E-3B38-4ADB-A9D2-6EBFB0A89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Znaczenie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C40EC3E-6A6C-4143-9355-05420DB8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7028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l-PL" sz="1800" dirty="0"/>
              <a:t>Uszkodzenia wątroby wywoływane przez leki (</a:t>
            </a:r>
            <a:r>
              <a:rPr lang="pl-PL" sz="1800" dirty="0" err="1"/>
              <a:t>drug-induced</a:t>
            </a:r>
            <a:r>
              <a:rPr lang="pl-PL" sz="1800" dirty="0"/>
              <a:t> </a:t>
            </a:r>
            <a:r>
              <a:rPr lang="pl-PL" sz="1800" dirty="0" err="1"/>
              <a:t>liver</a:t>
            </a:r>
            <a:r>
              <a:rPr lang="pl-PL" sz="1800" dirty="0"/>
              <a:t> </a:t>
            </a:r>
            <a:r>
              <a:rPr lang="pl-PL" sz="1800" dirty="0" err="1"/>
              <a:t>injury</a:t>
            </a:r>
            <a:r>
              <a:rPr lang="pl-PL" sz="1800" dirty="0"/>
              <a:t> - DILI) to krytyczne zagadnienie w procesie opracowywania leków. Ciężkie działania niepożądane to ostra niewydolność wątroby i żółtaczka.</a:t>
            </a:r>
          </a:p>
          <a:p>
            <a:pPr>
              <a:lnSpc>
                <a:spcPct val="150000"/>
              </a:lnSpc>
            </a:pPr>
            <a:r>
              <a:rPr lang="pl-PL" sz="1800" dirty="0"/>
              <a:t>Skutkuje wieloma niepowodzeniami w badaniach klinicznych a nawet wycofywaniem leków z rynku. </a:t>
            </a:r>
          </a:p>
          <a:p>
            <a:pPr>
              <a:lnSpc>
                <a:spcPct val="150000"/>
              </a:lnSpc>
            </a:pPr>
            <a:r>
              <a:rPr lang="pl-PL" sz="1800" dirty="0"/>
              <a:t>Określenie DILI jest bardzo trudnym zadaniem, ponieważ nawet badania na zwierzętach nie pozwalają skutecznie przewidzieć potencjału DILI u ludzi.  </a:t>
            </a:r>
          </a:p>
          <a:p>
            <a:pPr lvl="1">
              <a:lnSpc>
                <a:spcPct val="150000"/>
              </a:lnSpc>
            </a:pPr>
            <a:r>
              <a:rPr lang="pl-PL" sz="1700" dirty="0"/>
              <a:t>W badaniu obejmującym 221 produktów farmaceutycznych odsetek zgodności </a:t>
            </a:r>
            <a:r>
              <a:rPr lang="pl-PL" sz="1700" dirty="0" err="1"/>
              <a:t>hepatoksyczności</a:t>
            </a:r>
            <a:r>
              <a:rPr lang="pl-PL" sz="1700" dirty="0"/>
              <a:t> u ludzi i zwierząt był niski i wynosił około 55% (dla układu krwiotwórczego to 91%, pokarmowego 85%, sercowo-naczyniowego 80%)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F2EA3A32-1E53-4BB4-980D-CABB31592831}"/>
              </a:ext>
            </a:extLst>
          </p:cNvPr>
          <p:cNvSpPr txBox="1"/>
          <p:nvPr/>
        </p:nvSpPr>
        <p:spPr>
          <a:xfrm>
            <a:off x="1451579" y="6211669"/>
            <a:ext cx="8097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Źródła: </a:t>
            </a:r>
            <a:r>
              <a:rPr lang="pl-PL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https://www.ncbi.nlm.nih.gov/pmc/articles/PMC5471939/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	    https://pubmed.ncbi.nlm.nih.gov/32422053/</a:t>
            </a:r>
          </a:p>
        </p:txBody>
      </p:sp>
    </p:spTree>
    <p:extLst>
      <p:ext uri="{BB962C8B-B14F-4D97-AF65-F5344CB8AC3E}">
        <p14:creationId xmlns:p14="http://schemas.microsoft.com/office/powerpoint/2010/main" val="384595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A868A3-F9A0-4A0F-A9DA-1077A751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l-PL" dirty="0"/>
              <a:t>Dane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851B3D6-4B87-445D-9CC6-616FFA21A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2"/>
            <a:ext cx="5458269" cy="377829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pl-PL" sz="1800" dirty="0"/>
              <a:t>Dane, z których będę korzystał w projekcie są przedstawione za pomocą </a:t>
            </a:r>
            <a:r>
              <a:rPr lang="pl-PL" sz="1800" dirty="0" err="1"/>
              <a:t>fingerprintów</a:t>
            </a:r>
            <a:r>
              <a:rPr lang="pl-PL" sz="1800" dirty="0"/>
              <a:t> podstrukturalnych </a:t>
            </a:r>
            <a:r>
              <a:rPr lang="pl-PL" sz="1800" dirty="0" err="1"/>
              <a:t>Klekota&amp;Roth</a:t>
            </a:r>
            <a:r>
              <a:rPr lang="pl-PL" sz="1800" dirty="0"/>
              <a:t> (4860 podstruktur) oraz MACCS (166 podstruktur)</a:t>
            </a:r>
          </a:p>
          <a:p>
            <a:pPr>
              <a:lnSpc>
                <a:spcPct val="130000"/>
              </a:lnSpc>
            </a:pPr>
            <a:r>
              <a:rPr lang="pl-PL" sz="1800" dirty="0"/>
              <a:t>Wykorzystywanie nie wszystkich podstruktur występujących w definicji danego </a:t>
            </a:r>
            <a:r>
              <a:rPr lang="pl-PL" sz="1800" dirty="0" err="1"/>
              <a:t>fingerprintu</a:t>
            </a:r>
            <a:r>
              <a:rPr lang="pl-PL" sz="1800" dirty="0"/>
              <a:t>, tylko tych, które występują dla co najmniej dwóch związków</a:t>
            </a:r>
          </a:p>
          <a:p>
            <a:pPr>
              <a:lnSpc>
                <a:spcPct val="130000"/>
              </a:lnSpc>
            </a:pPr>
            <a:r>
              <a:rPr lang="pl-PL" sz="1800" dirty="0"/>
              <a:t>Mała liczba rekordów – 98 związków z ALT, 54 pTD50</a:t>
            </a:r>
          </a:p>
          <a:p>
            <a:pPr marL="0" indent="0">
              <a:lnSpc>
                <a:spcPct val="150000"/>
              </a:lnSpc>
              <a:buNone/>
            </a:pPr>
            <a:endParaRPr lang="pl-PL" sz="19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B5284E2-8FBA-4C7F-9101-D4CE382C8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663" y="2015732"/>
            <a:ext cx="1993574" cy="379499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EBD99341-76D1-4C73-A69B-39FCA2383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1182" y="2015732"/>
            <a:ext cx="1933672" cy="377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2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DDD440-E9D6-49F7-B9D0-2B27A7C5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53A101-7869-4080-8E64-6654524EA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Mo</a:t>
            </a:r>
            <a:r>
              <a:rPr lang="pl-PL" dirty="0" err="1"/>
              <a:t>żna</a:t>
            </a:r>
            <a:r>
              <a:rPr lang="pl-PL" dirty="0"/>
              <a:t> połączyć dane z </a:t>
            </a:r>
            <a:r>
              <a:rPr lang="pl-PL" dirty="0" err="1"/>
              <a:t>fingerprintów</a:t>
            </a:r>
            <a:r>
              <a:rPr lang="pl-PL" dirty="0"/>
              <a:t> </a:t>
            </a:r>
            <a:r>
              <a:rPr lang="pl-PL" sz="2000" dirty="0" err="1"/>
              <a:t>Klekota&amp;Rotha</a:t>
            </a:r>
            <a:r>
              <a:rPr lang="pl-PL" dirty="0"/>
              <a:t> i </a:t>
            </a:r>
            <a:r>
              <a:rPr lang="pl-PL" sz="2000" dirty="0"/>
              <a:t>MACCS</a:t>
            </a:r>
            <a:endParaRPr lang="pl-PL" dirty="0"/>
          </a:p>
          <a:p>
            <a:pPr>
              <a:lnSpc>
                <a:spcPct val="150000"/>
              </a:lnSpc>
            </a:pPr>
            <a:r>
              <a:rPr lang="pl-PL" dirty="0"/>
              <a:t>Dla każdego badanego rekordu mamy też dostępne dane o informacji strukturalnej (format </a:t>
            </a:r>
            <a:r>
              <a:rPr lang="pl-PL" dirty="0" err="1"/>
              <a:t>sdf</a:t>
            </a:r>
            <a:r>
              <a:rPr lang="pl-PL" dirty="0"/>
              <a:t>) – dzięki temu wiemy dokładnie jakie związki badamy, ponieważ używając samych </a:t>
            </a:r>
            <a:r>
              <a:rPr lang="pl-PL" dirty="0" err="1"/>
              <a:t>fingerprintów</a:t>
            </a:r>
            <a:r>
              <a:rPr lang="pl-PL" dirty="0"/>
              <a:t> znamy skład podstrukturalny, ale nie wiemy jak te struktury były połączone </a:t>
            </a:r>
          </a:p>
          <a:p>
            <a:pPr>
              <a:lnSpc>
                <a:spcPct val="150000"/>
              </a:lnSpc>
            </a:pPr>
            <a:r>
              <a:rPr lang="pl-PL" dirty="0"/>
              <a:t>https://github.com/rdkit/rdkit/blob/master/rdkit/Chem/MACCSkeys.py - </a:t>
            </a:r>
            <a:r>
              <a:rPr lang="pl-PL" dirty="0" err="1"/>
              <a:t>SMARTSy</a:t>
            </a:r>
            <a:r>
              <a:rPr lang="pl-PL" dirty="0"/>
              <a:t> dla </a:t>
            </a:r>
            <a:r>
              <a:rPr lang="pl-PL" dirty="0" err="1"/>
              <a:t>fingeprintów</a:t>
            </a:r>
            <a:r>
              <a:rPr lang="pl-PL" dirty="0"/>
              <a:t> MACCS – przydatne do analizy otrzymanych wyników</a:t>
            </a:r>
          </a:p>
          <a:p>
            <a:pPr>
              <a:lnSpc>
                <a:spcPct val="150000"/>
              </a:lnSpc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9701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161118-6465-47E1-9194-A5FB47B79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0282789-8845-4C4B-897D-8C3D4DAD0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9603274" cy="2075501"/>
          </a:xfrm>
        </p:spPr>
        <p:txBody>
          <a:bodyPr/>
          <a:lstStyle/>
          <a:p>
            <a:r>
              <a:rPr lang="pl-PL" dirty="0"/>
              <a:t>Planuję wypróbować kilka algorytmów nauczania maszynowego np.:</a:t>
            </a:r>
          </a:p>
          <a:p>
            <a:pPr lvl="1"/>
            <a:r>
              <a:rPr lang="pl-PL" dirty="0"/>
              <a:t> jeden z algorytmów regresji liniowej np.: Lasso</a:t>
            </a:r>
          </a:p>
          <a:p>
            <a:pPr lvl="1"/>
            <a:r>
              <a:rPr lang="pl-PL" dirty="0"/>
              <a:t> losowy las decyzyjny – </a:t>
            </a:r>
            <a:r>
              <a:rPr lang="pl-PL" dirty="0" err="1"/>
              <a:t>RandomForestRegressor</a:t>
            </a:r>
            <a:endParaRPr lang="pl-PL" dirty="0"/>
          </a:p>
          <a:p>
            <a:pPr lvl="1"/>
            <a:r>
              <a:rPr lang="pl-PL" dirty="0"/>
              <a:t> drzewo decyzyjne – </a:t>
            </a:r>
            <a:r>
              <a:rPr lang="pl-PL" dirty="0" err="1"/>
              <a:t>DecisionTreeRegressor</a:t>
            </a:r>
            <a:endParaRPr lang="pl-PL" dirty="0"/>
          </a:p>
          <a:p>
            <a:pPr marL="914400" lvl="2" indent="0">
              <a:buNone/>
            </a:pPr>
            <a:endParaRPr lang="pl-PL" dirty="0"/>
          </a:p>
          <a:p>
            <a:pPr lvl="1"/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383F9C7D-2C03-4A18-A938-36B477B55AD4}"/>
              </a:ext>
            </a:extLst>
          </p:cNvPr>
          <p:cNvSpPr txBox="1">
            <a:spLocks/>
          </p:cNvSpPr>
          <p:nvPr/>
        </p:nvSpPr>
        <p:spPr>
          <a:xfrm>
            <a:off x="1451579" y="3883711"/>
            <a:ext cx="9603274" cy="2075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Badanie skuteczności modelu</a:t>
            </a:r>
          </a:p>
          <a:p>
            <a:pPr lvl="1"/>
            <a:r>
              <a:rPr lang="pl-PL" dirty="0"/>
              <a:t> średni absolutny błąd - MAE </a:t>
            </a:r>
          </a:p>
          <a:p>
            <a:pPr lvl="1"/>
            <a:r>
              <a:rPr lang="pl-PL" dirty="0"/>
              <a:t> średni kwadratowy błąd - MSE</a:t>
            </a:r>
          </a:p>
          <a:p>
            <a:pPr lvl="1"/>
            <a:r>
              <a:rPr lang="pl-PL" dirty="0"/>
              <a:t> współczynnik determinacji – funkcja wyniku regresji R2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pl-PL" dirty="0"/>
          </a:p>
          <a:p>
            <a:pPr lvl="1"/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58603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47C14A-294B-4E71-A44F-4797545C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otrzymanych wyników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2892AE9-0D35-4E39-A282-7C0851F6B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157136"/>
            <a:ext cx="9603275" cy="1632439"/>
          </a:xfrm>
        </p:spPr>
        <p:txBody>
          <a:bodyPr>
            <a:normAutofit/>
          </a:bodyPr>
          <a:lstStyle/>
          <a:p>
            <a:r>
              <a:rPr lang="pl-PL" dirty="0"/>
              <a:t>Porównanie wyników z już dostępnymi wynikami w literaturze:</a:t>
            </a:r>
          </a:p>
          <a:p>
            <a:pPr lvl="1"/>
            <a:r>
              <a:rPr lang="en-US" dirty="0"/>
              <a:t>Prediction models for drug-induced hepatotoxicity by using weighted molecular fingerprints</a:t>
            </a:r>
            <a:r>
              <a:rPr lang="pl-PL" dirty="0"/>
              <a:t> - </a:t>
            </a:r>
            <a:r>
              <a:rPr lang="pl-PL" dirty="0">
                <a:hlinkClick r:id="rId2"/>
              </a:rPr>
              <a:t>https://www.ncbi.nlm.nih.gov/pmc/articles/PMC5471939/</a:t>
            </a:r>
            <a:endParaRPr lang="pl-PL" dirty="0"/>
          </a:p>
          <a:p>
            <a:pPr lvl="1"/>
            <a:r>
              <a:rPr lang="pl-PL" dirty="0">
                <a:solidFill>
                  <a:srgbClr val="000000"/>
                </a:solidFill>
              </a:rPr>
              <a:t>Dokładność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60.1% </a:t>
            </a:r>
            <a:r>
              <a:rPr lang="pl-PL" b="0" i="0" dirty="0">
                <a:solidFill>
                  <a:srgbClr val="000000"/>
                </a:solidFill>
                <a:effectLst/>
              </a:rPr>
              <a:t>dla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Random Forest (RF) </a:t>
            </a:r>
            <a:r>
              <a:rPr lang="pl-PL" b="0" i="0" dirty="0">
                <a:solidFill>
                  <a:srgbClr val="000000"/>
                </a:solidFill>
                <a:effectLst/>
              </a:rPr>
              <a:t>oraz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61.1% </a:t>
            </a:r>
            <a:r>
              <a:rPr lang="pl-PL" b="0" i="0" dirty="0">
                <a:solidFill>
                  <a:srgbClr val="000000"/>
                </a:solidFill>
                <a:effectLst/>
              </a:rPr>
              <a:t>dla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Support Vector Machine (SVM)</a:t>
            </a:r>
            <a:endParaRPr lang="pl-PL" b="0" i="0" dirty="0">
              <a:solidFill>
                <a:srgbClr val="000000"/>
              </a:solidFill>
              <a:effectLst/>
            </a:endParaRPr>
          </a:p>
          <a:p>
            <a:pPr marL="457200" lvl="1" indent="0">
              <a:buNone/>
            </a:pPr>
            <a:endParaRPr lang="pl-PL" dirty="0"/>
          </a:p>
          <a:p>
            <a:endParaRPr lang="pl-PL" dirty="0"/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D0436D6E-F417-411C-B007-6DCB54E3010E}"/>
              </a:ext>
            </a:extLst>
          </p:cNvPr>
          <p:cNvSpPr txBox="1">
            <a:spLocks/>
          </p:cNvSpPr>
          <p:nvPr/>
        </p:nvSpPr>
        <p:spPr>
          <a:xfrm>
            <a:off x="1451578" y="3789575"/>
            <a:ext cx="9813453" cy="19827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Interpretacja otrzymanych wyników:</a:t>
            </a:r>
          </a:p>
          <a:p>
            <a:pPr lvl="1"/>
            <a:r>
              <a:rPr lang="pl-PL" dirty="0">
                <a:solidFill>
                  <a:srgbClr val="000000"/>
                </a:solidFill>
              </a:rPr>
              <a:t>Dzięki wykorzystaniu regresji liniowej i drzew decyzyjnych będziemy wiedzieć, które podstruktury miały główny wpływ na wynik. </a:t>
            </a:r>
          </a:p>
          <a:p>
            <a:pPr lvl="1"/>
            <a:r>
              <a:rPr lang="pl-PL" dirty="0">
                <a:solidFill>
                  <a:srgbClr val="000000"/>
                </a:solidFill>
              </a:rPr>
              <a:t>Analiza podstruktur, które mają wpływ na wynik – podstruktury przedstawione w </a:t>
            </a:r>
            <a:r>
              <a:rPr lang="pl-PL" dirty="0" err="1">
                <a:solidFill>
                  <a:srgbClr val="000000"/>
                </a:solidFill>
              </a:rPr>
              <a:t>SMARTSach</a:t>
            </a:r>
            <a:endParaRPr lang="pl-PL" dirty="0">
              <a:solidFill>
                <a:srgbClr val="0000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03125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48EB4EA-3542-4588-A361-23D51506D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7200" dirty="0" err="1">
                <a:solidFill>
                  <a:srgbClr val="454545"/>
                </a:solidFill>
              </a:rPr>
              <a:t>Dziękuję</a:t>
            </a:r>
            <a:r>
              <a:rPr lang="en-US" sz="7200" dirty="0">
                <a:solidFill>
                  <a:srgbClr val="454545"/>
                </a:solidFill>
              </a:rPr>
              <a:t> za UWAGE </a:t>
            </a:r>
            <a:r>
              <a:rPr lang="en-US" sz="7200" dirty="0">
                <a:solidFill>
                  <a:srgbClr val="454545"/>
                </a:solidFill>
                <a:sym typeface="Wingdings" panose="05000000000000000000" pitchFamily="2" charset="2"/>
              </a:rPr>
              <a:t> </a:t>
            </a:r>
            <a:endParaRPr lang="en-US" sz="7200" dirty="0">
              <a:solidFill>
                <a:srgbClr val="454545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419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1768</TotalTime>
  <Words>524</Words>
  <Application>Microsoft Office PowerPoint</Application>
  <PresentationFormat>Panoramiczny</PresentationFormat>
  <Paragraphs>46</Paragraphs>
  <Slides>8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Galeria</vt:lpstr>
      <vt:lpstr>Przewidywanie HepatoksycznoścI</vt:lpstr>
      <vt:lpstr>Cel Projektu</vt:lpstr>
      <vt:lpstr>Znaczenie projektu</vt:lpstr>
      <vt:lpstr>Dane</vt:lpstr>
      <vt:lpstr>DANE</vt:lpstr>
      <vt:lpstr>PLAN PROJEKTU</vt:lpstr>
      <vt:lpstr>Analiza otrzymanych wyników</vt:lpstr>
      <vt:lpstr>Dziękuję za UWAGE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Przewidywanie HepatoksycznoścI</dc:title>
  <dc:creator>Dawid Szczerba</dc:creator>
  <cp:lastModifiedBy>Dawid Szczerba</cp:lastModifiedBy>
  <cp:revision>1</cp:revision>
  <dcterms:created xsi:type="dcterms:W3CDTF">2021-12-04T18:48:08Z</dcterms:created>
  <dcterms:modified xsi:type="dcterms:W3CDTF">2021-12-06T00:16:56Z</dcterms:modified>
</cp:coreProperties>
</file>