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embeddedFontLst>
    <p:embeddedFont>
      <p:font typeface="Poppins" panose="020B0604020202020204" charset="-18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iXMjpKdOZMbqgcJFAryASTqGq7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840B075-6EF5-48B5-A6D8-1DA6AB4E73CC}">
  <a:tblStyle styleId="{4840B075-6EF5-48B5-A6D8-1DA6AB4E73CC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426" y="-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9" name="Google Shape;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3" name="Google Shape;10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0" name="Google Shape;11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6" name="Google Shape;11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0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4" name="Google Shape;1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7290" y="6311900"/>
            <a:ext cx="1057364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2"/>
          <p:cNvSpPr/>
          <p:nvPr/>
        </p:nvSpPr>
        <p:spPr>
          <a:xfrm>
            <a:off x="10911636" y="-773508"/>
            <a:ext cx="2111432" cy="2111432"/>
          </a:xfrm>
          <a:prstGeom prst="ellipse">
            <a:avLst/>
          </a:prstGeom>
          <a:solidFill>
            <a:srgbClr val="98A1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2"/>
          <p:cNvSpPr/>
          <p:nvPr/>
        </p:nvSpPr>
        <p:spPr>
          <a:xfrm rot="-2793109">
            <a:off x="11309305" y="4498671"/>
            <a:ext cx="3549534" cy="2470406"/>
          </a:xfrm>
          <a:prstGeom prst="rect">
            <a:avLst/>
          </a:prstGeom>
          <a:solidFill>
            <a:srgbClr val="66FF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2"/>
          <p:cNvSpPr/>
          <p:nvPr/>
        </p:nvSpPr>
        <p:spPr>
          <a:xfrm rot="-1002334">
            <a:off x="-581181" y="-552332"/>
            <a:ext cx="1396941" cy="1335601"/>
          </a:xfrm>
          <a:prstGeom prst="star10">
            <a:avLst>
              <a:gd name="adj" fmla="val 24304"/>
              <a:gd name="hf" fmla="val 105146"/>
            </a:avLst>
          </a:prstGeom>
          <a:solidFill>
            <a:srgbClr val="FA61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>
  <p:cSld name="1_Slajd tytułowy 2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 txBox="1">
            <a:spLocks noGrp="1"/>
          </p:cNvSpPr>
          <p:nvPr>
            <p:ph type="ctrTitle"/>
          </p:nvPr>
        </p:nvSpPr>
        <p:spPr>
          <a:xfrm>
            <a:off x="388883" y="1041400"/>
            <a:ext cx="6950639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0" name="Google Shape;20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5383" y="5432521"/>
            <a:ext cx="2006885" cy="1036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5383" y="5432521"/>
            <a:ext cx="2006885" cy="103650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3"/>
          <p:cNvSpPr/>
          <p:nvPr/>
        </p:nvSpPr>
        <p:spPr>
          <a:xfrm rot="-1002334">
            <a:off x="11243410" y="904269"/>
            <a:ext cx="1847923" cy="1847923"/>
          </a:xfrm>
          <a:prstGeom prst="star10">
            <a:avLst>
              <a:gd name="adj" fmla="val 24304"/>
              <a:gd name="hf" fmla="val 105146"/>
            </a:avLst>
          </a:prstGeom>
          <a:solidFill>
            <a:srgbClr val="FA61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3"/>
          <p:cNvSpPr/>
          <p:nvPr/>
        </p:nvSpPr>
        <p:spPr>
          <a:xfrm>
            <a:off x="-546948" y="-935831"/>
            <a:ext cx="1871662" cy="1871662"/>
          </a:xfrm>
          <a:prstGeom prst="ellipse">
            <a:avLst/>
          </a:prstGeom>
          <a:solidFill>
            <a:srgbClr val="66FF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3"/>
          <p:cNvSpPr txBox="1">
            <a:spLocks noGrp="1"/>
          </p:cNvSpPr>
          <p:nvPr>
            <p:ph type="subTitle" idx="1"/>
          </p:nvPr>
        </p:nvSpPr>
        <p:spPr>
          <a:xfrm>
            <a:off x="388883" y="3496355"/>
            <a:ext cx="6950639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25" name="Google Shape;2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39522" y="2521772"/>
            <a:ext cx="714796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13"/>
          <p:cNvSpPr/>
          <p:nvPr/>
        </p:nvSpPr>
        <p:spPr>
          <a:xfrm>
            <a:off x="8712742" y="4447259"/>
            <a:ext cx="2301945" cy="2343600"/>
          </a:xfrm>
          <a:prstGeom prst="roundRect">
            <a:avLst>
              <a:gd name="adj" fmla="val 9719"/>
            </a:avLst>
          </a:prstGeom>
          <a:blipFill rotWithShape="1">
            <a:blip r:embed="rId4">
              <a:alphaModFix/>
            </a:blip>
            <a:stretch>
              <a:fillRect l="-21152" t="-2992" r="-21152" b="-73648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Google Shape;27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716348" y="3236148"/>
            <a:ext cx="714796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08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31" name="Google Shape;31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91552" y="3591391"/>
            <a:ext cx="7267848" cy="6107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6110" y="209347"/>
            <a:ext cx="797776" cy="889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>
  <p:cSld name="1_Slajd tytułow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5" name="Google Shape;35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5383" y="5432521"/>
            <a:ext cx="2006885" cy="1036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5383" y="5432521"/>
            <a:ext cx="2006885" cy="1036502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15"/>
          <p:cNvSpPr/>
          <p:nvPr/>
        </p:nvSpPr>
        <p:spPr>
          <a:xfrm rot="-1002334">
            <a:off x="-458579" y="-534985"/>
            <a:ext cx="1847923" cy="1847923"/>
          </a:xfrm>
          <a:prstGeom prst="star10">
            <a:avLst>
              <a:gd name="adj" fmla="val 24304"/>
              <a:gd name="hf" fmla="val 105146"/>
            </a:avLst>
          </a:prstGeom>
          <a:solidFill>
            <a:srgbClr val="FA61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" name="Google Shape;3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71123" y="4493570"/>
            <a:ext cx="7043864" cy="5836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15"/>
          <p:cNvPicPr preferRelativeResize="0"/>
          <p:nvPr/>
        </p:nvPicPr>
        <p:blipFill rotWithShape="1">
          <a:blip r:embed="rId4">
            <a:alphaModFix/>
          </a:blip>
          <a:srcRect l="77135" t="68889"/>
          <a:stretch/>
        </p:blipFill>
        <p:spPr>
          <a:xfrm>
            <a:off x="10693055" y="3962399"/>
            <a:ext cx="2475959" cy="2245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>
  <p:cSld name="1_Tytuł i zawartość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885233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838199" y="1825625"/>
            <a:ext cx="1021007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/>
          <p:nvPr/>
        </p:nvSpPr>
        <p:spPr>
          <a:xfrm rot="-2793109">
            <a:off x="11390761" y="4878136"/>
            <a:ext cx="3549534" cy="2470406"/>
          </a:xfrm>
          <a:prstGeom prst="rect">
            <a:avLst/>
          </a:prstGeom>
          <a:solidFill>
            <a:srgbClr val="66FF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" name="Google Shape;44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7290" y="6311900"/>
            <a:ext cx="1057364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6"/>
          <p:cNvSpPr/>
          <p:nvPr/>
        </p:nvSpPr>
        <p:spPr>
          <a:xfrm rot="-540000">
            <a:off x="11519948" y="-1271246"/>
            <a:ext cx="210312" cy="2051374"/>
          </a:xfrm>
          <a:prstGeom prst="rect">
            <a:avLst/>
          </a:prstGeom>
          <a:solidFill>
            <a:srgbClr val="FA61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" name="Google Shape;46;p16"/>
          <p:cNvPicPr preferRelativeResize="0"/>
          <p:nvPr/>
        </p:nvPicPr>
        <p:blipFill rotWithShape="1">
          <a:blip r:embed="rId3">
            <a:alphaModFix/>
          </a:blip>
          <a:srcRect l="8875" t="5333" r="75115" b="74200"/>
          <a:stretch/>
        </p:blipFill>
        <p:spPr>
          <a:xfrm rot="449321">
            <a:off x="9626769" y="188217"/>
            <a:ext cx="1125888" cy="1191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885086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3" name="Google Shape;53;p17"/>
          <p:cNvPicPr preferRelativeResize="0"/>
          <p:nvPr/>
        </p:nvPicPr>
        <p:blipFill rotWithShape="1">
          <a:blip r:embed="rId2">
            <a:alphaModFix/>
          </a:blip>
          <a:srcRect r="84470" b="70777"/>
          <a:stretch/>
        </p:blipFill>
        <p:spPr>
          <a:xfrm>
            <a:off x="2140897" y="-1154171"/>
            <a:ext cx="1681656" cy="2109571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7"/>
          <p:cNvSpPr/>
          <p:nvPr/>
        </p:nvSpPr>
        <p:spPr>
          <a:xfrm rot="-780000">
            <a:off x="-679854" y="6817895"/>
            <a:ext cx="4796590" cy="80210"/>
          </a:xfrm>
          <a:prstGeom prst="rect">
            <a:avLst/>
          </a:prstGeom>
          <a:solidFill>
            <a:srgbClr val="66FF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290" y="6311900"/>
            <a:ext cx="1057364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7"/>
          <p:cNvSpPr/>
          <p:nvPr/>
        </p:nvSpPr>
        <p:spPr>
          <a:xfrm rot="-540000">
            <a:off x="11519948" y="-1271246"/>
            <a:ext cx="210312" cy="2051374"/>
          </a:xfrm>
          <a:prstGeom prst="rect">
            <a:avLst/>
          </a:prstGeom>
          <a:solidFill>
            <a:srgbClr val="FA61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7"/>
          <p:cNvPicPr preferRelativeResize="0"/>
          <p:nvPr/>
        </p:nvPicPr>
        <p:blipFill rotWithShape="1">
          <a:blip r:embed="rId4">
            <a:alphaModFix/>
          </a:blip>
          <a:srcRect l="8875" t="5333" r="75115" b="74200"/>
          <a:stretch/>
        </p:blipFill>
        <p:spPr>
          <a:xfrm rot="449321">
            <a:off x="9626769" y="188217"/>
            <a:ext cx="1125888" cy="1191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/>
          <p:nvPr/>
        </p:nvSpPr>
        <p:spPr>
          <a:xfrm rot="-2793109">
            <a:off x="11390761" y="4878136"/>
            <a:ext cx="3549534" cy="2470406"/>
          </a:xfrm>
          <a:prstGeom prst="rect">
            <a:avLst/>
          </a:prstGeom>
          <a:solidFill>
            <a:srgbClr val="66FF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8"/>
          <p:cNvPicPr preferRelativeResize="0"/>
          <p:nvPr/>
        </p:nvPicPr>
        <p:blipFill rotWithShape="1">
          <a:blip r:embed="rId2">
            <a:alphaModFix/>
          </a:blip>
          <a:srcRect r="84470" b="70777"/>
          <a:stretch/>
        </p:blipFill>
        <p:spPr>
          <a:xfrm>
            <a:off x="-194856" y="-934857"/>
            <a:ext cx="1681656" cy="210957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8"/>
          <p:cNvSpPr/>
          <p:nvPr/>
        </p:nvSpPr>
        <p:spPr>
          <a:xfrm rot="-540000">
            <a:off x="11519948" y="-1271246"/>
            <a:ext cx="210312" cy="2051374"/>
          </a:xfrm>
          <a:prstGeom prst="rect">
            <a:avLst/>
          </a:prstGeom>
          <a:solidFill>
            <a:srgbClr val="FA61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8"/>
          <p:cNvSpPr/>
          <p:nvPr/>
        </p:nvSpPr>
        <p:spPr>
          <a:xfrm rot="-780000">
            <a:off x="-679854" y="6817895"/>
            <a:ext cx="4796590" cy="80210"/>
          </a:xfrm>
          <a:prstGeom prst="rect">
            <a:avLst/>
          </a:prstGeom>
          <a:solidFill>
            <a:srgbClr val="66FF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18"/>
          <p:cNvPicPr preferRelativeResize="0"/>
          <p:nvPr/>
        </p:nvPicPr>
        <p:blipFill rotWithShape="1">
          <a:blip r:embed="rId3">
            <a:alphaModFix/>
          </a:blip>
          <a:srcRect l="8875" t="5333" r="75115" b="74200"/>
          <a:stretch/>
        </p:blipFill>
        <p:spPr>
          <a:xfrm rot="449321">
            <a:off x="9626769" y="188217"/>
            <a:ext cx="1125888" cy="1191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290" y="6311900"/>
            <a:ext cx="1057364" cy="5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oohurtowo.pl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Dla kursanta</a:t>
            </a:r>
            <a:endParaRPr/>
          </a:p>
        </p:txBody>
      </p:sp>
      <p:sp>
        <p:nvSpPr>
          <p:cNvPr id="70" name="Google Shape;70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5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Poppins"/>
              <a:buChar char="•"/>
            </a:pP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Przed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rozpoczęciem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obrony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prześlij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wypełnioną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prezentację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do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trenera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.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  <a:p>
            <a:pPr marL="5715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Poppins"/>
              <a:buChar char="•"/>
            </a:pP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Dostarcz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wszystkie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wytworzone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artefakty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(testy,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kod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) np. w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postaci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PDF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lub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adresu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na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Githubie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/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Gitlabie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.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  <a:p>
            <a:pPr marL="5715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Poppins"/>
              <a:buChar char="•"/>
            </a:pP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Zapewnij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dostępy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do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narzędzi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z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których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korzystałeś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(np. Test Rail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lub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JIRA),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tak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aby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trener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mógł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zweryfikować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twoją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pracę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ją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ocenić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.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  <a:p>
            <a:pPr marL="5715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Poppins"/>
              <a:buChar char="•"/>
            </a:pP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Materiały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dostarcz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przynajmniej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24h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przed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rozpoczęciem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obrony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na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adres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mailowy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trenera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(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trener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skontaktuje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się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z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Tobą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indywidualnie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).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>
            <a:spLocks noGrp="1"/>
          </p:cNvSpPr>
          <p:nvPr>
            <p:ph type="ctrTitle"/>
          </p:nvPr>
        </p:nvSpPr>
        <p:spPr>
          <a:xfrm>
            <a:off x="388883" y="1041400"/>
            <a:ext cx="6950639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5000">
                <a:latin typeface="Poppins"/>
                <a:ea typeface="Poppins"/>
                <a:cs typeface="Poppins"/>
                <a:sym typeface="Poppins"/>
              </a:rPr>
              <a:t>Projekt Końcowy</a:t>
            </a:r>
            <a:endParaRPr sz="5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" name="Google Shape;76;p2"/>
          <p:cNvSpPr txBox="1">
            <a:spLocks noGrp="1"/>
          </p:cNvSpPr>
          <p:nvPr>
            <p:ph type="subTitle" idx="1"/>
          </p:nvPr>
        </p:nvSpPr>
        <p:spPr>
          <a:xfrm>
            <a:off x="388883" y="3496355"/>
            <a:ext cx="6950639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Dawid Wilczyński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rPr lang="en-US" dirty="0" err="1" smtClean="0">
                <a:latin typeface="Poppins"/>
                <a:ea typeface="Poppins"/>
                <a:cs typeface="Poppins"/>
                <a:sym typeface="Poppins"/>
              </a:rPr>
              <a:t>ZDtestPol</a:t>
            </a: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104</a:t>
            </a:r>
            <a:endParaRPr dirty="0" smtClean="0">
              <a:latin typeface="Poppins"/>
              <a:ea typeface="Poppins"/>
              <a:cs typeface="Poppins"/>
              <a:sym typeface="Poppins"/>
            </a:endParaRPr>
          </a:p>
          <a:p>
            <a:pPr lvl="0">
              <a:buSzPct val="108108"/>
            </a:pPr>
            <a:r>
              <a:rPr lang="en-US" dirty="0" smtClean="0">
                <a:latin typeface="Poppins"/>
                <a:ea typeface="Poppins"/>
                <a:cs typeface="Poppins"/>
                <a:sym typeface="Poppins"/>
              </a:rPr>
              <a:t>[</a:t>
            </a: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Strona https://www.zoohurtowo.pl/</a:t>
            </a:r>
            <a:r>
              <a:rPr lang="en-US" dirty="0" smtClean="0">
                <a:latin typeface="Poppins"/>
                <a:ea typeface="Poppins"/>
                <a:cs typeface="Poppins"/>
                <a:sym typeface="Poppins"/>
              </a:rPr>
              <a:t>]</a:t>
            </a:r>
            <a:br>
              <a:rPr lang="en-US" dirty="0" smtClean="0">
                <a:latin typeface="Poppins"/>
                <a:ea typeface="Poppins"/>
                <a:cs typeface="Poppins"/>
                <a:sym typeface="Poppins"/>
              </a:rPr>
            </a:b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500">
                <a:latin typeface="Poppins"/>
                <a:ea typeface="Poppins"/>
                <a:cs typeface="Poppins"/>
                <a:sym typeface="Poppins"/>
              </a:rPr>
              <a:t>Krótko o projekcie</a:t>
            </a:r>
            <a:endParaRPr sz="35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" name="Google Shape;82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500" lvl="0" indent="-361950">
              <a:buSzPts val="2100"/>
              <a:buFont typeface="Poppins"/>
              <a:buChar char="•"/>
            </a:pPr>
            <a:r>
              <a:rPr lang="pl-PL" sz="2100" dirty="0" smtClean="0">
                <a:latin typeface="Poppins"/>
                <a:ea typeface="Poppins"/>
                <a:cs typeface="Poppins"/>
                <a:sym typeface="Poppins"/>
              </a:rPr>
              <a:t>Strona </a:t>
            </a:r>
            <a:r>
              <a:rPr lang="pl-PL" sz="2100" dirty="0" smtClean="0">
                <a:latin typeface="Poppins"/>
                <a:ea typeface="Poppins"/>
                <a:cs typeface="Poppins"/>
                <a:sym typeface="Poppins"/>
                <a:hlinkClick r:id="rId3"/>
              </a:rPr>
              <a:t>www.zoohurtowo.pl</a:t>
            </a:r>
            <a:r>
              <a:rPr lang="pl-PL" sz="2100" dirty="0" smtClean="0">
                <a:latin typeface="Poppins"/>
                <a:ea typeface="Poppins"/>
                <a:cs typeface="Poppins"/>
                <a:sym typeface="Poppins"/>
              </a:rPr>
              <a:t> jest stroną hurtowni zoologicznej. Służy do zamawiania pokarmu dla zwierząt oraz wszelkiego rodzaju akcesoriów. Strona została przetestowana na podstawie specyfikacji dołączonej do projektu.</a:t>
            </a:r>
            <a:endParaRPr sz="2100" dirty="0">
              <a:latin typeface="Poppins"/>
              <a:ea typeface="Poppins"/>
              <a:cs typeface="Poppins"/>
              <a:sym typeface="Poppins"/>
            </a:endParaRPr>
          </a:p>
          <a:p>
            <a:pPr marL="571500" lvl="0" indent="-361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Poppins"/>
              <a:buChar char="•"/>
            </a:pPr>
            <a:r>
              <a:rPr lang="en-US" sz="2100" dirty="0" smtClean="0">
                <a:latin typeface="Poppins"/>
                <a:ea typeface="Poppins"/>
                <a:cs typeface="Poppins"/>
                <a:sym typeface="Poppins"/>
              </a:rPr>
              <a:t>Co </a:t>
            </a:r>
            <a:r>
              <a:rPr lang="en-US" sz="2100" dirty="0" err="1">
                <a:latin typeface="Poppins"/>
                <a:ea typeface="Poppins"/>
                <a:cs typeface="Poppins"/>
                <a:sym typeface="Poppins"/>
              </a:rPr>
              <a:t>udało</a:t>
            </a:r>
            <a:r>
              <a:rPr lang="en-US" sz="21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100" dirty="0" err="1">
                <a:latin typeface="Poppins"/>
                <a:ea typeface="Poppins"/>
                <a:cs typeface="Poppins"/>
                <a:sym typeface="Poppins"/>
              </a:rPr>
              <a:t>się</a:t>
            </a:r>
            <a:r>
              <a:rPr lang="en-US" sz="21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100" dirty="0" err="1">
                <a:latin typeface="Poppins"/>
                <a:ea typeface="Poppins"/>
                <a:cs typeface="Poppins"/>
                <a:sym typeface="Poppins"/>
              </a:rPr>
              <a:t>zrobić</a:t>
            </a:r>
            <a:r>
              <a:rPr lang="en-US" sz="2100" dirty="0">
                <a:latin typeface="Poppins"/>
                <a:ea typeface="Poppins"/>
                <a:cs typeface="Poppins"/>
                <a:sym typeface="Poppins"/>
              </a:rPr>
              <a:t> np:</a:t>
            </a:r>
            <a:endParaRPr sz="2100" dirty="0">
              <a:latin typeface="Poppins"/>
              <a:ea typeface="Poppins"/>
              <a:cs typeface="Poppins"/>
              <a:sym typeface="Poppins"/>
            </a:endParaRPr>
          </a:p>
          <a:p>
            <a:pPr marL="1028700" lvl="1" indent="-3619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100"/>
              <a:buFont typeface="Poppins"/>
              <a:buChar char="•"/>
            </a:pPr>
            <a:r>
              <a:rPr lang="en-US" sz="2100" dirty="0" err="1">
                <a:latin typeface="Poppins"/>
                <a:ea typeface="Poppins"/>
                <a:cs typeface="Poppins"/>
                <a:sym typeface="Poppins"/>
              </a:rPr>
              <a:t>Przypadki</a:t>
            </a:r>
            <a:r>
              <a:rPr lang="en-US" sz="21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100" dirty="0" err="1">
                <a:latin typeface="Poppins"/>
                <a:ea typeface="Poppins"/>
                <a:cs typeface="Poppins"/>
                <a:sym typeface="Poppins"/>
              </a:rPr>
              <a:t>testowe</a:t>
            </a:r>
            <a:r>
              <a:rPr lang="en-US" sz="2100" dirty="0">
                <a:latin typeface="Poppins"/>
                <a:ea typeface="Poppins"/>
                <a:cs typeface="Poppins"/>
                <a:sym typeface="Poppins"/>
              </a:rPr>
              <a:t> w </a:t>
            </a:r>
            <a:r>
              <a:rPr lang="en-US" sz="2100" dirty="0" err="1">
                <a:latin typeface="Poppins"/>
                <a:ea typeface="Poppins"/>
                <a:cs typeface="Poppins"/>
                <a:sym typeface="Poppins"/>
              </a:rPr>
              <a:t>narzędziu</a:t>
            </a:r>
            <a:r>
              <a:rPr lang="en-US" sz="2100" dirty="0">
                <a:latin typeface="Poppins"/>
                <a:ea typeface="Poppins"/>
                <a:cs typeface="Poppins"/>
                <a:sym typeface="Poppins"/>
              </a:rPr>
              <a:t> Test Rail</a:t>
            </a:r>
            <a:endParaRPr sz="2100" dirty="0">
              <a:latin typeface="Poppins"/>
              <a:ea typeface="Poppins"/>
              <a:cs typeface="Poppins"/>
              <a:sym typeface="Poppins"/>
            </a:endParaRPr>
          </a:p>
          <a:p>
            <a:pPr marL="1028700" lvl="1" indent="-3619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100"/>
              <a:buFont typeface="Poppins"/>
              <a:buChar char="•"/>
            </a:pPr>
            <a:r>
              <a:rPr lang="en-US" sz="2100" dirty="0" err="1">
                <a:latin typeface="Poppins"/>
                <a:ea typeface="Poppins"/>
                <a:cs typeface="Poppins"/>
                <a:sym typeface="Poppins"/>
              </a:rPr>
              <a:t>Zgłoszenia</a:t>
            </a:r>
            <a:r>
              <a:rPr lang="en-US" sz="21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100" dirty="0" err="1">
                <a:latin typeface="Poppins"/>
                <a:ea typeface="Poppins"/>
                <a:cs typeface="Poppins"/>
                <a:sym typeface="Poppins"/>
              </a:rPr>
              <a:t>defektów</a:t>
            </a:r>
            <a:r>
              <a:rPr lang="en-US" sz="2100" dirty="0">
                <a:latin typeface="Poppins"/>
                <a:ea typeface="Poppins"/>
                <a:cs typeface="Poppins"/>
                <a:sym typeface="Poppins"/>
              </a:rPr>
              <a:t> w JIRA</a:t>
            </a:r>
            <a:endParaRPr sz="2100" dirty="0">
              <a:latin typeface="Poppins"/>
              <a:ea typeface="Poppins"/>
              <a:cs typeface="Poppins"/>
              <a:sym typeface="Poppins"/>
            </a:endParaRPr>
          </a:p>
          <a:p>
            <a:pPr marL="1028700" lvl="1" indent="-3619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100"/>
              <a:buFont typeface="Poppins"/>
              <a:buChar char="•"/>
            </a:pPr>
            <a:r>
              <a:rPr lang="en-US" sz="2100" dirty="0">
                <a:latin typeface="Poppins"/>
                <a:ea typeface="Poppins"/>
                <a:cs typeface="Poppins"/>
                <a:sym typeface="Poppins"/>
              </a:rPr>
              <a:t>Testy w </a:t>
            </a:r>
            <a:r>
              <a:rPr lang="en-US" sz="2100" dirty="0" err="1">
                <a:latin typeface="Poppins"/>
                <a:ea typeface="Poppins"/>
                <a:cs typeface="Poppins"/>
                <a:sym typeface="Poppins"/>
              </a:rPr>
              <a:t>narzędziu</a:t>
            </a:r>
            <a:r>
              <a:rPr lang="en-US" sz="2100" dirty="0">
                <a:latin typeface="Poppins"/>
                <a:ea typeface="Poppins"/>
                <a:cs typeface="Poppins"/>
                <a:sym typeface="Poppins"/>
              </a:rPr>
              <a:t> Selenium IDE</a:t>
            </a:r>
            <a:endParaRPr sz="2100" dirty="0">
              <a:latin typeface="Poppins"/>
              <a:ea typeface="Poppins"/>
              <a:cs typeface="Poppins"/>
              <a:sym typeface="Poppins"/>
            </a:endParaRPr>
          </a:p>
          <a:p>
            <a:pPr marL="1028700" lvl="1" indent="-3619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100"/>
              <a:buFont typeface="Poppins"/>
              <a:buChar char="•"/>
            </a:pPr>
            <a:r>
              <a:rPr lang="en-US" sz="2100" dirty="0" err="1">
                <a:latin typeface="Poppins"/>
                <a:ea typeface="Poppins"/>
                <a:cs typeface="Poppins"/>
                <a:sym typeface="Poppins"/>
              </a:rPr>
              <a:t>Scenariusze</a:t>
            </a:r>
            <a:r>
              <a:rPr lang="en-US" sz="21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100" dirty="0" err="1">
                <a:latin typeface="Poppins"/>
                <a:ea typeface="Poppins"/>
                <a:cs typeface="Poppins"/>
                <a:sym typeface="Poppins"/>
              </a:rPr>
              <a:t>napisane</a:t>
            </a:r>
            <a:r>
              <a:rPr lang="en-US" sz="2100" dirty="0">
                <a:latin typeface="Poppins"/>
                <a:ea typeface="Poppins"/>
                <a:cs typeface="Poppins"/>
                <a:sym typeface="Poppins"/>
              </a:rPr>
              <a:t> w BDD</a:t>
            </a:r>
            <a:endParaRPr sz="2100"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1604" y="3379227"/>
            <a:ext cx="3592609" cy="124413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500">
                <a:latin typeface="Poppins"/>
                <a:ea typeface="Poppins"/>
                <a:cs typeface="Poppins"/>
                <a:sym typeface="Poppins"/>
              </a:rPr>
              <a:t>Specyfikacja</a:t>
            </a:r>
            <a:endParaRPr sz="35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Przykładowe wyprowadzone warunki testowe/przypadki testowe na podstawie specyfikacji.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226" y="2623298"/>
            <a:ext cx="6162675" cy="3314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500">
                <a:latin typeface="Poppins"/>
                <a:ea typeface="Poppins"/>
                <a:cs typeface="Poppins"/>
                <a:sym typeface="Poppins"/>
              </a:rPr>
              <a:t>Ryzyka Projektowe oraz Produktowe</a:t>
            </a:r>
            <a:endParaRPr sz="35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4" name="Google Shape;94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b="1" dirty="0" smtClean="0">
                <a:latin typeface="Poppins"/>
                <a:ea typeface="Poppins"/>
                <a:cs typeface="Poppins"/>
                <a:sym typeface="Poppins"/>
              </a:rPr>
              <a:t>Ryzyka projektowe</a:t>
            </a:r>
          </a:p>
          <a:p>
            <a:pPr marL="571500"/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Testy wykonywane przez jedną osobę</a:t>
            </a:r>
          </a:p>
          <a:p>
            <a:pPr marL="571500"/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Ograniczony czas </a:t>
            </a:r>
          </a:p>
          <a:p>
            <a:pPr marL="571500"/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Brak osoby decyzyjnej ze strony klienta</a:t>
            </a:r>
          </a:p>
          <a:p>
            <a:pPr marL="228600" indent="0">
              <a:buNone/>
            </a:pPr>
            <a:r>
              <a:rPr lang="pl-PL" b="1" dirty="0"/>
              <a:t>Ryzyka produktowe</a:t>
            </a:r>
            <a:r>
              <a:rPr lang="pl-PL" b="1" dirty="0" smtClean="0"/>
              <a:t>:</a:t>
            </a:r>
          </a:p>
          <a:p>
            <a:pPr marL="571500"/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Niska jakość oprogramowania</a:t>
            </a:r>
          </a:p>
          <a:p>
            <a:pPr marL="571500"/>
            <a:endParaRPr lang="pl-PL" dirty="0">
              <a:latin typeface="Poppins"/>
              <a:ea typeface="Poppins"/>
              <a:cs typeface="Poppins"/>
              <a:sym typeface="Poppins"/>
            </a:endParaRPr>
          </a:p>
          <a:p>
            <a:pPr marL="571500"/>
            <a:endParaRPr lang="pl-PL" dirty="0" smtClean="0">
              <a:latin typeface="Poppins"/>
              <a:ea typeface="Poppins"/>
              <a:cs typeface="Poppins"/>
              <a:sym typeface="Poppins"/>
            </a:endParaRPr>
          </a:p>
          <a:p>
            <a:pPr marL="571500"/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Przypadki</a:t>
            </a:r>
            <a:r>
              <a:rPr lang="en-US" sz="35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testowe</a:t>
            </a:r>
            <a:r>
              <a:rPr lang="en-US" sz="3500" dirty="0">
                <a:latin typeface="Poppins"/>
                <a:ea typeface="Poppins"/>
                <a:cs typeface="Poppins"/>
                <a:sym typeface="Poppins"/>
              </a:rPr>
              <a:t> w </a:t>
            </a: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narzędziu</a:t>
            </a:r>
            <a:endParaRPr sz="3500"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812" y="1416424"/>
            <a:ext cx="9540001" cy="483477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500">
                <a:latin typeface="Poppins"/>
                <a:ea typeface="Poppins"/>
                <a:cs typeface="Poppins"/>
                <a:sym typeface="Poppins"/>
              </a:rPr>
              <a:t>Sesja eksploracyjna</a:t>
            </a:r>
            <a:endParaRPr sz="35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Uzupełnij poniższą kartę sesji eksploracyjnej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107" name="Google Shape;107;p7"/>
          <p:cNvGraphicFramePr/>
          <p:nvPr>
            <p:extLst>
              <p:ext uri="{D42A27DB-BD31-4B8C-83A1-F6EECF244321}">
                <p14:modId xmlns:p14="http://schemas.microsoft.com/office/powerpoint/2010/main" val="3692613899"/>
              </p:ext>
            </p:extLst>
          </p:nvPr>
        </p:nvGraphicFramePr>
        <p:xfrm>
          <a:off x="1129390" y="2427697"/>
          <a:ext cx="9856550" cy="3220239"/>
        </p:xfrm>
        <a:graphic>
          <a:graphicData uri="http://schemas.openxmlformats.org/drawingml/2006/table">
            <a:tbl>
              <a:tblPr>
                <a:noFill/>
                <a:tableStyleId>{4840B075-6EF5-48B5-A6D8-1DA6AB4E73CC}</a:tableStyleId>
              </a:tblPr>
              <a:tblGrid>
                <a:gridCol w="2304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6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965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290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 i="0" u="none" strike="noStrike" cap="none" dirty="0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/>
                        <a:t> </a:t>
                      </a:r>
                      <a:endParaRPr sz="1500" b="1" i="0" u="none" strike="noStrike" cap="none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/>
                        <a:t> </a:t>
                      </a:r>
                      <a:endParaRPr sz="1500" b="1" i="0" u="none" strike="noStrike" cap="none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/>
                        <a:t> </a:t>
                      </a:r>
                      <a:endParaRPr sz="1500" b="1" i="0" u="none" strike="noStrike" cap="none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/>
                        <a:t> </a:t>
                      </a:r>
                      <a:endParaRPr sz="1500" b="1" i="0" u="none" strike="noStrike" cap="none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/>
                        <a:t> </a:t>
                      </a:r>
                      <a:endParaRPr sz="1500" b="1" i="0" u="none" strike="noStrike" cap="none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/>
                        <a:t> </a:t>
                      </a:r>
                      <a:endParaRPr sz="1500" b="1" i="0" u="none" strike="noStrike" cap="none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/>
                        <a:t> </a:t>
                      </a:r>
                      <a:endParaRPr sz="1500" b="1" i="0" u="none" strike="noStrike" cap="none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/>
                        <a:t> </a:t>
                      </a:r>
                      <a:endParaRPr sz="1500" b="1" i="0" u="none" strike="noStrike" cap="none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/>
                        <a:t> </a:t>
                      </a:r>
                      <a:endParaRPr sz="1500" b="1" i="0" u="none" strike="noStrike" cap="none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556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/>
                        <a:t>Tester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 dirty="0" smtClean="0"/>
                        <a:t>Dawid Wilczyński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Data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Calibri"/>
                          <a:cs typeface="Arial"/>
                          <a:sym typeface="Arial"/>
                        </a:rPr>
                        <a:t>29.09.2022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/>
                        <a:t> 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948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 err="1" smtClean="0"/>
                        <a:t>Czas</a:t>
                      </a:r>
                      <a:r>
                        <a:rPr lang="en-US" sz="1100" u="none" strike="noStrike" cap="none" dirty="0" smtClean="0"/>
                        <a:t> </a:t>
                      </a:r>
                      <a:r>
                        <a:rPr lang="en-US" sz="1100" u="none" strike="noStrike" cap="none" dirty="0" err="1" smtClean="0"/>
                        <a:t>Rozpoczęcia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l-PL" sz="1100" b="0" i="0" u="none" strike="noStrike" cap="none" dirty="0" smtClean="0">
                        <a:solidFill>
                          <a:schemeClr val="dk1"/>
                        </a:solidFill>
                        <a:latin typeface="Arial"/>
                        <a:ea typeface="Calibri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l-PL" sz="1100" b="0" i="0" u="none" strike="noStrike" cap="none" dirty="0" smtClean="0">
                        <a:solidFill>
                          <a:schemeClr val="dk1"/>
                        </a:solidFill>
                        <a:latin typeface="Arial"/>
                        <a:ea typeface="Calibri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b="1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Calibri"/>
                          <a:cs typeface="Arial"/>
                          <a:sym typeface="Arial"/>
                        </a:rPr>
                        <a:t>09:00</a:t>
                      </a:r>
                    </a:p>
                  </a:txBody>
                  <a:tcPr marL="7625" marR="7625" marT="7625" marB="0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/>
                        <a:t> 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l-PL" sz="1100" u="none" strike="noStrike" cap="none" dirty="0" smtClean="0"/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l-PL" sz="1100" u="none" strike="noStrike" cap="none" dirty="0" smtClean="0"/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l-PL" sz="1100" u="none" strike="noStrike" cap="none" dirty="0" smtClean="0"/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 err="1" smtClean="0"/>
                        <a:t>Czas</a:t>
                      </a:r>
                      <a:r>
                        <a:rPr lang="en-US" sz="1100" u="none" strike="noStrike" cap="none" dirty="0" smtClean="0"/>
                        <a:t> </a:t>
                      </a:r>
                      <a:r>
                        <a:rPr lang="en-US" sz="1100" u="none" strike="noStrike" cap="none" dirty="0" err="1"/>
                        <a:t>Zakończenia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l-PL" sz="1100" u="none" strike="noStrike" cap="none" dirty="0" smtClean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b="1" u="none" strike="noStrike" cap="none" dirty="0" smtClean="0"/>
                        <a:t>13:00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/>
                        <a:t> 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118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 err="1"/>
                        <a:t>Cel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 gridSpan="9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b="1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Przetestowanie</a:t>
                      </a:r>
                      <a:r>
                        <a:rPr lang="pl-PL" sz="1100" b="1" i="0" u="none" strike="noStrike" cap="none" baseline="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funkcjonalności strony www.zoohurtowo.pl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929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 err="1"/>
                        <a:t>Znalezione</a:t>
                      </a:r>
                      <a:r>
                        <a:rPr lang="en-US" sz="1100" u="none" strike="noStrike" cap="none" dirty="0"/>
                        <a:t> </a:t>
                      </a:r>
                      <a:r>
                        <a:rPr lang="en-US" sz="1100" u="none" strike="noStrike" cap="none" dirty="0" err="1"/>
                        <a:t>Błedy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 gridSpan="9"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u="none" strike="noStrike" cap="none" dirty="0"/>
                        <a:t> </a:t>
                      </a:r>
                      <a:r>
                        <a:rPr lang="pl-PL" sz="1100" b="1" u="none" strike="noStrike" cap="none" dirty="0" smtClean="0"/>
                        <a:t>Baner na głównej stronie przenosi nas do nieistniejącej strony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l-PL" sz="11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Wyskakujące okienko kategorii produktu uniemożliwia wejście w podstronę produktu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l-PL" sz="11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Odnośnik bloga nie otwiera dedykowanej strony na </a:t>
                      </a:r>
                      <a:r>
                        <a:rPr lang="pl-PL" sz="1100" b="1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facebooku</a:t>
                      </a:r>
                      <a:endParaRPr lang="pl-PL" sz="1100" b="1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pl-PL" sz="14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929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Dalsza analiza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 gridSpan="9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/>
                        <a:t> </a:t>
                      </a:r>
                      <a:r>
                        <a:rPr lang="pl-PL" sz="1100" u="none" strike="noStrike" cap="none" dirty="0" smtClean="0"/>
                        <a:t>Zalecane</a:t>
                      </a:r>
                      <a:r>
                        <a:rPr lang="pl-PL" sz="1100" u="none" strike="noStrike" cap="none" baseline="0" dirty="0" smtClean="0"/>
                        <a:t> są dalsze testy eksploatacyjne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500">
                <a:latin typeface="Poppins"/>
                <a:ea typeface="Poppins"/>
                <a:cs typeface="Poppins"/>
                <a:sym typeface="Poppins"/>
              </a:rPr>
              <a:t>Raportowanie defektów w narzędziu JIRA</a:t>
            </a:r>
            <a:endParaRPr sz="35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3" name="Google Shape;113;p8"/>
          <p:cNvSpPr txBox="1">
            <a:spLocks noGrp="1"/>
          </p:cNvSpPr>
          <p:nvPr>
            <p:ph type="body" idx="1"/>
          </p:nvPr>
        </p:nvSpPr>
        <p:spPr>
          <a:xfrm>
            <a:off x="587188" y="1305672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Zrzut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ekranu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przykładowego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raportu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z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awarii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.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655" y="1913218"/>
            <a:ext cx="5933684" cy="458619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500">
                <a:latin typeface="Poppins"/>
                <a:ea typeface="Poppins"/>
                <a:cs typeface="Poppins"/>
                <a:sym typeface="Poppins"/>
              </a:rPr>
              <a:t>Elementy dodatkowe</a:t>
            </a:r>
            <a:endParaRPr sz="35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9" name="Google Shape;119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5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Poppins"/>
              <a:buChar char="•"/>
            </a:pP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Nagrywanie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testów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za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pomocą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Narzędzia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Selenium IDE</a:t>
            </a:r>
            <a:r>
              <a:rPr lang="en-US" dirty="0" smtClean="0">
                <a:latin typeface="Poppins"/>
                <a:ea typeface="Poppins"/>
                <a:cs typeface="Poppins"/>
                <a:sym typeface="Poppins"/>
              </a:rPr>
              <a:t>.</a:t>
            </a: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(</a:t>
            </a:r>
            <a:r>
              <a:rPr lang="pl-PL" b="1" dirty="0" smtClean="0">
                <a:latin typeface="Poppins"/>
                <a:ea typeface="Poppins"/>
                <a:cs typeface="Poppins"/>
                <a:sym typeface="Poppins"/>
              </a:rPr>
              <a:t>Zostało wykonane nagranie, które zostało załączone do repozytorium</a:t>
            </a: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).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  <a:p>
            <a:pPr marL="5715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Poppins"/>
              <a:buChar char="•"/>
            </a:pP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Korzystanie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z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narzędzi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deweloperskich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w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przeglądarce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internetowej</a:t>
            </a:r>
            <a:r>
              <a:rPr lang="en-US" dirty="0" smtClean="0">
                <a:latin typeface="Poppins"/>
                <a:ea typeface="Poppins"/>
                <a:cs typeface="Poppins"/>
                <a:sym typeface="Poppins"/>
              </a:rPr>
              <a:t>.</a:t>
            </a: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(</a:t>
            </a:r>
            <a:r>
              <a:rPr lang="pl-PL" b="1" dirty="0" smtClean="0">
                <a:latin typeface="Poppins"/>
                <a:ea typeface="Poppins"/>
                <a:cs typeface="Poppins"/>
                <a:sym typeface="Poppins"/>
              </a:rPr>
              <a:t>Zostały wykorzystane narzędzia developerskie, dzięki którym zostało sprawdzone wyświetlania się strony na urządzeniach mobilnych.</a:t>
            </a: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)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  <a:p>
            <a:pPr marL="5715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Poppins"/>
              <a:buChar char="•"/>
            </a:pP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Wysyłanie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request’ów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za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pomocą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narzędzia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Postman, (GET, POST, PUT, DELETE</a:t>
            </a:r>
            <a:r>
              <a:rPr lang="en-US" dirty="0" smtClean="0">
                <a:latin typeface="Poppins"/>
                <a:ea typeface="Poppins"/>
                <a:cs typeface="Poppins"/>
                <a:sym typeface="Poppins"/>
              </a:rPr>
              <a:t>)</a:t>
            </a: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 (</a:t>
            </a:r>
            <a:r>
              <a:rPr lang="pl-PL" b="1" dirty="0" err="1" smtClean="0">
                <a:latin typeface="Poppins"/>
                <a:ea typeface="Poppins"/>
                <a:cs typeface="Poppins"/>
                <a:sym typeface="Poppins"/>
              </a:rPr>
              <a:t>Request</a:t>
            </a:r>
            <a:r>
              <a:rPr lang="pl-PL" b="1" dirty="0" smtClean="0">
                <a:latin typeface="Poppins"/>
                <a:ea typeface="Poppins"/>
                <a:cs typeface="Poppins"/>
                <a:sym typeface="Poppins"/>
              </a:rPr>
              <a:t> został wykonany</a:t>
            </a: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)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  <a:p>
            <a:pPr marL="5715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Poppins"/>
              <a:buChar char="•"/>
            </a:pP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Przepisanie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wybranego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przypadku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testowego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za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pomocą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Behavior Driven </a:t>
            </a:r>
            <a:r>
              <a:rPr lang="en-US" dirty="0" smtClean="0">
                <a:latin typeface="Poppins"/>
                <a:ea typeface="Poppins"/>
                <a:cs typeface="Poppins"/>
                <a:sym typeface="Poppins"/>
              </a:rPr>
              <a:t>Development</a:t>
            </a: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 (</a:t>
            </a:r>
            <a:r>
              <a:rPr lang="pl-PL" b="1" dirty="0" smtClean="0">
                <a:latin typeface="Poppins"/>
                <a:ea typeface="Poppins"/>
                <a:cs typeface="Poppins"/>
                <a:sym typeface="Poppins"/>
              </a:rPr>
              <a:t>Przypadek został opisany za pomocą BDD</a:t>
            </a: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)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306</Words>
  <Application>Microsoft Office PowerPoint</Application>
  <PresentationFormat>Panoramiczny</PresentationFormat>
  <Paragraphs>76</Paragraphs>
  <Slides>9</Slides>
  <Notes>9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3" baseType="lpstr">
      <vt:lpstr>Arial</vt:lpstr>
      <vt:lpstr>Poppins</vt:lpstr>
      <vt:lpstr>Calibri</vt:lpstr>
      <vt:lpstr>Motyw pakietu Office</vt:lpstr>
      <vt:lpstr>Dla kursanta</vt:lpstr>
      <vt:lpstr>Projekt Końcowy</vt:lpstr>
      <vt:lpstr>Krótko o projekcie</vt:lpstr>
      <vt:lpstr>Specyfikacja</vt:lpstr>
      <vt:lpstr>Ryzyka Projektowe oraz Produktowe</vt:lpstr>
      <vt:lpstr>Przypadki testowe w narzędziu</vt:lpstr>
      <vt:lpstr>Sesja eksploracyjna</vt:lpstr>
      <vt:lpstr>Raportowanie defektów w narzędziu JIRA</vt:lpstr>
      <vt:lpstr>Elementy dodatkowe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Dla kursanta</dc:title>
  <dc:creator>DAWID</dc:creator>
  <cp:lastModifiedBy>DAWID</cp:lastModifiedBy>
  <cp:revision>9</cp:revision>
  <dcterms:modified xsi:type="dcterms:W3CDTF">2022-09-30T01:16:28Z</dcterms:modified>
</cp:coreProperties>
</file>