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8" r:id="rId3"/>
    <p:sldId id="269" r:id="rId4"/>
    <p:sldId id="270" r:id="rId5"/>
    <p:sldId id="276" r:id="rId6"/>
    <p:sldId id="278" r:id="rId7"/>
    <p:sldId id="280" r:id="rId8"/>
    <p:sldId id="283" r:id="rId9"/>
    <p:sldId id="285" r:id="rId10"/>
    <p:sldId id="286" r:id="rId11"/>
    <p:sldId id="287" r:id="rId12"/>
    <p:sldId id="288" r:id="rId13"/>
    <p:sldId id="291" r:id="rId14"/>
    <p:sldId id="292" r:id="rId15"/>
    <p:sldId id="295" r:id="rId16"/>
    <p:sldId id="296" r:id="rId17"/>
    <p:sldId id="297" r:id="rId18"/>
    <p:sldId id="298" r:id="rId19"/>
    <p:sldId id="299" r:id="rId20"/>
    <p:sldId id="30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9C82-2B1C-4CDE-9F41-B17B1EE9F56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43002-B77A-4A97-8E55-1EC4C592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ru-RU" b="0"/>
              <a:t>Программа Сетевой академии Cisco</a:t>
            </a:r>
          </a:p>
          <a:p>
            <a:pPr rtl="0">
              <a:spcBef>
                <a:spcPts val="0"/>
              </a:spcBef>
            </a:pPr>
            <a:r>
              <a:rPr lang="ru-RU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and Wireless Essentials v7.0 (SRWE)</a:t>
            </a:r>
          </a:p>
          <a:p>
            <a:pPr rtl="0">
              <a:buFontTx/>
              <a:buNone/>
            </a:pPr>
            <a:r>
              <a:rPr lang="ru-RU" b="0"/>
              <a:t>Модуль 15: Статическая IP-маршрутизация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81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15.3 – Настройка статических маршрутов по умолчанию</a:t>
            </a:r>
          </a:p>
          <a:p>
            <a:pPr rtl="0"/>
            <a:r>
              <a:rPr lang="ru-RU"/>
              <a:t>15.3.1 - Статический маршрут по умолчанию (продолжение)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17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15.3 – Настройка статических маршрутов по умолчанию</a:t>
            </a:r>
          </a:p>
          <a:p>
            <a:pPr rtl="0"/>
            <a:r>
              <a:rPr lang="ru-RU"/>
              <a:t>15.3.2 - Настройка статического маршрута по умолчанию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586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15.3 – Настройка статических маршрутов по умолчанию</a:t>
            </a:r>
          </a:p>
          <a:p>
            <a:pPr rtl="0"/>
            <a:r>
              <a:rPr lang="ru-RU"/>
              <a:t>15.3.3 - Проверка статического маршрута по умолчанию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42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15.4. Настройка плавающих статических маршрутов</a:t>
            </a:r>
          </a:p>
          <a:p>
            <a:pPr rtl="0"/>
            <a:r>
              <a:rPr lang="ru-RU"/>
              <a:t>15.4.1 - Плавающие статические маршруты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504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15.4. Настройка плавающих статических маршрутов</a:t>
            </a:r>
          </a:p>
          <a:p>
            <a:pPr rtl="0"/>
            <a:r>
              <a:rPr lang="ru-RU"/>
              <a:t>15.4.2 - </a:t>
            </a:r>
            <a:r>
              <a:rPr lang="ru-RU" sz="1200"/>
              <a:t>Настройка IPv4 и IPv6 плавающих статических маршрутов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58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15.5 - Настройка статических маршрутов хостов</a:t>
            </a:r>
          </a:p>
          <a:p>
            <a:pPr rtl="0"/>
            <a:r>
              <a:rPr lang="ru-RU"/>
              <a:t>15.5.1 - Маршруты хостов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808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15.5 - Настройка статических маршрутов хостов</a:t>
            </a:r>
          </a:p>
          <a:p>
            <a:pPr rtl="0"/>
            <a:r>
              <a:rPr lang="ru-RU"/>
              <a:t>15.5.2- </a:t>
            </a:r>
            <a:r>
              <a:rPr lang="ru-RU" sz="1200"/>
              <a:t>Автоматически установленные маршруты хостов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16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15.5 - Настройка статических маршрутов хостов</a:t>
            </a:r>
          </a:p>
          <a:p>
            <a:pPr rtl="0"/>
            <a:r>
              <a:rPr lang="ru-RU"/>
              <a:t>15.5.3- </a:t>
            </a:r>
            <a:r>
              <a:rPr lang="ru-RU" sz="1200"/>
              <a:t>Статические маршруты хостов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659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15.5 - Настройка статических маршрутов хостов</a:t>
            </a:r>
          </a:p>
          <a:p>
            <a:pPr rtl="0"/>
            <a:r>
              <a:rPr lang="ru-RU"/>
              <a:t>15.5.4 - </a:t>
            </a:r>
            <a:r>
              <a:rPr lang="ru-RU" sz="1200"/>
              <a:t>Настройка статических маршрутов хостов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45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15.5 - Настройка статических маршрутов хостов</a:t>
            </a:r>
          </a:p>
          <a:p>
            <a:pPr rtl="0"/>
            <a:r>
              <a:rPr lang="ru-RU"/>
              <a:t>15.5.5 - Проверка </a:t>
            </a:r>
            <a:r>
              <a:rPr lang="ru-RU" sz="1200"/>
              <a:t>статических маршрутов узла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7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15.1 – Статические маршруты</a:t>
            </a:r>
          </a:p>
          <a:p>
            <a:pPr rtl="0"/>
            <a:r>
              <a:rPr lang="ru-RU"/>
              <a:t>15.1.1 - Типы статических маршрутов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0826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1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15.1 – Статические маршруты</a:t>
            </a:r>
          </a:p>
          <a:p>
            <a:pPr rtl="0"/>
            <a:r>
              <a:rPr lang="ru-RU"/>
              <a:t>15.1.2. - </a:t>
            </a:r>
            <a:r>
              <a:rPr lang="ru-RU" sz="1200"/>
              <a:t>Параметры следующего перехода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53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15.1 – Статические маршруты</a:t>
            </a:r>
          </a:p>
          <a:p>
            <a:pPr rtl="0"/>
            <a:r>
              <a:rPr lang="ru-RU"/>
              <a:t>15.1.3 - </a:t>
            </a:r>
            <a:r>
              <a:rPr lang="ru-RU" sz="1200"/>
              <a:t>Команды статического маршрута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1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— Статические IP-маршруты</a:t>
            </a:r>
          </a:p>
          <a:p>
            <a:pPr rtl="0"/>
            <a:r>
              <a:rPr lang="ru-RU"/>
              <a:t>15.2 – Настройка статических IP-маршрутов</a:t>
            </a:r>
          </a:p>
          <a:p>
            <a:pPr rtl="0"/>
            <a:r>
              <a:rPr lang="ru-RU"/>
              <a:t>15.2.1 - Статический маршрут IPv4 с использованием следующего перехода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60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— Статические IP-маршруты</a:t>
            </a:r>
          </a:p>
          <a:p>
            <a:pPr rtl="0"/>
            <a:r>
              <a:rPr lang="ru-RU"/>
              <a:t>15.2 – Настройка статических IP-маршрутов</a:t>
            </a:r>
          </a:p>
          <a:p>
            <a:pPr rtl="0"/>
            <a:r>
              <a:rPr lang="ru-RU"/>
              <a:t>15.2.3 - </a:t>
            </a:r>
            <a:r>
              <a:rPr lang="ru-RU" sz="1200"/>
              <a:t>Статический маршрут IPv4 с прямым подключением.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5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— Статические IP-маршруты</a:t>
            </a:r>
          </a:p>
          <a:p>
            <a:pPr rtl="0"/>
            <a:r>
              <a:rPr lang="ru-RU"/>
              <a:t>15.2 – Настройка статических IP-маршрутов</a:t>
            </a:r>
          </a:p>
          <a:p>
            <a:pPr rtl="0"/>
            <a:r>
              <a:rPr lang="ru-RU"/>
              <a:t>15.2.5 - </a:t>
            </a:r>
            <a:r>
              <a:rPr lang="ru-RU" sz="1200"/>
              <a:t>Полностью заданный IPv4 статический маршрут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82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— Статические IP-маршруты</a:t>
            </a:r>
          </a:p>
          <a:p>
            <a:pPr rtl="0"/>
            <a:r>
              <a:rPr lang="ru-RU"/>
              <a:t>15.2 – Настройка статических IP-маршрутов</a:t>
            </a:r>
          </a:p>
          <a:p>
            <a:pPr rtl="0"/>
            <a:r>
              <a:rPr lang="ru-RU"/>
              <a:t>15.2.7 - Проверка статического маршрута</a:t>
            </a:r>
          </a:p>
          <a:p>
            <a:pPr rtl="0"/>
            <a:r>
              <a:rPr lang="ru-RU"/>
              <a:t>15.2.8 - Проверка синтаксиса - Настройка статических маршрутов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85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/>
              <a:t>15 – Статическая IP-маршрутизация</a:t>
            </a:r>
          </a:p>
          <a:p>
            <a:pPr rtl="0"/>
            <a:r>
              <a:rPr lang="ru-RU"/>
              <a:t>15.3 – Настройка статических маршрутов по умолчанию</a:t>
            </a:r>
          </a:p>
          <a:p>
            <a:pPr rtl="0"/>
            <a:r>
              <a:rPr lang="ru-RU"/>
              <a:t>15.3.1 - Статический маршрут по умолчанию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7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3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chemeClr val="bg2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56167" y="527051"/>
            <a:ext cx="1062565" cy="565151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06709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4294967295" orient="horz" pos="228">
          <p15:clr>
            <a:srgbClr val="FBAE40"/>
          </p15:clr>
        </p15:guide>
        <p15:guide id="4294967295" pos="360">
          <p15:clr>
            <a:srgbClr val="FBAE40"/>
          </p15:clr>
        </p15:guide>
        <p15:guide id="4294967295" orient="horz" pos="518">
          <p15:clr>
            <a:srgbClr val="FBAE40"/>
          </p15:clr>
        </p15:guide>
        <p15:guide id="4294967295" pos="812">
          <p15:clr>
            <a:srgbClr val="FBAE40"/>
          </p15:clr>
        </p15:guide>
        <p15:guide id="4294967295" pos="3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23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9" cy="6887832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4995059" y="2839808"/>
            <a:ext cx="2157259" cy="1147389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67262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5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5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21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25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0225-CA7C-435B-B2FB-402A6E51945F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4B72-5EC1-4AF5-8F76-9DF92648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6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5997" y="1625600"/>
            <a:ext cx="8743172" cy="2222168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Статическая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IP-маршрутизация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25995" y="5079368"/>
            <a:ext cx="4727884" cy="12028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and Wireless Essentials v7.0</a:t>
            </a:r>
          </a:p>
          <a:p>
            <a:pPr>
              <a:spcBef>
                <a:spcPts val="0"/>
              </a:spcBef>
            </a:pPr>
            <a:r>
              <a:rPr lang="ru-RU">
                <a:solidFill>
                  <a:schemeClr val="accent5">
                    <a:lumMod val="40000"/>
                    <a:lumOff val="60000"/>
                  </a:schemeClr>
                </a:solidFill>
              </a:rPr>
              <a:t>(SRWE)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5190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Статический маршрут по умолчанию (продолжение)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82B9265D-C7F0-FC46-8B8D-512F48B2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75783"/>
            <a:ext cx="12009120" cy="4919863"/>
          </a:xfrm>
        </p:spPr>
        <p:txBody>
          <a:bodyPr/>
          <a:lstStyle/>
          <a:p>
            <a:pPr marL="0" indent="0" algn="l"/>
            <a:r>
              <a:rPr lang="ru-RU" sz="2133" b="1">
                <a:solidFill>
                  <a:srgbClr val="000000"/>
                </a:solidFill>
              </a:rPr>
              <a:t>Статический IPv4 маршрут по умолчанию: </a:t>
            </a:r>
            <a:r>
              <a:rPr lang="ru-RU" sz="2133">
                <a:solidFill>
                  <a:srgbClr val="000000"/>
                </a:solidFill>
              </a:rPr>
              <a:t>Как показано на рисунке, синтаксис команды для статического маршрута по умолчанию аналогичен синтаксису команды для любого другого статического маршрута за исключением того, что адрес сети указывается как </a:t>
            </a:r>
            <a:r>
              <a:rPr lang="ru-RU" sz="2133" b="1">
                <a:solidFill>
                  <a:srgbClr val="000000"/>
                </a:solidFill>
              </a:rPr>
              <a:t>0.0.0.0</a:t>
            </a:r>
            <a:r>
              <a:rPr lang="ru-RU" sz="2133">
                <a:solidFill>
                  <a:srgbClr val="000000"/>
                </a:solidFill>
              </a:rPr>
              <a:t>, а маска подсети – </a:t>
            </a:r>
            <a:r>
              <a:rPr lang="ru-RU" sz="2133" b="1">
                <a:solidFill>
                  <a:srgbClr val="000000"/>
                </a:solidFill>
              </a:rPr>
              <a:t>0.0.0.0.</a:t>
            </a:r>
            <a:r>
              <a:rPr lang="ru-RU" sz="2133">
                <a:solidFill>
                  <a:srgbClr val="000000"/>
                </a:solidFill>
              </a:rPr>
              <a:t> 0.0.0.0 0.0.0.0 в маршруте будет соответствовать любому сетевому адресу.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 b="1">
                <a:solidFill>
                  <a:srgbClr val="000000"/>
                </a:solidFill>
              </a:rPr>
              <a:t>Примечание</a:t>
            </a:r>
            <a:r>
              <a:rPr lang="ru-RU" sz="2133">
                <a:solidFill>
                  <a:srgbClr val="000000"/>
                </a:solidFill>
              </a:rPr>
              <a:t>. Статический маршрут IPv4 по умолчанию обычно называют маршрутом с четырьмя нулями (quad-zero).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>
                <a:solidFill>
                  <a:srgbClr val="000000"/>
                </a:solidFill>
              </a:rPr>
              <a:t>Синтаксис основной команды статического маршрутизатора по умолчанию следующий:</a:t>
            </a:r>
          </a:p>
          <a:p>
            <a:pPr marL="0" indent="0" algn="l"/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ru-RU" sz="2133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route 0.0.0.0 0.0.0.0 {ip-address | exit-intf}</a:t>
            </a:r>
          </a:p>
          <a:p>
            <a:pPr marL="0" indent="0" algn="l"/>
            <a:endParaRPr lang="en-US" sz="2133" b="1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 b="1">
                <a:solidFill>
                  <a:srgbClr val="000000"/>
                </a:solidFill>
              </a:rPr>
              <a:t>Статический IPv6 маршрут по умолчанию: </a:t>
            </a:r>
            <a:r>
              <a:rPr lang="ru-RU" sz="2133">
                <a:solidFill>
                  <a:srgbClr val="000000"/>
                </a:solidFill>
              </a:rPr>
              <a:t>синтаксис команд для статического IPv6 маршрута по умолчанию похож на синтаксис команд для любого другого IPv6 маршрута, за исключением ipv6-prefix/prefix-length, где </a:t>
            </a:r>
            <a:r>
              <a:rPr lang="ru-RU" sz="2133" b="1">
                <a:solidFill>
                  <a:srgbClr val="000000"/>
                </a:solidFill>
              </a:rPr>
              <a:t>::/0</a:t>
            </a:r>
            <a:r>
              <a:rPr lang="ru-RU" sz="2133">
                <a:solidFill>
                  <a:srgbClr val="000000"/>
                </a:solidFill>
              </a:rPr>
              <a:t>, который совпадает со всеми маршрутами.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>
                <a:solidFill>
                  <a:srgbClr val="000000"/>
                </a:solidFill>
              </a:rPr>
              <a:t>Основной синтаксис команды для статического маршрута по умолчанию для IPv6 выглядит следующим образом:</a:t>
            </a:r>
          </a:p>
          <a:p>
            <a:pPr marL="0" indent="0" algn="l"/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ru-RU" sz="2133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route ::/0 {ipv6-address | exit-intf}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8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Настройка статического маршрута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77B4316A-CD2D-A04E-A2AE-7032BE8C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0" indent="0" algn="l"/>
            <a:r>
              <a:rPr lang="ru-RU" sz="2133">
                <a:solidFill>
                  <a:srgbClr val="000000"/>
                </a:solidFill>
              </a:rPr>
              <a:t>В примере показан статический маршрут IPv4 по умолчанию, настроенный на R1. При использовании настройки, показанной в примере, все пакеты, не соответствующие записям более точного маршрута на R2, пересылаются на адрес 172.16.2.2.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ru-RU" sz="2133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route 0.0.0.0 0.0.0.0 172.16.2.2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>
                <a:solidFill>
                  <a:srgbClr val="000000"/>
                </a:solidFill>
              </a:rPr>
              <a:t>Статический маршрут IPv6 по умолчанию настроен аналогичным образом. В этой конфигурации все пакеты, не соответствующие более конкретным записям маршрута IPv6, пересылаются в R2 в 2001:db8:acad:2::2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ru-RU" sz="2133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route ::/0 2001:db8:acad:2::2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5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r>
              <a:rPr lang="ru-RU" sz="2133"/>
              <a:t>Настройка статических маршрутов IP по умолчаниюПроверка статического маршрута по умолчанию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8C7798FF-94B0-634B-8048-11F3DC05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0711"/>
            <a:ext cx="12192000" cy="2535936"/>
          </a:xfrm>
        </p:spPr>
        <p:txBody>
          <a:bodyPr/>
          <a:lstStyle/>
          <a:p>
            <a:pPr marL="0" indent="0" algn="l"/>
            <a:r>
              <a:rPr lang="ru-RU" sz="1867">
                <a:solidFill>
                  <a:srgbClr val="000000"/>
                </a:solidFill>
              </a:rPr>
              <a:t>В выходных данных команды </a:t>
            </a:r>
            <a:r>
              <a:rPr lang="ru-RU" sz="1867" b="1">
                <a:solidFill>
                  <a:srgbClr val="000000"/>
                </a:solidFill>
              </a:rPr>
              <a:t>show ip route static</a:t>
            </a:r>
            <a:r>
              <a:rPr lang="ru-RU" sz="1867">
                <a:solidFill>
                  <a:srgbClr val="000000"/>
                </a:solidFill>
              </a:rPr>
              <a:t> отображается содержимое статических маршрутов в таблице маршрутизации. Обратите внимание на символ звездочки (*) рядом с маршрутом, имеющим код S. Звездочка указывает, что этот статический маршрут является подходящим маршрутом по умолчанию, поэтому он выбран в качестве шлюза последней инстанции.</a:t>
            </a:r>
          </a:p>
          <a:p>
            <a:pPr marL="0" indent="0" algn="l"/>
            <a:endParaRPr lang="en-US" sz="1867" dirty="0">
              <a:solidFill>
                <a:srgbClr val="000000"/>
              </a:solidFill>
            </a:endParaRPr>
          </a:p>
          <a:p>
            <a:pPr marL="0" indent="0" algn="l"/>
            <a:r>
              <a:rPr lang="ru-RU" sz="1867">
                <a:solidFill>
                  <a:srgbClr val="000000"/>
                </a:solidFill>
              </a:rPr>
              <a:t>Обратите внимание, что в статической конфигурации маршрута по умолчанию используется маска /0 для маршрутов по умолчанию IPv4. Помните, что маска подсети IPv4 в таблице маршрутизации определяет, сколько бит должно совпадать между IP-адресом назначения пакета и маршрутом в таблице маршрутизации. Маска /0 указывает, что не требуется совпадения ни одного из битов Пока не появится более точное совпадение, статический маршрут по умолчанию соответствует всем пакетам.</a:t>
            </a:r>
          </a:p>
          <a:p>
            <a:pPr marL="380990" indent="-38099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BCD3111D-4763-475C-8D38-8BCA867B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52" y="3851375"/>
            <a:ext cx="5183767" cy="241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плавающих статических маршрутов 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Плавающие статические маршруты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9E0B2E6D-33A2-4140-8AFA-87A0B2C9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Еще одним типом статического маршрута является плавающий статический маршрут. Плавающие статические маршруты — это статические маршруты, используемые для предоставления резервного пути основному статическому маршруту или динамическому маршруту. Плавающий статический маршрут используется только тогда, когда основной маршрут недоступен.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Для этой цели плавающий статический маршрут настраивается с более высоким значением административного расстояния, чем основной маршрут. Административное расстояние определяет надежность маршрута. При наличии нескольких путей к адресу назначения маршрутизатор выбирает путь с самым низким значением административного расстояния.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По умолчанию статические маршруты имеют значение административного расстояния, равное 1, поэтому они имеют приоритет перед маршрутами, полученными от протоколов динамической маршрутизации. 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Административную дистанцию статического маршрута можно увеличить и, таким образом, сделать этот маршрут менее приоритетным, чем другой статический маршрут или маршрут, полученный через протокол динамической маршрутизации. Таким образом, статический маршрут «плавает» и не используется в то время, когда маршрут с более коротким административным расстоянием работает. </a:t>
            </a:r>
          </a:p>
        </p:txBody>
      </p:sp>
    </p:spTree>
    <p:extLst>
      <p:ext uri="{BB962C8B-B14F-4D97-AF65-F5344CB8AC3E}">
        <p14:creationId xmlns:p14="http://schemas.microsoft.com/office/powerpoint/2010/main" val="271336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/>
            </a:r>
            <a:br>
              <a:rPr lang="en-US" dirty="0"/>
            </a:br>
            <a:r>
              <a:rPr lang="ru-RU" sz="3200" dirty="0"/>
              <a:t>Настройка плавающих статических маршрутов </a:t>
            </a:r>
            <a:r>
              <a:rPr lang="ru-RU" sz="2133" dirty="0"/>
              <a:t>Настройка плавающего статических маршрутов </a:t>
            </a:r>
            <a:r>
              <a:rPr lang="ru-RU" sz="2133" dirty="0" smtClean="0"/>
              <a:t>IPv4</a:t>
            </a:r>
            <a:endParaRPr lang="ru-RU" sz="2133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ED25F9F5-250D-8543-A186-C975F97AA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4"/>
            <a:ext cx="11040076" cy="2453217"/>
          </a:xfrm>
        </p:spPr>
        <p:txBody>
          <a:bodyPr/>
          <a:lstStyle/>
          <a:p>
            <a:pPr marL="0" indent="0" algn="l"/>
            <a:r>
              <a:rPr lang="ru-RU" sz="1867" dirty="0">
                <a:solidFill>
                  <a:srgbClr val="000000"/>
                </a:solidFill>
              </a:rPr>
              <a:t>Команды для настройки маршрутов по умолчанию и плавающих IP-маршрутов по умолчанию: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0000"/>
              </a:solidFill>
            </a:endParaRPr>
          </a:p>
          <a:p>
            <a:pPr marL="0" indent="0" algn="l"/>
            <a:r>
              <a:rPr lang="ru-RU" sz="1867" dirty="0">
                <a:solidFill>
                  <a:srgbClr val="000000"/>
                </a:solidFill>
              </a:rPr>
              <a:t>Выходные данные </a:t>
            </a:r>
            <a:r>
              <a:rPr lang="ru-RU" sz="1867" b="1" dirty="0" err="1">
                <a:solidFill>
                  <a:srgbClr val="000000"/>
                </a:solidFill>
              </a:rPr>
              <a:t>show</a:t>
            </a:r>
            <a:r>
              <a:rPr lang="ru-RU" sz="1867" b="1" dirty="0">
                <a:solidFill>
                  <a:srgbClr val="000000"/>
                </a:solidFill>
              </a:rPr>
              <a:t> </a:t>
            </a:r>
            <a:r>
              <a:rPr lang="ru-RU" sz="1867" b="1" dirty="0" err="1">
                <a:solidFill>
                  <a:srgbClr val="000000"/>
                </a:solidFill>
              </a:rPr>
              <a:t>ip</a:t>
            </a:r>
            <a:r>
              <a:rPr lang="ru-RU" sz="1867" b="1" dirty="0">
                <a:solidFill>
                  <a:srgbClr val="000000"/>
                </a:solidFill>
              </a:rPr>
              <a:t> </a:t>
            </a:r>
            <a:r>
              <a:rPr lang="ru-RU" sz="1867" b="1" dirty="0" err="1">
                <a:solidFill>
                  <a:srgbClr val="000000"/>
                </a:solidFill>
              </a:rPr>
              <a:t>route</a:t>
            </a:r>
            <a:r>
              <a:rPr lang="ru-RU" sz="1867" dirty="0">
                <a:solidFill>
                  <a:srgbClr val="000000"/>
                </a:solidFill>
              </a:rPr>
              <a:t> </a:t>
            </a:r>
            <a:r>
              <a:rPr lang="ru-RU" sz="1867" dirty="0" smtClean="0">
                <a:solidFill>
                  <a:srgbClr val="000000"/>
                </a:solidFill>
              </a:rPr>
              <a:t>показывают</a:t>
            </a:r>
            <a:r>
              <a:rPr lang="ru-RU" sz="1867" dirty="0">
                <a:solidFill>
                  <a:srgbClr val="000000"/>
                </a:solidFill>
              </a:rPr>
              <a:t>, что маршруты по умолчанию R2 установлены в таблице маршрутизации. </a:t>
            </a:r>
            <a:endParaRPr lang="en-US" sz="1867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B563299-0F86-F946-8EB7-9A085FAB5D53}"/>
              </a:ext>
            </a:extLst>
          </p:cNvPr>
          <p:cNvSpPr/>
          <p:nvPr/>
        </p:nvSpPr>
        <p:spPr>
          <a:xfrm>
            <a:off x="1971994" y="1315494"/>
            <a:ext cx="746971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ru-RU" sz="186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ru-RU" sz="1867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ru-RU" sz="1867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67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ru-RU" sz="1867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0.0.0.0 0.0.0.0 172.16.2.2</a:t>
            </a:r>
          </a:p>
          <a:p>
            <a:pPr rtl="0"/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ru-RU" sz="186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ru-RU" sz="1867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ru-RU" sz="1867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67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ru-RU" sz="1867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0.0.0.0 0.0.0.0 10.10.10.2 5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FD1E6FD8-390F-4F15-B4CE-28D0C5B9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80" y="3564263"/>
            <a:ext cx="6375757" cy="2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1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 хостов 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Маршруты хостов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FDF26061-7CD5-7945-961D-8DBCB81E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0" indent="0" algn="l"/>
            <a:r>
              <a:rPr lang="ru-RU" sz="2133">
                <a:solidFill>
                  <a:srgbClr val="000000"/>
                </a:solidFill>
              </a:rPr>
              <a:t>Маршрут хоста представляет собой адрес IPv4 с 32-разрядной маской или адрес IPv6 с 128-разрядной маской. Предусмотрено три способа добавления маршрутов узлов в таблицу маршрутизации: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автоматическая установка при настройке IP-адреса на маршрутизаторе;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настройка в виде статического маршрута узла;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автоматическое получение маршрута узла при помощи других методов (которые будут рассматриваться в последующих курсах).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6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 хостов 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ru-RU" sz="3200"/>
              <a:t>Автоматически установленные маршруты хостов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781FC384-28C4-C443-8D7D-F78EEC18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Cisco IOS автоматически устанавливает маршрут узла, также известный как локальный маршрут узла, при настройке адреса интерфейса на маршрутизаторе. Маршрут узла обеспечивает более эффективную обработку пакетов, направляемых на сам маршрутизатор, а не пересылку пакетов. 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Он используется в дополнение к подключенному маршруту, помеченному буквой </a:t>
            </a:r>
            <a:r>
              <a:rPr lang="ru-RU" sz="2133" b="1">
                <a:solidFill>
                  <a:srgbClr val="000000"/>
                </a:solidFill>
              </a:rPr>
              <a:t>C</a:t>
            </a:r>
            <a:r>
              <a:rPr lang="ru-RU" sz="2133">
                <a:solidFill>
                  <a:srgbClr val="000000"/>
                </a:solidFill>
              </a:rPr>
              <a:t> рядом с сетевым адресом интерфейса в таблице маршрутизации.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В выводимой таблице маршрутизации локальные маршруты помечены буквой  </a:t>
            </a:r>
            <a:r>
              <a:rPr lang="ru-RU" sz="2133" b="1">
                <a:solidFill>
                  <a:srgbClr val="000000"/>
                </a:solidFill>
              </a:rPr>
              <a:t>L</a:t>
            </a:r>
            <a:r>
              <a:rPr lang="ru-RU" sz="2133">
                <a:solidFill>
                  <a:srgbClr val="000000"/>
                </a:solidFill>
              </a:rPr>
              <a:t> 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1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 dirty="0"/>
              <a:t>Настройка статических маршрутов хостов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ru-RU" sz="3200" dirty="0"/>
              <a:t>Статические маршруты </a:t>
            </a:r>
            <a:r>
              <a:rPr lang="ru-RU" sz="3200" dirty="0" smtClean="0"/>
              <a:t>хостов</a:t>
            </a:r>
            <a:endParaRPr lang="ru-RU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781FC384-28C4-C443-8D7D-F78EEC18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4"/>
            <a:ext cx="11040076" cy="1487001"/>
          </a:xfrm>
        </p:spPr>
        <p:txBody>
          <a:bodyPr/>
          <a:lstStyle/>
          <a:p>
            <a:pPr marL="0" indent="0" algn="l"/>
            <a:r>
              <a:rPr lang="ru-RU" sz="2133">
                <a:solidFill>
                  <a:srgbClr val="000000"/>
                </a:solidFill>
              </a:rPr>
              <a:t>Маршрут хоста может быть настроенным вручную статическим маршрутом для направления трафика на определенное целевое устройство, такое как сервер, показанный на рисунке. Статический маршрут использует IP-адрес назначения, а также маску 255.255.255.255 (/32) для маршрутов узлов IPv4 и длину префикса /128 для маршрутов узлов IPv6.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82EA4509-4060-514C-BF00-3EDCFC30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63" y="2736137"/>
            <a:ext cx="8047075" cy="27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 хостов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ru-RU" sz="3200"/>
              <a:t>Настройка статических маршрутов хостов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781FC384-28C4-C443-8D7D-F78EEC18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0" indent="0" algn="l"/>
            <a:r>
              <a:rPr lang="ru-RU" sz="2133" dirty="0">
                <a:solidFill>
                  <a:srgbClr val="000000"/>
                </a:solidFill>
              </a:rPr>
              <a:t>В примере показана конфигурация статического маршрута узла IPv4 </a:t>
            </a:r>
            <a:r>
              <a:rPr lang="ru-RU" sz="2133" dirty="0" smtClean="0">
                <a:solidFill>
                  <a:srgbClr val="000000"/>
                </a:solidFill>
              </a:rPr>
              <a:t>на </a:t>
            </a:r>
            <a:r>
              <a:rPr lang="ru-RU" sz="2133" dirty="0">
                <a:solidFill>
                  <a:srgbClr val="000000"/>
                </a:solidFill>
              </a:rPr>
              <a:t>маршрутизаторе филиала для доступа к серверу.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>
              <a:spcBef>
                <a:spcPts val="0"/>
              </a:spcBef>
            </a:pPr>
            <a:r>
              <a:rPr lang="ru-RU" sz="186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6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ru-RU" sz="1867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ru-RU" sz="1867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67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ru-RU" sz="1867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209.165.200.238 255.255.255.255 198.51.100.2</a:t>
            </a:r>
          </a:p>
          <a:p>
            <a:pPr marL="0" indent="0" algn="l">
              <a:spcBef>
                <a:spcPts val="0"/>
              </a:spcBef>
            </a:pPr>
            <a:r>
              <a:rPr lang="ru-RU" sz="1867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ru-RU" sz="1867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67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ru-RU" sz="1867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sz="1867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spcBef>
                <a:spcPts val="0"/>
              </a:spcBef>
            </a:pPr>
            <a:r>
              <a:rPr lang="ru-RU" sz="186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ru-RU" sz="186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5449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 узлов 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ru-RU" sz="3200"/>
              <a:t>Проверка статических маршрутов узлов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781FC384-28C4-C443-8D7D-F78EEC18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29684"/>
          </a:xfrm>
        </p:spPr>
        <p:txBody>
          <a:bodyPr/>
          <a:lstStyle/>
          <a:p>
            <a:pPr marL="0" indent="0" algn="l"/>
            <a:r>
              <a:rPr lang="ru-RU" sz="2133" dirty="0">
                <a:solidFill>
                  <a:srgbClr val="000000"/>
                </a:solidFill>
              </a:rPr>
              <a:t>Проверка таблиц маршрутов </a:t>
            </a:r>
            <a:r>
              <a:rPr lang="ru-RU" sz="2133" dirty="0" smtClean="0">
                <a:solidFill>
                  <a:srgbClr val="000000"/>
                </a:solidFill>
              </a:rPr>
              <a:t>IPv4 подтверждает, </a:t>
            </a:r>
            <a:r>
              <a:rPr lang="ru-RU" sz="2133" dirty="0">
                <a:solidFill>
                  <a:srgbClr val="000000"/>
                </a:solidFill>
              </a:rPr>
              <a:t>что маршруты активны.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FBDCE70A-C6E1-4729-92F0-BDC10723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82" y="1542026"/>
            <a:ext cx="7003436" cy="45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Статические маршруты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Типы статических маршрутов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E680852E-0C35-4F4B-9A4F-6CBBD082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0" indent="0" algn="l"/>
            <a:r>
              <a:rPr lang="ru-RU" sz="2133" dirty="0" smtClean="0">
                <a:solidFill>
                  <a:srgbClr val="000000"/>
                </a:solidFill>
              </a:rPr>
              <a:t>Статические </a:t>
            </a:r>
            <a:r>
              <a:rPr lang="ru-RU" sz="2133" dirty="0">
                <a:solidFill>
                  <a:srgbClr val="000000"/>
                </a:solidFill>
              </a:rPr>
              <a:t>маршруты можно настроить для </a:t>
            </a:r>
            <a:r>
              <a:rPr lang="ru-RU" sz="2133" dirty="0" smtClean="0">
                <a:solidFill>
                  <a:srgbClr val="000000"/>
                </a:solidFill>
              </a:rPr>
              <a:t>IPv4, поддерживаются </a:t>
            </a:r>
            <a:r>
              <a:rPr lang="ru-RU" sz="2133" dirty="0">
                <a:solidFill>
                  <a:srgbClr val="000000"/>
                </a:solidFill>
              </a:rPr>
              <a:t>следующие типы статических маршрутов:</a:t>
            </a:r>
          </a:p>
          <a:p>
            <a:pPr marL="554633" lvl="1" indent="-457189"/>
            <a:r>
              <a:rPr lang="ru-RU" sz="2133" dirty="0">
                <a:solidFill>
                  <a:srgbClr val="000000"/>
                </a:solidFill>
              </a:rPr>
              <a:t>Стандартный статический маршрут</a:t>
            </a:r>
          </a:p>
          <a:p>
            <a:pPr marL="554633" lvl="1" indent="-457189"/>
            <a:r>
              <a:rPr lang="ru-RU" sz="2133" dirty="0">
                <a:solidFill>
                  <a:srgbClr val="000000"/>
                </a:solidFill>
              </a:rPr>
              <a:t>Статический маршрут по умолчанию</a:t>
            </a:r>
          </a:p>
          <a:p>
            <a:pPr marL="554633" lvl="1" indent="-457189"/>
            <a:r>
              <a:rPr lang="ru-RU" sz="2133" dirty="0">
                <a:solidFill>
                  <a:srgbClr val="000000"/>
                </a:solidFill>
              </a:rPr>
              <a:t>Плавающий статический маршрут</a:t>
            </a:r>
          </a:p>
          <a:p>
            <a:pPr marL="554633" lvl="1" indent="-457189"/>
            <a:r>
              <a:rPr lang="ru-RU" sz="2133" dirty="0">
                <a:solidFill>
                  <a:srgbClr val="000000"/>
                </a:solidFill>
              </a:rPr>
              <a:t>суммарный статический маршрут;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 dirty="0">
                <a:solidFill>
                  <a:srgbClr val="000000"/>
                </a:solidFill>
              </a:rPr>
              <a:t>Статические маршруты настраиваются с помощью команд глобальной конфигурации </a:t>
            </a:r>
            <a:r>
              <a:rPr lang="ru-RU" sz="2133" b="1" dirty="0" err="1">
                <a:solidFill>
                  <a:srgbClr val="000000"/>
                </a:solidFill>
              </a:rPr>
              <a:t>ip</a:t>
            </a:r>
            <a:r>
              <a:rPr lang="ru-RU" sz="2133" b="1" dirty="0">
                <a:solidFill>
                  <a:srgbClr val="000000"/>
                </a:solidFill>
              </a:rPr>
              <a:t> </a:t>
            </a:r>
            <a:r>
              <a:rPr lang="ru-RU" sz="2133" b="1" dirty="0" err="1" smtClean="0">
                <a:solidFill>
                  <a:srgbClr val="000000"/>
                </a:solidFill>
              </a:rPr>
              <a:t>route</a:t>
            </a:r>
            <a:r>
              <a:rPr lang="ru-RU" sz="2133" dirty="0" smtClean="0">
                <a:solidFill>
                  <a:srgbClr val="000000"/>
                </a:solidFill>
              </a:rPr>
              <a:t>.</a:t>
            </a:r>
            <a:endParaRPr lang="ru-RU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5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84549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Статические маршруты 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Параметры следующего перехода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00DB5D64-E56C-5149-8528-9CCE82CF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0" indent="0" algn="l"/>
            <a:r>
              <a:rPr lang="ru-RU" sz="2133" dirty="0">
                <a:solidFill>
                  <a:srgbClr val="000000"/>
                </a:solidFill>
              </a:rPr>
              <a:t>При настройке статического маршрута следующий переход может быть идентифицирован по IP-адресу, интерфейсу выхода или использовать оба варианта. В зависимости от того, как указан адрес назначения, создается один из трех следующих типов маршрута:</a:t>
            </a:r>
          </a:p>
          <a:p>
            <a:pPr marL="554633" lvl="1" indent="-457189"/>
            <a:r>
              <a:rPr lang="ru-RU" sz="2133" b="1" dirty="0">
                <a:solidFill>
                  <a:srgbClr val="000000"/>
                </a:solidFill>
              </a:rPr>
              <a:t>Маршрут следующего перехода</a:t>
            </a:r>
            <a:r>
              <a:rPr lang="ru-RU" sz="2133" dirty="0">
                <a:solidFill>
                  <a:srgbClr val="000000"/>
                </a:solidFill>
              </a:rPr>
              <a:t> - </a:t>
            </a:r>
            <a:r>
              <a:rPr lang="ru-RU" sz="2133" dirty="0" smtClean="0">
                <a:solidFill>
                  <a:srgbClr val="000000"/>
                </a:solidFill>
              </a:rPr>
              <a:t>Указывается </a:t>
            </a:r>
            <a:r>
              <a:rPr lang="ru-RU" sz="2133" dirty="0">
                <a:solidFill>
                  <a:srgbClr val="000000"/>
                </a:solidFill>
              </a:rPr>
              <a:t>только IP-адрес следующего перехода.</a:t>
            </a:r>
          </a:p>
          <a:p>
            <a:pPr marL="554633" lvl="1" indent="-457189"/>
            <a:r>
              <a:rPr lang="ru-RU" sz="2133" b="1" dirty="0">
                <a:solidFill>
                  <a:srgbClr val="000000"/>
                </a:solidFill>
              </a:rPr>
              <a:t>Напрямую подключенный статический маршрут.</a:t>
            </a:r>
            <a:r>
              <a:rPr lang="ru-RU" sz="2133" dirty="0">
                <a:solidFill>
                  <a:srgbClr val="000000"/>
                </a:solidFill>
              </a:rPr>
              <a:t> - Указывается только интерфейс выхода маршрутизатора.</a:t>
            </a:r>
          </a:p>
          <a:p>
            <a:pPr marL="554633" lvl="1" indent="-457189"/>
            <a:r>
              <a:rPr lang="ru-RU" sz="2133" b="1" dirty="0">
                <a:solidFill>
                  <a:srgbClr val="000000"/>
                </a:solidFill>
              </a:rPr>
              <a:t>Полностью заданный статический маршрут.</a:t>
            </a:r>
            <a:r>
              <a:rPr lang="ru-RU" sz="2133" dirty="0">
                <a:solidFill>
                  <a:srgbClr val="000000"/>
                </a:solidFill>
              </a:rPr>
              <a:t> - Определены IP-адрес и интерфейс выхода следующего перехода.</a:t>
            </a:r>
          </a:p>
        </p:txBody>
      </p:sp>
    </p:spTree>
    <p:extLst>
      <p:ext uri="{BB962C8B-B14F-4D97-AF65-F5344CB8AC3E}">
        <p14:creationId xmlns:p14="http://schemas.microsoft.com/office/powerpoint/2010/main" val="321326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Статические маршруты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Команды статического маршрута IPv4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427BB757-ABE3-5B4A-BEBC-4C909018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0" indent="0" algn="l"/>
            <a:r>
              <a:rPr lang="ru-RU" sz="2133">
                <a:solidFill>
                  <a:srgbClr val="000000"/>
                </a:solidFill>
              </a:rPr>
              <a:t>Настройка статических маршрутов IPv4 выполняется с помощью следующей команды: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ip route </a:t>
            </a:r>
            <a:r>
              <a:rPr lang="ru-RU" sz="2133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network-address subnet-mask </a:t>
            </a:r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133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ip-address </a:t>
            </a:r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sz="2133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exit-intf</a:t>
            </a:r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ru-RU" sz="2133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ip-address</a:t>
            </a:r>
            <a:r>
              <a:rPr lang="ru-RU" sz="2133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 [distance]</a:t>
            </a:r>
          </a:p>
          <a:p>
            <a:pPr marL="0" indent="0" algn="l"/>
            <a:endParaRPr lang="en-US" sz="2133" b="1" dirty="0">
              <a:solidFill>
                <a:srgbClr val="000000"/>
              </a:solidFill>
            </a:endParaRPr>
          </a:p>
          <a:p>
            <a:pPr marL="0" indent="0" algn="l"/>
            <a:r>
              <a:rPr lang="ru-RU" sz="2133" b="1">
                <a:solidFill>
                  <a:srgbClr val="000000"/>
                </a:solidFill>
              </a:rPr>
              <a:t>Примечание</a:t>
            </a:r>
            <a:r>
              <a:rPr lang="ru-RU" sz="2133">
                <a:solidFill>
                  <a:srgbClr val="000000"/>
                </a:solidFill>
              </a:rPr>
              <a:t> . Необходимо настроить параметры </a:t>
            </a:r>
            <a:r>
              <a:rPr lang="ru-RU" sz="2133" i="1">
                <a:solidFill>
                  <a:srgbClr val="000000"/>
                </a:solidFill>
              </a:rPr>
              <a:t>ip-адреса, exit-intf</a:t>
            </a:r>
            <a:r>
              <a:rPr lang="ru-RU" sz="2133">
                <a:solidFill>
                  <a:srgbClr val="000000"/>
                </a:solidFill>
              </a:rPr>
              <a:t> или </a:t>
            </a:r>
            <a:r>
              <a:rPr lang="ru-RU" sz="2133" i="1">
                <a:solidFill>
                  <a:srgbClr val="000000"/>
                </a:solidFill>
              </a:rPr>
              <a:t>ip-адреса</a:t>
            </a:r>
            <a:r>
              <a:rPr lang="ru-RU" sz="2133">
                <a:solidFill>
                  <a:srgbClr val="000000"/>
                </a:solidFill>
              </a:rPr>
              <a:t> и </a:t>
            </a:r>
            <a:r>
              <a:rPr lang="ru-RU" sz="2133" i="1">
                <a:solidFill>
                  <a:srgbClr val="000000"/>
                </a:solidFill>
              </a:rPr>
              <a:t>exit-intf</a:t>
            </a:r>
            <a:r>
              <a:rPr lang="ru-RU" sz="2133">
                <a:solidFill>
                  <a:srgbClr val="000000"/>
                </a:solidFill>
              </a:rPr>
              <a:t> 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/>
            </a:r>
            <a:br>
              <a:rPr lang="en-US" dirty="0"/>
            </a:br>
            <a:r>
              <a:rPr lang="ru-RU" sz="3200"/>
              <a:t>Настройка статических маршрутов IPv4 </a:t>
            </a:r>
            <a:r>
              <a:rPr lang="ru-RU" sz="2133"/>
              <a:t>Статический маршрут следующего перехода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4BA9E5ED-E1E8-1F49-B254-BB794D88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4"/>
            <a:ext cx="11040076" cy="2596757"/>
          </a:xfrm>
        </p:spPr>
        <p:txBody>
          <a:bodyPr/>
          <a:lstStyle/>
          <a:p>
            <a:pPr marL="0" indent="0" algn="l"/>
            <a:r>
              <a:rPr lang="ru-RU" sz="2133">
                <a:solidFill>
                  <a:srgbClr val="000000"/>
                </a:solidFill>
              </a:rPr>
              <a:t>В статическом маршруте следующего перехода указывается только IP-адрес следующего перехода. Выходной интерфейс определяется исходя из следующего транзитного участка. Например, на маршрутизаторе R1 настроено три статических маршрута следующего перехода с помощью IP-адреса следующего перехода, маршрутизатора R2.</a:t>
            </a:r>
          </a:p>
          <a:p>
            <a:pPr marL="290057" lvl="3" indent="0">
              <a:buNone/>
            </a:pPr>
            <a:r>
              <a:rPr lang="ru-RU" sz="1867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ru-RU" sz="1867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route 172.16.1.0 255.255.255.0 172.16.2.2 </a:t>
            </a:r>
          </a:p>
          <a:p>
            <a:pPr marL="290057" lvl="3" indent="0">
              <a:buNone/>
            </a:pPr>
            <a:r>
              <a:rPr lang="ru-RU" sz="1867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ru-RU" sz="1867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route 192.168.1.0 255.255.255.0 172.16.2.2 </a:t>
            </a:r>
          </a:p>
          <a:p>
            <a:pPr marL="290057" lvl="3" indent="0">
              <a:buNone/>
            </a:pPr>
            <a:r>
              <a:rPr lang="ru-RU" sz="1867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ru-RU" sz="1867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route 192.168.2.0 255.255.255.0 172.16.2.2</a:t>
            </a:r>
          </a:p>
          <a:p>
            <a:pPr marL="0" indent="0" algn="l"/>
            <a:r>
              <a:rPr lang="ru-RU" sz="2133">
                <a:solidFill>
                  <a:srgbClr val="000000"/>
                </a:solidFill>
              </a:rPr>
              <a:t>Результирующие записи таблицы маршрутизации на R1: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02DD7322-928D-4D28-9EE1-E0AB67BF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9" y="4238881"/>
            <a:ext cx="4896052" cy="19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маршрутов. 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Напрямую подключенный статический маршрут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41539DD7-C4D8-E54C-95DD-4D96BF09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2894644"/>
          </a:xfrm>
        </p:spPr>
        <p:txBody>
          <a:bodyPr/>
          <a:lstStyle/>
          <a:p>
            <a:pPr marL="0" indent="0" algn="l"/>
            <a:r>
              <a:rPr lang="ru-RU" sz="2133">
                <a:solidFill>
                  <a:srgbClr val="000000"/>
                </a:solidFill>
              </a:rPr>
              <a:t>При настройке статического маршрута также можно использовать выходной интерфейс для настройки адреса следующего перехода.  Три напрямую подключенных статических маршрута настроены на маршрутизаторе R1 с использованием выходного интерфейса.</a:t>
            </a:r>
          </a:p>
          <a:p>
            <a:pPr marL="97444" lvl="1" indent="0">
              <a:buNone/>
            </a:pPr>
            <a:r>
              <a:rPr lang="ru-RU" b="1">
                <a:solidFill>
                  <a:srgbClr val="000000"/>
                </a:solidFill>
              </a:rPr>
              <a:t>Примечание.</a:t>
            </a:r>
            <a:r>
              <a:rPr lang="ru-RU">
                <a:solidFill>
                  <a:srgbClr val="000000"/>
                </a:solidFill>
              </a:rPr>
              <a:t> Обычно рекомендуется использовать адрес следующего перехода. Непосредственно подключенные статические маршруты следует использовать только с последовательными интерфейсами «точка-точка».</a:t>
            </a:r>
            <a:r>
              <a:rPr lang="ru-RU" b="1">
                <a:solidFill>
                  <a:srgbClr val="000000"/>
                </a:solidFill>
              </a:rPr>
              <a:t>  </a:t>
            </a:r>
          </a:p>
          <a:p>
            <a:pPr marL="97444" lvl="1" indent="0">
              <a:buNone/>
            </a:pPr>
            <a:r>
              <a:rPr lang="ru-RU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ip route 172.16.1.0 255.255.255.0 s0/1/0 </a:t>
            </a:r>
          </a:p>
          <a:p>
            <a:pPr marL="97444" lvl="1" indent="0">
              <a:buNone/>
            </a:pPr>
            <a:r>
              <a:rPr lang="ru-RU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ip route 192.168.1.0 255.255.255.0 s0/1/0 </a:t>
            </a:r>
          </a:p>
          <a:p>
            <a:pPr marL="97444" lvl="1" indent="0">
              <a:buNone/>
            </a:pPr>
            <a:r>
              <a:rPr lang="ru-RU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ip route 192.168.2.0 255.255.255.0 s0/1/0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47DA537A-45BF-4C79-8B63-1FD70278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9" y="4359957"/>
            <a:ext cx="5319163" cy="20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/>
            </a:r>
            <a:br>
              <a:rPr lang="en-US" dirty="0"/>
            </a:br>
            <a:r>
              <a:rPr lang="ru-RU" sz="3200"/>
              <a:t>Настройка статических маршрутов  </a:t>
            </a:r>
            <a:r>
              <a:rPr lang="ru-RU" sz="2133"/>
              <a:t>Полностью заданный статический маршрут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A1B3A1D6-9974-8A46-939A-73A094DD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4" y="975783"/>
            <a:ext cx="4676537" cy="4919863"/>
          </a:xfrm>
        </p:spPr>
        <p:txBody>
          <a:bodyPr/>
          <a:lstStyle/>
          <a:p>
            <a:pPr marL="380990" indent="-380990" algn="l">
              <a:buFont typeface="Arial" panose="020B0604020202020204" pitchFamily="34" charset="0"/>
              <a:buChar char="•"/>
            </a:pPr>
            <a:r>
              <a:rPr lang="ru-RU" sz="1867">
                <a:solidFill>
                  <a:srgbClr val="000000"/>
                </a:solidFill>
              </a:rPr>
              <a:t>В полностью заданном статическом маршруте указываются как выходной интерфейс, так и IP-адрес следующего перехода. Такой статический маршрут используется в случаях, когда выходной интерфейс представляет собой интерфейс множественного доступа и необходимо явно определить следующий переход. Следующий переход должен быть напрямую подключен к указанному выходному интерфейсу. Использование интерфейса выхода является необязательным, однако необходимо использовать адрес следующего перехода.</a:t>
            </a:r>
          </a:p>
          <a:p>
            <a:pPr marL="380990" indent="-380990" algn="l">
              <a:buFont typeface="Arial" panose="020B0604020202020204" pitchFamily="34" charset="0"/>
              <a:buChar char="•"/>
            </a:pPr>
            <a:r>
              <a:rPr lang="ru-RU" sz="1867">
                <a:solidFill>
                  <a:srgbClr val="000000"/>
                </a:solidFill>
              </a:rPr>
              <a:t>Если выходной интерфейс является сетью Ethernet, рекомендуется использовать полностью заданный статический маршрут, включая как выходной интерфейс, так и IP-адрес следующего перехода. Вы также можете использовать полностью указанный статический маршрут, который включает в себя как интерфейс выхода, так и адрес следующего перехода.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B01257C-609F-4591-9958-99A06010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55" y="1755268"/>
            <a:ext cx="6546235" cy="656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A20DCA52-C7FA-47B4-B199-4B14B00B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055" y="2899901"/>
            <a:ext cx="657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1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/>
            </a:r>
            <a:br>
              <a:rPr lang="en-US" dirty="0"/>
            </a:br>
            <a:r>
              <a:rPr lang="ru-RU" sz="3200"/>
              <a:t>Настройка статических маршрутов</a:t>
            </a:r>
            <a:r>
              <a:rPr lang="ru-RU" sz="2133"/>
              <a:t>Проверка статического маршрута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E1E644DF-58C1-2B46-BECC-8654CBC5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975783"/>
            <a:ext cx="11040076" cy="4919863"/>
          </a:xfrm>
        </p:spPr>
        <p:txBody>
          <a:bodyPr/>
          <a:lstStyle/>
          <a:p>
            <a:pPr marL="0" indent="0" algn="l"/>
            <a:r>
              <a:rPr lang="ru-RU" sz="2133">
                <a:solidFill>
                  <a:srgbClr val="000000"/>
                </a:solidFill>
              </a:rPr>
              <a:t>Наряду с командами </a:t>
            </a:r>
            <a:r>
              <a:rPr lang="ru-RU" sz="2133" b="1">
                <a:solidFill>
                  <a:srgbClr val="000000"/>
                </a:solidFill>
              </a:rPr>
              <a:t>show ip route</a:t>
            </a:r>
            <a:r>
              <a:rPr lang="ru-RU" sz="2133">
                <a:solidFill>
                  <a:srgbClr val="000000"/>
                </a:solidFill>
              </a:rPr>
              <a:t>, </a:t>
            </a:r>
            <a:r>
              <a:rPr lang="ru-RU" sz="2133" b="1">
                <a:solidFill>
                  <a:srgbClr val="000000"/>
                </a:solidFill>
              </a:rPr>
              <a:t>show ipv6 route</a:t>
            </a:r>
            <a:r>
              <a:rPr lang="ru-RU" sz="2133">
                <a:solidFill>
                  <a:srgbClr val="000000"/>
                </a:solidFill>
              </a:rPr>
              <a:t>, </a:t>
            </a:r>
            <a:r>
              <a:rPr lang="ru-RU" sz="2133" b="1">
                <a:solidFill>
                  <a:srgbClr val="000000"/>
                </a:solidFill>
              </a:rPr>
              <a:t>ping</a:t>
            </a:r>
            <a:r>
              <a:rPr lang="ru-RU" sz="2133">
                <a:solidFill>
                  <a:srgbClr val="000000"/>
                </a:solidFill>
              </a:rPr>
              <a:t> и </a:t>
            </a:r>
            <a:r>
              <a:rPr lang="ru-RU" sz="2133" b="1">
                <a:solidFill>
                  <a:srgbClr val="000000"/>
                </a:solidFill>
              </a:rPr>
              <a:t>traceroute</a:t>
            </a:r>
            <a:r>
              <a:rPr lang="ru-RU" sz="2133">
                <a:solidFill>
                  <a:srgbClr val="000000"/>
                </a:solidFill>
              </a:rPr>
              <a:t>, для проверки статических маршрутов также используются следующие команды: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 b="1">
                <a:solidFill>
                  <a:srgbClr val="000000"/>
                </a:solidFill>
              </a:rPr>
              <a:t>show ip route static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 b="1">
                <a:solidFill>
                  <a:srgbClr val="000000"/>
                </a:solidFill>
              </a:rPr>
              <a:t>show ip route</a:t>
            </a:r>
            <a:r>
              <a:rPr lang="ru-RU" sz="2133">
                <a:solidFill>
                  <a:srgbClr val="000000"/>
                </a:solidFill>
              </a:rPr>
              <a:t> </a:t>
            </a:r>
            <a:r>
              <a:rPr lang="ru-RU" sz="2133" i="1">
                <a:solidFill>
                  <a:srgbClr val="000000"/>
                </a:solidFill>
              </a:rPr>
              <a:t>network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 b="1">
                <a:solidFill>
                  <a:srgbClr val="000000"/>
                </a:solidFill>
              </a:rPr>
              <a:t>show running-config | section ip route</a:t>
            </a:r>
          </a:p>
          <a:p>
            <a:pPr marL="0" indent="0" algn="l"/>
            <a:r>
              <a:rPr lang="ru-RU" sz="2133">
                <a:solidFill>
                  <a:srgbClr val="000000"/>
                </a:solidFill>
              </a:rPr>
              <a:t>Замените </a:t>
            </a:r>
            <a:r>
              <a:rPr lang="ru-RU" sz="2133" b="1">
                <a:solidFill>
                  <a:srgbClr val="000000"/>
                </a:solidFill>
              </a:rPr>
              <a:t>ip</a:t>
            </a:r>
            <a:r>
              <a:rPr lang="ru-RU" sz="2133">
                <a:solidFill>
                  <a:srgbClr val="000000"/>
                </a:solidFill>
              </a:rPr>
              <a:t> на </a:t>
            </a:r>
            <a:r>
              <a:rPr lang="ru-RU" sz="2133" b="1">
                <a:solidFill>
                  <a:srgbClr val="000000"/>
                </a:solidFill>
              </a:rPr>
              <a:t>ipv6</a:t>
            </a:r>
            <a:r>
              <a:rPr lang="ru-RU" sz="2133">
                <a:solidFill>
                  <a:srgbClr val="000000"/>
                </a:solidFill>
              </a:rPr>
              <a:t> для версий команды IPv6.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7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ru-RU" sz="2133"/>
              <a:t>Настройка статических маршрутов</a:t>
            </a:r>
            <a:r>
              <a:rPr lang="en-US" dirty="0"/>
              <a:t/>
            </a:r>
            <a:br>
              <a:rPr lang="en-US" dirty="0"/>
            </a:br>
            <a:r>
              <a:rPr lang="ru-RU" sz="3200"/>
              <a:t>Статический маршрут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DB16F15B-633E-EB44-A9B8-C3A884F1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975783"/>
            <a:ext cx="5864352" cy="4919863"/>
          </a:xfrm>
        </p:spPr>
        <p:txBody>
          <a:bodyPr/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Статический маршрут по умолчанию — это маршрут, которому соответствуют все пакеты. В таблице маршрутизации отсутствует единый маршрут по умолчанию, представляющий путь к какой-либо сети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Маршрутизаторы обычно используют маршруты по умолчанию, настроенные локально или полученные от другого маршрутизатора. Маршрут по умолчанию иногда называют «шлюзом последней надежды».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Статические маршруты по умолчанию обычно используются при подключении пограничного маршрутизатора к сети поставщика услуг или тупиковому маршрутизатору (маршрутизатор с только одним вышестоящим соседним маршрутизатором).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ru-RU" sz="2133">
                <a:solidFill>
                  <a:srgbClr val="000000"/>
                </a:solidFill>
              </a:rPr>
              <a:t>На рисунке показан типичный сценарий статического маршрута по умолчанию.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:c15="http://schemas.microsoft.com/office/drawing/2012/chart" xmlns:c="http://schemas.openxmlformats.org/drawingml/2006/chart" xmlns="" id="{08823548-BB5E-7541-BBC1-988EA196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31" y="1360968"/>
            <a:ext cx="5678221" cy="34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9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Microsoft Office PowerPoint</Application>
  <PresentationFormat>Широкоэкранный</PresentationFormat>
  <Paragraphs>183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CiscoSans</vt:lpstr>
      <vt:lpstr>CiscoSans ExtraLight</vt:lpstr>
      <vt:lpstr>CiscoSans Thin</vt:lpstr>
      <vt:lpstr>Courier New</vt:lpstr>
      <vt:lpstr>Тема Office</vt:lpstr>
      <vt:lpstr>Статическая IP-маршрутизация</vt:lpstr>
      <vt:lpstr>Статические маршруты Типы статических маршрутов</vt:lpstr>
      <vt:lpstr>Статические маршруты  Параметры следующего перехода</vt:lpstr>
      <vt:lpstr>Статические маршруты Команды статического маршрута IPv4</vt:lpstr>
      <vt:lpstr> Настройка статических маршрутов IPv4 Статический маршрут следующего перехода</vt:lpstr>
      <vt:lpstr>Настройка статических маршрутов.  Напрямую подключенный статический маршрут</vt:lpstr>
      <vt:lpstr> Настройка статических маршрутов  Полностью заданный статический маршрут</vt:lpstr>
      <vt:lpstr> Настройка статических маршрутовПроверка статического маршрута</vt:lpstr>
      <vt:lpstr>Настройка статических маршрутов Статический маршрут по умолчанию</vt:lpstr>
      <vt:lpstr>Настройка статических маршрутов Статический маршрут по умолчанию (продолжение)</vt:lpstr>
      <vt:lpstr>Настройка статических маршрутов Настройка статического маршрута по умолчанию</vt:lpstr>
      <vt:lpstr>Настройка статических маршрутов IP по умолчаниюПроверка статического маршрута по умолчанию  </vt:lpstr>
      <vt:lpstr>Настройка плавающих статических маршрутов  Плавающие статические маршруты</vt:lpstr>
      <vt:lpstr> Настройка плавающих статических маршрутов Настройка плавающего статических маршрутов IPv4</vt:lpstr>
      <vt:lpstr>Настройка статических маршрутов хостов  Маршруты хостов</vt:lpstr>
      <vt:lpstr>Настройка статических маршрутов хостов  Автоматически установленные маршруты хостов</vt:lpstr>
      <vt:lpstr>Настройка статических маршрутов хостов Статические маршруты хостов</vt:lpstr>
      <vt:lpstr>Настройка статических маршрутов хостов Настройка статических маршрутов хостов</vt:lpstr>
      <vt:lpstr>Настройка статических маршрутов узлов  Проверка статических маршрутов узлов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Статическая IP-маршрутизация</dc:title>
  <dc:creator>Анна Корнеенкова</dc:creator>
  <cp:lastModifiedBy>Анна Корнеенкова</cp:lastModifiedBy>
  <cp:revision>1</cp:revision>
  <dcterms:created xsi:type="dcterms:W3CDTF">2020-09-16T21:02:04Z</dcterms:created>
  <dcterms:modified xsi:type="dcterms:W3CDTF">2020-09-16T21:02:59Z</dcterms:modified>
</cp:coreProperties>
</file>