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71" r:id="rId8"/>
    <p:sldId id="272" r:id="rId9"/>
    <p:sldId id="260" r:id="rId10"/>
    <p:sldId id="267" r:id="rId11"/>
    <p:sldId id="275" r:id="rId12"/>
    <p:sldId id="262" r:id="rId13"/>
    <p:sldId id="263" r:id="rId14"/>
    <p:sldId id="261" r:id="rId15"/>
    <p:sldId id="264" r:id="rId16"/>
    <p:sldId id="266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2B1710-5618-46DB-B742-04CE6021E35A}" type="datetimeFigureOut">
              <a:rPr lang="pl-PL" smtClean="0"/>
              <a:pPr/>
              <a:t>11.06.2019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E68E63-06C2-4FF0-A13A-EF3F404DB61F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Projekt i budowa aplikacji do projektowania tras rowerowych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9424" y="3429000"/>
            <a:ext cx="5184576" cy="1752600"/>
          </a:xfrm>
        </p:spPr>
        <p:txBody>
          <a:bodyPr/>
          <a:lstStyle/>
          <a:p>
            <a:pPr algn="l"/>
            <a:r>
              <a:rPr lang="pl-PL" dirty="0" smtClean="0">
                <a:latin typeface="+mj-lt"/>
              </a:rPr>
              <a:t>Dyplomant: Piotr Sidorowicz</a:t>
            </a:r>
          </a:p>
          <a:p>
            <a:pPr algn="l"/>
            <a:r>
              <a:rPr lang="pl-PL" dirty="0" smtClean="0">
                <a:latin typeface="+mj-lt"/>
              </a:rPr>
              <a:t>Promotor: dr inż. Piotr Marciniak</a:t>
            </a:r>
          </a:p>
          <a:p>
            <a:endParaRPr lang="pl-PL" dirty="0" smtClean="0">
              <a:latin typeface="+mj-lt"/>
            </a:endParaRPr>
          </a:p>
        </p:txBody>
      </p:sp>
      <p:pic>
        <p:nvPicPr>
          <p:cNvPr id="15366" name="Picture 6" descr="Znalezione obrazy dla zapytania znak drogowy ÅcieÅ¼ka rowerowa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9552" y="1916832"/>
            <a:ext cx="2232248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07704" y="404664"/>
            <a:ext cx="8229600" cy="1143000"/>
          </a:xfrm>
        </p:spPr>
        <p:txBody>
          <a:bodyPr/>
          <a:lstStyle/>
          <a:p>
            <a:r>
              <a:rPr lang="pl-PL" dirty="0" smtClean="0"/>
              <a:t>Wnioski z analizy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Istniejące aplikacje wyznaczają trasy, korzystając ze wcześniej zdefiniowanych ścieżek</a:t>
            </a:r>
          </a:p>
          <a:p>
            <a:r>
              <a:rPr lang="pl-PL" dirty="0" smtClean="0"/>
              <a:t>Zamiast bazować na istniejących mapach można wygenerować własną i dla niej opracować algorytm</a:t>
            </a:r>
          </a:p>
          <a:p>
            <a:r>
              <a:rPr lang="pl-PL" dirty="0" smtClean="0"/>
              <a:t>Algorytm powinien być uniwersalny tj. działać tak samo niezależnie od wykorzystanej mapy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Wykorzystane narzędzia i technologie</a:t>
            </a:r>
            <a:endParaRPr lang="pl-P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Java, Spring</a:t>
            </a:r>
          </a:p>
          <a:p>
            <a:r>
              <a:rPr lang="pl-PL" dirty="0" smtClean="0"/>
              <a:t>Javascript, Angular</a:t>
            </a:r>
          </a:p>
          <a:p>
            <a:r>
              <a:rPr lang="pl-PL" dirty="0" smtClean="0"/>
              <a:t>World Machine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55776" y="548680"/>
            <a:ext cx="4258816" cy="1143000"/>
          </a:xfrm>
        </p:spPr>
        <p:txBody>
          <a:bodyPr/>
          <a:lstStyle/>
          <a:p>
            <a:r>
              <a:rPr lang="en-US" dirty="0" smtClean="0"/>
              <a:t>World Machine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Środowisko umożliwiające użytkownikowi generowanie map, z których można potem skorzystać np. w silnikach Unity czy </a:t>
            </a:r>
            <a:r>
              <a:rPr lang="en-US" dirty="0" smtClean="0"/>
              <a:t>Unreal Engine</a:t>
            </a:r>
            <a:r>
              <a:rPr lang="pl-PL" dirty="0" smtClean="0"/>
              <a:t>. </a:t>
            </a:r>
            <a:endParaRPr lang="pl-PL" dirty="0"/>
          </a:p>
        </p:txBody>
      </p:sp>
      <p:pic>
        <p:nvPicPr>
          <p:cNvPr id="6146" name="Picture 2" descr="Znalezione obrazy dla zapytania world machin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789040"/>
            <a:ext cx="609600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9600" cy="1143000"/>
          </a:xfrm>
        </p:spPr>
        <p:txBody>
          <a:bodyPr/>
          <a:lstStyle/>
          <a:p>
            <a:r>
              <a:rPr lang="en-US" dirty="0" smtClean="0"/>
              <a:t>World Machine </a:t>
            </a:r>
            <a:r>
              <a:rPr lang="pl-PL" dirty="0" smtClean="0"/>
              <a:t>– ciąg dalszy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	Program umożliwia wyeksportowanie utworzonego modelu do formatu „.</a:t>
            </a:r>
            <a:r>
              <a:rPr lang="pl-PL" dirty="0" err="1" smtClean="0"/>
              <a:t>obj</a:t>
            </a:r>
            <a:r>
              <a:rPr lang="pl-PL" dirty="0" smtClean="0"/>
              <a:t>”. Plik w tym formacie opisuje strukturę siatki, która utworzona zostaje z wielu trójkątów.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636912"/>
            <a:ext cx="3456384" cy="232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013176"/>
            <a:ext cx="2376264" cy="164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1547664" y="3356992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v – współrzędne (x, y, z) wierzchołka</a:t>
            </a:r>
          </a:p>
          <a:p>
            <a:endParaRPr lang="pl-PL" dirty="0" smtClean="0"/>
          </a:p>
          <a:p>
            <a:r>
              <a:rPr lang="pl-PL" dirty="0" err="1" smtClean="0"/>
              <a:t>vt</a:t>
            </a:r>
            <a:r>
              <a:rPr lang="pl-PL" dirty="0" smtClean="0"/>
              <a:t> – współrzędne (u, v) tekstur</a:t>
            </a:r>
          </a:p>
          <a:p>
            <a:endParaRPr lang="pl-PL" dirty="0" smtClean="0"/>
          </a:p>
          <a:p>
            <a:r>
              <a:rPr lang="pl-PL" dirty="0" smtClean="0"/>
              <a:t>f – wierzchołki (i odpowiadające im tekstury) trójkąta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712968" cy="6926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World Machine </a:t>
            </a:r>
            <a:r>
              <a:rPr lang="pl-PL" sz="4000" dirty="0" smtClean="0"/>
              <a:t>– interfejs graficzny (1/2)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1520" y="22768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581305" cy="410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26415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323528" y="764704"/>
            <a:ext cx="8712968" cy="6926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World Machine 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interfejs graficzny (2/</a:t>
            </a:r>
            <a:r>
              <a:rPr kumimoji="0" lang="pl-PL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pl-PL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82960"/>
          </a:xfrm>
        </p:spPr>
        <p:txBody>
          <a:bodyPr>
            <a:noAutofit/>
          </a:bodyPr>
          <a:lstStyle/>
          <a:p>
            <a:r>
              <a:rPr lang="pl-PL" sz="3000" dirty="0" smtClean="0"/>
              <a:t>Harmonogram realizacji pracy dyplomowej – etap I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2232248"/>
          </a:xfrm>
        </p:spPr>
        <p:txBody>
          <a:bodyPr/>
          <a:lstStyle/>
          <a:p>
            <a:r>
              <a:rPr lang="pl-PL" dirty="0" smtClean="0"/>
              <a:t>Czas trwania: czerwiec 2019 r. – wrzesień 2019 r.</a:t>
            </a:r>
          </a:p>
          <a:p>
            <a:r>
              <a:rPr lang="pl-PL" dirty="0" smtClean="0"/>
              <a:t>Etap będzie polegał na: wygenerowaniu mapy, utworzeniu wymagań</a:t>
            </a:r>
            <a:r>
              <a:rPr lang="pl-PL" smtClean="0"/>
              <a:t>, opracowaniu projektu aplikacji, opracowaniu </a:t>
            </a:r>
            <a:r>
              <a:rPr lang="pl-PL" dirty="0" smtClean="0"/>
              <a:t>algorytmu porównującego teren</a:t>
            </a:r>
          </a:p>
          <a:p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92896"/>
            <a:ext cx="8191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76872"/>
            <a:ext cx="46101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82960"/>
          </a:xfrm>
        </p:spPr>
        <p:txBody>
          <a:bodyPr>
            <a:noAutofit/>
          </a:bodyPr>
          <a:lstStyle/>
          <a:p>
            <a:r>
              <a:rPr lang="pl-PL" sz="3000" dirty="0" smtClean="0"/>
              <a:t>Harmonogram realizacji pracy dyplomowej – etap II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2501632"/>
          </a:xfrm>
        </p:spPr>
        <p:txBody>
          <a:bodyPr/>
          <a:lstStyle/>
          <a:p>
            <a:r>
              <a:rPr lang="pl-PL" dirty="0" smtClean="0"/>
              <a:t>Czas trwania: październik 2019 r. – grudzień 2019 r.</a:t>
            </a:r>
          </a:p>
          <a:p>
            <a:r>
              <a:rPr lang="pl-PL" dirty="0" smtClean="0"/>
              <a:t>Etap będzie polegał na: opracowaniu algorytmu znajdującego optymalną trasę, utworzeniu działającej wersji aplikacji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492896"/>
            <a:ext cx="6381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04864"/>
            <a:ext cx="4410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82960"/>
          </a:xfrm>
        </p:spPr>
        <p:txBody>
          <a:bodyPr>
            <a:noAutofit/>
          </a:bodyPr>
          <a:lstStyle/>
          <a:p>
            <a:r>
              <a:rPr lang="pl-PL" sz="3000" dirty="0" smtClean="0"/>
              <a:t>Harmonogram realizacji pracy dyplomowej – etap III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1997576"/>
          </a:xfrm>
        </p:spPr>
        <p:txBody>
          <a:bodyPr/>
          <a:lstStyle/>
          <a:p>
            <a:r>
              <a:rPr lang="pl-PL" dirty="0" smtClean="0"/>
              <a:t>Czas trwania: styczeń 2020 r.</a:t>
            </a:r>
          </a:p>
          <a:p>
            <a:r>
              <a:rPr lang="pl-PL" dirty="0" smtClean="0"/>
              <a:t>Etap będzie polegał na: testach, ostatecznej wersji dokumentacji projektu, ewentualnych poprawkach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92896"/>
            <a:ext cx="714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04864"/>
            <a:ext cx="4410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bibliote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5288" y="0"/>
            <a:ext cx="6408712" cy="2595529"/>
          </a:xfrm>
          <a:prstGeom prst="ellipse">
            <a:avLst/>
          </a:prstGeom>
          <a:blipFill dpi="0" rotWithShape="1">
            <a:blip r:embed="rId3" cstate="print">
              <a:alphaModFix amt="55000"/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Zaktualizowany przegląd literatury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3429000"/>
            <a:ext cx="8280920" cy="3429000"/>
          </a:xfrm>
        </p:spPr>
        <p:txBody>
          <a:bodyPr>
            <a:normAutofit lnSpcReduction="10000"/>
          </a:bodyPr>
          <a:lstStyle/>
          <a:p>
            <a:r>
              <a:rPr lang="pl-PL" sz="2200" dirty="0" smtClean="0"/>
              <a:t>R. Wilson: Wprowadzenie do teorii grafów, Warszawa 1998</a:t>
            </a:r>
          </a:p>
          <a:p>
            <a:r>
              <a:rPr lang="pl-PL" sz="2200" dirty="0" smtClean="0"/>
              <a:t>B. </a:t>
            </a:r>
            <a:r>
              <a:rPr lang="pl-PL" sz="2200" dirty="0" err="1" smtClean="0"/>
              <a:t>Korzan</a:t>
            </a:r>
            <a:r>
              <a:rPr lang="pl-PL" sz="2200" dirty="0" smtClean="0"/>
              <a:t>: Elementy teorii grafów i sieci. Metody i zastosowania, WNT, Warszawa 1978</a:t>
            </a:r>
          </a:p>
          <a:p>
            <a:r>
              <a:rPr lang="pl-PL" sz="2200" dirty="0" smtClean="0"/>
              <a:t>T.H. </a:t>
            </a:r>
            <a:r>
              <a:rPr lang="pl-PL" sz="2200" dirty="0" err="1" smtClean="0"/>
              <a:t>Cormen</a:t>
            </a:r>
            <a:r>
              <a:rPr lang="pl-PL" sz="2200" dirty="0" smtClean="0"/>
              <a:t>, C. E. </a:t>
            </a:r>
            <a:r>
              <a:rPr lang="pl-PL" sz="2200" dirty="0" err="1" smtClean="0"/>
              <a:t>Leiserson</a:t>
            </a:r>
            <a:r>
              <a:rPr lang="pl-PL" sz="2200" dirty="0" smtClean="0"/>
              <a:t>, R. L. </a:t>
            </a:r>
            <a:r>
              <a:rPr lang="pl-PL" sz="2200" dirty="0" err="1" smtClean="0"/>
              <a:t>Rivest</a:t>
            </a:r>
            <a:r>
              <a:rPr lang="pl-PL" sz="2200" dirty="0" smtClean="0"/>
              <a:t>, C. Stein: Wprowadzenie do algorytmów, Warszawa 1997</a:t>
            </a:r>
          </a:p>
          <a:p>
            <a:r>
              <a:rPr lang="pl-PL" sz="2200" dirty="0" smtClean="0"/>
              <a:t>M. Chudy: Wybrane algorytmy optymalizacji, Warszawa 2001</a:t>
            </a:r>
          </a:p>
          <a:p>
            <a:pPr lvl="0"/>
            <a:r>
              <a:rPr lang="pl-PL" sz="2400" dirty="0" smtClean="0"/>
              <a:t>Z. Fortuna, B. </a:t>
            </a:r>
            <a:r>
              <a:rPr lang="pl-PL" sz="2400" dirty="0" err="1" smtClean="0"/>
              <a:t>Macukow</a:t>
            </a:r>
            <a:r>
              <a:rPr lang="pl-PL" sz="2400" dirty="0" smtClean="0"/>
              <a:t>, J. Wąsowski: Metody numeryczne, Warszawa 2017</a:t>
            </a:r>
          </a:p>
          <a:p>
            <a:pPr lvl="0"/>
            <a:r>
              <a:rPr lang="pl-PL" sz="2400" dirty="0" smtClean="0"/>
              <a:t>B. Medyńska-Gulij: </a:t>
            </a:r>
            <a:r>
              <a:rPr lang="pl-PL" sz="2400" dirty="0" smtClean="0"/>
              <a:t>Kartografia</a:t>
            </a:r>
            <a:r>
              <a:rPr lang="pl-PL" sz="2400" dirty="0" smtClean="0"/>
              <a:t>, Warszawa 2015</a:t>
            </a:r>
          </a:p>
          <a:p>
            <a:endParaRPr lang="pl-PL" sz="2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do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Wygenerowanie własnej mapy terenu</a:t>
            </a:r>
          </a:p>
          <a:p>
            <a:r>
              <a:rPr lang="pl-PL" dirty="0" smtClean="0"/>
              <a:t>Przygotowanie architektury aplikacji w oparciu o wymagania funkcjonalne</a:t>
            </a:r>
          </a:p>
          <a:p>
            <a:r>
              <a:rPr lang="pl-PL" dirty="0" smtClean="0"/>
              <a:t>Wykonanie aplikacji webowej</a:t>
            </a:r>
          </a:p>
          <a:p>
            <a:r>
              <a:rPr lang="pl-PL" dirty="0" smtClean="0"/>
              <a:t>Testy aplikacji oraz wnioski</a:t>
            </a:r>
            <a:endParaRPr lang="pl-PL" dirty="0"/>
          </a:p>
        </p:txBody>
      </p:sp>
      <p:pic>
        <p:nvPicPr>
          <p:cNvPr id="9222" name="Picture 6" descr="Znalezione obrazy dla zapytania checklist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996952"/>
            <a:ext cx="3563888" cy="3563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15816" y="836712"/>
            <a:ext cx="3250704" cy="1143000"/>
          </a:xfrm>
        </p:spPr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3408392"/>
          </a:xfrm>
        </p:spPr>
        <p:txBody>
          <a:bodyPr/>
          <a:lstStyle/>
          <a:p>
            <a:r>
              <a:rPr lang="pl-PL" dirty="0" smtClean="0"/>
              <a:t>Wytworzenie aplikacji wskazującej optymalną trasę</a:t>
            </a:r>
          </a:p>
          <a:p>
            <a:r>
              <a:rPr lang="pl-PL" dirty="0" smtClean="0"/>
              <a:t>Praktyczne sprawdzenie wiedzy nabytej na studiach inżynierskich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563072" cy="1143000"/>
          </a:xfrm>
        </p:spPr>
        <p:txBody>
          <a:bodyPr/>
          <a:lstStyle/>
          <a:p>
            <a:r>
              <a:rPr lang="pl-PL" dirty="0" smtClean="0"/>
              <a:t>Istniejące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Na rynku dostępnych jest obecnie wiele aplikacji do wyznaczania tras dla różnych środków transportu, w tym także rowerów. Aplikacje te działają na określonych wcześniej ścieżkach i nie przewidują poruszania się drogami, które nie były wcześniej zdefiniowane.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762872" cy="1143000"/>
          </a:xfrm>
        </p:spPr>
        <p:txBody>
          <a:bodyPr/>
          <a:lstStyle/>
          <a:p>
            <a:r>
              <a:rPr lang="pl-PL" dirty="0" smtClean="0"/>
              <a:t>Google </a:t>
            </a:r>
            <a:r>
              <a:rPr lang="pl-PL" dirty="0" err="1" smtClean="0"/>
              <a:t>Maps</a:t>
            </a:r>
            <a:endParaRPr lang="pl-PL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264175" cy="321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1475656" y="177281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Najpopularniejsza aplikacja dla wszystkich środków transportu. Dostępna zarówno w wersji mobilnej, jak i webowej.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63888" y="692696"/>
            <a:ext cx="2530624" cy="1143000"/>
          </a:xfrm>
        </p:spPr>
        <p:txBody>
          <a:bodyPr/>
          <a:lstStyle/>
          <a:p>
            <a:r>
              <a:rPr lang="pl-PL" dirty="0" err="1" smtClean="0"/>
              <a:t>Naviki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65436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971600" y="191683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Aplikacja dedykowana rowerzystom. Ma w swojej bazie bardzo dużo ścieżek rowerowych, których nie biorą pod uwagę inne aplikacje. Dostępna jest zarówno wersja mobilna, jak i webowa.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63888" y="692696"/>
            <a:ext cx="2530624" cy="1143000"/>
          </a:xfrm>
        </p:spPr>
        <p:txBody>
          <a:bodyPr/>
          <a:lstStyle/>
          <a:p>
            <a:r>
              <a:rPr lang="pl-PL" dirty="0" err="1" smtClean="0"/>
              <a:t>OsmAnd</a:t>
            </a:r>
            <a:endParaRPr lang="pl-PL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56992"/>
            <a:ext cx="232584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429000"/>
            <a:ext cx="235007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67544" y="198884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Aplikacja dla różnych środków transportu, która działa tylko na platformach mobilnych. Wyróżnia ją tryb </a:t>
            </a:r>
            <a:r>
              <a:rPr lang="pl-PL" dirty="0" err="1" smtClean="0"/>
              <a:t>offline</a:t>
            </a:r>
            <a:r>
              <a:rPr lang="pl-PL" dirty="0" smtClean="0"/>
              <a:t>, który umożliwia użytkownikom korzystanie z niej również wtedy, gdy nie jest się połączony z siecią internetową.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63888" y="692696"/>
            <a:ext cx="2530624" cy="1143000"/>
          </a:xfrm>
        </p:spPr>
        <p:txBody>
          <a:bodyPr/>
          <a:lstStyle/>
          <a:p>
            <a:r>
              <a:rPr lang="pl-PL" dirty="0" err="1" smtClean="0"/>
              <a:t>Emapi</a:t>
            </a:r>
            <a:endParaRPr lang="pl-PL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7212335" cy="372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395536" y="184482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Mniej popularna aplikacja. Pokazuje trasy dla różnych środków transportu i działa na różnych platformach. Z map twórców tej aplikacji korzysta popularna aplikacja </a:t>
            </a:r>
            <a:r>
              <a:rPr lang="pl-PL" dirty="0" err="1" smtClean="0"/>
              <a:t>Jakdojade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Zidentyfikowane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600400"/>
          </a:xfrm>
        </p:spPr>
        <p:txBody>
          <a:bodyPr/>
          <a:lstStyle/>
          <a:p>
            <a:r>
              <a:rPr lang="pl-PL" dirty="0" smtClean="0"/>
              <a:t>Znalezienie map udostępniających odpowiedni interfejs</a:t>
            </a:r>
          </a:p>
          <a:p>
            <a:r>
              <a:rPr lang="pl-PL" u="sng" dirty="0" smtClean="0"/>
              <a:t>Wygenerowanie własnej mapy terenu</a:t>
            </a:r>
          </a:p>
          <a:p>
            <a:r>
              <a:rPr lang="pl-PL" dirty="0" smtClean="0"/>
              <a:t>Znalezienie odpowiedniej metody porównywania terenu</a:t>
            </a:r>
          </a:p>
          <a:p>
            <a:r>
              <a:rPr lang="pl-PL" dirty="0" smtClean="0"/>
              <a:t>Napisanie algorytmu wyszukiwania optymalnej trasy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497</TotalTime>
  <Words>439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Przepływ</vt:lpstr>
      <vt:lpstr>Projekt i budowa aplikacji do projektowania tras rowerowych</vt:lpstr>
      <vt:lpstr>Zadania do realizacji</vt:lpstr>
      <vt:lpstr>Cele pracy</vt:lpstr>
      <vt:lpstr>Istniejące rozwiązania</vt:lpstr>
      <vt:lpstr>Google Maps</vt:lpstr>
      <vt:lpstr>Naviki</vt:lpstr>
      <vt:lpstr>OsmAnd</vt:lpstr>
      <vt:lpstr>Emapi</vt:lpstr>
      <vt:lpstr>Zidentyfikowane problemy</vt:lpstr>
      <vt:lpstr>Wnioski z analizy</vt:lpstr>
      <vt:lpstr>Wykorzystane narzędzia i technologie</vt:lpstr>
      <vt:lpstr>World Machine</vt:lpstr>
      <vt:lpstr>World Machine – ciąg dalszy</vt:lpstr>
      <vt:lpstr>World Machine – interfejs graficzny (1/2)</vt:lpstr>
      <vt:lpstr>Slide 15</vt:lpstr>
      <vt:lpstr>Harmonogram realizacji pracy dyplomowej – etap I</vt:lpstr>
      <vt:lpstr>Harmonogram realizacji pracy dyplomowej – etap II</vt:lpstr>
      <vt:lpstr>Harmonogram realizacji pracy dyplomowej – etap III</vt:lpstr>
      <vt:lpstr>Zaktualizowany przegląd literatury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Piotrek</dc:creator>
  <cp:lastModifiedBy>Piotr</cp:lastModifiedBy>
  <cp:revision>52</cp:revision>
  <dcterms:created xsi:type="dcterms:W3CDTF">2019-05-06T21:10:57Z</dcterms:created>
  <dcterms:modified xsi:type="dcterms:W3CDTF">2019-06-11T14:32:38Z</dcterms:modified>
</cp:coreProperties>
</file>