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5" r:id="rId6"/>
    <p:sldId id="269" r:id="rId7"/>
    <p:sldId id="270" r:id="rId8"/>
    <p:sldId id="271" r:id="rId9"/>
    <p:sldId id="261" r:id="rId10"/>
    <p:sldId id="262" r:id="rId11"/>
    <p:sldId id="267" r:id="rId12"/>
    <p:sldId id="264" r:id="rId13"/>
    <p:sldId id="274" r:id="rId14"/>
    <p:sldId id="275" r:id="rId15"/>
    <p:sldId id="276" r:id="rId16"/>
    <p:sldId id="277" r:id="rId17"/>
    <p:sldId id="268" r:id="rId18"/>
    <p:sldId id="272" r:id="rId19"/>
    <p:sldId id="273" r:id="rId20"/>
    <p:sldId id="266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nna Szuberska" initials="JS" lastIdx="1" clrIdx="0">
    <p:extLst>
      <p:ext uri="{19B8F6BF-5375-455C-9EA6-DF929625EA0E}">
        <p15:presenceInfo xmlns:p15="http://schemas.microsoft.com/office/powerpoint/2012/main" userId="Joanna Szubers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005C1-266B-4330-BE96-5FF2B1E69472}" v="2" dt="2019-06-12T11:00:54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id Zaleski" userId="f0d4127a9449e930" providerId="LiveId" clId="{C09005C1-266B-4330-BE96-5FF2B1E69472}"/>
    <pc:docChg chg="modSld">
      <pc:chgData name="Dawid Zaleski" userId="f0d4127a9449e930" providerId="LiveId" clId="{C09005C1-266B-4330-BE96-5FF2B1E69472}" dt="2019-06-12T11:00:54.524" v="1" actId="1076"/>
      <pc:docMkLst>
        <pc:docMk/>
      </pc:docMkLst>
      <pc:sldChg chg="modSp">
        <pc:chgData name="Dawid Zaleski" userId="f0d4127a9449e930" providerId="LiveId" clId="{C09005C1-266B-4330-BE96-5FF2B1E69472}" dt="2019-06-12T11:00:54.524" v="1" actId="1076"/>
        <pc:sldMkLst>
          <pc:docMk/>
          <pc:sldMk cId="2699085384" sldId="258"/>
        </pc:sldMkLst>
        <pc:picChg chg="mod">
          <ac:chgData name="Dawid Zaleski" userId="f0d4127a9449e930" providerId="LiveId" clId="{C09005C1-266B-4330-BE96-5FF2B1E69472}" dt="2019-06-12T11:00:54.524" v="1" actId="1076"/>
          <ac:picMkLst>
            <pc:docMk/>
            <pc:sldMk cId="2699085384" sldId="258"/>
            <ac:picMk id="1026" creationId="{5325F14E-CD18-4B44-AF60-3A7561F9D2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2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188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893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88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2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7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9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9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5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3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92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0C7D6A-059A-48C7-9C68-536992A68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02052"/>
            <a:ext cx="9001462" cy="1655763"/>
          </a:xfrm>
        </p:spPr>
        <p:txBody>
          <a:bodyPr/>
          <a:lstStyle/>
          <a:p>
            <a:r>
              <a:rPr lang="en-GB" dirty="0" err="1"/>
              <a:t>Seminarium</a:t>
            </a:r>
            <a:r>
              <a:rPr lang="en-GB" dirty="0"/>
              <a:t> </a:t>
            </a:r>
            <a:r>
              <a:rPr lang="en-GB" dirty="0" err="1"/>
              <a:t>przeddyplomowe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5E77C0-ED03-460D-84A0-803D3557D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Sprawozdanie</a:t>
            </a:r>
            <a:r>
              <a:rPr lang="en-GB" dirty="0"/>
              <a:t> z </a:t>
            </a:r>
            <a:r>
              <a:rPr lang="en-GB" dirty="0" err="1"/>
              <a:t>realizacji</a:t>
            </a:r>
            <a:r>
              <a:rPr lang="en-GB" dirty="0"/>
              <a:t> I</a:t>
            </a:r>
            <a:r>
              <a:rPr lang="pl-PL" dirty="0"/>
              <a:t>I</a:t>
            </a:r>
            <a:r>
              <a:rPr lang="en-GB" dirty="0"/>
              <a:t> </a:t>
            </a:r>
            <a:r>
              <a:rPr lang="en-GB" dirty="0" err="1"/>
              <a:t>etapu</a:t>
            </a:r>
            <a:r>
              <a:rPr lang="en-GB" dirty="0"/>
              <a:t> </a:t>
            </a:r>
            <a:r>
              <a:rPr lang="en-GB" dirty="0" err="1"/>
              <a:t>pracy</a:t>
            </a:r>
            <a:r>
              <a:rPr lang="en-GB" dirty="0"/>
              <a:t> </a:t>
            </a:r>
            <a:r>
              <a:rPr lang="en-GB" dirty="0" err="1"/>
              <a:t>inżynierskiej</a:t>
            </a:r>
            <a:endParaRPr lang="en-GB" dirty="0"/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1BFC6406-BE93-479E-931F-6AD3CB0071BB}"/>
              </a:ext>
            </a:extLst>
          </p:cNvPr>
          <p:cNvSpPr txBox="1">
            <a:spLocks/>
          </p:cNvSpPr>
          <p:nvPr/>
        </p:nvSpPr>
        <p:spPr>
          <a:xfrm>
            <a:off x="8116478" y="4772533"/>
            <a:ext cx="2780907" cy="137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Joanna Szuberska</a:t>
            </a:r>
          </a:p>
          <a:p>
            <a:r>
              <a:rPr lang="en-GB" dirty="0"/>
              <a:t>I6B3S1</a:t>
            </a:r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92E2547B-0F5D-40AA-B1A9-0824EC9CC042}"/>
              </a:ext>
            </a:extLst>
          </p:cNvPr>
          <p:cNvSpPr txBox="1">
            <a:spLocks/>
          </p:cNvSpPr>
          <p:nvPr/>
        </p:nvSpPr>
        <p:spPr>
          <a:xfrm>
            <a:off x="490194" y="4572001"/>
            <a:ext cx="5778631" cy="157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Kierownik: dr inż. </a:t>
            </a:r>
            <a:r>
              <a:rPr lang="pl-PL" dirty="0" err="1"/>
              <a:t>Kiedrowicz</a:t>
            </a:r>
            <a:r>
              <a:rPr lang="pl-PL" dirty="0"/>
              <a:t> Maciej</a:t>
            </a:r>
          </a:p>
          <a:p>
            <a:pPr algn="l"/>
            <a:r>
              <a:rPr lang="pl-PL" dirty="0"/>
              <a:t>   Opiekun: </a:t>
            </a:r>
            <a:r>
              <a:rPr lang="en-GB" dirty="0" err="1">
                <a:effectLst/>
              </a:rPr>
              <a:t>mgr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inż</a:t>
            </a:r>
            <a:r>
              <a:rPr lang="en-GB" dirty="0">
                <a:effectLst/>
              </a:rPr>
              <a:t>. </a:t>
            </a:r>
            <a:r>
              <a:rPr lang="en-GB" dirty="0" err="1">
                <a:effectLst/>
              </a:rPr>
              <a:t>Woźniak</a:t>
            </a:r>
            <a:r>
              <a:rPr lang="en-GB" dirty="0">
                <a:effectLst/>
              </a:rPr>
              <a:t> Józef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65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EEADA4-4E59-4318-86CA-B1CD42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Problemy</a:t>
            </a:r>
            <a:r>
              <a:rPr lang="en-GB" dirty="0"/>
              <a:t> </a:t>
            </a:r>
            <a:r>
              <a:rPr lang="en-GB" dirty="0" err="1"/>
              <a:t>napotykane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sprzeda</a:t>
            </a:r>
            <a:r>
              <a:rPr lang="pl-PL" dirty="0"/>
              <a:t>ż</a:t>
            </a:r>
            <a:r>
              <a:rPr lang="en-GB" dirty="0"/>
              <a:t>y </a:t>
            </a:r>
            <a:r>
              <a:rPr lang="en-GB" dirty="0" err="1"/>
              <a:t>biletów</a:t>
            </a:r>
            <a:r>
              <a:rPr lang="en-GB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B4330E-B411-4AD0-B29B-AA0BB8E7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32020"/>
          </a:xfrm>
        </p:spPr>
        <p:txBody>
          <a:bodyPr>
            <a:normAutofit/>
          </a:bodyPr>
          <a:lstStyle/>
          <a:p>
            <a:r>
              <a:rPr lang="pl-PL" dirty="0"/>
              <a:t>Nie każdy kupujący ma czas, by stać w kolejkach biletowych.</a:t>
            </a:r>
          </a:p>
          <a:p>
            <a:r>
              <a:rPr lang="pl-PL" dirty="0"/>
              <a:t>Przy chęci kupna biletu okazuje się, że zostały wyprzedane i wyprawa po ich kupno okazuje się bezcelowa</a:t>
            </a:r>
          </a:p>
          <a:p>
            <a:r>
              <a:rPr lang="pl-PL" dirty="0"/>
              <a:t>Zakup biletu na każdy z rodzajów wydarzeń w innym miejscu (film – kino, mecz – stadion, spektakl – teatr)</a:t>
            </a:r>
          </a:p>
          <a:p>
            <a:r>
              <a:rPr lang="pl-PL" dirty="0"/>
              <a:t>A także w innym mieście (koncerty w różnych miastach, festiwale)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71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F77283-CD4B-418B-AB12-9F081F15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Korzyści z użycia systemu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C7725C-C258-4BBB-8A86-007D51398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Scentralizowanie zakupu biletów</a:t>
            </a:r>
          </a:p>
          <a:p>
            <a:r>
              <a:rPr lang="pl-PL" dirty="0"/>
              <a:t>Możliwość ewidencjonowania danych (system informatyczny pozwala na gromadzenie i magazynowanie danych co znacznie ułatwia na przykład przeprowadzanie analiz)</a:t>
            </a:r>
          </a:p>
          <a:p>
            <a:r>
              <a:rPr lang="pl-PL" dirty="0"/>
              <a:t>Przyspieszenie i zwiększenie komfortu pracy – łatwiejsza obsługa klientów</a:t>
            </a:r>
          </a:p>
          <a:p>
            <a:r>
              <a:rPr lang="pl-PL" dirty="0"/>
              <a:t>Informacje na temat wydarzeń dostępne od ręki</a:t>
            </a:r>
          </a:p>
          <a:p>
            <a:r>
              <a:rPr lang="pl-PL" dirty="0"/>
              <a:t>Zadowolenie użytkownika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91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41858C-2991-4E3D-8708-02E8DF7F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aplikacji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A3A84E-420C-43AA-ABF0-616D5AA2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wymaga podania danych prywatnych chronionych przez </a:t>
            </a:r>
            <a:r>
              <a:rPr lang="pl-PL" dirty="0" err="1"/>
              <a:t>Rodo</a:t>
            </a:r>
            <a:r>
              <a:rPr lang="pl-PL" dirty="0"/>
              <a:t> (problem zabezpieczenia gromadzonych danych)</a:t>
            </a:r>
          </a:p>
          <a:p>
            <a:r>
              <a:rPr lang="pl-PL" dirty="0"/>
              <a:t>Wybór funkcji do zaimplementowania w ramach tworzenia aplikacji</a:t>
            </a:r>
          </a:p>
          <a:p>
            <a:r>
              <a:rPr lang="pl-PL" dirty="0"/>
              <a:t>Problem z zapełnianiem się bazy danych</a:t>
            </a:r>
          </a:p>
          <a:p>
            <a:r>
              <a:rPr lang="pl-PL" dirty="0"/>
              <a:t>Utworzenie przejrzystego i łatwego w obsłudze interfejsu 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4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8B1C80-0579-459F-953A-1FDD3373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Realizacji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076917-B9BA-4214-A153-2057C9A2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Analiza wymagań/zrozumienie dziedziny</a:t>
            </a:r>
          </a:p>
          <a:p>
            <a:r>
              <a:rPr lang="pl-PL" dirty="0"/>
              <a:t>Projektowanie architektury</a:t>
            </a:r>
          </a:p>
          <a:p>
            <a:r>
              <a:rPr lang="pl-PL" dirty="0"/>
              <a:t>Przygotowanie środowiska</a:t>
            </a:r>
          </a:p>
          <a:p>
            <a:r>
              <a:rPr lang="pl-PL" dirty="0"/>
              <a:t>Model i implementacja bazy danych</a:t>
            </a:r>
          </a:p>
          <a:p>
            <a:r>
              <a:rPr lang="pl-PL" dirty="0"/>
              <a:t>Implementacja aplikacji</a:t>
            </a:r>
          </a:p>
          <a:p>
            <a:r>
              <a:rPr lang="pl-PL" dirty="0"/>
              <a:t>Testowanie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91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D658E8-15CA-47F8-BE7B-EA622B99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609600"/>
            <a:ext cx="10815069" cy="1633979"/>
          </a:xfrm>
        </p:spPr>
        <p:txBody>
          <a:bodyPr/>
          <a:lstStyle/>
          <a:p>
            <a:r>
              <a:rPr lang="pl-PL" dirty="0"/>
              <a:t>Analiza Wymagań/zrozumienie dziedziny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C5732D-6AE8-4CB8-A181-6FE29209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Rozpoznanie potrzeb biznesowych</a:t>
            </a:r>
          </a:p>
          <a:p>
            <a:r>
              <a:rPr lang="pl-PL" dirty="0"/>
              <a:t>Zaplanowanie wymagań funkcjonalnych i </a:t>
            </a:r>
            <a:r>
              <a:rPr lang="pl-PL" dirty="0" err="1"/>
              <a:t>pozafunkcjonalnych</a:t>
            </a:r>
            <a:endParaRPr lang="pl-PL" dirty="0"/>
          </a:p>
          <a:p>
            <a:r>
              <a:rPr lang="pl-PL" dirty="0"/>
              <a:t>Użycie diagramów </a:t>
            </a:r>
            <a:r>
              <a:rPr lang="pl-PL" dirty="0" err="1"/>
              <a:t>use-case</a:t>
            </a:r>
            <a:r>
              <a:rPr lang="pl-PL" dirty="0"/>
              <a:t>, </a:t>
            </a:r>
            <a:r>
              <a:rPr lang="pl-PL" dirty="0" err="1"/>
              <a:t>sekwencji,czynności</a:t>
            </a:r>
            <a:endParaRPr lang="pl-PL" dirty="0"/>
          </a:p>
          <a:p>
            <a:r>
              <a:rPr lang="pl-PL" dirty="0"/>
              <a:t>Zrozumienie dziedziny problemu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11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BDF1C9-4856-4948-99B6-34EA961E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Projektowanie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FDDB60-928D-4E09-ABCC-7F8A4398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Zaplanowanie architektury systemu</a:t>
            </a:r>
          </a:p>
          <a:p>
            <a:r>
              <a:rPr lang="pl-PL" dirty="0"/>
              <a:t>Odpowiedź na pytanie jak komponenty powinny łączyć się ze sobą</a:t>
            </a:r>
          </a:p>
          <a:p>
            <a:r>
              <a:rPr lang="pl-PL" dirty="0"/>
              <a:t>Użycie diagramów komponentów, klas, pakietów, encji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1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A850C8-EDAC-473E-9FBB-24E47F7A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1D0819-A36C-4235-8CEC-E9024BFF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Używając wybranych technologii utworzenie samej aplikacji</a:t>
            </a:r>
          </a:p>
          <a:p>
            <a:r>
              <a:rPr lang="pl-PL" dirty="0"/>
              <a:t>W założeniu po tym etapie powinien powstać działający zarówno </a:t>
            </a:r>
            <a:r>
              <a:rPr lang="pl-PL" dirty="0" err="1"/>
              <a:t>backend</a:t>
            </a:r>
            <a:r>
              <a:rPr lang="pl-PL" dirty="0"/>
              <a:t> jak i </a:t>
            </a:r>
            <a:r>
              <a:rPr lang="pl-PL" dirty="0" err="1"/>
              <a:t>frontend</a:t>
            </a:r>
            <a:r>
              <a:rPr lang="pl-PL" dirty="0"/>
              <a:t> aplikacji</a:t>
            </a:r>
          </a:p>
          <a:p>
            <a:r>
              <a:rPr lang="pl-PL" dirty="0"/>
              <a:t>Technologie:</a:t>
            </a:r>
          </a:p>
        </p:txBody>
      </p:sp>
    </p:spTree>
    <p:extLst>
      <p:ext uri="{BB962C8B-B14F-4D97-AF65-F5344CB8AC3E}">
        <p14:creationId xmlns:p14="http://schemas.microsoft.com/office/powerpoint/2010/main" val="287374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63719C-A764-4B75-BED9-82BB1434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technologie</a:t>
            </a:r>
            <a:endParaRPr lang="en-GB" dirty="0"/>
          </a:p>
        </p:txBody>
      </p:sp>
      <p:pic>
        <p:nvPicPr>
          <p:cNvPr id="6146" name="Picture 2" descr="Znalezione obrazy dla zapytania oracle">
            <a:extLst>
              <a:ext uri="{FF2B5EF4-FFF2-40B4-BE49-F238E27FC236}">
                <a16:creationId xmlns:a16="http://schemas.microsoft.com/office/drawing/2014/main" id="{4D76D907-9159-4896-8972-90302F11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3042">
            <a:off x="913795" y="2277032"/>
            <a:ext cx="2723515" cy="155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Znalezione obrazy dla zapytania spring java">
            <a:extLst>
              <a:ext uri="{FF2B5EF4-FFF2-40B4-BE49-F238E27FC236}">
                <a16:creationId xmlns:a16="http://schemas.microsoft.com/office/drawing/2014/main" id="{E0C631F5-8099-4BD1-A2C4-B8829ECCA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19" y="4302955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Znalezione obrazy dla zapytania java">
            <a:extLst>
              <a:ext uri="{FF2B5EF4-FFF2-40B4-BE49-F238E27FC236}">
                <a16:creationId xmlns:a16="http://schemas.microsoft.com/office/drawing/2014/main" id="{F470E6BC-A557-4EF9-8F70-371D72951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291" y="1831022"/>
            <a:ext cx="1173599" cy="218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Znalezione obrazy dla zapytania hibernate">
            <a:extLst>
              <a:ext uri="{FF2B5EF4-FFF2-40B4-BE49-F238E27FC236}">
                <a16:creationId xmlns:a16="http://schemas.microsoft.com/office/drawing/2014/main" id="{B29DED61-BDA0-49AB-9CCE-564AECFA5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2619">
            <a:off x="6733901" y="3777348"/>
            <a:ext cx="4450080" cy="123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Znalezione obrazy dla zapytania angular">
            <a:extLst>
              <a:ext uri="{FF2B5EF4-FFF2-40B4-BE49-F238E27FC236}">
                <a16:creationId xmlns:a16="http://schemas.microsoft.com/office/drawing/2014/main" id="{D2F04FF6-0F0D-4BD4-B0B5-019E9F50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6762">
            <a:off x="8044815" y="1688446"/>
            <a:ext cx="1627505" cy="16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78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F1A1E0-EF47-4AA6-B8A5-5BFAB365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177" y="609600"/>
            <a:ext cx="3925824" cy="4608576"/>
          </a:xfrm>
        </p:spPr>
        <p:txBody>
          <a:bodyPr>
            <a:normAutofit/>
          </a:bodyPr>
          <a:lstStyle/>
          <a:p>
            <a:r>
              <a:rPr lang="pl-PL" dirty="0"/>
              <a:t>Architektura systemu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FD17BA9-BABB-4FD7-AF90-DA2108ACA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1"/>
            <a:ext cx="8353369" cy="68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3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B40787-E527-4100-AB49-A9297B20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hARmonogram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3969942-DEC0-4B3F-93E9-529A4369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4370"/>
            <a:ext cx="12192000" cy="28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7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03F54F-7657-47AE-9443-79629BDB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Temat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CB27AA-BD3F-48E2-9A5A-0ABA2CFD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893" y="1545995"/>
            <a:ext cx="6975835" cy="3528767"/>
          </a:xfrm>
        </p:spPr>
        <p:txBody>
          <a:bodyPr/>
          <a:lstStyle/>
          <a:p>
            <a:pPr marL="0" indent="0">
              <a:buNone/>
            </a:pPr>
            <a:endParaRPr lang="pl-PL" sz="3200" dirty="0">
              <a:latin typeface="+mj-lt"/>
            </a:endParaRPr>
          </a:p>
          <a:p>
            <a:pPr marL="0" indent="0">
              <a:buNone/>
            </a:pPr>
            <a:r>
              <a:rPr lang="pl-PL" sz="3200" dirty="0">
                <a:latin typeface="+mj-lt"/>
              </a:rPr>
              <a:t>Projekt i implementacja serwisu służącego do zakupu biletów na imprezy kulturalne</a:t>
            </a:r>
            <a:endParaRPr lang="en-GB" sz="3200" dirty="0">
              <a:latin typeface="+mj-lt"/>
            </a:endParaRPr>
          </a:p>
        </p:txBody>
      </p:sp>
      <p:pic>
        <p:nvPicPr>
          <p:cNvPr id="1026" name="Picture 2" descr="Znalezione obrazy dla zapytania party gif transparent">
            <a:extLst>
              <a:ext uri="{FF2B5EF4-FFF2-40B4-BE49-F238E27FC236}">
                <a16:creationId xmlns:a16="http://schemas.microsoft.com/office/drawing/2014/main" id="{5325F14E-CD18-4B44-AF60-3A7561F9D2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406" y="6096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085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C00E1C-5159-459D-8963-7276B538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5F4C26-1B08-4F2E-B7ED-9AB39020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,,</a:t>
            </a:r>
            <a:r>
              <a:rPr lang="pl-PL" dirty="0">
                <a:effectLst/>
              </a:rPr>
              <a:t> Projektowanie aplikacji bazy danych Oracle” Robert </a:t>
            </a:r>
            <a:r>
              <a:rPr lang="en-GB" dirty="0" err="1">
                <a:effectLst/>
              </a:rPr>
              <a:t>Wrembel</a:t>
            </a:r>
            <a:r>
              <a:rPr lang="en-GB" dirty="0">
                <a:effectLst/>
              </a:rPr>
              <a:t>, Waldemar </a:t>
            </a:r>
            <a:r>
              <a:rPr lang="en-GB" dirty="0" err="1">
                <a:effectLst/>
              </a:rPr>
              <a:t>Wieczerzycki</a:t>
            </a:r>
            <a:endParaRPr lang="en-GB" dirty="0">
              <a:effectLst/>
            </a:endParaRPr>
          </a:p>
          <a:p>
            <a:r>
              <a:rPr lang="pl-PL" dirty="0">
                <a:effectLst/>
              </a:rPr>
              <a:t>,,Testowanie oprogramowania w praktyce : studium przypadków” Adrian Bala</a:t>
            </a:r>
          </a:p>
          <a:p>
            <a:r>
              <a:rPr lang="pl-PL" dirty="0">
                <a:effectLst/>
              </a:rPr>
              <a:t>,,Inżynieria oprogramowania” Krzysztof </a:t>
            </a:r>
            <a:r>
              <a:rPr lang="pl-PL" dirty="0" err="1">
                <a:effectLst/>
              </a:rPr>
              <a:t>Sacha</a:t>
            </a:r>
            <a:endParaRPr lang="pl-PL" dirty="0">
              <a:effectLst/>
            </a:endParaRPr>
          </a:p>
          <a:p>
            <a:r>
              <a:rPr lang="pl-PL" dirty="0">
                <a:effectLst/>
              </a:rPr>
              <a:t>,,</a:t>
            </a:r>
            <a:r>
              <a:rPr lang="pl-PL" dirty="0" err="1">
                <a:effectLst/>
              </a:rPr>
              <a:t>Angular</a:t>
            </a:r>
            <a:r>
              <a:rPr lang="pl-PL" dirty="0">
                <a:effectLst/>
              </a:rPr>
              <a:t>’’ dokumentacja</a:t>
            </a:r>
          </a:p>
          <a:p>
            <a:r>
              <a:rPr lang="en-US" dirty="0"/>
              <a:t>„</a:t>
            </a:r>
            <a:r>
              <a:rPr lang="en-US" dirty="0" err="1"/>
              <a:t>lnformacyjne</a:t>
            </a:r>
            <a:r>
              <a:rPr lang="en-US" dirty="0"/>
              <a:t> </a:t>
            </a:r>
            <a:r>
              <a:rPr lang="en-US" dirty="0" err="1"/>
              <a:t>systemy</a:t>
            </a:r>
            <a:r>
              <a:rPr lang="en-US" dirty="0"/>
              <a:t> </a:t>
            </a:r>
            <a:r>
              <a:rPr lang="en-US" dirty="0" err="1"/>
              <a:t>zarzadzania</a:t>
            </a:r>
            <a:r>
              <a:rPr lang="en-US" dirty="0"/>
              <a:t>. </a:t>
            </a:r>
            <a:r>
              <a:rPr lang="en-US" dirty="0" err="1"/>
              <a:t>Podstawy</a:t>
            </a:r>
            <a:r>
              <a:rPr lang="en-US" dirty="0"/>
              <a:t> </a:t>
            </a:r>
            <a:r>
              <a:rPr lang="en-US" dirty="0" err="1"/>
              <a:t>budowy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pl-PL" dirty="0"/>
              <a:t> </a:t>
            </a:r>
            <a:r>
              <a:rPr lang="en-US" dirty="0" err="1"/>
              <a:t>funkcjonowania</a:t>
            </a:r>
            <a:r>
              <a:rPr lang="en-US" dirty="0"/>
              <a:t>”</a:t>
            </a:r>
            <a:r>
              <a:rPr lang="pl-PL" dirty="0"/>
              <a:t> Wiesław </a:t>
            </a:r>
            <a:r>
              <a:rPr lang="pl-PL" dirty="0" err="1"/>
              <a:t>Flakiewicz</a:t>
            </a:r>
            <a:endParaRPr lang="pl-PL" dirty="0"/>
          </a:p>
          <a:p>
            <a:r>
              <a:rPr lang="pl-PL" dirty="0">
                <a:effectLst/>
              </a:rPr>
              <a:t>Stackoverflow.com – najlepszy przyjaciel programisty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00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29AB001-38F9-44BF-97E0-390A29D3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69" y="2587868"/>
            <a:ext cx="10353761" cy="1326321"/>
          </a:xfrm>
        </p:spPr>
        <p:txBody>
          <a:bodyPr/>
          <a:lstStyle/>
          <a:p>
            <a:r>
              <a:rPr lang="en-GB" dirty="0" err="1"/>
              <a:t>Dziękuję</a:t>
            </a:r>
            <a:r>
              <a:rPr lang="en-GB" dirty="0"/>
              <a:t> za </a:t>
            </a:r>
            <a:r>
              <a:rPr lang="en-GB" dirty="0" err="1"/>
              <a:t>uwagę</a:t>
            </a:r>
            <a:endParaRPr lang="en-GB" dirty="0"/>
          </a:p>
        </p:txBody>
      </p:sp>
      <p:pic>
        <p:nvPicPr>
          <p:cNvPr id="6" name="Picture 2" descr="Znalezione obrazy dla zapytania party gif transparent">
            <a:extLst>
              <a:ext uri="{FF2B5EF4-FFF2-40B4-BE49-F238E27FC236}">
                <a16:creationId xmlns:a16="http://schemas.microsoft.com/office/drawing/2014/main" id="{48CD63A6-E37C-4EEB-9A9F-2AD29A8FBBA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054" y="3683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2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0744F4-3629-43F0-8554-C8447A03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Zadania</a:t>
            </a:r>
            <a:r>
              <a:rPr lang="en-GB" sz="3600" dirty="0"/>
              <a:t> do </a:t>
            </a:r>
            <a:r>
              <a:rPr lang="en-GB" sz="3600" dirty="0" err="1"/>
              <a:t>realizacji</a:t>
            </a:r>
            <a:r>
              <a:rPr lang="en-GB" sz="3600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E11F2A-05C2-4708-BDEC-9721A3F1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97768"/>
            <a:ext cx="10353762" cy="3593432"/>
          </a:xfrm>
        </p:spPr>
        <p:txBody>
          <a:bodyPr>
            <a:normAutofit/>
          </a:bodyPr>
          <a:lstStyle/>
          <a:p>
            <a:r>
              <a:rPr lang="pl-PL" sz="2500" b="1" dirty="0">
                <a:effectLst/>
              </a:rPr>
              <a:t>Charakterystyka systemów zakupu biletów on-line.</a:t>
            </a:r>
            <a:endParaRPr lang="en-GB" sz="2500" b="1" dirty="0">
              <a:effectLst/>
            </a:endParaRPr>
          </a:p>
          <a:p>
            <a:r>
              <a:rPr lang="pl-PL" sz="2500" b="1" dirty="0">
                <a:effectLst/>
              </a:rPr>
              <a:t>Projekt serwisu zakupu biletów on-line.</a:t>
            </a:r>
            <a:endParaRPr lang="en-GB" sz="2500" b="1" dirty="0">
              <a:effectLst/>
            </a:endParaRPr>
          </a:p>
          <a:p>
            <a:r>
              <a:rPr lang="pl-PL" sz="2500" b="1" dirty="0">
                <a:effectLst/>
              </a:rPr>
              <a:t>Implementacja wybranych funkcji systemu w środowisku Oracle.</a:t>
            </a:r>
            <a:endParaRPr lang="en-GB" sz="2500" b="1" dirty="0">
              <a:effectLst/>
            </a:endParaRPr>
          </a:p>
          <a:p>
            <a:r>
              <a:rPr lang="pl-PL" sz="2500" b="1" dirty="0">
                <a:effectLst/>
              </a:rPr>
              <a:t>Opracowanie i wykonanie testów zrealizowanego rozwiązania.</a:t>
            </a:r>
          </a:p>
          <a:p>
            <a:r>
              <a:rPr lang="en-GB" sz="2500" b="1" dirty="0" err="1">
                <a:effectLst/>
              </a:rPr>
              <a:t>Wnioski</a:t>
            </a:r>
            <a:r>
              <a:rPr lang="en-GB" b="1" dirty="0">
                <a:effectLst/>
              </a:rPr>
              <a:t>.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413608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37D130-BA8D-4D59-846C-1E498750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pracy</a:t>
            </a:r>
            <a:r>
              <a:rPr lang="en-GB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88852C-8DC3-4BB0-9C30-69887C68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145885" cy="3695136"/>
          </a:xfrm>
        </p:spPr>
        <p:txBody>
          <a:bodyPr/>
          <a:lstStyle/>
          <a:p>
            <a:r>
              <a:rPr lang="pl-PL" dirty="0"/>
              <a:t>P</a:t>
            </a:r>
            <a:r>
              <a:rPr lang="en-GB" dirty="0" err="1"/>
              <a:t>rzedstawi</a:t>
            </a:r>
            <a:r>
              <a:rPr lang="pl-PL" dirty="0" err="1"/>
              <a:t>enie</a:t>
            </a:r>
            <a:r>
              <a:rPr lang="en-GB" dirty="0"/>
              <a:t> </a:t>
            </a:r>
            <a:r>
              <a:rPr lang="en-GB" dirty="0" err="1"/>
              <a:t>budow</a:t>
            </a:r>
            <a:r>
              <a:rPr lang="pl-PL" dirty="0"/>
              <a:t>y</a:t>
            </a:r>
            <a:r>
              <a:rPr lang="en-GB" dirty="0"/>
              <a:t> </a:t>
            </a:r>
            <a:r>
              <a:rPr lang="pl-PL" dirty="0"/>
              <a:t>i</a:t>
            </a:r>
            <a:r>
              <a:rPr lang="en-GB" dirty="0"/>
              <a:t> </a:t>
            </a:r>
            <a:r>
              <a:rPr lang="en-GB" dirty="0" err="1"/>
              <a:t>implementacj</a:t>
            </a:r>
            <a:r>
              <a:rPr lang="pl-PL" dirty="0"/>
              <a:t>i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 </a:t>
            </a:r>
            <a:r>
              <a:rPr lang="pl-PL" dirty="0"/>
              <a:t>internetowej </a:t>
            </a:r>
            <a:r>
              <a:rPr lang="en-GB" dirty="0" err="1"/>
              <a:t>majacej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celu</a:t>
            </a:r>
            <a:r>
              <a:rPr lang="en-GB" dirty="0"/>
              <a:t> </a:t>
            </a:r>
            <a:r>
              <a:rPr lang="en-GB" dirty="0" err="1"/>
              <a:t>sprzeda</a:t>
            </a:r>
            <a:r>
              <a:rPr lang="pl-PL" dirty="0"/>
              <a:t>ż</a:t>
            </a:r>
            <a:r>
              <a:rPr lang="en-GB" dirty="0"/>
              <a:t> </a:t>
            </a:r>
            <a:r>
              <a:rPr lang="en-GB" dirty="0" err="1"/>
              <a:t>bilet</a:t>
            </a:r>
            <a:r>
              <a:rPr lang="pl-PL" dirty="0"/>
              <a:t>ó</a:t>
            </a:r>
            <a:r>
              <a:rPr lang="en-GB" dirty="0"/>
              <a:t>w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koncerty</a:t>
            </a:r>
            <a:r>
              <a:rPr lang="en-GB" dirty="0"/>
              <a:t> </a:t>
            </a:r>
            <a:r>
              <a:rPr lang="pl-PL" dirty="0"/>
              <a:t>oraz</a:t>
            </a:r>
            <a:r>
              <a:rPr lang="en-GB" dirty="0"/>
              <a:t> </a:t>
            </a:r>
            <a:r>
              <a:rPr lang="en-GB" dirty="0" err="1"/>
              <a:t>inne</a:t>
            </a:r>
            <a:r>
              <a:rPr lang="en-GB" dirty="0"/>
              <a:t> </a:t>
            </a:r>
            <a:r>
              <a:rPr lang="en-GB" dirty="0" err="1"/>
              <a:t>atrakcje</a:t>
            </a:r>
            <a:r>
              <a:rPr lang="en-GB" dirty="0"/>
              <a:t> </a:t>
            </a:r>
            <a:r>
              <a:rPr lang="en-GB" dirty="0" err="1"/>
              <a:t>kulturalne</a:t>
            </a: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https://scontent-waw1-1.xx.fbcdn.net/v/t1.15752-9/59418935_602566640253359_8125354001135828992_n.png?_nc_cat=103&amp;_nc_ht=scontent-waw1-1.xx&amp;oh=6ef03feb97a7746454d8b3c53fc91dd0&amp;oe=5D71C7EC">
            <a:extLst>
              <a:ext uri="{FF2B5EF4-FFF2-40B4-BE49-F238E27FC236}">
                <a16:creationId xmlns:a16="http://schemas.microsoft.com/office/drawing/2014/main" id="{E634A163-69F3-4A3D-82BE-8DDFB2F3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363" y="1935921"/>
            <a:ext cx="513926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6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Znalezione obrazy dla zapytania eventim">
            <a:extLst>
              <a:ext uri="{FF2B5EF4-FFF2-40B4-BE49-F238E27FC236}">
                <a16:creationId xmlns:a16="http://schemas.microsoft.com/office/drawing/2014/main" id="{3AFCA275-A3DD-420E-A051-4DFB7057F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3486">
            <a:off x="975527" y="1323817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ytuł 5">
            <a:extLst>
              <a:ext uri="{FF2B5EF4-FFF2-40B4-BE49-F238E27FC236}">
                <a16:creationId xmlns:a16="http://schemas.microsoft.com/office/drawing/2014/main" id="{C6A82833-DC09-4006-8BFE-4919D245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58" y="2422332"/>
            <a:ext cx="4341042" cy="1500187"/>
          </a:xfrm>
        </p:spPr>
        <p:txBody>
          <a:bodyPr/>
          <a:lstStyle/>
          <a:p>
            <a:r>
              <a:rPr lang="pl-PL" dirty="0"/>
              <a:t>Istniejące rozwiązania</a:t>
            </a:r>
            <a:endParaRPr lang="en-GB" dirty="0"/>
          </a:p>
        </p:txBody>
      </p:sp>
      <p:pic>
        <p:nvPicPr>
          <p:cNvPr id="3078" name="Picture 6" descr="Podobny obraz">
            <a:extLst>
              <a:ext uri="{FF2B5EF4-FFF2-40B4-BE49-F238E27FC236}">
                <a16:creationId xmlns:a16="http://schemas.microsoft.com/office/drawing/2014/main" id="{AC29915C-B266-42E3-8B5D-2F8F9390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542">
            <a:off x="2878438" y="2709861"/>
            <a:ext cx="2857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Znalezione obrazy dla zapytania ticketmaster">
            <a:extLst>
              <a:ext uri="{FF2B5EF4-FFF2-40B4-BE49-F238E27FC236}">
                <a16:creationId xmlns:a16="http://schemas.microsoft.com/office/drawing/2014/main" id="{78124CD6-B7E8-4D74-8F3F-F97CC2D2A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17" y="4317793"/>
            <a:ext cx="3851613" cy="11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6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C74B57EE-CDF3-482B-B12B-8981498B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751" y="503881"/>
            <a:ext cx="12311501" cy="5850238"/>
          </a:xfrm>
          <a:prstGeom prst="rect">
            <a:avLst/>
          </a:prstGeom>
        </p:spPr>
      </p:pic>
      <p:pic>
        <p:nvPicPr>
          <p:cNvPr id="10" name="Picture 4" descr="Znalezione obrazy dla zapytania eventim">
            <a:extLst>
              <a:ext uri="{FF2B5EF4-FFF2-40B4-BE49-F238E27FC236}">
                <a16:creationId xmlns:a16="http://schemas.microsoft.com/office/drawing/2014/main" id="{BF76548F-5FEB-48F7-B117-70C8CF1A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45979">
            <a:off x="8532177" y="3133343"/>
            <a:ext cx="2666184" cy="1066473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84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4D4825C-7B3A-43E3-84C8-25653C78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333"/>
            <a:ext cx="12192000" cy="5703333"/>
          </a:xfrm>
          <a:prstGeom prst="rect">
            <a:avLst/>
          </a:prstGeom>
        </p:spPr>
      </p:pic>
      <p:pic>
        <p:nvPicPr>
          <p:cNvPr id="5" name="Picture 6" descr="Podobny obraz">
            <a:extLst>
              <a:ext uri="{FF2B5EF4-FFF2-40B4-BE49-F238E27FC236}">
                <a16:creationId xmlns:a16="http://schemas.microsoft.com/office/drawing/2014/main" id="{A082D3A8-ACF4-49DC-980B-65B65745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4965">
            <a:off x="8950054" y="1892997"/>
            <a:ext cx="2857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44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960A616-AC36-463B-A290-EC6E6D0E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3" y="731521"/>
            <a:ext cx="11868474" cy="5634402"/>
          </a:xfrm>
          <a:prstGeom prst="rect">
            <a:avLst/>
          </a:prstGeom>
        </p:spPr>
      </p:pic>
      <p:pic>
        <p:nvPicPr>
          <p:cNvPr id="5" name="Picture 14" descr="Znalezione obrazy dla zapytania ticketmaster">
            <a:extLst>
              <a:ext uri="{FF2B5EF4-FFF2-40B4-BE49-F238E27FC236}">
                <a16:creationId xmlns:a16="http://schemas.microsoft.com/office/drawing/2014/main" id="{22947A96-DE7D-4E01-90F6-DE4F749CE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3289">
            <a:off x="7750508" y="2847798"/>
            <a:ext cx="3851613" cy="11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71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9B2F1-D40E-467B-991B-2B7E1753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Charakterystyka dziedziny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2A7527-4E3E-422C-90C8-84E84E63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</a:t>
            </a:r>
            <a:r>
              <a:rPr lang="pl-PL" dirty="0"/>
              <a:t>ł</a:t>
            </a:r>
            <a:r>
              <a:rPr lang="en-GB" dirty="0" err="1"/>
              <a:t>uga</a:t>
            </a:r>
            <a:r>
              <a:rPr lang="en-GB" dirty="0"/>
              <a:t> </a:t>
            </a:r>
            <a:r>
              <a:rPr lang="en-GB" dirty="0" err="1"/>
              <a:t>sprzeda</a:t>
            </a:r>
            <a:r>
              <a:rPr lang="pl-PL" dirty="0"/>
              <a:t>ż</a:t>
            </a:r>
            <a:r>
              <a:rPr lang="en-GB" dirty="0"/>
              <a:t>y </a:t>
            </a:r>
            <a:r>
              <a:rPr lang="en-GB" dirty="0" err="1"/>
              <a:t>biletów</a:t>
            </a:r>
            <a:r>
              <a:rPr lang="en-GB" dirty="0"/>
              <a:t> online</a:t>
            </a:r>
            <a:r>
              <a:rPr lang="pl-PL" dirty="0"/>
              <a:t>:</a:t>
            </a:r>
            <a:r>
              <a:rPr lang="en-GB" dirty="0"/>
              <a:t> </a:t>
            </a:r>
            <a:endParaRPr lang="pl-PL" dirty="0"/>
          </a:p>
          <a:p>
            <a:pPr marL="457200" indent="-457200">
              <a:buAutoNum type="arabicParenR"/>
            </a:pPr>
            <a:r>
              <a:rPr lang="en-GB" dirty="0" err="1"/>
              <a:t>wy</a:t>
            </a:r>
            <a:r>
              <a:rPr lang="pl-PL" dirty="0"/>
              <a:t>ś</a:t>
            </a:r>
            <a:r>
              <a:rPr lang="en-GB" dirty="0" err="1"/>
              <a:t>wietlani</a:t>
            </a:r>
            <a:r>
              <a:rPr lang="pl-PL" dirty="0"/>
              <a:t>e</a:t>
            </a:r>
            <a:r>
              <a:rPr lang="en-GB" dirty="0"/>
              <a:t> </a:t>
            </a:r>
            <a:r>
              <a:rPr lang="pl-PL" dirty="0"/>
              <a:t>za pomocą aplikacji internetowej</a:t>
            </a:r>
            <a:r>
              <a:rPr lang="en-GB" dirty="0"/>
              <a:t> </a:t>
            </a:r>
            <a:r>
              <a:rPr lang="en-GB" dirty="0" err="1"/>
              <a:t>dostepnych</a:t>
            </a:r>
            <a:r>
              <a:rPr lang="en-GB" dirty="0"/>
              <a:t> </a:t>
            </a:r>
            <a:r>
              <a:rPr lang="en-GB" dirty="0" err="1"/>
              <a:t>bilet</a:t>
            </a:r>
            <a:r>
              <a:rPr lang="pl-PL" dirty="0"/>
              <a:t>ó</a:t>
            </a:r>
            <a:r>
              <a:rPr lang="en-GB" dirty="0"/>
              <a:t>w </a:t>
            </a:r>
            <a:endParaRPr lang="pl-PL" dirty="0"/>
          </a:p>
          <a:p>
            <a:pPr marL="457200" indent="-457200">
              <a:buAutoNum type="arabicParenR"/>
            </a:pPr>
            <a:r>
              <a:rPr lang="en-GB" dirty="0" err="1"/>
              <a:t>mo</a:t>
            </a:r>
            <a:r>
              <a:rPr lang="pl-PL" dirty="0" err="1"/>
              <a:t>żl</a:t>
            </a:r>
            <a:r>
              <a:rPr lang="en-GB" dirty="0" err="1"/>
              <a:t>iwosci</a:t>
            </a:r>
            <a:r>
              <a:rPr lang="en-GB" dirty="0"/>
              <a:t> </a:t>
            </a:r>
            <a:r>
              <a:rPr lang="en-GB" dirty="0" err="1"/>
              <a:t>zakupu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bilet</a:t>
            </a:r>
            <a:r>
              <a:rPr lang="pl-PL" dirty="0"/>
              <a:t>ó</a:t>
            </a:r>
            <a:r>
              <a:rPr lang="en-GB" dirty="0"/>
              <a:t>w </a:t>
            </a:r>
            <a:endParaRPr lang="pl-PL" dirty="0"/>
          </a:p>
          <a:p>
            <a:pPr marL="0" indent="0">
              <a:buNone/>
            </a:pPr>
            <a:r>
              <a:rPr lang="en-GB" dirty="0" err="1"/>
              <a:t>Wymagane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zakupie</a:t>
            </a:r>
            <a:r>
              <a:rPr lang="en-GB" dirty="0"/>
              <a:t> </a:t>
            </a:r>
            <a:r>
              <a:rPr lang="en-GB" dirty="0" err="1"/>
              <a:t>biletów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pl-PL" dirty="0"/>
              <a:t>ż</a:t>
            </a:r>
            <a:r>
              <a:rPr lang="en-GB" dirty="0"/>
              <a:t>e </a:t>
            </a:r>
            <a:r>
              <a:rPr lang="en-GB" dirty="0" err="1"/>
              <a:t>podanie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imiennych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kontaktowych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469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TM04033921[[fn=Damaszek]]</Template>
  <TotalTime>819</TotalTime>
  <Words>451</Words>
  <Application>Microsoft Office PowerPoint</Application>
  <PresentationFormat>Panoramiczny</PresentationFormat>
  <Paragraphs>71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Rockwell</vt:lpstr>
      <vt:lpstr>Damask</vt:lpstr>
      <vt:lpstr>Seminarium przeddyplomowe</vt:lpstr>
      <vt:lpstr>Temat</vt:lpstr>
      <vt:lpstr>Zadania do realizacji:</vt:lpstr>
      <vt:lpstr>Cel pracy:</vt:lpstr>
      <vt:lpstr>Istniejące rozwiązania</vt:lpstr>
      <vt:lpstr>Prezentacja programu PowerPoint</vt:lpstr>
      <vt:lpstr>Prezentacja programu PowerPoint</vt:lpstr>
      <vt:lpstr>Prezentacja programu PowerPoint</vt:lpstr>
      <vt:lpstr>Charakterystyka dziedziny</vt:lpstr>
      <vt:lpstr>Problemy napotykane przy sprzedaży biletów:</vt:lpstr>
      <vt:lpstr>Korzyści z użycia systemu</vt:lpstr>
      <vt:lpstr>Problemy aplikacji</vt:lpstr>
      <vt:lpstr>Etapy Realizacji</vt:lpstr>
      <vt:lpstr>Analiza Wymagań/zrozumienie dziedziny</vt:lpstr>
      <vt:lpstr>Projektowanie</vt:lpstr>
      <vt:lpstr>Implementacja</vt:lpstr>
      <vt:lpstr>wybrane technologie</vt:lpstr>
      <vt:lpstr>Architektura systemu</vt:lpstr>
      <vt:lpstr>hARmonogram</vt:lpstr>
      <vt:lpstr>Literatura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Seminarium przeddyplomowe</dc:title>
  <dc:creator>Joanna Szuberska</dc:creator>
  <cp:lastModifiedBy>Dawid Zaleski</cp:lastModifiedBy>
  <cp:revision>34</cp:revision>
  <dcterms:created xsi:type="dcterms:W3CDTF">2019-05-06T18:36:38Z</dcterms:created>
  <dcterms:modified xsi:type="dcterms:W3CDTF">2019-06-12T11:00:59Z</dcterms:modified>
</cp:coreProperties>
</file>