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8" r:id="rId6"/>
    <p:sldId id="299" r:id="rId7"/>
    <p:sldId id="300" r:id="rId8"/>
    <p:sldId id="292" r:id="rId9"/>
    <p:sldId id="301" r:id="rId10"/>
    <p:sldId id="302" r:id="rId11"/>
    <p:sldId id="303" r:id="rId12"/>
    <p:sldId id="285" r:id="rId13"/>
    <p:sldId id="305" r:id="rId14"/>
    <p:sldId id="304" r:id="rId15"/>
    <p:sldId id="306" r:id="rId16"/>
    <p:sldId id="307" r:id="rId17"/>
    <p:sldId id="308" r:id="rId18"/>
    <p:sldId id="309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60000"/>
            <a:ext cx="4333298" cy="3857438"/>
          </a:xfrm>
        </p:spPr>
        <p:txBody>
          <a:bodyPr/>
          <a:lstStyle/>
          <a:p>
            <a:pPr algn="l"/>
            <a:r>
              <a:rPr lang="en-US" dirty="0" err="1"/>
              <a:t>Seminarium</a:t>
            </a:r>
            <a:r>
              <a:rPr lang="en-US" dirty="0"/>
              <a:t> </a:t>
            </a:r>
            <a:r>
              <a:rPr lang="en-US" dirty="0" err="1"/>
              <a:t>dymplomowe</a:t>
            </a:r>
            <a:br>
              <a:rPr lang="pl-PL" dirty="0"/>
            </a:br>
            <a:r>
              <a:rPr lang="pl-PL" sz="1800" dirty="0"/>
              <a:t>Projekt i implementacja aplikacji internetowej wspomagającej administrowanie ośrodkiem szkolenia kierowców w wybranym zakresie  </a:t>
            </a:r>
            <a:endParaRPr lang="en-US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4431055"/>
            <a:ext cx="4416587" cy="816075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dirty="0"/>
              <a:t>Student: Konrad Zadroga</a:t>
            </a:r>
          </a:p>
          <a:p>
            <a:r>
              <a:rPr lang="en-US" dirty="0" err="1"/>
              <a:t>Grupa</a:t>
            </a:r>
            <a:r>
              <a:rPr lang="en-US" dirty="0"/>
              <a:t>: I6B3S1</a:t>
            </a:r>
          </a:p>
          <a:p>
            <a:r>
              <a:rPr lang="en-US" dirty="0"/>
              <a:t>Promotor: dr. In</a:t>
            </a:r>
            <a:r>
              <a:rPr lang="pl-PL" dirty="0"/>
              <a:t>ż Irena Skórska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night sky of stars from a lake with snowy mountains in a distance" title="night sky of stars from a lake with snowy mountains in a distance">
            <a:extLst>
              <a:ext uri="{FF2B5EF4-FFF2-40B4-BE49-F238E27FC236}">
                <a16:creationId xmlns:a16="http://schemas.microsoft.com/office/drawing/2014/main" id="{6F46B4AA-6EFC-4D15-AB45-03C3B131FC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100" dirty="0"/>
              <a:t>Proces realizacji paszportu (notacja BPMN, model AS-IS)</a:t>
            </a:r>
            <a:endParaRPr lang="en-US" sz="3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E28ACA-F1C5-4B0A-A8AD-54F903C24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35" y="879542"/>
            <a:ext cx="10096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 err="1"/>
              <a:t>Projektowanie</a:t>
            </a:r>
            <a:r>
              <a:rPr lang="en-US" sz="4800" dirty="0"/>
              <a:t> </a:t>
            </a:r>
            <a:r>
              <a:rPr lang="en-US" sz="4800" dirty="0" err="1"/>
              <a:t>systemu</a:t>
            </a:r>
            <a:endParaRPr lang="en-US" sz="48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Etap</a:t>
            </a:r>
            <a:r>
              <a:rPr lang="en-US" dirty="0"/>
              <a:t> </a:t>
            </a:r>
            <a:r>
              <a:rPr lang="pl-PL" dirty="0"/>
              <a:t>podczas którego jest realizowany projekt całego systemu włącznie z jego architekturą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350090"/>
            <a:ext cx="5472000" cy="2442088"/>
          </a:xfrm>
        </p:spPr>
        <p:txBody>
          <a:bodyPr/>
          <a:lstStyle/>
          <a:p>
            <a:pPr marL="0" lvl="0" indent="0">
              <a:buNone/>
            </a:pPr>
            <a:r>
              <a:rPr lang="pl-PL" dirty="0"/>
              <a:t>Na etapie projektowania systemu powinny powstać takie elementy jak: </a:t>
            </a:r>
          </a:p>
          <a:p>
            <a:r>
              <a:rPr lang="pl-PL" dirty="0"/>
              <a:t>Mockupy</a:t>
            </a:r>
          </a:p>
          <a:p>
            <a:r>
              <a:rPr lang="pl-PL" dirty="0"/>
              <a:t>Specyfikacja przypadków użycia</a:t>
            </a:r>
          </a:p>
          <a:p>
            <a:r>
              <a:rPr lang="pl-PL" dirty="0"/>
              <a:t>Diagramy klas, komponentów, wdrożeniowe</a:t>
            </a:r>
          </a:p>
          <a:p>
            <a:r>
              <a:rPr lang="pl-PL" dirty="0"/>
              <a:t>Model bazy danych</a:t>
            </a:r>
          </a:p>
          <a:p>
            <a:r>
              <a:rPr lang="pl-PL" dirty="0"/>
              <a:t>Określenie narzędzi i technologii, które zostaną użyte do stworzenia systemu</a:t>
            </a:r>
          </a:p>
          <a:p>
            <a:r>
              <a:rPr lang="pl-PL" dirty="0"/>
              <a:t>Architektura systemu</a:t>
            </a:r>
          </a:p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0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0" y="804500"/>
            <a:ext cx="4416588" cy="3818712"/>
          </a:xfrm>
        </p:spPr>
        <p:txBody>
          <a:bodyPr/>
          <a:lstStyle/>
          <a:p>
            <a:pPr algn="l"/>
            <a:r>
              <a:rPr lang="pl-PL" dirty="0"/>
              <a:t>Technologie i narzędzia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</p:spPr>
        <p:txBody>
          <a:bodyPr/>
          <a:lstStyle/>
          <a:p>
            <a:pPr algn="l"/>
            <a:r>
              <a:rPr lang="pl-PL" dirty="0"/>
              <a:t>Wylistowanie technologi oraz narzędzi, które posłużą mi do realizacji implementacji systemu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7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sz="4800" dirty="0"/>
              <a:t>Warstwa danych</a:t>
            </a:r>
            <a:endParaRPr lang="en-US" sz="48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Warstwa w której będą przechowywane dane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https://pbs.twimg.com/profile_images/1057765761316352000/CxvR4Rax.jpg">
            <a:extLst>
              <a:ext uri="{FF2B5EF4-FFF2-40B4-BE49-F238E27FC236}">
                <a16:creationId xmlns:a16="http://schemas.microsoft.com/office/drawing/2014/main" id="{4C5EC14A-868B-4BFA-98E7-2A9EE4E04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0939"/>
            <a:ext cx="2618792" cy="26187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FC76A41-8282-4734-A827-269C1297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46" y="3648270"/>
            <a:ext cx="4501388" cy="19594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8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sz="4800" dirty="0"/>
              <a:t>Warstwa backendowa</a:t>
            </a:r>
            <a:endParaRPr lang="en-US" sz="48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Warstwa, która będzie komunikować się z warstwą danych oraz z warstwą prezencyjną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Znalezione obrazy dla zapytania python">
            <a:extLst>
              <a:ext uri="{FF2B5EF4-FFF2-40B4-BE49-F238E27FC236}">
                <a16:creationId xmlns:a16="http://schemas.microsoft.com/office/drawing/2014/main" id="{6D9C6867-FCAE-4AED-A79B-6EEC0A6D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6212"/>
            <a:ext cx="1704392" cy="17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flask python">
            <a:extLst>
              <a:ext uri="{FF2B5EF4-FFF2-40B4-BE49-F238E27FC236}">
                <a16:creationId xmlns:a16="http://schemas.microsoft.com/office/drawing/2014/main" id="{520AE250-18A0-4617-AA73-E6000F023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51" y="2780865"/>
            <a:ext cx="2867470" cy="1603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Znalezione obrazy dla zapytania pytest">
            <a:extLst>
              <a:ext uri="{FF2B5EF4-FFF2-40B4-BE49-F238E27FC236}">
                <a16:creationId xmlns:a16="http://schemas.microsoft.com/office/drawing/2014/main" id="{218FEC94-8ED6-428A-8B12-07DA52FA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669" y="546431"/>
            <a:ext cx="2854001" cy="16039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docker logo">
            <a:extLst>
              <a:ext uri="{FF2B5EF4-FFF2-40B4-BE49-F238E27FC236}">
                <a16:creationId xmlns:a16="http://schemas.microsoft.com/office/drawing/2014/main" id="{5EED3C1E-3FCC-4141-A87F-00F97BE6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00" y="2631232"/>
            <a:ext cx="2393303" cy="15955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Znalezione obrazy dla zapytania heroku">
            <a:extLst>
              <a:ext uri="{FF2B5EF4-FFF2-40B4-BE49-F238E27FC236}">
                <a16:creationId xmlns:a16="http://schemas.microsoft.com/office/drawing/2014/main" id="{A7D75F65-E3D0-45D5-932E-F027D9DE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166" y="4358415"/>
            <a:ext cx="1537970" cy="15379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Znalezione obrazy dla zapytania gitlab">
            <a:extLst>
              <a:ext uri="{FF2B5EF4-FFF2-40B4-BE49-F238E27FC236}">
                <a16:creationId xmlns:a16="http://schemas.microsoft.com/office/drawing/2014/main" id="{E000AFF5-2098-4462-9016-2D2EAF87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303" y="4247341"/>
            <a:ext cx="2257619" cy="225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2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sz="4800" dirty="0"/>
              <a:t>Warstwa frontendowa</a:t>
            </a:r>
            <a:endParaRPr lang="en-US" sz="48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Warstwa, która będzie odpowiadać za wygląd i interakcję z użytkownikiem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 descr="Znalezione obrazy dla zapytania vue js">
            <a:extLst>
              <a:ext uri="{FF2B5EF4-FFF2-40B4-BE49-F238E27FC236}">
                <a16:creationId xmlns:a16="http://schemas.microsoft.com/office/drawing/2014/main" id="{34514F00-7072-4278-A64D-53D36C18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821" y="343095"/>
            <a:ext cx="2427498" cy="2454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Znalezione obrazy dla zapytania javascript">
            <a:extLst>
              <a:ext uri="{FF2B5EF4-FFF2-40B4-BE49-F238E27FC236}">
                <a16:creationId xmlns:a16="http://schemas.microsoft.com/office/drawing/2014/main" id="{17B5191D-64AE-4A60-A717-F0E0D7B66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663" y="470295"/>
            <a:ext cx="2327072" cy="23270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F3FB29-A639-4E09-8D27-F26C5D8F6332}"/>
              </a:ext>
            </a:extLst>
          </p:cNvPr>
          <p:cNvSpPr/>
          <p:nvPr/>
        </p:nvSpPr>
        <p:spPr>
          <a:xfrm>
            <a:off x="6224543" y="3096353"/>
            <a:ext cx="4292082" cy="51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dirty="0">
              <a:solidFill>
                <a:schemeClr val="bg1"/>
              </a:solidFill>
              <a:highlight>
                <a:srgbClr val="FFFF00"/>
              </a:highlight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4106" name="Picture 10" descr="Podobny obraz">
            <a:extLst>
              <a:ext uri="{FF2B5EF4-FFF2-40B4-BE49-F238E27FC236}">
                <a16:creationId xmlns:a16="http://schemas.microsoft.com/office/drawing/2014/main" id="{35927C0C-9E3C-4CEE-94A8-D8BED25B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43" y="3096353"/>
            <a:ext cx="4462362" cy="2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7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945" y="365290"/>
            <a:ext cx="11760000" cy="808971"/>
          </a:xfrm>
        </p:spPr>
        <p:txBody>
          <a:bodyPr/>
          <a:lstStyle/>
          <a:p>
            <a:r>
              <a:rPr lang="pl-PL" dirty="0"/>
              <a:t>Harmonogram realizacji pracy dyplomowej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0A776A-454A-4296-87D5-3BD212BAF885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3502165297"/>
              </p:ext>
            </p:extLst>
          </p:nvPr>
        </p:nvGraphicFramePr>
        <p:xfrm>
          <a:off x="546098" y="532585"/>
          <a:ext cx="11360152" cy="52776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84003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4003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4003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40038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</a:tblGrid>
              <a:tr h="506895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Etap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Produkt</a:t>
                      </a:r>
                      <a:endParaRPr lang="en-ZA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Początek</a:t>
                      </a:r>
                      <a:endParaRPr lang="en-ZA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Koniec</a:t>
                      </a:r>
                      <a:endParaRPr lang="en-ZA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596346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Charakterystyka dziedziny problemu</a:t>
                      </a:r>
                      <a:endParaRPr lang="en-ZA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Pierwsze trzy rozdziały pracy dyplomowej (charakterystyka, analiza oraz projekt systemu)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01.05.2019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30.06.2019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596346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Wizja oraz plan projektu</a:t>
                      </a:r>
                      <a:endParaRPr lang="en-ZA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01.06.2019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30.07.2019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596346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Analiza biznesowa</a:t>
                      </a:r>
                      <a:endParaRPr lang="en-ZA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01.08.2019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14.08.2019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596346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Projektowanie systemu</a:t>
                      </a:r>
                      <a:endParaRPr lang="en-ZA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14.08.2019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30.09.2019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596346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Implementacja funckcji systemu</a:t>
                      </a:r>
                      <a:endParaRPr lang="en-ZA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Kolejne trzy rodziały pracy dyplomowej (działająca, przetestowana aplikacja)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01.10.2019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31.10.2019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596346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Testowanie funkcji systemu</a:t>
                      </a:r>
                      <a:endParaRPr lang="en-ZA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01.12.2019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14.12.2019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6353"/>
                  </a:ext>
                </a:extLst>
              </a:tr>
              <a:tr h="596346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Wnioski oraz podsumowanie</a:t>
                      </a:r>
                      <a:endParaRPr lang="en-ZA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Skończona, gotowa praca dyplomowa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01.01.2020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10.01.2020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88242"/>
                  </a:ext>
                </a:extLst>
              </a:tr>
              <a:tr h="596346"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Finalny praca dyplomowej</a:t>
                      </a:r>
                      <a:endParaRPr lang="en-ZA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10.01.2020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10.01.2020</a:t>
                      </a:r>
                      <a:endParaRPr lang="en-ZA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96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Moving fast through a curved tunnel" title="Moving fast through a curved tunnel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3" b="23"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  <a:endParaRPr lang="en-US" dirty="0"/>
          </a:p>
        </p:txBody>
      </p:sp>
      <p:sp>
        <p:nvSpPr>
          <p:cNvPr id="14" name="design box">
            <a:extLst>
              <a:ext uri="{FF2B5EF4-FFF2-40B4-BE49-F238E27FC236}">
                <a16:creationId xmlns:a16="http://schemas.microsoft.com/office/drawing/2014/main" id="{C9AEF562-1B88-4933-832C-6BD075D1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Ko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07F99F3B-CCC1-4F7C-AFCC-BA449F64DB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l-PL" dirty="0"/>
              <a:t>Konrad Zadroga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ltGray"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/>
              <a:t>734178280</a:t>
            </a:r>
            <a:endParaRPr lang="en-US" dirty="0"/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ltGray">
          <a:xfrm>
            <a:off x="11498343" y="5533246"/>
            <a:ext cx="180909" cy="1809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konrad.zadroga@student.wat.edu.pl</a:t>
            </a:r>
            <a:endParaRPr lang="en-US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ltGray">
          <a:xfrm>
            <a:off x="11498343" y="5804226"/>
            <a:ext cx="180909" cy="18090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l-PL" dirty="0"/>
              <a:t>www.github.com/konradzadroga</a:t>
            </a:r>
            <a:endParaRPr lang="en-US" dirty="0"/>
          </a:p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ltGray">
          <a:xfrm>
            <a:off x="11487646" y="6075206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5400" dirty="0" err="1"/>
              <a:t>Zadania</a:t>
            </a:r>
            <a:r>
              <a:rPr lang="en-US" sz="5400" dirty="0"/>
              <a:t> do </a:t>
            </a:r>
            <a:r>
              <a:rPr lang="en-US" sz="5400" dirty="0" err="1"/>
              <a:t>realizacji</a:t>
            </a:r>
            <a:endParaRPr lang="en-US" sz="54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Zadania</a:t>
            </a:r>
            <a:r>
              <a:rPr lang="en-US" dirty="0"/>
              <a:t>, </a:t>
            </a:r>
            <a:r>
              <a:rPr lang="en-US" dirty="0" err="1"/>
              <a:t>kt</a:t>
            </a:r>
            <a:r>
              <a:rPr lang="pl-PL" dirty="0"/>
              <a:t>óre muszą zostać zrealizowane, aby w pełni spełnić założenia dotyczące pracy dyplomowej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74701" y="3880311"/>
            <a:ext cx="5472000" cy="2442088"/>
          </a:xfrm>
        </p:spPr>
        <p:txBody>
          <a:bodyPr/>
          <a:lstStyle/>
          <a:p>
            <a:pPr lvl="0"/>
            <a:r>
              <a:rPr lang="pl-PL" dirty="0"/>
              <a:t>Opracowanie charakterystyki administrowania ośrodkiem szkolenia kierowców w wybranym zakresie</a:t>
            </a:r>
          </a:p>
          <a:p>
            <a:pPr lvl="0"/>
            <a:r>
              <a:rPr lang="pl-PL" dirty="0"/>
              <a:t>Opracowanie i analiza procesów biznesowych</a:t>
            </a:r>
          </a:p>
          <a:p>
            <a:pPr lvl="0"/>
            <a:r>
              <a:rPr lang="pl-PL" dirty="0"/>
              <a:t>Opracowanie specyfikacji wymagań, która będzie służyć jako wytyczne do budowy aplikacji</a:t>
            </a:r>
          </a:p>
          <a:p>
            <a:pPr lvl="0"/>
            <a:r>
              <a:rPr lang="pl-PL" dirty="0"/>
              <a:t>Zaproponowanie koncepcji i projekt informatycznego wspomagania administrowania ośrodkiem szkolenia kierowców</a:t>
            </a:r>
          </a:p>
          <a:p>
            <a:pPr lvl="0"/>
            <a:r>
              <a:rPr lang="pl-PL" dirty="0"/>
              <a:t>Wybór stosu technologicznego, czyli narzędzi i technologii, które zostaną wykorzystane do budowy aplikacji</a:t>
            </a:r>
          </a:p>
          <a:p>
            <a:pPr lvl="0"/>
            <a:r>
              <a:rPr lang="pl-PL" dirty="0"/>
              <a:t>Budowa szkieletu aplikacji wraz z implementacją wybranych funkcji</a:t>
            </a:r>
          </a:p>
          <a:p>
            <a:pPr lvl="0"/>
            <a:r>
              <a:rPr lang="pl-PL" dirty="0"/>
              <a:t>Przeprowadzenie testów i weryfikacji aplikacji</a:t>
            </a:r>
          </a:p>
          <a:p>
            <a:pPr lvl="0"/>
            <a:r>
              <a:rPr lang="pl-PL" dirty="0"/>
              <a:t>Sformułowanie podsumowania oraz wniosków końcowych</a:t>
            </a:r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sz="5400" dirty="0"/>
              <a:t>Cel pracy dyplomowej</a:t>
            </a:r>
            <a:endParaRPr lang="en-US" sz="54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Cel, który ma za zadanie spełnić sukcesywnie ukończony proces realizacji pracy dyplomowej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21354" y="2741977"/>
            <a:ext cx="5472000" cy="2442088"/>
          </a:xfrm>
        </p:spPr>
        <p:txBody>
          <a:bodyPr/>
          <a:lstStyle/>
          <a:p>
            <a:pPr marL="0" lvl="0" indent="0">
              <a:buNone/>
            </a:pPr>
            <a:r>
              <a:rPr lang="pl-PL" dirty="0"/>
              <a:t>Celem mojej pracy dyplomowej jest projekt i implementacja systemu informatycznego, który będzie możliwy do zaimplementowania w realnym ośrodku szkolenia kierowców i który będzie wspomagał taki ośrodek w takim zakresie jak:</a:t>
            </a:r>
          </a:p>
          <a:p>
            <a:r>
              <a:rPr lang="pl-PL" dirty="0"/>
              <a:t>Rejestracja online na kursy prawa jazdy różnych kategorii</a:t>
            </a:r>
          </a:p>
          <a:p>
            <a:r>
              <a:rPr lang="pl-PL" dirty="0"/>
              <a:t>Interakcja pomiędzy instruktorem, a kursantem, np. poprzez możliwość wysyłania do siebie nawzajem wiadomości, a także poprzez funkcję ustalania terminu zajęć praktycznych za pośrednictwem aplikacji</a:t>
            </a:r>
          </a:p>
          <a:p>
            <a:r>
              <a:rPr lang="pl-PL" dirty="0"/>
              <a:t>Śledzenie postępów kursu przez kurstanta online</a:t>
            </a:r>
          </a:p>
          <a:p>
            <a:r>
              <a:rPr lang="pl-PL" dirty="0"/>
              <a:t>Przechowywanie danych o wszystkich kursach</a:t>
            </a:r>
          </a:p>
          <a:p>
            <a:r>
              <a:rPr lang="pl-PL" dirty="0"/>
              <a:t>Kontakt z ośrodkiem szkolenia kierowców za pomocą formularza online.  </a:t>
            </a:r>
          </a:p>
          <a:p>
            <a:pPr lvl="0"/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sz="4400" dirty="0"/>
              <a:t>Zidentyfikowane problemy</a:t>
            </a:r>
            <a:endParaRPr lang="en-US" sz="44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Problemy, które zostały zidentyfikowane w pierwszym etapie wytwarzania pracy dyplomowej.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21354" y="2741977"/>
            <a:ext cx="5472000" cy="2442088"/>
          </a:xfrm>
        </p:spPr>
        <p:txBody>
          <a:bodyPr/>
          <a:lstStyle/>
          <a:p>
            <a:r>
              <a:rPr lang="pl-PL" dirty="0"/>
              <a:t>Obowiązek korzystania z wielu różnych technologii, również takich z którymi mam do czynienia po raz pierwszy</a:t>
            </a:r>
          </a:p>
          <a:p>
            <a:r>
              <a:rPr lang="pl-PL" dirty="0"/>
              <a:t>Brak konkretnego ośrodka dla którego będzie wytwarzany system informatyczny</a:t>
            </a:r>
          </a:p>
          <a:p>
            <a:r>
              <a:rPr lang="pl-PL" dirty="0"/>
              <a:t>Mechanizmy zabezpieczeń muszą być bardzo dokładne, co jest trudne w realizacji</a:t>
            </a:r>
          </a:p>
          <a:p>
            <a:pPr lvl="0"/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6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0" y="804500"/>
            <a:ext cx="4416588" cy="3818712"/>
          </a:xfrm>
        </p:spPr>
        <p:txBody>
          <a:bodyPr/>
          <a:lstStyle/>
          <a:p>
            <a:pPr algn="l"/>
            <a:r>
              <a:rPr lang="pl-PL" dirty="0"/>
              <a:t>Etapy realizacji pracy dyplomowej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</p:spPr>
        <p:txBody>
          <a:bodyPr/>
          <a:lstStyle/>
          <a:p>
            <a:pPr algn="l"/>
            <a:r>
              <a:rPr lang="pl-PL" dirty="0"/>
              <a:t>Opis kolejnych etapów, które prowadzić będą do ukończenia procesu realizacji pracy dyplomowej.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sz="5400" dirty="0"/>
              <a:t>Planowanie systemu</a:t>
            </a:r>
            <a:endParaRPr lang="en-US" sz="54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Jest to etap podczas, którego realizowany jest plan realizacji systemu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350090"/>
            <a:ext cx="5472000" cy="2442088"/>
          </a:xfrm>
        </p:spPr>
        <p:txBody>
          <a:bodyPr/>
          <a:lstStyle/>
          <a:p>
            <a:pPr marL="0" lvl="0" indent="0">
              <a:buNone/>
            </a:pPr>
            <a:r>
              <a:rPr lang="pl-PL" dirty="0"/>
              <a:t>Na etapie planowania systemu musi powstać jego wizja. </a:t>
            </a:r>
          </a:p>
          <a:p>
            <a:pPr marL="0" lvl="0" indent="0">
              <a:buNone/>
            </a:pPr>
            <a:r>
              <a:rPr lang="pl-PL" dirty="0"/>
              <a:t>Należy zastanowić się jak w najlepszy możliwy sposób pogodzić wizję systemu uwzględniając niezależne od siebie czynniki takie jak:</a:t>
            </a:r>
          </a:p>
          <a:p>
            <a:r>
              <a:rPr lang="pl-PL" dirty="0"/>
              <a:t>Zakres</a:t>
            </a:r>
          </a:p>
          <a:p>
            <a:r>
              <a:rPr lang="pl-PL" dirty="0"/>
              <a:t>Czas</a:t>
            </a:r>
          </a:p>
          <a:p>
            <a:r>
              <a:rPr lang="pl-PL" dirty="0"/>
              <a:t>Koszt</a:t>
            </a:r>
          </a:p>
          <a:p>
            <a:r>
              <a:rPr lang="pl-PL" dirty="0"/>
              <a:t>Jakość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4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sz="5400" dirty="0"/>
              <a:t>Analiza biznesowa</a:t>
            </a:r>
            <a:endParaRPr lang="en-US" sz="54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Jest to etap podczas, którego przeprowadzana jest analiza biznesowa i specyfikowane są wymagania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350090"/>
            <a:ext cx="5472000" cy="2442088"/>
          </a:xfrm>
        </p:spPr>
        <p:txBody>
          <a:bodyPr/>
          <a:lstStyle/>
          <a:p>
            <a:pPr marL="0" lvl="0" indent="0">
              <a:buNone/>
            </a:pPr>
            <a:r>
              <a:rPr lang="pl-PL" dirty="0"/>
              <a:t>Na etapie analizy biznesowej przeprowadzane są działania, które diagnozują i prognozują organizacje oraz otoczenie wokół niej. Dzięki tym działaniom można sformułować odpowiedni plan działania na zbudowanie i realizację całego procesu wytwarzania  systemu.</a:t>
            </a:r>
          </a:p>
          <a:p>
            <a:pPr marL="0" lvl="0" indent="0">
              <a:buNone/>
            </a:pPr>
            <a:r>
              <a:rPr lang="pl-PL" dirty="0"/>
              <a:t>Na tym etapie realizowane są:</a:t>
            </a:r>
          </a:p>
          <a:p>
            <a:r>
              <a:rPr lang="pl-PL" dirty="0"/>
              <a:t>Identyfikacja procesów biznesowych</a:t>
            </a:r>
          </a:p>
          <a:p>
            <a:r>
              <a:rPr lang="pl-PL" dirty="0"/>
              <a:t>Specyfikacja wymagań funkcjonalnych</a:t>
            </a:r>
          </a:p>
          <a:p>
            <a:r>
              <a:rPr lang="pl-PL" dirty="0"/>
              <a:t>Specyfikacja wymagań pozafunkcjonalnych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5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sz="3200" dirty="0"/>
              <a:t>Identyfikacja procesów biznesowych</a:t>
            </a:r>
            <a:endParaRPr lang="en-US" sz="32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Kluczowym kroki w procesie modernizacji procesów biznesowych organizacji, inicjuje ich modelowanie oraz analizę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350090"/>
            <a:ext cx="5472000" cy="2442088"/>
          </a:xfrm>
        </p:spPr>
        <p:txBody>
          <a:bodyPr/>
          <a:lstStyle/>
          <a:p>
            <a:pPr marL="0" lvl="0" indent="0">
              <a:buNone/>
            </a:pPr>
            <a:r>
              <a:rPr lang="pl-PL" sz="2800" dirty="0"/>
              <a:t>Identyfikacja procesów biznesowych jest to jedna z głównych elementów analizy biznesowej i jednocześnie jedna z najważniejszych jej części. Każda firma, organizacja posiada procesy biznesowe. W celu odpowiedniego działania i realizacji procesów biznesowych konieczna jest ich identyfikacja, modelowanie i optymalizacja.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8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night sky of stars from a lake with snowy mountains in a distance" title="night sky of stars from a lake with snowy mountains in a distance">
            <a:extLst>
              <a:ext uri="{FF2B5EF4-FFF2-40B4-BE49-F238E27FC236}">
                <a16:creationId xmlns:a16="http://schemas.microsoft.com/office/drawing/2014/main" id="{6F46B4AA-6EFC-4D15-AB45-03C3B131FC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100" dirty="0"/>
              <a:t>Proces wnioskowania o paszport (notacja BPMN, model AS-IS)</a:t>
            </a:r>
            <a:endParaRPr lang="en-US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CD298-C828-4E2A-BD22-0977ABD0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04" y="1288834"/>
            <a:ext cx="10543592" cy="49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AAS_v7" id="{36560855-AE48-45CF-878C-1C6B3D0F1D7B}" vid="{04D836E4-5982-43F8-AA10-69270D1B38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7CDC51-B329-4B42-A6BA-DEECCF4DD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CF2BA7-0062-4891-9E27-12FDBCAC65D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4A2ABDF-D598-4D0B-98AA-F591A2A4B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690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Times New Roman</vt:lpstr>
      <vt:lpstr>Office Theme</vt:lpstr>
      <vt:lpstr>Seminarium dymplomowe Projekt i implementacja aplikacji internetowej wspomagającej administrowanie ośrodkiem szkolenia kierowców w wybranym zakresie  </vt:lpstr>
      <vt:lpstr>Zadania do realizacji</vt:lpstr>
      <vt:lpstr>Cel pracy dyplomowej</vt:lpstr>
      <vt:lpstr>Zidentyfikowane problemy</vt:lpstr>
      <vt:lpstr>Etapy realizacji pracy dyplomowej</vt:lpstr>
      <vt:lpstr>Planowanie systemu</vt:lpstr>
      <vt:lpstr>Analiza biznesowa</vt:lpstr>
      <vt:lpstr>Identyfikacja procesów biznesowych</vt:lpstr>
      <vt:lpstr>Proces wnioskowania o paszport (notacja BPMN, model AS-IS)</vt:lpstr>
      <vt:lpstr>Proces realizacji paszportu (notacja BPMN, model AS-IS)</vt:lpstr>
      <vt:lpstr>Projektowanie systemu</vt:lpstr>
      <vt:lpstr>Technologie i narzędzia</vt:lpstr>
      <vt:lpstr>Warstwa danych</vt:lpstr>
      <vt:lpstr>Warstwa backendowa</vt:lpstr>
      <vt:lpstr>Warstwa frontendowa</vt:lpstr>
      <vt:lpstr>Harmonogram realizacji pracy dyplomowej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2019-06-07T08:28:50Z</dcterms:created>
  <dcterms:modified xsi:type="dcterms:W3CDTF">2019-06-07T12:42:30Z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