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C8193C-CFF4-4820-8B5D-CC3930AA3CC7}" v="4" dt="2021-04-25T16:11:27.5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wid" userId="f5dee07864d5893e" providerId="LiveId" clId="{E4C8193C-CFF4-4820-8B5D-CC3930AA3CC7}"/>
    <pc:docChg chg="custSel addSld delSld modSld">
      <pc:chgData name="dawid" userId="f5dee07864d5893e" providerId="LiveId" clId="{E4C8193C-CFF4-4820-8B5D-CC3930AA3CC7}" dt="2021-04-25T16:11:36.279" v="142" actId="1076"/>
      <pc:docMkLst>
        <pc:docMk/>
      </pc:docMkLst>
      <pc:sldChg chg="modSp mod">
        <pc:chgData name="dawid" userId="f5dee07864d5893e" providerId="LiveId" clId="{E4C8193C-CFF4-4820-8B5D-CC3930AA3CC7}" dt="2021-04-25T13:46:19.190" v="113" actId="1076"/>
        <pc:sldMkLst>
          <pc:docMk/>
          <pc:sldMk cId="789043715" sldId="261"/>
        </pc:sldMkLst>
        <pc:spChg chg="mod">
          <ac:chgData name="dawid" userId="f5dee07864d5893e" providerId="LiveId" clId="{E4C8193C-CFF4-4820-8B5D-CC3930AA3CC7}" dt="2021-04-25T13:46:08.413" v="109" actId="20577"/>
          <ac:spMkLst>
            <pc:docMk/>
            <pc:sldMk cId="789043715" sldId="261"/>
            <ac:spMk id="3" creationId="{89D3663C-903D-4D1B-AD6A-785DECEA30D9}"/>
          </ac:spMkLst>
        </pc:spChg>
        <pc:grpChg chg="mod">
          <ac:chgData name="dawid" userId="f5dee07864d5893e" providerId="LiveId" clId="{E4C8193C-CFF4-4820-8B5D-CC3930AA3CC7}" dt="2021-04-25T13:46:19.190" v="113" actId="1076"/>
          <ac:grpSpMkLst>
            <pc:docMk/>
            <pc:sldMk cId="789043715" sldId="261"/>
            <ac:grpSpMk id="8" creationId="{45050038-6902-454E-AAD3-C4167322CE5D}"/>
          </ac:grpSpMkLst>
        </pc:grpChg>
      </pc:sldChg>
      <pc:sldChg chg="addSp modSp mod">
        <pc:chgData name="dawid" userId="f5dee07864d5893e" providerId="LiveId" clId="{E4C8193C-CFF4-4820-8B5D-CC3930AA3CC7}" dt="2021-04-25T16:11:36.279" v="142" actId="1076"/>
        <pc:sldMkLst>
          <pc:docMk/>
          <pc:sldMk cId="967196746" sldId="263"/>
        </pc:sldMkLst>
        <pc:spChg chg="add mod">
          <ac:chgData name="dawid" userId="f5dee07864d5893e" providerId="LiveId" clId="{E4C8193C-CFF4-4820-8B5D-CC3930AA3CC7}" dt="2021-04-25T16:11:36.279" v="142" actId="1076"/>
          <ac:spMkLst>
            <pc:docMk/>
            <pc:sldMk cId="967196746" sldId="263"/>
            <ac:spMk id="8" creationId="{709948A5-3FBB-4C4B-90AA-996AC54213D1}"/>
          </ac:spMkLst>
        </pc:spChg>
        <pc:picChg chg="mod">
          <ac:chgData name="dawid" userId="f5dee07864d5893e" providerId="LiveId" clId="{E4C8193C-CFF4-4820-8B5D-CC3930AA3CC7}" dt="2021-04-25T16:11:19" v="135" actId="1076"/>
          <ac:picMkLst>
            <pc:docMk/>
            <pc:sldMk cId="967196746" sldId="263"/>
            <ac:picMk id="7" creationId="{39DB4725-A277-4701-8640-3E4E7E4B2C17}"/>
          </ac:picMkLst>
        </pc:picChg>
      </pc:sldChg>
      <pc:sldChg chg="modSp mod">
        <pc:chgData name="dawid" userId="f5dee07864d5893e" providerId="LiveId" clId="{E4C8193C-CFF4-4820-8B5D-CC3930AA3CC7}" dt="2021-04-25T13:46:16.240" v="112" actId="1076"/>
        <pc:sldMkLst>
          <pc:docMk/>
          <pc:sldMk cId="1220816148" sldId="264"/>
        </pc:sldMkLst>
        <pc:spChg chg="mod">
          <ac:chgData name="dawid" userId="f5dee07864d5893e" providerId="LiveId" clId="{E4C8193C-CFF4-4820-8B5D-CC3930AA3CC7}" dt="2021-04-25T13:46:12.933" v="111" actId="20577"/>
          <ac:spMkLst>
            <pc:docMk/>
            <pc:sldMk cId="1220816148" sldId="264"/>
            <ac:spMk id="3" creationId="{8749B8B7-DDB2-4132-8AE9-39654466519B}"/>
          </ac:spMkLst>
        </pc:spChg>
        <pc:grpChg chg="mod">
          <ac:chgData name="dawid" userId="f5dee07864d5893e" providerId="LiveId" clId="{E4C8193C-CFF4-4820-8B5D-CC3930AA3CC7}" dt="2021-04-25T13:46:16.240" v="112" actId="1076"/>
          <ac:grpSpMkLst>
            <pc:docMk/>
            <pc:sldMk cId="1220816148" sldId="264"/>
            <ac:grpSpMk id="6" creationId="{0F5B34BC-89D2-4DB7-BA70-EED89CB2F570}"/>
          </ac:grpSpMkLst>
        </pc:grpChg>
      </pc:sldChg>
      <pc:sldChg chg="modSp new mod">
        <pc:chgData name="dawid" userId="f5dee07864d5893e" providerId="LiveId" clId="{E4C8193C-CFF4-4820-8B5D-CC3930AA3CC7}" dt="2021-04-25T13:45:23.102" v="107" actId="20577"/>
        <pc:sldMkLst>
          <pc:docMk/>
          <pc:sldMk cId="2636875659" sldId="266"/>
        </pc:sldMkLst>
        <pc:spChg chg="mod">
          <ac:chgData name="dawid" userId="f5dee07864d5893e" providerId="LiveId" clId="{E4C8193C-CFF4-4820-8B5D-CC3930AA3CC7}" dt="2021-04-25T13:44:23.485" v="12" actId="20577"/>
          <ac:spMkLst>
            <pc:docMk/>
            <pc:sldMk cId="2636875659" sldId="266"/>
            <ac:spMk id="2" creationId="{CEAD1C4E-E686-4214-B230-11D19124CA2B}"/>
          </ac:spMkLst>
        </pc:spChg>
        <pc:spChg chg="mod">
          <ac:chgData name="dawid" userId="f5dee07864d5893e" providerId="LiveId" clId="{E4C8193C-CFF4-4820-8B5D-CC3930AA3CC7}" dt="2021-04-25T13:45:23.102" v="107" actId="20577"/>
          <ac:spMkLst>
            <pc:docMk/>
            <pc:sldMk cId="2636875659" sldId="266"/>
            <ac:spMk id="3" creationId="{1DBB2F36-F6BA-47F6-B2FD-D9001860653D}"/>
          </ac:spMkLst>
        </pc:spChg>
      </pc:sldChg>
      <pc:sldChg chg="addSp delSp modSp new mod">
        <pc:chgData name="dawid" userId="f5dee07864d5893e" providerId="LiveId" clId="{E4C8193C-CFF4-4820-8B5D-CC3930AA3CC7}" dt="2021-04-25T14:59:26.835" v="129"/>
        <pc:sldMkLst>
          <pc:docMk/>
          <pc:sldMk cId="3617611862" sldId="267"/>
        </pc:sldMkLst>
        <pc:spChg chg="mod">
          <ac:chgData name="dawid" userId="f5dee07864d5893e" providerId="LiveId" clId="{E4C8193C-CFF4-4820-8B5D-CC3930AA3CC7}" dt="2021-04-25T14:57:53.719" v="128" actId="20577"/>
          <ac:spMkLst>
            <pc:docMk/>
            <pc:sldMk cId="3617611862" sldId="267"/>
            <ac:spMk id="2" creationId="{836997F7-14FC-47E5-B25D-65F3D232FA4F}"/>
          </ac:spMkLst>
        </pc:spChg>
        <pc:spChg chg="del">
          <ac:chgData name="dawid" userId="f5dee07864d5893e" providerId="LiveId" clId="{E4C8193C-CFF4-4820-8B5D-CC3930AA3CC7}" dt="2021-04-25T14:59:26.835" v="129"/>
          <ac:spMkLst>
            <pc:docMk/>
            <pc:sldMk cId="3617611862" sldId="267"/>
            <ac:spMk id="3" creationId="{03B5E068-04EC-46CC-B017-E744954D4E97}"/>
          </ac:spMkLst>
        </pc:spChg>
        <pc:picChg chg="add mod">
          <ac:chgData name="dawid" userId="f5dee07864d5893e" providerId="LiveId" clId="{E4C8193C-CFF4-4820-8B5D-CC3930AA3CC7}" dt="2021-04-25T14:59:26.835" v="129"/>
          <ac:picMkLst>
            <pc:docMk/>
            <pc:sldMk cId="3617611862" sldId="267"/>
            <ac:picMk id="4" creationId="{5C887AAF-C153-4F85-BF2A-BD8EDAE7AFC4}"/>
          </ac:picMkLst>
        </pc:picChg>
      </pc:sldChg>
      <pc:sldChg chg="addSp delSp modSp add del mod">
        <pc:chgData name="dawid" userId="f5dee07864d5893e" providerId="LiveId" clId="{E4C8193C-CFF4-4820-8B5D-CC3930AA3CC7}" dt="2021-04-25T15:25:38.237" v="132" actId="47"/>
        <pc:sldMkLst>
          <pc:docMk/>
          <pc:sldMk cId="1764369728" sldId="268"/>
        </pc:sldMkLst>
        <pc:spChg chg="add mod">
          <ac:chgData name="dawid" userId="f5dee07864d5893e" providerId="LiveId" clId="{E4C8193C-CFF4-4820-8B5D-CC3930AA3CC7}" dt="2021-04-25T14:59:34.267" v="131" actId="478"/>
          <ac:spMkLst>
            <pc:docMk/>
            <pc:sldMk cId="1764369728" sldId="268"/>
            <ac:spMk id="5" creationId="{F4819666-2C82-41E3-8D5A-E1E780752B4A}"/>
          </ac:spMkLst>
        </pc:spChg>
        <pc:picChg chg="del">
          <ac:chgData name="dawid" userId="f5dee07864d5893e" providerId="LiveId" clId="{E4C8193C-CFF4-4820-8B5D-CC3930AA3CC7}" dt="2021-04-25T14:59:34.267" v="131" actId="478"/>
          <ac:picMkLst>
            <pc:docMk/>
            <pc:sldMk cId="1764369728" sldId="268"/>
            <ac:picMk id="4" creationId="{5C887AAF-C153-4F85-BF2A-BD8EDAE7AFC4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F67F-1A06-4E89-902C-2859F66AA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2D7D0-99D0-4F9D-AAA5-A29AB835D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8FB55-6530-45E5-94C2-282D28ED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FE20-4B42-4393-AB89-8959E87A6FB6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29BEB-42C4-4864-916E-29525349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E788F-E328-4D19-9F47-6CF5B71D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1314-FD34-4AEB-924E-0D588BF76E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29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C65B1-6B40-404D-8DCF-A45CC7C4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70833-2BAB-407A-98FE-4553F3A68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0A13C-E8DB-4B07-841E-A6996D4C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FE20-4B42-4393-AB89-8959E87A6FB6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D4FE4-BF11-4E3B-8E74-A0158443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6E361-FB5F-4725-BDFF-269EC21A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1314-FD34-4AEB-924E-0D588BF76E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93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2A8ACE-3BEC-49F4-B106-D655369D8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C0389-EE03-4947-BB0B-3FEE7F8CD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C27EA-B321-4ED8-8F61-C8F216B95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FE20-4B42-4393-AB89-8959E87A6FB6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92C97-8E3B-4DCF-89D0-22568036C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2A880-7802-4F0C-AE29-6CF49EA61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1314-FD34-4AEB-924E-0D588BF76E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97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4AAC-A6E3-4A8A-9FAD-ABD29E1C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0BCCB-4EF8-49B1-A1C7-ACF0722E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91962-946E-4AEE-AE91-35BB1537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FE20-4B42-4393-AB89-8959E87A6FB6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77AFD-52CF-4DC2-93A4-90027108D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43ACF-8FEA-49C0-A88D-B43EDE2E1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1314-FD34-4AEB-924E-0D588BF76E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31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5939-7AA6-48CE-A6B3-309C8618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9BFA4-9CF2-4E1E-A160-A0E6C961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0BC22-2666-4144-B7F1-4F6F950E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FE20-4B42-4393-AB89-8959E87A6FB6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17780-C2B3-43EB-AF7B-F64673C0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A2C85-5115-4A4A-ACA0-279C5439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1314-FD34-4AEB-924E-0D588BF76E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7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C27D-0AFE-4A86-B42A-E29058B4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00072-A00F-4E7C-9B43-B2910985D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35400-C663-4104-B0D4-70B8C8BD0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D5A3F-8CF4-45D5-A979-C1AFF5C6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FE20-4B42-4393-AB89-8959E87A6FB6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BF4E7-0017-4D11-B9C5-5123D0E9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F5193-5902-4034-8028-B1ED1188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1314-FD34-4AEB-924E-0D588BF76E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46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F0B7-068A-417A-AD9B-5B064389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D82FF-6D7E-4E71-9102-E876884C3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A0958-6DF4-40BB-A31B-F05A126E2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FE9C3C-A6E4-4BE2-A4BE-FB81C58E9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5F7B7-755E-4791-A054-19CE70586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855E9-1FCC-4B36-A88A-C8DDEDD9C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FE20-4B42-4393-AB89-8959E87A6FB6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E2A070-9A6E-4268-AA69-26E9F859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A1832F-D7CF-40E0-91F1-450CE1D7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1314-FD34-4AEB-924E-0D588BF76E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02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293D-8AF9-4818-B286-99389AA9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04017-FCAE-4807-8B7C-C0204419B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FE20-4B42-4393-AB89-8959E87A6FB6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88680-7167-432A-AED6-E8F1EF1D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15909-5BF7-405D-B98F-6012FA69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1314-FD34-4AEB-924E-0D588BF76E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52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2014C2-5AEE-42EE-AF3E-8C5E4F8B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FE20-4B42-4393-AB89-8959E87A6FB6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44276C-2C7C-4BAF-B67E-7D4C0E23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F2846-61A0-4D1B-8821-BD462CA2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1314-FD34-4AEB-924E-0D588BF76E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64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F9DA-9614-46C0-B4C7-DBF6DE5B3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82BC6-50DD-4E1C-A2F1-0AFE6CA84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CF36D-4BF2-4047-8943-899346163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295A7-0472-4C7F-B2F3-A36FAF91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FE20-4B42-4393-AB89-8959E87A6FB6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71E40-361D-46E0-90EE-01A28225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20AF8-4E45-4555-9C2D-11D5C786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1314-FD34-4AEB-924E-0D588BF76E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62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9691-A02C-40A8-BC03-9744A48E5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6C7FD-B2BA-4714-9E7B-072F3B771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59D20-E49E-4EF3-8D41-51BCBEBBB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C2AC0-12D9-417C-943F-FF92DF43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FE20-4B42-4393-AB89-8959E87A6FB6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70E28-7129-486F-8E76-27672524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D2C4B-4579-4001-925A-CBC96A00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1314-FD34-4AEB-924E-0D588BF76E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65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9092-4296-4B0D-A2BC-0C7C542A4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AA53D-A533-4EA9-9E24-35DFA87F6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2D746-95E3-49A0-941E-4C0773F79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AFE20-4B42-4393-AB89-8959E87A6FB6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0B878-266B-4CD8-97DA-DACDF25A7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9CBF4-43EB-415D-B001-5CEEED8C9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81314-FD34-4AEB-924E-0D588BF76E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57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A01E-A33A-4986-9AE7-8BE72E819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RDD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6CEE7-6CF0-4E03-99FC-E4FA524CF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78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97F7-14FC-47E5-B25D-65F3D232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TDT4265 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887AAF-C153-4F85-BF2A-BD8EDAE7A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6424"/>
            <a:ext cx="10515600" cy="32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11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1C4E-E686-4214-B230-11D19124C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2F36-F6BA-47F6-B2FD-D90018606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Cropping</a:t>
            </a:r>
          </a:p>
          <a:p>
            <a:r>
              <a:rPr lang="en-GB" dirty="0"/>
              <a:t>Tiling</a:t>
            </a:r>
          </a:p>
          <a:p>
            <a:r>
              <a:rPr lang="en-GB" dirty="0"/>
              <a:t>Augmentation</a:t>
            </a:r>
          </a:p>
          <a:p>
            <a:r>
              <a:rPr lang="en-GB" dirty="0"/>
              <a:t>Backbone model</a:t>
            </a:r>
          </a:p>
          <a:p>
            <a:r>
              <a:rPr lang="en-GB" dirty="0"/>
              <a:t>More testing on TDT4265</a:t>
            </a:r>
          </a:p>
        </p:txBody>
      </p:sp>
    </p:spTree>
    <p:extLst>
      <p:ext uri="{BB962C8B-B14F-4D97-AF65-F5344CB8AC3E}">
        <p14:creationId xmlns:p14="http://schemas.microsoft.com/office/powerpoint/2010/main" val="2636875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39AB-B3FA-4020-AE21-716E165E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6152C-D69A-4AAD-A33A-8FBDF4AF9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Xie</a:t>
            </a:r>
            <a:r>
              <a:rPr lang="en-US" dirty="0"/>
              <a:t>, S., et al., </a:t>
            </a:r>
            <a:r>
              <a:rPr lang="en-US" i="1" dirty="0"/>
              <a:t>Aggregated Residual Transformations for Deep Neural Networks.</a:t>
            </a:r>
            <a:r>
              <a:rPr lang="en-US" dirty="0"/>
              <a:t> </a:t>
            </a:r>
            <a:r>
              <a:rPr lang="en-US" dirty="0" err="1"/>
              <a:t>arXiv</a:t>
            </a:r>
            <a:r>
              <a:rPr lang="en-US" dirty="0"/>
              <a:t> pre-print server, 2017.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He, K., et al., </a:t>
            </a:r>
            <a:r>
              <a:rPr lang="en-US" i="1" dirty="0"/>
              <a:t>Deep Residual Learning for Image Recognition.</a:t>
            </a:r>
            <a:r>
              <a:rPr lang="en-US" dirty="0"/>
              <a:t> </a:t>
            </a:r>
            <a:r>
              <a:rPr lang="en-US" dirty="0" err="1"/>
              <a:t>arXiv</a:t>
            </a:r>
            <a:r>
              <a:rPr lang="en-US" dirty="0"/>
              <a:t> pre-print server, 2015.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Szegedy</a:t>
            </a:r>
            <a:r>
              <a:rPr lang="en-US" dirty="0"/>
              <a:t>, C., et al., </a:t>
            </a:r>
            <a:r>
              <a:rPr lang="en-US" i="1" dirty="0"/>
              <a:t>Rethinking the Inception Architecture for Computer Vision.</a:t>
            </a:r>
            <a:r>
              <a:rPr lang="en-US" dirty="0"/>
              <a:t> </a:t>
            </a:r>
            <a:r>
              <a:rPr lang="en-US" dirty="0" err="1"/>
              <a:t>arXiv</a:t>
            </a:r>
            <a:r>
              <a:rPr lang="en-US" dirty="0"/>
              <a:t> pre-print server, 2015.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Ashia</a:t>
            </a:r>
            <a:r>
              <a:rPr lang="en-US" dirty="0"/>
              <a:t>, et al., </a:t>
            </a:r>
            <a:r>
              <a:rPr lang="en-US" i="1" dirty="0"/>
              <a:t>The Marginal Value of Adaptive Gradient Methods in Machine Learning.</a:t>
            </a:r>
            <a:r>
              <a:rPr lang="en-US" dirty="0"/>
              <a:t> </a:t>
            </a:r>
            <a:r>
              <a:rPr lang="en-US" dirty="0" err="1"/>
              <a:t>arXiv</a:t>
            </a:r>
            <a:r>
              <a:rPr lang="en-US" dirty="0"/>
              <a:t> pre-print server, 2018.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Muthuraja</a:t>
            </a:r>
            <a:r>
              <a:rPr lang="en-US" dirty="0"/>
              <a:t>, M., et al., </a:t>
            </a:r>
            <a:r>
              <a:rPr lang="en-US" i="1" dirty="0"/>
              <a:t>Black-Box Optimization of Object Detector Scales.</a:t>
            </a:r>
            <a:r>
              <a:rPr lang="en-US" dirty="0"/>
              <a:t> </a:t>
            </a:r>
            <a:r>
              <a:rPr lang="en-US" dirty="0" err="1"/>
              <a:t>arXiv</a:t>
            </a:r>
            <a:r>
              <a:rPr lang="en-US" dirty="0"/>
              <a:t> pre-print server, 2020.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Zoph</a:t>
            </a:r>
            <a:r>
              <a:rPr lang="en-US" dirty="0"/>
              <a:t>, B., et al., </a:t>
            </a:r>
            <a:r>
              <a:rPr lang="en-US" i="1" dirty="0"/>
              <a:t>Learning Data Augmentation Strategies for Object Detection</a:t>
            </a:r>
            <a:r>
              <a:rPr lang="en-US" dirty="0"/>
              <a:t>. 2020, Springer International Publishing. p. 566-583.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Zhong, Z., et al., </a:t>
            </a:r>
            <a:r>
              <a:rPr lang="en-US" i="1" dirty="0"/>
              <a:t>Random Erasing Data Augmentation.</a:t>
            </a:r>
            <a:r>
              <a:rPr lang="en-US" dirty="0"/>
              <a:t> Proceedings of the AAAI Conference on Artificial Intelligence, 2020. </a:t>
            </a:r>
            <a:r>
              <a:rPr lang="en-US" b="1" dirty="0"/>
              <a:t>34</a:t>
            </a:r>
            <a:r>
              <a:rPr lang="en-US" dirty="0"/>
              <a:t>(07): p. 13001-13008.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Trong</a:t>
            </a:r>
            <a:r>
              <a:rPr lang="en-US" dirty="0"/>
              <a:t> and K. Yamamoto, </a:t>
            </a:r>
            <a:r>
              <a:rPr lang="en-US" i="1" dirty="0"/>
              <a:t>Resolving Class Imbalance in Object Detection with Weighted Cross Entropy Losses.</a:t>
            </a:r>
            <a:r>
              <a:rPr lang="en-US" dirty="0"/>
              <a:t> </a:t>
            </a:r>
            <a:r>
              <a:rPr lang="en-US" dirty="0" err="1"/>
              <a:t>arXiv</a:t>
            </a:r>
            <a:r>
              <a:rPr lang="en-US" dirty="0"/>
              <a:t> pre-print server, 2020.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Ozge</a:t>
            </a:r>
            <a:r>
              <a:rPr lang="en-US" dirty="0"/>
              <a:t> </a:t>
            </a:r>
            <a:r>
              <a:rPr lang="en-US" dirty="0" err="1"/>
              <a:t>Unel</a:t>
            </a:r>
            <a:r>
              <a:rPr lang="en-US" dirty="0"/>
              <a:t>, </a:t>
            </a:r>
            <a:r>
              <a:rPr lang="en-US" dirty="0" err="1"/>
              <a:t>F.a.O.</a:t>
            </a:r>
            <a:r>
              <a:rPr lang="en-US" dirty="0"/>
              <a:t>, </a:t>
            </a:r>
            <a:r>
              <a:rPr lang="en-US" dirty="0" err="1"/>
              <a:t>Burak</a:t>
            </a:r>
            <a:r>
              <a:rPr lang="en-US" dirty="0"/>
              <a:t> O. and </a:t>
            </a:r>
            <a:r>
              <a:rPr lang="en-US" dirty="0" err="1"/>
              <a:t>Cigla</a:t>
            </a:r>
            <a:r>
              <a:rPr lang="en-US" dirty="0"/>
              <a:t>, </a:t>
            </a:r>
            <a:r>
              <a:rPr lang="en-US" dirty="0" err="1"/>
              <a:t>Cevahir</a:t>
            </a:r>
            <a:r>
              <a:rPr lang="en-US" dirty="0"/>
              <a:t>, </a:t>
            </a:r>
            <a:r>
              <a:rPr lang="en-US" i="1" dirty="0"/>
              <a:t>The Power of Tiling for Small Object Detection.</a:t>
            </a:r>
            <a:r>
              <a:rPr lang="en-US" dirty="0"/>
              <a:t> 2019.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Li, Z., et al., </a:t>
            </a:r>
            <a:r>
              <a:rPr lang="en-US" i="1" dirty="0" err="1"/>
              <a:t>DetNet</a:t>
            </a:r>
            <a:r>
              <a:rPr lang="en-US" i="1" dirty="0"/>
              <a:t>: A Backbone network for Object Detection.</a:t>
            </a:r>
            <a:r>
              <a:rPr lang="en-US" dirty="0"/>
              <a:t> </a:t>
            </a:r>
            <a:r>
              <a:rPr lang="en-US" dirty="0" err="1"/>
              <a:t>arXiv</a:t>
            </a:r>
            <a:r>
              <a:rPr lang="en-US" dirty="0"/>
              <a:t> pre-print server, 2018.</a:t>
            </a:r>
            <a:endParaRPr lang="en-GB" dirty="0"/>
          </a:p>
          <a:p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209579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91F4C-116B-4197-89B3-5476DF6A3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Dataset: RDD2020</a:t>
            </a:r>
          </a:p>
        </p:txBody>
      </p:sp>
      <p:pic>
        <p:nvPicPr>
          <p:cNvPr id="4" name="Bilde 21">
            <a:extLst>
              <a:ext uri="{FF2B5EF4-FFF2-40B4-BE49-F238E27FC236}">
                <a16:creationId xmlns:a16="http://schemas.microsoft.com/office/drawing/2014/main" id="{44B2D393-E2B9-4DC1-B1E3-AE76911F20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791" y="2010755"/>
            <a:ext cx="5150177" cy="3880998"/>
          </a:xfrm>
          <a:prstGeom prst="rect">
            <a:avLst/>
          </a:prstGeom>
        </p:spPr>
      </p:pic>
      <p:pic>
        <p:nvPicPr>
          <p:cNvPr id="5" name="Bilde 19">
            <a:extLst>
              <a:ext uri="{FF2B5EF4-FFF2-40B4-BE49-F238E27FC236}">
                <a16:creationId xmlns:a16="http://schemas.microsoft.com/office/drawing/2014/main" id="{6422EF75-6C38-407B-9157-AE9672CBAE6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39" y="2010755"/>
            <a:ext cx="5229028" cy="388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0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3285-38CF-46DD-B3D2-F12C8B39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Dataset: TDT4265</a:t>
            </a:r>
          </a:p>
        </p:txBody>
      </p:sp>
      <p:pic>
        <p:nvPicPr>
          <p:cNvPr id="4" name="Bilde 24">
            <a:extLst>
              <a:ext uri="{FF2B5EF4-FFF2-40B4-BE49-F238E27FC236}">
                <a16:creationId xmlns:a16="http://schemas.microsoft.com/office/drawing/2014/main" id="{595A5E26-CFD6-4C10-863D-41E164B3339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3"/>
          <a:stretch/>
        </p:blipFill>
        <p:spPr>
          <a:xfrm>
            <a:off x="5945171" y="2174414"/>
            <a:ext cx="5658236" cy="3585361"/>
          </a:xfrm>
          <a:prstGeom prst="rect">
            <a:avLst/>
          </a:prstGeom>
        </p:spPr>
      </p:pic>
      <p:pic>
        <p:nvPicPr>
          <p:cNvPr id="5" name="Bilde 23">
            <a:extLst>
              <a:ext uri="{FF2B5EF4-FFF2-40B4-BE49-F238E27FC236}">
                <a16:creationId xmlns:a16="http://schemas.microsoft.com/office/drawing/2014/main" id="{B747F901-1AD5-41B3-ABE3-586590E3A13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29" y="2174415"/>
            <a:ext cx="5342642" cy="35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2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16FE-9A91-459F-94BC-0FB0D984D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Datasets: Classes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E444694-C998-45D1-A145-F91C6EA42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019" y="24886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3268501-26D6-4331-B9D4-383C3044FE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609719"/>
              </p:ext>
            </p:extLst>
          </p:nvPr>
        </p:nvGraphicFramePr>
        <p:xfrm>
          <a:off x="2441924" y="2828041"/>
          <a:ext cx="7308151" cy="2328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3819419" imgH="1342927" progId="Excel.Sheet.12">
                  <p:embed/>
                </p:oleObj>
              </mc:Choice>
              <mc:Fallback>
                <p:oleObj name="Worksheet" r:id="rId3" imgW="3819419" imgH="1342927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3268501-26D6-4331-B9D4-383C3044FE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924" y="2828041"/>
                        <a:ext cx="7308151" cy="23284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653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66B7D-1C72-4DF2-B2C3-841AA9AA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Backbone: ResNext50</a:t>
            </a:r>
          </a:p>
        </p:txBody>
      </p:sp>
      <p:pic>
        <p:nvPicPr>
          <p:cNvPr id="4" name="Bilde 13">
            <a:extLst>
              <a:ext uri="{FF2B5EF4-FFF2-40B4-BE49-F238E27FC236}">
                <a16:creationId xmlns:a16="http://schemas.microsoft.com/office/drawing/2014/main" id="{E75AD60B-864C-4EB4-99DD-8B98ADD2BE8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4706"/>
            <a:ext cx="5257800" cy="267985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19FE7F-E4B0-4F8F-A9D9-9B4CCA234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029639"/>
              </p:ext>
            </p:extLst>
          </p:nvPr>
        </p:nvGraphicFramePr>
        <p:xfrm>
          <a:off x="7042638" y="1389186"/>
          <a:ext cx="3736731" cy="491490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43616">
                  <a:extLst>
                    <a:ext uri="{9D8B030D-6E8A-4147-A177-3AD203B41FA5}">
                      <a16:colId xmlns:a16="http://schemas.microsoft.com/office/drawing/2014/main" val="1656311750"/>
                    </a:ext>
                  </a:extLst>
                </a:gridCol>
                <a:gridCol w="728036">
                  <a:extLst>
                    <a:ext uri="{9D8B030D-6E8A-4147-A177-3AD203B41FA5}">
                      <a16:colId xmlns:a16="http://schemas.microsoft.com/office/drawing/2014/main" val="620150115"/>
                    </a:ext>
                  </a:extLst>
                </a:gridCol>
                <a:gridCol w="1965079">
                  <a:extLst>
                    <a:ext uri="{9D8B030D-6E8A-4147-A177-3AD203B41FA5}">
                      <a16:colId xmlns:a16="http://schemas.microsoft.com/office/drawing/2014/main" val="1163522821"/>
                    </a:ext>
                  </a:extLst>
                </a:gridCol>
              </a:tblGrid>
              <a:tr h="1590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Output size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# block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716" marR="60716" marT="0" marB="0"/>
                </a:tc>
                <a:extLst>
                  <a:ext uri="{0D108BD9-81ED-4DB2-BD59-A6C34878D82A}">
                    <a16:rowId xmlns:a16="http://schemas.microsoft.com/office/drawing/2014/main" val="1427442489"/>
                  </a:ext>
                </a:extLst>
              </a:tr>
              <a:tr h="1590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250x250x64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Conv2d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716" marR="60716" marT="0" marB="0"/>
                </a:tc>
                <a:extLst>
                  <a:ext uri="{0D108BD9-81ED-4DB2-BD59-A6C34878D82A}">
                    <a16:rowId xmlns:a16="http://schemas.microsoft.com/office/drawing/2014/main" val="926772599"/>
                  </a:ext>
                </a:extLst>
              </a:tr>
              <a:tr h="1590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BatchNorm2d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716" marR="60716" marT="0" marB="0"/>
                </a:tc>
                <a:extLst>
                  <a:ext uri="{0D108BD9-81ED-4DB2-BD59-A6C34878D82A}">
                    <a16:rowId xmlns:a16="http://schemas.microsoft.com/office/drawing/2014/main" val="3381256800"/>
                  </a:ext>
                </a:extLst>
              </a:tr>
              <a:tr h="1590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ReLU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716" marR="60716" marT="0" marB="0"/>
                </a:tc>
                <a:extLst>
                  <a:ext uri="{0D108BD9-81ED-4DB2-BD59-A6C34878D82A}">
                    <a16:rowId xmlns:a16="http://schemas.microsoft.com/office/drawing/2014/main" val="3220319501"/>
                  </a:ext>
                </a:extLst>
              </a:tr>
              <a:tr h="1590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125x125x64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MaxPool2d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716" marR="60716" marT="0" marB="0"/>
                </a:tc>
                <a:extLst>
                  <a:ext uri="{0D108BD9-81ED-4DB2-BD59-A6C34878D82A}">
                    <a16:rowId xmlns:a16="http://schemas.microsoft.com/office/drawing/2014/main" val="372342008"/>
                  </a:ext>
                </a:extLst>
              </a:tr>
              <a:tr h="69927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125x125x256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977900" algn="l"/>
                        </a:tabLst>
                      </a:pPr>
                      <a:r>
                        <a:rPr lang="en-GB" sz="1100">
                          <a:effectLst/>
                        </a:rPr>
                        <a:t>Bottleneck0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977900" algn="l"/>
                        </a:tabLst>
                      </a:pPr>
                      <a:r>
                        <a:rPr lang="en-GB" sz="1100">
                          <a:effectLst/>
                        </a:rPr>
                        <a:t>Bottleneck1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977900" algn="l"/>
                        </a:tabLst>
                      </a:pPr>
                      <a:r>
                        <a:rPr lang="en-GB" sz="1100">
                          <a:effectLst/>
                        </a:rPr>
                        <a:t>Bottleneck2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716" marR="60716" marT="0" marB="0"/>
                </a:tc>
                <a:extLst>
                  <a:ext uri="{0D108BD9-81ED-4DB2-BD59-A6C34878D82A}">
                    <a16:rowId xmlns:a16="http://schemas.microsoft.com/office/drawing/2014/main" val="509617749"/>
                  </a:ext>
                </a:extLst>
              </a:tr>
              <a:tr h="96939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63x63x512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977900" algn="l"/>
                        </a:tabLst>
                      </a:pPr>
                      <a:r>
                        <a:rPr lang="en-GB" sz="1100">
                          <a:effectLst/>
                        </a:rPr>
                        <a:t>Bottleneck0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977900" algn="l"/>
                        </a:tabLst>
                      </a:pPr>
                      <a:r>
                        <a:rPr lang="en-GB" sz="1100">
                          <a:effectLst/>
                        </a:rPr>
                        <a:t>Bottleneck1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Bottleneck2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Bottleneck3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716" marR="60716" marT="0" marB="0"/>
                </a:tc>
                <a:extLst>
                  <a:ext uri="{0D108BD9-81ED-4DB2-BD59-A6C34878D82A}">
                    <a16:rowId xmlns:a16="http://schemas.microsoft.com/office/drawing/2014/main" val="1469546479"/>
                  </a:ext>
                </a:extLst>
              </a:tr>
              <a:tr h="15096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32x32x1024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977900" algn="l"/>
                        </a:tabLst>
                      </a:pPr>
                      <a:r>
                        <a:rPr lang="en-GB" sz="1100">
                          <a:effectLst/>
                        </a:rPr>
                        <a:t>Bottleneck0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977900" algn="l"/>
                        </a:tabLst>
                      </a:pPr>
                      <a:r>
                        <a:rPr lang="en-GB" sz="1100">
                          <a:effectLst/>
                        </a:rPr>
                        <a:t>Bottleneck1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Bottleneck2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977900" algn="l"/>
                        </a:tabLst>
                      </a:pPr>
                      <a:r>
                        <a:rPr lang="en-GB" sz="1100">
                          <a:effectLst/>
                        </a:rPr>
                        <a:t>Bottleneck3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977900" algn="l"/>
                        </a:tabLst>
                      </a:pPr>
                      <a:r>
                        <a:rPr lang="en-GB" sz="1100">
                          <a:effectLst/>
                        </a:rPr>
                        <a:t>Bottleneck4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977900" algn="l"/>
                        </a:tabLst>
                      </a:pPr>
                      <a:r>
                        <a:rPr lang="en-GB" sz="1100">
                          <a:effectLst/>
                        </a:rPr>
                        <a:t>Bottleneck5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716" marR="60716" marT="0" marB="0"/>
                </a:tc>
                <a:extLst>
                  <a:ext uri="{0D108BD9-81ED-4DB2-BD59-A6C34878D82A}">
                    <a16:rowId xmlns:a16="http://schemas.microsoft.com/office/drawing/2014/main" val="1181428179"/>
                  </a:ext>
                </a:extLst>
              </a:tr>
              <a:tr h="69927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16x16x2048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7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977900" algn="l"/>
                        </a:tabLst>
                      </a:pPr>
                      <a:r>
                        <a:rPr lang="en-GB" sz="1100" dirty="0">
                          <a:effectLst/>
                        </a:rPr>
                        <a:t>Bottleneck0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977900" algn="l"/>
                        </a:tabLst>
                      </a:pPr>
                      <a:r>
                        <a:rPr lang="en-GB" sz="1100" dirty="0">
                          <a:effectLst/>
                        </a:rPr>
                        <a:t>Bottleneck1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977900" algn="l"/>
                        </a:tabLst>
                      </a:pPr>
                      <a:r>
                        <a:rPr lang="en-GB" sz="1100" dirty="0">
                          <a:effectLst/>
                        </a:rPr>
                        <a:t>Bottleneck2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716" marR="60716" marT="0" marB="0"/>
                </a:tc>
                <a:extLst>
                  <a:ext uri="{0D108BD9-81ED-4DB2-BD59-A6C34878D82A}">
                    <a16:rowId xmlns:a16="http://schemas.microsoft.com/office/drawing/2014/main" val="1257790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47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DD5E-CCE5-4828-A778-1C4D28BE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RDD2020: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3663C-903D-4D1B-AD6A-785DECEA3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9792" cy="4351338"/>
          </a:xfrm>
        </p:spPr>
        <p:txBody>
          <a:bodyPr/>
          <a:lstStyle/>
          <a:p>
            <a:r>
              <a:rPr lang="en-GB" dirty="0"/>
              <a:t>Optimizer</a:t>
            </a:r>
          </a:p>
          <a:p>
            <a:r>
              <a:rPr lang="en-GB" dirty="0"/>
              <a:t>Image size</a:t>
            </a:r>
          </a:p>
          <a:p>
            <a:r>
              <a:rPr lang="en-GB" dirty="0"/>
              <a:t>Data augmentation</a:t>
            </a:r>
          </a:p>
          <a:p>
            <a:r>
              <a:rPr lang="en-GB" dirty="0"/>
              <a:t>Priors settings</a:t>
            </a:r>
          </a:p>
          <a:p>
            <a:r>
              <a:rPr lang="en-GB" dirty="0"/>
              <a:t>Weighted loss</a:t>
            </a:r>
          </a:p>
        </p:txBody>
      </p:sp>
      <p:grpSp>
        <p:nvGrpSpPr>
          <p:cNvPr id="8" name="Gruppe 34">
            <a:extLst>
              <a:ext uri="{FF2B5EF4-FFF2-40B4-BE49-F238E27FC236}">
                <a16:creationId xmlns:a16="http://schemas.microsoft.com/office/drawing/2014/main" id="{45050038-6902-454E-AAD3-C4167322CE5D}"/>
              </a:ext>
            </a:extLst>
          </p:cNvPr>
          <p:cNvGrpSpPr/>
          <p:nvPr/>
        </p:nvGrpSpPr>
        <p:grpSpPr>
          <a:xfrm>
            <a:off x="6851082" y="1825625"/>
            <a:ext cx="4199792" cy="3321409"/>
            <a:chOff x="0" y="0"/>
            <a:chExt cx="2907030" cy="2189480"/>
          </a:xfrm>
        </p:grpSpPr>
        <p:pic>
          <p:nvPicPr>
            <p:cNvPr id="10" name="Bilde 29">
              <a:extLst>
                <a:ext uri="{FF2B5EF4-FFF2-40B4-BE49-F238E27FC236}">
                  <a16:creationId xmlns:a16="http://schemas.microsoft.com/office/drawing/2014/main" id="{1101615C-215F-41B1-B8E4-419B1232A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907030" cy="2189480"/>
            </a:xfrm>
            <a:prstGeom prst="rect">
              <a:avLst/>
            </a:prstGeom>
          </p:spPr>
        </p:pic>
        <p:cxnSp>
          <p:nvCxnSpPr>
            <p:cNvPr id="11" name="Rett linje 30">
              <a:extLst>
                <a:ext uri="{FF2B5EF4-FFF2-40B4-BE49-F238E27FC236}">
                  <a16:creationId xmlns:a16="http://schemas.microsoft.com/office/drawing/2014/main" id="{926E4C8E-70C0-441A-BF2F-7456AECD627F}"/>
                </a:ext>
              </a:extLst>
            </p:cNvPr>
            <p:cNvCxnSpPr/>
            <p:nvPr/>
          </p:nvCxnSpPr>
          <p:spPr>
            <a:xfrm flipH="1" flipV="1">
              <a:off x="411125" y="120502"/>
              <a:ext cx="7089" cy="187841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Rett linje 31">
              <a:extLst>
                <a:ext uri="{FF2B5EF4-FFF2-40B4-BE49-F238E27FC236}">
                  <a16:creationId xmlns:a16="http://schemas.microsoft.com/office/drawing/2014/main" id="{8E4A8F75-46B2-4867-B87A-2A3904B08707}"/>
                </a:ext>
              </a:extLst>
            </p:cNvPr>
            <p:cNvCxnSpPr/>
            <p:nvPr/>
          </p:nvCxnSpPr>
          <p:spPr>
            <a:xfrm flipH="1" flipV="1">
              <a:off x="723014" y="113414"/>
              <a:ext cx="7089" cy="187841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Rett linje 32">
              <a:extLst>
                <a:ext uri="{FF2B5EF4-FFF2-40B4-BE49-F238E27FC236}">
                  <a16:creationId xmlns:a16="http://schemas.microsoft.com/office/drawing/2014/main" id="{69940449-7ED1-4625-822F-6C0417DFCBDD}"/>
                </a:ext>
              </a:extLst>
            </p:cNvPr>
            <p:cNvCxnSpPr/>
            <p:nvPr/>
          </p:nvCxnSpPr>
          <p:spPr>
            <a:xfrm flipH="1" flipV="1">
              <a:off x="1098697" y="120502"/>
              <a:ext cx="7089" cy="187841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Rett linje 33">
              <a:extLst>
                <a:ext uri="{FF2B5EF4-FFF2-40B4-BE49-F238E27FC236}">
                  <a16:creationId xmlns:a16="http://schemas.microsoft.com/office/drawing/2014/main" id="{C74F599C-AA4F-4E49-B3DB-301A6D7B8B41}"/>
                </a:ext>
              </a:extLst>
            </p:cNvPr>
            <p:cNvCxnSpPr/>
            <p:nvPr/>
          </p:nvCxnSpPr>
          <p:spPr>
            <a:xfrm flipH="1" flipV="1">
              <a:off x="1516911" y="120502"/>
              <a:ext cx="7089" cy="187841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904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397E-C21E-4A62-9050-D37E2593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RDD2020: Results</a:t>
            </a:r>
          </a:p>
        </p:txBody>
      </p:sp>
      <p:pic>
        <p:nvPicPr>
          <p:cNvPr id="4" name="Bilde 46">
            <a:extLst>
              <a:ext uri="{FF2B5EF4-FFF2-40B4-BE49-F238E27FC236}">
                <a16:creationId xmlns:a16="http://schemas.microsoft.com/office/drawing/2014/main" id="{DB711B84-AE30-4EB0-ACDB-FC478998BA7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84" y="1872761"/>
            <a:ext cx="10937631" cy="378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1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B7E8-7A13-4A34-8A18-9AC77BD56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RDD2020: Results</a:t>
            </a:r>
          </a:p>
        </p:txBody>
      </p:sp>
      <p:pic>
        <p:nvPicPr>
          <p:cNvPr id="7" name="Bilde 45">
            <a:extLst>
              <a:ext uri="{FF2B5EF4-FFF2-40B4-BE49-F238E27FC236}">
                <a16:creationId xmlns:a16="http://schemas.microsoft.com/office/drawing/2014/main" id="{39DB4725-A277-4701-8640-3E4E7E4B2C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0" y="2385254"/>
            <a:ext cx="12095659" cy="2544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9948A5-3FBB-4C4B-90AA-996AC54213D1}"/>
              </a:ext>
            </a:extLst>
          </p:cNvPr>
          <p:cNvSpPr txBox="1"/>
          <p:nvPr/>
        </p:nvSpPr>
        <p:spPr>
          <a:xfrm>
            <a:off x="838200" y="5624511"/>
            <a:ext cx="483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Total runtime: 27.05731749534607</a:t>
            </a:r>
          </a:p>
          <a:p>
            <a:r>
              <a:rPr lang="en-GB" dirty="0"/>
              <a:t>FPS: 3.6958578771602273</a:t>
            </a:r>
          </a:p>
        </p:txBody>
      </p:sp>
    </p:spTree>
    <p:extLst>
      <p:ext uri="{BB962C8B-B14F-4D97-AF65-F5344CB8AC3E}">
        <p14:creationId xmlns:p14="http://schemas.microsoft.com/office/powerpoint/2010/main" val="967196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8E05-25E6-469A-BD89-3D166B7C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TDT4265: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9B8B7-DDB2-4132-8AE9-396544665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Image size</a:t>
            </a:r>
          </a:p>
          <a:p>
            <a:r>
              <a:rPr lang="en-GB" dirty="0"/>
              <a:t>Data augmentation</a:t>
            </a:r>
          </a:p>
          <a:p>
            <a:r>
              <a:rPr lang="en-GB" dirty="0"/>
              <a:t>Priors settings</a:t>
            </a:r>
          </a:p>
          <a:p>
            <a:r>
              <a:rPr lang="en-GB" dirty="0"/>
              <a:t>Weighted loss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F5B34BC-89D2-4DB7-BA70-EED89CB2F570}"/>
              </a:ext>
            </a:extLst>
          </p:cNvPr>
          <p:cNvGrpSpPr/>
          <p:nvPr/>
        </p:nvGrpSpPr>
        <p:grpSpPr>
          <a:xfrm>
            <a:off x="6358118" y="1772847"/>
            <a:ext cx="4654927" cy="3452829"/>
            <a:chOff x="0" y="0"/>
            <a:chExt cx="2795270" cy="2105025"/>
          </a:xfrm>
        </p:grpSpPr>
        <p:pic>
          <p:nvPicPr>
            <p:cNvPr id="8" name="Bilde 24">
              <a:extLst>
                <a:ext uri="{FF2B5EF4-FFF2-40B4-BE49-F238E27FC236}">
                  <a16:creationId xmlns:a16="http://schemas.microsoft.com/office/drawing/2014/main" id="{76D9A15B-AF0B-406C-B728-0CE5CFE55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795270" cy="2105025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2D1BCD3-2569-44ED-82A1-66CBF428E407}"/>
                </a:ext>
              </a:extLst>
            </p:cNvPr>
            <p:cNvCxnSpPr/>
            <p:nvPr/>
          </p:nvCxnSpPr>
          <p:spPr>
            <a:xfrm flipH="1" flipV="1">
              <a:off x="411125" y="120502"/>
              <a:ext cx="14177" cy="17933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6942C39-DD4B-45B0-92DB-0B10C5987D7D}"/>
                </a:ext>
              </a:extLst>
            </p:cNvPr>
            <p:cNvCxnSpPr/>
            <p:nvPr/>
          </p:nvCxnSpPr>
          <p:spPr>
            <a:xfrm flipH="1" flipV="1">
              <a:off x="595423" y="120502"/>
              <a:ext cx="14177" cy="17933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980DE71-5983-4F16-BE48-567F907D5726}"/>
                </a:ext>
              </a:extLst>
            </p:cNvPr>
            <p:cNvCxnSpPr/>
            <p:nvPr/>
          </p:nvCxnSpPr>
          <p:spPr>
            <a:xfrm flipH="1" flipV="1">
              <a:off x="808074" y="113414"/>
              <a:ext cx="14177" cy="17933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2AADFA-20A1-42A0-B3CA-E29E06EB4588}"/>
                </a:ext>
              </a:extLst>
            </p:cNvPr>
            <p:cNvCxnSpPr/>
            <p:nvPr/>
          </p:nvCxnSpPr>
          <p:spPr>
            <a:xfrm flipH="1" flipV="1">
              <a:off x="1141227" y="106326"/>
              <a:ext cx="14177" cy="17933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0816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337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Microsoft Excel Worksheet</vt:lpstr>
      <vt:lpstr>RDD project</vt:lpstr>
      <vt:lpstr>Dataset: RDD2020</vt:lpstr>
      <vt:lpstr>Dataset: TDT4265</vt:lpstr>
      <vt:lpstr>Datasets: Classes</vt:lpstr>
      <vt:lpstr>Backbone: ResNext50</vt:lpstr>
      <vt:lpstr>RDD2020: Training</vt:lpstr>
      <vt:lpstr>RDD2020: Results</vt:lpstr>
      <vt:lpstr>RDD2020: Results</vt:lpstr>
      <vt:lpstr>TDT4265: Training</vt:lpstr>
      <vt:lpstr>TDT4265 Result</vt:lpstr>
      <vt:lpstr>Further work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RDD project</dc:title>
  <dc:creator>Dawid Kalicki</dc:creator>
  <cp:lastModifiedBy>Dawid Kalicki</cp:lastModifiedBy>
  <cp:revision>3</cp:revision>
  <dcterms:created xsi:type="dcterms:W3CDTF">2021-04-25T13:22:35Z</dcterms:created>
  <dcterms:modified xsi:type="dcterms:W3CDTF">2021-04-25T16:11:38Z</dcterms:modified>
</cp:coreProperties>
</file>