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2" d="100"/>
          <a:sy n="72" d="100"/>
        </p:scale>
        <p:origin x="7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9D0E-7AD3-4159-97BD-8C97B465D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FC180E-9A67-44B6-9EF5-CFC577D3D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FFD7FA-C7C0-41BE-9338-7A3DB5697923}"/>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F2D5BB7E-1BD4-412C-A301-02DB43831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8EE61-B481-43BA-A057-8A5A4EF9901F}"/>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19199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EBF2-D0C2-428F-A70C-FCD3C40880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981F3-8FE5-4A02-AF84-BA582C273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60B8A-1787-4FCB-8D0B-EE89DD66C9E9}"/>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65EBBACA-807C-42D9-B725-7108FDAE4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0346B-C1E4-4A41-ACC7-4DDCD1348E54}"/>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372656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D8095-EAE4-42F5-896A-BC3B3783AD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A0E2BD-3D1B-499E-BE39-98E4D50C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D18F0-666E-4034-AD09-6C58015BB186}"/>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7A9F5789-85AB-464D-9F0C-4B6530BC0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EF794-2C2B-43F4-ADCF-81418E2A5141}"/>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322447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9AD6-A656-4F2F-B77B-88163AA0A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70FD7-E44B-48B1-BCAB-5A011554B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34B50-F2EA-4AAF-9634-CEF68F6AE8BE}"/>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F9A25E74-2B9E-486C-950D-1B27FF22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4084B-AE50-42A4-9AA2-74CC194A3F5F}"/>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49887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284E-5D36-4861-A299-2CED85720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CDD9C-B1DD-46B7-AC47-47B4E006C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15855-CD29-437A-A5BB-9164FEA7BE5E}"/>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05AE9B5F-ACB1-4B1C-B897-87A95917F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9BA1E-51E1-483D-B168-7D306338A69D}"/>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244284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83A-26E9-4B79-9D09-94AAFB7DA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473F7-8A43-4A79-A21C-CB4FDCFAAD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5287B4-9271-42A9-BCF3-F7EB37106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0F1205-A56D-4F88-BE38-68065EA6BF42}"/>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6" name="Footer Placeholder 5">
            <a:extLst>
              <a:ext uri="{FF2B5EF4-FFF2-40B4-BE49-F238E27FC236}">
                <a16:creationId xmlns:a16="http://schemas.microsoft.com/office/drawing/2014/main" id="{83190A61-2250-4411-969C-F190F3FA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0A571-DC59-4792-A0E2-C1DECB2CD723}"/>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6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907E-DB7A-45E4-BBC8-8173422AA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76F8B0-CFC0-4D80-9E2B-5B3452C81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8DCC3-9716-449B-BF1B-48CADD643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9399B-8B92-4853-B558-8DE627D9A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82629-2251-4A6B-B6A3-E22D28B95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A6286-AF61-4DA2-A24F-33D80F342E91}"/>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8" name="Footer Placeholder 7">
            <a:extLst>
              <a:ext uri="{FF2B5EF4-FFF2-40B4-BE49-F238E27FC236}">
                <a16:creationId xmlns:a16="http://schemas.microsoft.com/office/drawing/2014/main" id="{434B8885-98BC-4977-BB32-B678554EE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25DCB-8E3F-4466-AA90-C162D928E027}"/>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11467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5007-0A30-4711-AF3B-F6FFD3EBF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75B0D-E72C-48E7-A650-9731FD92F3C7}"/>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4" name="Footer Placeholder 3">
            <a:extLst>
              <a:ext uri="{FF2B5EF4-FFF2-40B4-BE49-F238E27FC236}">
                <a16:creationId xmlns:a16="http://schemas.microsoft.com/office/drawing/2014/main" id="{6D978EE8-2C86-4F73-9782-53C5D8369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7B303-9C69-4790-821A-270EDC80CF36}"/>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369843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4AF2E-220F-4B23-978E-726EDA9ABEC5}"/>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3" name="Footer Placeholder 2">
            <a:extLst>
              <a:ext uri="{FF2B5EF4-FFF2-40B4-BE49-F238E27FC236}">
                <a16:creationId xmlns:a16="http://schemas.microsoft.com/office/drawing/2014/main" id="{10710B73-78DE-47B1-A104-78CDE46068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1A5C3-44C2-449E-993C-3A034F1E0FAD}"/>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238135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2D37-D1EE-4A75-BC80-995AEB18E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F64ADC-B2B0-428B-A275-B5EBB4AC0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0B3BB-363C-4926-BFBD-C18420DB6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39C4E-8DE1-4E00-847D-A31F8FFA8BEF}"/>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6" name="Footer Placeholder 5">
            <a:extLst>
              <a:ext uri="{FF2B5EF4-FFF2-40B4-BE49-F238E27FC236}">
                <a16:creationId xmlns:a16="http://schemas.microsoft.com/office/drawing/2014/main" id="{88A9E696-EC39-46B8-8AF5-B561E57EC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D2E55-D08A-4028-8C68-021515F34B8A}"/>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240974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FC11-6194-4E90-AE55-EF64E2ED7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E6497-EB11-45E4-BC3E-76566E096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7005F-A87F-4B03-8DB5-928D6DD0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1B8D1-891C-47F1-A23C-A9137C8F8C72}"/>
              </a:ext>
            </a:extLst>
          </p:cNvPr>
          <p:cNvSpPr>
            <a:spLocks noGrp="1"/>
          </p:cNvSpPr>
          <p:nvPr>
            <p:ph type="dt" sz="half" idx="10"/>
          </p:nvPr>
        </p:nvSpPr>
        <p:spPr/>
        <p:txBody>
          <a:bodyPr/>
          <a:lstStyle/>
          <a:p>
            <a:fld id="{6AE99BD3-0907-4401-B209-D5F0295A12B5}" type="datetimeFigureOut">
              <a:rPr lang="en-US" smtClean="0"/>
              <a:t>2/7/2021</a:t>
            </a:fld>
            <a:endParaRPr lang="en-US"/>
          </a:p>
        </p:txBody>
      </p:sp>
      <p:sp>
        <p:nvSpPr>
          <p:cNvPr id="6" name="Footer Placeholder 5">
            <a:extLst>
              <a:ext uri="{FF2B5EF4-FFF2-40B4-BE49-F238E27FC236}">
                <a16:creationId xmlns:a16="http://schemas.microsoft.com/office/drawing/2014/main" id="{F9941342-4207-4BF4-89E1-3A2429D87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CD6F7-2A01-4DE3-9B62-0107B9FF2D79}"/>
              </a:ext>
            </a:extLst>
          </p:cNvPr>
          <p:cNvSpPr>
            <a:spLocks noGrp="1"/>
          </p:cNvSpPr>
          <p:nvPr>
            <p:ph type="sldNum" sz="quarter" idx="12"/>
          </p:nvPr>
        </p:nvSpPr>
        <p:spPr/>
        <p:txBody>
          <a:bodyPr/>
          <a:lstStyle/>
          <a:p>
            <a:fld id="{CA471A5E-BB2F-4237-AB47-922A121B825B}" type="slidenum">
              <a:rPr lang="en-US" smtClean="0"/>
              <a:t>‹#›</a:t>
            </a:fld>
            <a:endParaRPr lang="en-US"/>
          </a:p>
        </p:txBody>
      </p:sp>
    </p:spTree>
    <p:extLst>
      <p:ext uri="{BB962C8B-B14F-4D97-AF65-F5344CB8AC3E}">
        <p14:creationId xmlns:p14="http://schemas.microsoft.com/office/powerpoint/2010/main" val="101183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00C2F-9B68-4B2F-8506-0088AF04E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B35DF-C480-4FAE-8D01-C6C62335F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6E160-3817-4877-BAA3-DB3CB91CD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99BD3-0907-4401-B209-D5F0295A12B5}" type="datetimeFigureOut">
              <a:rPr lang="en-US" smtClean="0"/>
              <a:t>2/7/2021</a:t>
            </a:fld>
            <a:endParaRPr lang="en-US"/>
          </a:p>
        </p:txBody>
      </p:sp>
      <p:sp>
        <p:nvSpPr>
          <p:cNvPr id="5" name="Footer Placeholder 4">
            <a:extLst>
              <a:ext uri="{FF2B5EF4-FFF2-40B4-BE49-F238E27FC236}">
                <a16:creationId xmlns:a16="http://schemas.microsoft.com/office/drawing/2014/main" id="{96C5581B-CEBB-4110-B845-634176936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B5D469-9BE8-4972-BF22-255D3E4E0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71A5E-BB2F-4237-AB47-922A121B825B}" type="slidenum">
              <a:rPr lang="en-US" smtClean="0"/>
              <a:t>‹#›</a:t>
            </a:fld>
            <a:endParaRPr lang="en-US"/>
          </a:p>
        </p:txBody>
      </p:sp>
    </p:spTree>
    <p:extLst>
      <p:ext uri="{BB962C8B-B14F-4D97-AF65-F5344CB8AC3E}">
        <p14:creationId xmlns:p14="http://schemas.microsoft.com/office/powerpoint/2010/main" val="129219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a:extLst>
              <a:ext uri="{FF2B5EF4-FFF2-40B4-BE49-F238E27FC236}">
                <a16:creationId xmlns:a16="http://schemas.microsoft.com/office/drawing/2014/main" id="{B11FC7D6-08F2-4728-8B43-0A0EF2551197}"/>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DD3FB825-E86A-4AAC-9A36-E79840058ADD}"/>
              </a:ext>
            </a:extLst>
          </p:cNvPr>
          <p:cNvSpPr>
            <a:spLocks noGrp="1"/>
          </p:cNvSpPr>
          <p:nvPr>
            <p:ph type="ctrTitle"/>
          </p:nvPr>
        </p:nvSpPr>
        <p:spPr>
          <a:xfrm>
            <a:off x="1524000" y="1122362"/>
            <a:ext cx="9144000" cy="2900518"/>
          </a:xfrm>
        </p:spPr>
        <p:txBody>
          <a:bodyPr>
            <a:normAutofit/>
          </a:bodyPr>
          <a:lstStyle/>
          <a:p>
            <a:r>
              <a:rPr lang="en-US">
                <a:solidFill>
                  <a:srgbClr val="FFFFFF"/>
                </a:solidFill>
              </a:rPr>
              <a:t>Where to open a Movie Theater in Montreal.</a:t>
            </a:r>
          </a:p>
        </p:txBody>
      </p:sp>
    </p:spTree>
    <p:extLst>
      <p:ext uri="{BB962C8B-B14F-4D97-AF65-F5344CB8AC3E}">
        <p14:creationId xmlns:p14="http://schemas.microsoft.com/office/powerpoint/2010/main" val="6912938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6DEE52D-1DF4-4F1E-8B32-DC2B4A2AFD3C}"/>
              </a:ext>
            </a:extLst>
          </p:cNvPr>
          <p:cNvSpPr>
            <a:spLocks noGrp="1"/>
          </p:cNvSpPr>
          <p:nvPr>
            <p:ph type="title"/>
          </p:nvPr>
        </p:nvSpPr>
        <p:spPr>
          <a:xfrm>
            <a:off x="1047280" y="759805"/>
            <a:ext cx="10306520" cy="1325563"/>
          </a:xfrm>
        </p:spPr>
        <p:txBody>
          <a:bodyPr>
            <a:normAutofit/>
          </a:bodyPr>
          <a:lstStyle/>
          <a:p>
            <a:endParaRPr lang="en-US" sz="4000">
              <a:solidFill>
                <a:srgbClr val="FFFFFF"/>
              </a:solidFill>
            </a:endParaRPr>
          </a:p>
        </p:txBody>
      </p:sp>
      <p:sp>
        <p:nvSpPr>
          <p:cNvPr id="9" name="Content Placeholder 8">
            <a:extLst>
              <a:ext uri="{FF2B5EF4-FFF2-40B4-BE49-F238E27FC236}">
                <a16:creationId xmlns:a16="http://schemas.microsoft.com/office/drawing/2014/main" id="{D27594EE-CBF3-4876-84B2-38E5B519B3D1}"/>
              </a:ext>
            </a:extLst>
          </p:cNvPr>
          <p:cNvSpPr>
            <a:spLocks noGrp="1"/>
          </p:cNvSpPr>
          <p:nvPr>
            <p:ph idx="1"/>
          </p:nvPr>
        </p:nvSpPr>
        <p:spPr>
          <a:xfrm>
            <a:off x="1424904" y="2494450"/>
            <a:ext cx="4053545" cy="3563159"/>
          </a:xfrm>
        </p:spPr>
        <p:txBody>
          <a:bodyPr>
            <a:normAutofit lnSpcReduction="10000"/>
          </a:bodyPr>
          <a:lstStyle/>
          <a:p>
            <a:r>
              <a:rPr lang="en-US" sz="1800" b="0" i="0" u="none" strike="noStrike" baseline="0" dirty="0">
                <a:solidFill>
                  <a:srgbClr val="000000"/>
                </a:solidFill>
                <a:latin typeface="Arial" panose="020B0604020202020204" pitchFamily="34" charset="0"/>
              </a:rPr>
              <a:t>There are </a:t>
            </a:r>
            <a:r>
              <a:rPr lang="en-US" sz="1800" b="1" i="0" u="none" strike="noStrike" baseline="0" dirty="0">
                <a:solidFill>
                  <a:srgbClr val="000000"/>
                </a:solidFill>
                <a:latin typeface="Arial" panose="020B0604020202020204" pitchFamily="34" charset="0"/>
              </a:rPr>
              <a:t>40 hexagons </a:t>
            </a:r>
            <a:r>
              <a:rPr lang="en-US" sz="1800" b="0" i="0" u="none" strike="noStrike" baseline="0" dirty="0">
                <a:solidFill>
                  <a:srgbClr val="000000"/>
                </a:solidFill>
                <a:latin typeface="Arial" panose="020B0604020202020204" pitchFamily="34" charset="0"/>
              </a:rPr>
              <a:t>in Cluster 7 with an average of 0.77 </a:t>
            </a:r>
            <a:r>
              <a:rPr lang="en-US" sz="1800" b="0" i="1" u="none" strike="noStrike" baseline="0" dirty="0">
                <a:solidFill>
                  <a:srgbClr val="000000"/>
                </a:solidFill>
                <a:latin typeface="Arial" panose="020B0604020202020204" pitchFamily="34" charset="0"/>
              </a:rPr>
              <a:t>Malls in local </a:t>
            </a:r>
            <a:r>
              <a:rPr lang="en-US" sz="1800" b="0" i="0" u="none" strike="noStrike" baseline="0" dirty="0">
                <a:solidFill>
                  <a:srgbClr val="000000"/>
                </a:solidFill>
                <a:latin typeface="Arial" panose="020B0604020202020204" pitchFamily="34" charset="0"/>
              </a:rPr>
              <a:t>and 0.0 </a:t>
            </a:r>
            <a:r>
              <a:rPr lang="en-US" sz="1800" b="0" i="1" u="none" strike="noStrike" baseline="0" dirty="0">
                <a:solidFill>
                  <a:srgbClr val="000000"/>
                </a:solidFill>
                <a:latin typeface="Arial" panose="020B0604020202020204" pitchFamily="34" charset="0"/>
              </a:rPr>
              <a:t>Cinemas in local</a:t>
            </a:r>
            <a:r>
              <a:rPr lang="en-US" sz="1800" b="0" i="0" u="none" strike="noStrike" baseline="0" dirty="0">
                <a:solidFill>
                  <a:srgbClr val="000000"/>
                </a:solidFill>
                <a:latin typeface="Arial" panose="020B0604020202020204" pitchFamily="34" charset="0"/>
              </a:rPr>
              <a:t>. Let’s plot all clusters for comparison of each feature in a bar chart using </a:t>
            </a:r>
            <a:r>
              <a:rPr lang="en-US" sz="1800" b="1" i="0" u="none" strike="noStrike" baseline="0" dirty="0" err="1">
                <a:solidFill>
                  <a:srgbClr val="000000"/>
                </a:solidFill>
                <a:latin typeface="Arial" panose="020B0604020202020204" pitchFamily="34" charset="0"/>
              </a:rPr>
              <a:t>matplotlib.pyplot</a:t>
            </a:r>
            <a:r>
              <a:rPr lang="en-US" sz="1800" b="1"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library. We highlight Cluster 7 which is our target cluster. </a:t>
            </a:r>
          </a:p>
          <a:p>
            <a:r>
              <a:rPr lang="en-US" sz="1800" b="0" i="0" u="none" strike="noStrike" baseline="0" dirty="0">
                <a:solidFill>
                  <a:srgbClr val="000000"/>
                </a:solidFill>
                <a:latin typeface="Arial" panose="020B0604020202020204" pitchFamily="34" charset="0"/>
              </a:rPr>
              <a:t>From the bar chart, we can see that </a:t>
            </a:r>
            <a:r>
              <a:rPr lang="en-US" sz="1800" b="1" i="0" u="none" strike="noStrike" baseline="0" dirty="0">
                <a:solidFill>
                  <a:srgbClr val="000000"/>
                </a:solidFill>
                <a:latin typeface="Arial" panose="020B0604020202020204" pitchFamily="34" charset="0"/>
              </a:rPr>
              <a:t>Cluster 7 </a:t>
            </a:r>
            <a:r>
              <a:rPr lang="en-US" sz="1800" b="0" i="0" u="none" strike="noStrike" baseline="0" dirty="0">
                <a:solidFill>
                  <a:srgbClr val="000000"/>
                </a:solidFill>
                <a:latin typeface="Arial" panose="020B0604020202020204" pitchFamily="34" charset="0"/>
              </a:rPr>
              <a:t>has the most population and density among all the clusters. Furthermore, it has fairly more shopping centers in the hexagon area or nearby and relatively fewer movie theaters. </a:t>
            </a:r>
            <a:endParaRPr lang="en-US" sz="2400" dirty="0"/>
          </a:p>
        </p:txBody>
      </p:sp>
      <p:pic>
        <p:nvPicPr>
          <p:cNvPr id="5" name="Content Placeholder 4" descr="Chart, bar chart&#10;&#10;Description automatically generated">
            <a:extLst>
              <a:ext uri="{FF2B5EF4-FFF2-40B4-BE49-F238E27FC236}">
                <a16:creationId xmlns:a16="http://schemas.microsoft.com/office/drawing/2014/main" id="{9BD20C49-699C-4D3E-948B-A280377962B5}"/>
              </a:ext>
            </a:extLst>
          </p:cNvPr>
          <p:cNvPicPr>
            <a:picLocks noChangeAspect="1"/>
          </p:cNvPicPr>
          <p:nvPr/>
        </p:nvPicPr>
        <p:blipFill rotWithShape="1">
          <a:blip r:embed="rId2">
            <a:extLst>
              <a:ext uri="{28A0092B-C50C-407E-A947-70E740481C1C}">
                <a14:useLocalDpi xmlns:a14="http://schemas.microsoft.com/office/drawing/2010/main" val="0"/>
              </a:ext>
            </a:extLst>
          </a:blip>
          <a:srcRect b="8957"/>
          <a:stretch/>
        </p:blipFill>
        <p:spPr>
          <a:xfrm>
            <a:off x="6098892" y="2492376"/>
            <a:ext cx="4802404" cy="3563372"/>
          </a:xfrm>
          <a:prstGeom prst="rect">
            <a:avLst/>
          </a:prstGeom>
        </p:spPr>
      </p:pic>
    </p:spTree>
    <p:extLst>
      <p:ext uri="{BB962C8B-B14F-4D97-AF65-F5344CB8AC3E}">
        <p14:creationId xmlns:p14="http://schemas.microsoft.com/office/powerpoint/2010/main" val="394502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99483EF-9879-4362-9B53-E9A51B288980}"/>
              </a:ext>
            </a:extLst>
          </p:cNvPr>
          <p:cNvSpPr>
            <a:spLocks noGrp="1"/>
          </p:cNvSpPr>
          <p:nvPr>
            <p:ph type="title"/>
          </p:nvPr>
        </p:nvSpPr>
        <p:spPr>
          <a:xfrm>
            <a:off x="1047280" y="759805"/>
            <a:ext cx="10306520" cy="1325563"/>
          </a:xfrm>
        </p:spPr>
        <p:txBody>
          <a:bodyPr>
            <a:normAutofit/>
          </a:bodyPr>
          <a:lstStyle/>
          <a:p>
            <a:endParaRPr lang="en-US" sz="4000">
              <a:solidFill>
                <a:srgbClr val="FFFFFF"/>
              </a:solidFill>
            </a:endParaRPr>
          </a:p>
        </p:txBody>
      </p:sp>
      <p:sp>
        <p:nvSpPr>
          <p:cNvPr id="9" name="Content Placeholder 8">
            <a:extLst>
              <a:ext uri="{FF2B5EF4-FFF2-40B4-BE49-F238E27FC236}">
                <a16:creationId xmlns:a16="http://schemas.microsoft.com/office/drawing/2014/main" id="{9657922D-8DD5-4124-A448-48EF437528B9}"/>
              </a:ext>
            </a:extLst>
          </p:cNvPr>
          <p:cNvSpPr>
            <a:spLocks noGrp="1"/>
          </p:cNvSpPr>
          <p:nvPr>
            <p:ph idx="1"/>
          </p:nvPr>
        </p:nvSpPr>
        <p:spPr>
          <a:xfrm>
            <a:off x="1424904" y="2494450"/>
            <a:ext cx="4053545" cy="3563159"/>
          </a:xfrm>
        </p:spPr>
        <p:txBody>
          <a:bodyPr>
            <a:normAutofit/>
          </a:bodyPr>
          <a:lstStyle/>
          <a:p>
            <a:r>
              <a:rPr lang="en-US" sz="1800" b="0" i="0" u="none" strike="noStrike" baseline="0" dirty="0">
                <a:solidFill>
                  <a:srgbClr val="000000"/>
                </a:solidFill>
                <a:latin typeface="Arial" panose="020B0604020202020204" pitchFamily="34" charset="0"/>
              </a:rPr>
              <a:t>We have found out 5 most promising zones with more shopping malls nearby and fewer movie theaters around the area. </a:t>
            </a:r>
          </a:p>
          <a:p>
            <a:r>
              <a:rPr lang="en-US" sz="1800" b="0" i="0" u="none" strike="noStrike" baseline="0" dirty="0">
                <a:solidFill>
                  <a:srgbClr val="000000"/>
                </a:solidFill>
                <a:latin typeface="Arial" panose="020B0604020202020204" pitchFamily="34" charset="0"/>
              </a:rPr>
              <a:t>Each zone is in regular hexagon shape which is popular in map view. </a:t>
            </a:r>
            <a:endParaRPr lang="en-US" sz="180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The zones in the cluster have the most population and density comparing with other clusters. </a:t>
            </a:r>
            <a:endParaRPr lang="en-US" sz="2400" dirty="0"/>
          </a:p>
        </p:txBody>
      </p:sp>
      <p:pic>
        <p:nvPicPr>
          <p:cNvPr id="5" name="Content Placeholder 4" descr="Map&#10;&#10;Description automatically generated">
            <a:extLst>
              <a:ext uri="{FF2B5EF4-FFF2-40B4-BE49-F238E27FC236}">
                <a16:creationId xmlns:a16="http://schemas.microsoft.com/office/drawing/2014/main" id="{DA1DD8EB-A325-469F-A198-850F97927794}"/>
              </a:ext>
            </a:extLst>
          </p:cNvPr>
          <p:cNvPicPr>
            <a:picLocks noChangeAspect="1"/>
          </p:cNvPicPr>
          <p:nvPr/>
        </p:nvPicPr>
        <p:blipFill rotWithShape="1">
          <a:blip r:embed="rId2">
            <a:extLst>
              <a:ext uri="{28A0092B-C50C-407E-A947-70E740481C1C}">
                <a14:useLocalDpi xmlns:a14="http://schemas.microsoft.com/office/drawing/2010/main" val="0"/>
              </a:ext>
            </a:extLst>
          </a:blip>
          <a:srcRect t="9788"/>
          <a:stretch/>
        </p:blipFill>
        <p:spPr>
          <a:xfrm>
            <a:off x="6098892" y="2492376"/>
            <a:ext cx="4802404" cy="3563372"/>
          </a:xfrm>
          <a:prstGeom prst="rect">
            <a:avLst/>
          </a:prstGeom>
        </p:spPr>
      </p:pic>
    </p:spTree>
    <p:extLst>
      <p:ext uri="{BB962C8B-B14F-4D97-AF65-F5344CB8AC3E}">
        <p14:creationId xmlns:p14="http://schemas.microsoft.com/office/powerpoint/2010/main" val="135434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87A0C2-7377-4446-BE1B-2EBB63FAD94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Result and Discussion</a:t>
            </a:r>
          </a:p>
        </p:txBody>
      </p:sp>
      <p:sp>
        <p:nvSpPr>
          <p:cNvPr id="3" name="Content Placeholder 2">
            <a:extLst>
              <a:ext uri="{FF2B5EF4-FFF2-40B4-BE49-F238E27FC236}">
                <a16:creationId xmlns:a16="http://schemas.microsoft.com/office/drawing/2014/main" id="{156511BC-F64C-4583-B446-443F7236579F}"/>
              </a:ext>
            </a:extLst>
          </p:cNvPr>
          <p:cNvSpPr>
            <a:spLocks noGrp="1"/>
          </p:cNvSpPr>
          <p:nvPr>
            <p:ph idx="1"/>
          </p:nvPr>
        </p:nvSpPr>
        <p:spPr>
          <a:xfrm>
            <a:off x="1367624" y="2490436"/>
            <a:ext cx="9708995" cy="3567173"/>
          </a:xfrm>
        </p:spPr>
        <p:txBody>
          <a:bodyPr anchor="ctr">
            <a:normAutofit/>
          </a:bodyPr>
          <a:lstStyle/>
          <a:p>
            <a:r>
              <a:rPr lang="en-US" sz="1700" b="0" i="0" u="none" strike="noStrike" baseline="0">
                <a:latin typeface="Arial" panose="020B0604020202020204" pitchFamily="34" charset="0"/>
              </a:rPr>
              <a:t>We generated hexagon areas all over Montreal island. And we group them into 10 clusters according to census data information including population, density, age, education, and income. </a:t>
            </a:r>
          </a:p>
          <a:p>
            <a:r>
              <a:rPr lang="en-US" sz="1700" b="0" i="0" u="none" strike="noStrike" baseline="0">
                <a:latin typeface="Arial" panose="020B0604020202020204" pitchFamily="34" charset="0"/>
              </a:rPr>
              <a:t>Shopping center information and existing movie theaters information are also considered when running the clustering algorithm.</a:t>
            </a:r>
          </a:p>
          <a:p>
            <a:r>
              <a:rPr lang="en-US" sz="1700" b="0" i="0" u="none" strike="noStrike" baseline="0">
                <a:latin typeface="Arial" panose="020B0604020202020204" pitchFamily="34" charset="0"/>
              </a:rPr>
              <a:t>From data analysis and visualization, we can see movie theaters are always located near shopping malls usually, which inspired us to find out the area with more shopping malls and fewer movie theaters. </a:t>
            </a:r>
            <a:endParaRPr lang="en-US" sz="1700">
              <a:latin typeface="Arial" panose="020B0604020202020204" pitchFamily="34" charset="0"/>
            </a:endParaRPr>
          </a:p>
          <a:p>
            <a:r>
              <a:rPr lang="en-US" sz="1700" b="0" i="0" u="none" strike="noStrike" baseline="0">
                <a:latin typeface="Arial" panose="020B0604020202020204" pitchFamily="34" charset="0"/>
              </a:rPr>
              <a:t>After the K-Means Clustering machine learning algorithm, we got the cluster with most shopping malls nearby and fewer movie theaters on average. We also discovered the other characteristics of the cluster. </a:t>
            </a:r>
          </a:p>
          <a:p>
            <a:r>
              <a:rPr lang="en-US" sz="1700" b="0" i="0" u="none" strike="noStrike" baseline="0">
                <a:latin typeface="Arial" panose="020B0604020202020204" pitchFamily="34" charset="0"/>
              </a:rPr>
              <a:t>It shows the cluster has the most population and density which implies the highest traffic among all the clusters. </a:t>
            </a:r>
            <a:endParaRPr lang="en-US" sz="1700"/>
          </a:p>
        </p:txBody>
      </p:sp>
    </p:spTree>
    <p:extLst>
      <p:ext uri="{BB962C8B-B14F-4D97-AF65-F5344CB8AC3E}">
        <p14:creationId xmlns:p14="http://schemas.microsoft.com/office/powerpoint/2010/main" val="364623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9DE239A-6B91-43EA-AD30-3E4F4E142ABA}"/>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FF98818D-A783-4832-86E5-9B102F79FF41}"/>
              </a:ext>
            </a:extLst>
          </p:cNvPr>
          <p:cNvSpPr>
            <a:spLocks noGrp="1"/>
          </p:cNvSpPr>
          <p:nvPr>
            <p:ph idx="1"/>
          </p:nvPr>
        </p:nvSpPr>
        <p:spPr>
          <a:xfrm>
            <a:off x="1367624" y="2490436"/>
            <a:ext cx="9708995" cy="3567173"/>
          </a:xfrm>
        </p:spPr>
        <p:txBody>
          <a:bodyPr anchor="ctr">
            <a:normAutofit/>
          </a:bodyPr>
          <a:lstStyle/>
          <a:p>
            <a:r>
              <a:rPr lang="en-US" sz="2000" b="0" i="0" u="none" strike="noStrike" baseline="0">
                <a:latin typeface="Arial" panose="020B0604020202020204" pitchFamily="34" charset="0"/>
              </a:rPr>
              <a:t>There are 40 hexagon areas in this cluster, we sort all these hexagon areas by shopping malls and movie theaters info in descending order which targets to cover more shopping malls and fewer movie theaters in the local cell or nearby. </a:t>
            </a:r>
          </a:p>
          <a:p>
            <a:r>
              <a:rPr lang="en-US" sz="2000" b="0" i="0" u="none" strike="noStrike" baseline="0">
                <a:latin typeface="Arial" panose="020B0604020202020204" pitchFamily="34" charset="0"/>
              </a:rPr>
              <a:t>We draw our conclusion with the 5 most promising hexagon areas satisfying all our conditions. </a:t>
            </a:r>
            <a:endParaRPr lang="en-US" sz="2000">
              <a:latin typeface="Arial" panose="020B0604020202020204" pitchFamily="34" charset="0"/>
            </a:endParaRPr>
          </a:p>
          <a:p>
            <a:r>
              <a:rPr lang="en-US" sz="2000" b="0" i="0" u="none" strike="noStrike" baseline="0">
                <a:latin typeface="Arial" panose="020B0604020202020204" pitchFamily="34" charset="0"/>
              </a:rPr>
              <a:t>These recommended zones shall be a good starting point for further analysis. There are also other factors which could be taken into account, e.g. real traffic data and the revenue of every movie theater, parking lots nearby. </a:t>
            </a:r>
          </a:p>
          <a:p>
            <a:r>
              <a:rPr lang="en-US" sz="2000" b="0" i="0" u="none" strike="noStrike" baseline="0">
                <a:latin typeface="Arial" panose="020B0604020202020204" pitchFamily="34" charset="0"/>
              </a:rPr>
              <a:t>They will be helpful to find more accurate results. </a:t>
            </a:r>
            <a:endParaRPr lang="en-US" sz="2000"/>
          </a:p>
        </p:txBody>
      </p:sp>
    </p:spTree>
    <p:extLst>
      <p:ext uri="{BB962C8B-B14F-4D97-AF65-F5344CB8AC3E}">
        <p14:creationId xmlns:p14="http://schemas.microsoft.com/office/powerpoint/2010/main" val="22266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97CACB4-F09E-4787-A7EA-523B5563C51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96E937A4-2CF9-4FAB-8D67-B53CD74BE31A}"/>
              </a:ext>
            </a:extLst>
          </p:cNvPr>
          <p:cNvSpPr>
            <a:spLocks noGrp="1"/>
          </p:cNvSpPr>
          <p:nvPr>
            <p:ph idx="1"/>
          </p:nvPr>
        </p:nvSpPr>
        <p:spPr>
          <a:xfrm>
            <a:off x="1367624" y="2490436"/>
            <a:ext cx="9708995" cy="3567173"/>
          </a:xfrm>
        </p:spPr>
        <p:txBody>
          <a:bodyPr anchor="ctr">
            <a:normAutofit/>
          </a:bodyPr>
          <a:lstStyle/>
          <a:p>
            <a:r>
              <a:rPr lang="en-US" sz="1700" b="0" i="0" u="none" strike="noStrike" baseline="0">
                <a:latin typeface="Arial" panose="020B0604020202020204" pitchFamily="34" charset="0"/>
              </a:rPr>
              <a:t>The purpose of this project is to find an area on Montreal island to open a movie theater. </a:t>
            </a:r>
          </a:p>
          <a:p>
            <a:r>
              <a:rPr lang="en-US" sz="1700" b="0" i="0" u="none" strike="noStrike" baseline="0">
                <a:latin typeface="Arial" panose="020B0604020202020204" pitchFamily="34" charset="0"/>
              </a:rPr>
              <a:t>After fetching data from several data sources and process them into a clean data frame, applying the K-Means clustering algorithm, we picked the cluster with more shopping malls and fewer movie theaters on average </a:t>
            </a:r>
            <a:endParaRPr lang="en-US" sz="1700">
              <a:latin typeface="Arial" panose="020B0604020202020204" pitchFamily="34" charset="0"/>
            </a:endParaRPr>
          </a:p>
          <a:p>
            <a:r>
              <a:rPr lang="en-US" sz="1700" b="0" i="0" u="none" strike="noStrike" baseline="0">
                <a:latin typeface="Arial" panose="020B0604020202020204" pitchFamily="34" charset="0"/>
              </a:rPr>
              <a:t>By sorting all candidate areas in the cluster, we get the most 5 promising zones which are used as starting points for final exploration by stakeholders. </a:t>
            </a:r>
          </a:p>
          <a:p>
            <a:r>
              <a:rPr lang="en-US" sz="1700" b="0" i="0" u="none" strike="noStrike" baseline="0">
                <a:latin typeface="Arial" panose="020B0604020202020204" pitchFamily="34" charset="0"/>
              </a:rPr>
              <a:t>The final decision on optimal movie theater’s location will be made by stakeholders based on specific characteristics of neighborhoods and locations in every recommended zone, taking into consideration additional factors like the parking lot of each location, traffic of existing movie theaters in the cluster, and current revenue of them, etc. </a:t>
            </a:r>
            <a:endParaRPr lang="en-US" sz="1700"/>
          </a:p>
        </p:txBody>
      </p:sp>
    </p:spTree>
    <p:extLst>
      <p:ext uri="{BB962C8B-B14F-4D97-AF65-F5344CB8AC3E}">
        <p14:creationId xmlns:p14="http://schemas.microsoft.com/office/powerpoint/2010/main" val="34955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CE687C-C804-45E3-BE3D-FF720B55EAC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Introduction </a:t>
            </a:r>
          </a:p>
        </p:txBody>
      </p:sp>
      <p:sp>
        <p:nvSpPr>
          <p:cNvPr id="3" name="Content Placeholder 2">
            <a:extLst>
              <a:ext uri="{FF2B5EF4-FFF2-40B4-BE49-F238E27FC236}">
                <a16:creationId xmlns:a16="http://schemas.microsoft.com/office/drawing/2014/main" id="{F54C14D8-9279-4B7D-8320-6BFA59F94476}"/>
              </a:ext>
            </a:extLst>
          </p:cNvPr>
          <p:cNvSpPr>
            <a:spLocks noGrp="1"/>
          </p:cNvSpPr>
          <p:nvPr>
            <p:ph idx="1"/>
          </p:nvPr>
        </p:nvSpPr>
        <p:spPr>
          <a:xfrm>
            <a:off x="1367624" y="2490436"/>
            <a:ext cx="9708995" cy="3567173"/>
          </a:xfrm>
        </p:spPr>
        <p:txBody>
          <a:bodyPr anchor="ctr">
            <a:normAutofit/>
          </a:bodyPr>
          <a:lstStyle/>
          <a:p>
            <a:endParaRPr lang="en-US" sz="1700" b="0" i="0" u="none" strike="noStrike" baseline="0">
              <a:latin typeface="Arial" panose="020B0604020202020204" pitchFamily="34" charset="0"/>
            </a:endParaRPr>
          </a:p>
          <a:p>
            <a:r>
              <a:rPr lang="en-US" sz="1700" b="0" i="0" u="none" strike="noStrike" baseline="0">
                <a:latin typeface="Arial" panose="020B0604020202020204" pitchFamily="34" charset="0"/>
              </a:rPr>
              <a:t> Montreal is the second-largest city in Canada and the largest city in the province of Quebec, located along the Saint Lawrence River at its junction with the Ottawa River. </a:t>
            </a:r>
          </a:p>
          <a:p>
            <a:endParaRPr lang="en-US" sz="1700" b="0" i="0" u="none" strike="noStrike" baseline="0">
              <a:latin typeface="Arial" panose="020B0604020202020204" pitchFamily="34" charset="0"/>
            </a:endParaRPr>
          </a:p>
          <a:p>
            <a:r>
              <a:rPr lang="en-US" sz="1700" b="0" i="0" u="none" strike="noStrike" baseline="0">
                <a:latin typeface="Arial" panose="020B0604020202020204" pitchFamily="34" charset="0"/>
              </a:rPr>
              <a:t> In this report, we will focus on all areas on the Montreal island. There are many movie theaters on Montreal island, we will </a:t>
            </a:r>
            <a:r>
              <a:rPr lang="en-US" sz="1700" b="1" i="0" u="none" strike="noStrike" baseline="0">
                <a:latin typeface="Arial" panose="020B0604020202020204" pitchFamily="34" charset="0"/>
              </a:rPr>
              <a:t>conclude where are the existing movie theaters</a:t>
            </a:r>
            <a:r>
              <a:rPr lang="en-US" sz="1700" b="0" i="0" u="none" strike="noStrike" baseline="0">
                <a:latin typeface="Arial" panose="020B0604020202020204" pitchFamily="34" charset="0"/>
              </a:rPr>
              <a:t>. </a:t>
            </a:r>
            <a:endParaRPr lang="en-US" sz="1700">
              <a:latin typeface="Arial" panose="020B0604020202020204" pitchFamily="34" charset="0"/>
            </a:endParaRPr>
          </a:p>
          <a:p>
            <a:endParaRPr lang="en-US" sz="1700" b="0" i="0" u="none" strike="noStrike" baseline="0">
              <a:latin typeface="Arial" panose="020B0604020202020204" pitchFamily="34" charset="0"/>
            </a:endParaRPr>
          </a:p>
          <a:p>
            <a:r>
              <a:rPr lang="en-US" sz="1700" b="0" i="0" u="none" strike="noStrike" baseline="0">
                <a:latin typeface="Arial" panose="020B0604020202020204" pitchFamily="34" charset="0"/>
              </a:rPr>
              <a:t> Then we will use a clustering model to </a:t>
            </a:r>
            <a:r>
              <a:rPr lang="en-US" sz="1700" b="1" i="0" u="none" strike="noStrike" baseline="0">
                <a:latin typeface="Arial" panose="020B0604020202020204" pitchFamily="34" charset="0"/>
              </a:rPr>
              <a:t>find similar areas </a:t>
            </a:r>
            <a:r>
              <a:rPr lang="en-US" sz="1700" b="0" i="0" u="none" strike="noStrike" baseline="0">
                <a:latin typeface="Arial" panose="020B0604020202020204" pitchFamily="34" charset="0"/>
              </a:rPr>
              <a:t>on the island considering demographic data of each borough and region. The preferred area shall be </a:t>
            </a:r>
            <a:r>
              <a:rPr lang="en-US" sz="1700" b="1" i="0" u="none" strike="noStrike" baseline="0">
                <a:latin typeface="Arial" panose="020B0604020202020204" pitchFamily="34" charset="0"/>
              </a:rPr>
              <a:t>distant from existing movie theaters</a:t>
            </a:r>
            <a:r>
              <a:rPr lang="en-US" sz="1700" b="0" i="0" u="none" strike="noStrike" baseline="0">
                <a:latin typeface="Arial" panose="020B0604020202020204" pitchFamily="34" charset="0"/>
              </a:rPr>
              <a:t>. </a:t>
            </a:r>
            <a:endParaRPr lang="en-US" sz="1700"/>
          </a:p>
        </p:txBody>
      </p:sp>
    </p:spTree>
    <p:extLst>
      <p:ext uri="{BB962C8B-B14F-4D97-AF65-F5344CB8AC3E}">
        <p14:creationId xmlns:p14="http://schemas.microsoft.com/office/powerpoint/2010/main" val="129739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6829BB-6182-4CE3-81BC-68D3B23DE8E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a:t>
            </a:r>
          </a:p>
        </p:txBody>
      </p:sp>
      <p:sp>
        <p:nvSpPr>
          <p:cNvPr id="3" name="Content Placeholder 2">
            <a:extLst>
              <a:ext uri="{FF2B5EF4-FFF2-40B4-BE49-F238E27FC236}">
                <a16:creationId xmlns:a16="http://schemas.microsoft.com/office/drawing/2014/main" id="{A050DD17-9177-4B20-BA43-82357EB1E565}"/>
              </a:ext>
            </a:extLst>
          </p:cNvPr>
          <p:cNvSpPr>
            <a:spLocks noGrp="1"/>
          </p:cNvSpPr>
          <p:nvPr>
            <p:ph idx="1"/>
          </p:nvPr>
        </p:nvSpPr>
        <p:spPr>
          <a:xfrm>
            <a:off x="1367624" y="2490436"/>
            <a:ext cx="9708995" cy="3567173"/>
          </a:xfrm>
        </p:spPr>
        <p:txBody>
          <a:bodyPr anchor="ctr">
            <a:normAutofit/>
          </a:bodyPr>
          <a:lstStyle/>
          <a:p>
            <a:endParaRPr lang="en-US" sz="1500" b="0" i="0" u="none" strike="noStrike" baseline="0">
              <a:latin typeface="Arial" panose="020B0604020202020204" pitchFamily="34" charset="0"/>
            </a:endParaRPr>
          </a:p>
          <a:p>
            <a:r>
              <a:rPr lang="en-US" sz="1500" b="0" i="0" u="none" strike="noStrike" baseline="0">
                <a:latin typeface="Arial" panose="020B0604020202020204" pitchFamily="34" charset="0"/>
              </a:rPr>
              <a:t> Based on the definition of our problem, factors that may impact our decision are: </a:t>
            </a:r>
          </a:p>
          <a:p>
            <a:pPr lvl="1"/>
            <a:r>
              <a:rPr lang="en-US" sz="1500" b="0" i="0" u="none" strike="noStrike" baseline="0">
                <a:latin typeface="Arial" panose="020B0604020202020204" pitchFamily="34" charset="0"/>
              </a:rPr>
              <a:t>Demographic information, e.g. population, density, education, age, income. </a:t>
            </a:r>
          </a:p>
          <a:p>
            <a:pPr lvl="1"/>
            <a:r>
              <a:rPr lang="en-US" sz="1500" b="0" i="0" u="none" strike="noStrike" baseline="0">
                <a:latin typeface="Arial" panose="020B0604020202020204" pitchFamily="34" charset="0"/>
              </a:rPr>
              <a:t>Number of existing shopping malls in the neighborhood and nearby. </a:t>
            </a:r>
          </a:p>
          <a:p>
            <a:pPr lvl="1"/>
            <a:r>
              <a:rPr lang="en-US" sz="1500" b="0" i="0" u="none" strike="noStrike" baseline="0">
                <a:latin typeface="Arial" panose="020B0604020202020204" pitchFamily="34" charset="0"/>
              </a:rPr>
              <a:t>Number of existing movie theatres in the neighborhood and nearby. </a:t>
            </a:r>
          </a:p>
          <a:p>
            <a:r>
              <a:rPr lang="en-US" sz="1500" b="0" i="0" u="none" strike="noStrike" baseline="0">
                <a:latin typeface="Arial" panose="020B0604020202020204" pitchFamily="34" charset="0"/>
              </a:rPr>
              <a:t> In this project, we will fetch or extract data from the following data sources: </a:t>
            </a:r>
          </a:p>
          <a:p>
            <a:pPr lvl="1"/>
            <a:r>
              <a:rPr lang="en-US" sz="1500" b="0" i="0" u="none" strike="noStrike" baseline="0">
                <a:latin typeface="Arial" panose="020B0604020202020204" pitchFamily="34" charset="0"/>
              </a:rPr>
              <a:t>Montreal census information of the 2016 year. </a:t>
            </a:r>
          </a:p>
          <a:p>
            <a:pPr lvl="1"/>
            <a:r>
              <a:rPr lang="en-US" sz="1500" b="0" i="0" u="none" strike="noStrike" baseline="0">
                <a:latin typeface="Arial" panose="020B0604020202020204" pitchFamily="34" charset="0"/>
              </a:rPr>
              <a:t>Centers of hexagon neighborhoods will be generated algorithmically and approximately addresses of centers of those areas will be obtained using Google Geocoding API.</a:t>
            </a:r>
          </a:p>
          <a:p>
            <a:pPr lvl="1"/>
            <a:r>
              <a:rPr lang="en-US" sz="1500" b="0" i="0" u="none" strike="noStrike" baseline="0">
                <a:latin typeface="Arial" panose="020B0604020202020204" pitchFamily="34" charset="0"/>
              </a:rPr>
              <a:t>Shopping malls and movie theaters data in every neighborhood will be obtained using Foursquare API. </a:t>
            </a:r>
          </a:p>
          <a:p>
            <a:pPr lvl="1"/>
            <a:r>
              <a:rPr lang="en-US" sz="1500" b="0" i="0" u="none" strike="noStrike" baseline="0">
                <a:latin typeface="Arial" panose="020B0604020202020204" pitchFamily="34" charset="0"/>
              </a:rPr>
              <a:t>Coordinate of Montreal center will be obtained using Google Geocoding API of well-known Montreal location.</a:t>
            </a:r>
            <a:endParaRPr lang="en-US" sz="1500" b="0" i="0" u="none" strike="noStrike" baseline="0"/>
          </a:p>
          <a:p>
            <a:pPr lvl="1"/>
            <a:r>
              <a:rPr lang="en-US" sz="1500" b="0" i="0" u="none" strike="noStrike" baseline="0"/>
              <a:t>Montreal borough shapefile is obtained from Carto. </a:t>
            </a:r>
          </a:p>
          <a:p>
            <a:pPr marL="0" indent="0">
              <a:buNone/>
            </a:pPr>
            <a:endParaRPr lang="en-US" sz="1500" b="0" i="0" u="none" strike="noStrike" baseline="0">
              <a:latin typeface="Arial" panose="020B0604020202020204" pitchFamily="34" charset="0"/>
            </a:endParaRPr>
          </a:p>
          <a:p>
            <a:endParaRPr lang="en-US" sz="1500" b="0" i="0" u="none" strike="noStrike" baseline="0">
              <a:latin typeface="Arial" panose="020B0604020202020204" pitchFamily="34" charset="0"/>
            </a:endParaRPr>
          </a:p>
          <a:p>
            <a:endParaRPr lang="en-US" sz="1500" b="0" i="0" u="none" strike="noStrike" baseline="0">
              <a:latin typeface="Arial" panose="020B0604020202020204" pitchFamily="34" charset="0"/>
            </a:endParaRPr>
          </a:p>
          <a:p>
            <a:endParaRPr lang="en-US" sz="1500" b="0" i="0" u="none" strike="noStrike" baseline="0">
              <a:latin typeface="Arial" panose="020B0604020202020204" pitchFamily="34" charset="0"/>
            </a:endParaRPr>
          </a:p>
          <a:p>
            <a:endParaRPr lang="en-US" sz="1500" b="0" i="0" u="none" strike="noStrike" baseline="0">
              <a:latin typeface="Arial" panose="020B0604020202020204" pitchFamily="34" charset="0"/>
            </a:endParaRPr>
          </a:p>
          <a:p>
            <a:endParaRPr lang="en-US" sz="1500"/>
          </a:p>
        </p:txBody>
      </p:sp>
    </p:spTree>
    <p:extLst>
      <p:ext uri="{BB962C8B-B14F-4D97-AF65-F5344CB8AC3E}">
        <p14:creationId xmlns:p14="http://schemas.microsoft.com/office/powerpoint/2010/main" val="195124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A282D31-F22C-4E2F-882F-98E73515803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Methodology</a:t>
            </a:r>
          </a:p>
        </p:txBody>
      </p:sp>
      <p:sp>
        <p:nvSpPr>
          <p:cNvPr id="3" name="Content Placeholder 2">
            <a:extLst>
              <a:ext uri="{FF2B5EF4-FFF2-40B4-BE49-F238E27FC236}">
                <a16:creationId xmlns:a16="http://schemas.microsoft.com/office/drawing/2014/main" id="{46ADB05C-F75F-4315-BFF9-5B5AF76A5EDD}"/>
              </a:ext>
            </a:extLst>
          </p:cNvPr>
          <p:cNvSpPr>
            <a:spLocks noGrp="1"/>
          </p:cNvSpPr>
          <p:nvPr>
            <p:ph idx="1"/>
          </p:nvPr>
        </p:nvSpPr>
        <p:spPr>
          <a:xfrm>
            <a:off x="1367624" y="2490436"/>
            <a:ext cx="9708995" cy="3567173"/>
          </a:xfrm>
        </p:spPr>
        <p:txBody>
          <a:bodyPr anchor="ctr">
            <a:normAutofit/>
          </a:bodyPr>
          <a:lstStyle/>
          <a:p>
            <a:r>
              <a:rPr lang="en-US" sz="1700" b="0" i="0" u="none" strike="noStrike" baseline="0">
                <a:latin typeface="Arial" panose="020B0604020202020204" pitchFamily="34" charset="0"/>
              </a:rPr>
              <a:t>The business purpose of this project is to find a suitable place on Montreal island to open a movie theater. </a:t>
            </a:r>
          </a:p>
          <a:p>
            <a:r>
              <a:rPr lang="en-US" sz="1700">
                <a:latin typeface="Arial" panose="020B0604020202020204" pitchFamily="34" charset="0"/>
              </a:rPr>
              <a:t>The following datasets were retrieved.</a:t>
            </a:r>
            <a:endParaRPr lang="en-US" sz="1700" b="0" i="0" u="none" strike="noStrike" baseline="0">
              <a:latin typeface="Arial" panose="020B0604020202020204" pitchFamily="34" charset="0"/>
            </a:endParaRPr>
          </a:p>
          <a:p>
            <a:pPr lvl="1"/>
            <a:r>
              <a:rPr lang="en-US" sz="1700" b="0" i="0" u="none" strike="noStrike" baseline="0">
                <a:latin typeface="Arial" panose="020B0604020202020204" pitchFamily="34" charset="0"/>
              </a:rPr>
              <a:t>All movie theaters data on Montreal island </a:t>
            </a:r>
          </a:p>
          <a:p>
            <a:pPr lvl="1"/>
            <a:r>
              <a:rPr lang="en-US" sz="1700" b="0" i="0" u="none" strike="noStrike" baseline="0">
                <a:latin typeface="Arial" panose="020B0604020202020204" pitchFamily="34" charset="0"/>
              </a:rPr>
              <a:t>All shopping centers data on Montreal island </a:t>
            </a:r>
          </a:p>
          <a:p>
            <a:pPr lvl="1"/>
            <a:r>
              <a:rPr lang="en-US" sz="1700" b="0" i="0" u="none" strike="noStrike" baseline="0">
                <a:latin typeface="Arial" panose="020B0604020202020204" pitchFamily="34" charset="0"/>
              </a:rPr>
              <a:t>2016 Montreal census data for each borough, concretely, population, density, age, education and income data for each borough or municipality within Montreal island. </a:t>
            </a:r>
          </a:p>
          <a:p>
            <a:pPr lvl="1"/>
            <a:r>
              <a:rPr lang="en-US" sz="1700" b="0" i="0" u="none" strike="noStrike" baseline="0">
                <a:latin typeface="Arial" panose="020B0604020202020204" pitchFamily="34" charset="0"/>
              </a:rPr>
              <a:t>Boundary data of each borough and municipality on Montreal island. </a:t>
            </a:r>
          </a:p>
          <a:p>
            <a:r>
              <a:rPr lang="en-US" sz="1700" b="0" i="0" u="none" strike="noStrike" baseline="0">
                <a:latin typeface="Arial" panose="020B0604020202020204" pitchFamily="34" charset="0"/>
              </a:rPr>
              <a:t>We also generated a honeycomb hexagons grid throughout the whole Montreal Island. </a:t>
            </a:r>
            <a:endParaRPr lang="en-US" sz="1700">
              <a:latin typeface="Arial" panose="020B0604020202020204" pitchFamily="34" charset="0"/>
            </a:endParaRPr>
          </a:p>
          <a:p>
            <a:r>
              <a:rPr lang="en-US" sz="1700" b="0" i="0" u="none" strike="noStrike" baseline="0">
                <a:latin typeface="Arial" panose="020B0604020202020204" pitchFamily="34" charset="0"/>
              </a:rPr>
              <a:t>In the final step, we will focus on the most promising areas with more shopping malls and fewer movie theaters. And we will also present the candidate hexagon cells in the map view for stakeholders to make the final decision. </a:t>
            </a:r>
            <a:endParaRPr lang="en-US" sz="1700"/>
          </a:p>
        </p:txBody>
      </p:sp>
    </p:spTree>
    <p:extLst>
      <p:ext uri="{BB962C8B-B14F-4D97-AF65-F5344CB8AC3E}">
        <p14:creationId xmlns:p14="http://schemas.microsoft.com/office/powerpoint/2010/main" val="29914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6634A7-7258-4CFF-8DAF-B829E9956FB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Analysis</a:t>
            </a:r>
          </a:p>
        </p:txBody>
      </p:sp>
      <p:sp>
        <p:nvSpPr>
          <p:cNvPr id="3" name="Content Placeholder 2">
            <a:extLst>
              <a:ext uri="{FF2B5EF4-FFF2-40B4-BE49-F238E27FC236}">
                <a16:creationId xmlns:a16="http://schemas.microsoft.com/office/drawing/2014/main" id="{FCB762F2-4B19-4DAC-B6BC-46AD1B47718C}"/>
              </a:ext>
            </a:extLst>
          </p:cNvPr>
          <p:cNvSpPr>
            <a:spLocks noGrp="1"/>
          </p:cNvSpPr>
          <p:nvPr>
            <p:ph idx="1"/>
          </p:nvPr>
        </p:nvSpPr>
        <p:spPr>
          <a:xfrm>
            <a:off x="1367624" y="2490436"/>
            <a:ext cx="9708995" cy="3567173"/>
          </a:xfrm>
        </p:spPr>
        <p:txBody>
          <a:bodyPr anchor="ctr">
            <a:normAutofit/>
          </a:bodyPr>
          <a:lstStyle/>
          <a:p>
            <a:r>
              <a:rPr lang="en-US" sz="1900" b="0" i="0" u="none" strike="noStrike" baseline="0">
                <a:latin typeface="Arial" panose="020B0604020202020204" pitchFamily="34" charset="0"/>
              </a:rPr>
              <a:t>We got the basis census information of each borough and municipality. </a:t>
            </a:r>
          </a:p>
          <a:p>
            <a:r>
              <a:rPr lang="en-US" sz="1900" b="0" i="0" u="none" strike="noStrike" baseline="0">
                <a:latin typeface="Arial" panose="020B0604020202020204" pitchFamily="34" charset="0"/>
              </a:rPr>
              <a:t>We want to get the census information for each candidate hexagon cell accordingly, we calculate those census information based on borough and municipality which intersects with the cell. </a:t>
            </a:r>
            <a:endParaRPr lang="en-US" sz="1900">
              <a:latin typeface="Arial" panose="020B0604020202020204" pitchFamily="34" charset="0"/>
            </a:endParaRPr>
          </a:p>
          <a:p>
            <a:r>
              <a:rPr lang="en-US" sz="1900" b="0" i="0" u="none" strike="noStrike" baseline="0">
                <a:latin typeface="Arial" panose="020B0604020202020204" pitchFamily="34" charset="0"/>
              </a:rPr>
              <a:t>If a hexagon is in one borough completely, we will use the borough’s census info as hexagon’s one. So it means for all hexagons inside one borough, we will treat them the same for census feature. </a:t>
            </a:r>
          </a:p>
          <a:p>
            <a:r>
              <a:rPr lang="en-US" sz="1900" b="0" i="0" u="none" strike="noStrike" baseline="0">
                <a:latin typeface="Arial" panose="020B0604020202020204" pitchFamily="34" charset="0"/>
              </a:rPr>
              <a:t>Accordingly, if a hexagon has a 50% intersection with two boroughs respectively, we will generate the census data of this hexagon, 50% ratio from these two boroughs respectively. </a:t>
            </a:r>
            <a:endParaRPr lang="en-US" sz="1900">
              <a:latin typeface="Arial" panose="020B0604020202020204" pitchFamily="34" charset="0"/>
            </a:endParaRPr>
          </a:p>
          <a:p>
            <a:r>
              <a:rPr lang="en-US" sz="1900" b="0" i="0" u="none" strike="noStrike" baseline="0">
                <a:latin typeface="Arial" panose="020B0604020202020204" pitchFamily="34" charset="0"/>
              </a:rPr>
              <a:t>Based on this rule, we can calculate the census for all hexagons. </a:t>
            </a:r>
            <a:endParaRPr lang="en-US" sz="1900"/>
          </a:p>
        </p:txBody>
      </p:sp>
    </p:spTree>
    <p:extLst>
      <p:ext uri="{BB962C8B-B14F-4D97-AF65-F5344CB8AC3E}">
        <p14:creationId xmlns:p14="http://schemas.microsoft.com/office/powerpoint/2010/main" val="252919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1B5503E-4E1C-45C0-8E1D-3258F190BF6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K-Means Clustering</a:t>
            </a:r>
          </a:p>
        </p:txBody>
      </p:sp>
      <p:sp>
        <p:nvSpPr>
          <p:cNvPr id="3" name="Content Placeholder 2">
            <a:extLst>
              <a:ext uri="{FF2B5EF4-FFF2-40B4-BE49-F238E27FC236}">
                <a16:creationId xmlns:a16="http://schemas.microsoft.com/office/drawing/2014/main" id="{A02189E5-756E-4EC4-BD7F-0CEDAEC3A931}"/>
              </a:ext>
            </a:extLst>
          </p:cNvPr>
          <p:cNvSpPr>
            <a:spLocks noGrp="1"/>
          </p:cNvSpPr>
          <p:nvPr>
            <p:ph idx="1"/>
          </p:nvPr>
        </p:nvSpPr>
        <p:spPr>
          <a:xfrm>
            <a:off x="1367624" y="2490436"/>
            <a:ext cx="9708995" cy="3567173"/>
          </a:xfrm>
        </p:spPr>
        <p:txBody>
          <a:bodyPr anchor="ctr">
            <a:normAutofit/>
          </a:bodyPr>
          <a:lstStyle/>
          <a:p>
            <a:r>
              <a:rPr lang="en-US" sz="1900" b="0" i="0" u="none" strike="noStrike" baseline="0">
                <a:latin typeface="Arial" panose="020B0604020202020204" pitchFamily="34" charset="0"/>
              </a:rPr>
              <a:t>We pick up census features and the number of shopping malls and the number of movie theaters as input features. </a:t>
            </a:r>
          </a:p>
          <a:p>
            <a:r>
              <a:rPr lang="en-US" sz="1900" b="0" i="0" u="none" strike="noStrike" baseline="0">
                <a:latin typeface="Arial" panose="020B0604020202020204" pitchFamily="34" charset="0"/>
              </a:rPr>
              <a:t>We will run an evaluation step first to select the best </a:t>
            </a:r>
            <a:r>
              <a:rPr lang="en-US" sz="1900" b="1" i="0" u="none" strike="noStrike" baseline="0">
                <a:latin typeface="Arial" panose="020B0604020202020204" pitchFamily="34" charset="0"/>
              </a:rPr>
              <a:t>K </a:t>
            </a:r>
            <a:r>
              <a:rPr lang="en-US" sz="1900" b="0" i="0" u="none" strike="noStrike" baseline="0">
                <a:latin typeface="Arial" panose="020B0604020202020204" pitchFamily="34" charset="0"/>
              </a:rPr>
              <a:t>which is the number of categories in the algorithm. </a:t>
            </a:r>
          </a:p>
          <a:p>
            <a:r>
              <a:rPr lang="en-US" sz="1900" b="0" i="0" u="none" strike="noStrike" baseline="0">
                <a:latin typeface="Arial" panose="020B0604020202020204" pitchFamily="34" charset="0"/>
              </a:rPr>
              <a:t>We use the </a:t>
            </a:r>
            <a:r>
              <a:rPr lang="en-US" sz="1900" b="1" i="0" u="none" strike="noStrike" baseline="0">
                <a:latin typeface="Arial" panose="020B0604020202020204" pitchFamily="34" charset="0"/>
              </a:rPr>
              <a:t>Sum of Squared Distance </a:t>
            </a:r>
            <a:r>
              <a:rPr lang="en-US" sz="1900" b="0" i="0" u="none" strike="noStrike" baseline="0">
                <a:latin typeface="Arial" panose="020B0604020202020204" pitchFamily="34" charset="0"/>
              </a:rPr>
              <a:t>and </a:t>
            </a:r>
            <a:r>
              <a:rPr lang="en-US" sz="1900" b="1" i="0" u="none" strike="noStrike" baseline="0">
                <a:latin typeface="Arial" panose="020B0604020202020204" pitchFamily="34" charset="0"/>
              </a:rPr>
              <a:t>Silhouette Score </a:t>
            </a:r>
            <a:r>
              <a:rPr lang="en-US" sz="1900" b="0" i="0" u="none" strike="noStrike" baseline="0">
                <a:latin typeface="Arial" panose="020B0604020202020204" pitchFamily="34" charset="0"/>
              </a:rPr>
              <a:t>two methods to evaluate the K-Means algorithm for different </a:t>
            </a:r>
            <a:r>
              <a:rPr lang="en-US" sz="1900" b="1" i="0" u="none" strike="noStrike" baseline="0">
                <a:latin typeface="Arial" panose="020B0604020202020204" pitchFamily="34" charset="0"/>
              </a:rPr>
              <a:t>K</a:t>
            </a:r>
            <a:r>
              <a:rPr lang="en-US" sz="1900" b="0" i="0" u="none" strike="noStrike" baseline="0">
                <a:latin typeface="Arial" panose="020B0604020202020204" pitchFamily="34" charset="0"/>
              </a:rPr>
              <a:t>. </a:t>
            </a:r>
            <a:endParaRPr lang="en-US" sz="1900">
              <a:latin typeface="Arial" panose="020B0604020202020204" pitchFamily="34" charset="0"/>
            </a:endParaRPr>
          </a:p>
          <a:p>
            <a:r>
              <a:rPr lang="en-US" sz="1900" b="1" i="0" u="none" strike="noStrike" baseline="0">
                <a:latin typeface="Arial" panose="020B0604020202020204" pitchFamily="34" charset="0"/>
              </a:rPr>
              <a:t>Sum of Squared Distance </a:t>
            </a:r>
            <a:r>
              <a:rPr lang="en-US" sz="1900" b="0" i="0" u="none" strike="noStrike" baseline="0">
                <a:latin typeface="Arial" panose="020B0604020202020204" pitchFamily="34" charset="0"/>
              </a:rPr>
              <a:t>measures error between data points and their assigned clusters’ centroids. Smaller means better. </a:t>
            </a:r>
          </a:p>
          <a:p>
            <a:r>
              <a:rPr lang="en-US" sz="1900" b="1" i="0" u="none" strike="noStrike" baseline="0">
                <a:latin typeface="Arial" panose="020B0604020202020204" pitchFamily="34" charset="0"/>
              </a:rPr>
              <a:t>Silhouette Score </a:t>
            </a:r>
            <a:r>
              <a:rPr lang="en-US" sz="1900" b="0" i="0" u="none" strike="noStrike" baseline="0">
                <a:latin typeface="Arial" panose="020B0604020202020204" pitchFamily="34" charset="0"/>
              </a:rPr>
              <a:t>focuses on minimizing the sum of squared distance inside the cluster as well, meanwhile, it also tries to maximize the distance between its neighborhoods. From its definition, the bigger the value is, the better K is. </a:t>
            </a:r>
          </a:p>
        </p:txBody>
      </p:sp>
    </p:spTree>
    <p:extLst>
      <p:ext uri="{BB962C8B-B14F-4D97-AF65-F5344CB8AC3E}">
        <p14:creationId xmlns:p14="http://schemas.microsoft.com/office/powerpoint/2010/main" val="312064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3EE602A-A1E0-4D7C-A44B-F5BB00A69A07}"/>
              </a:ext>
            </a:extLst>
          </p:cNvPr>
          <p:cNvSpPr>
            <a:spLocks noGrp="1"/>
          </p:cNvSpPr>
          <p:nvPr>
            <p:ph type="title"/>
          </p:nvPr>
        </p:nvSpPr>
        <p:spPr>
          <a:xfrm>
            <a:off x="1047280" y="759805"/>
            <a:ext cx="10306520" cy="1325563"/>
          </a:xfrm>
        </p:spPr>
        <p:txBody>
          <a:bodyPr>
            <a:normAutofit/>
          </a:bodyPr>
          <a:lstStyle/>
          <a:p>
            <a:r>
              <a:rPr lang="en-US" sz="4000" b="0" i="1" u="none" strike="noStrike" baseline="0">
                <a:solidFill>
                  <a:srgbClr val="FFFFFF"/>
                </a:solidFill>
                <a:latin typeface="Calibri" panose="020F0502020204030204" pitchFamily="34" charset="0"/>
              </a:rPr>
              <a:t>K selection for K-Means Clustering </a:t>
            </a:r>
            <a:endParaRPr lang="en-US" sz="4000">
              <a:solidFill>
                <a:srgbClr val="FFFFFF"/>
              </a:solidFill>
            </a:endParaRPr>
          </a:p>
        </p:txBody>
      </p:sp>
      <p:sp>
        <p:nvSpPr>
          <p:cNvPr id="9" name="Content Placeholder 8">
            <a:extLst>
              <a:ext uri="{FF2B5EF4-FFF2-40B4-BE49-F238E27FC236}">
                <a16:creationId xmlns:a16="http://schemas.microsoft.com/office/drawing/2014/main" id="{1CDDF347-0C5F-400E-B14F-4A7F6ED91665}"/>
              </a:ext>
            </a:extLst>
          </p:cNvPr>
          <p:cNvSpPr>
            <a:spLocks noGrp="1"/>
          </p:cNvSpPr>
          <p:nvPr>
            <p:ph idx="1"/>
          </p:nvPr>
        </p:nvSpPr>
        <p:spPr>
          <a:xfrm>
            <a:off x="1424904" y="2494450"/>
            <a:ext cx="4053545" cy="3563159"/>
          </a:xfrm>
        </p:spPr>
        <p:txBody>
          <a:bodyPr>
            <a:normAutofit/>
          </a:bodyPr>
          <a:lstStyle/>
          <a:p>
            <a:r>
              <a:rPr lang="en-US" sz="1800" b="0" i="0" u="none" strike="noStrike" baseline="0" dirty="0">
                <a:solidFill>
                  <a:srgbClr val="000000"/>
                </a:solidFill>
                <a:latin typeface="Arial" panose="020B0604020202020204" pitchFamily="34" charset="0"/>
              </a:rPr>
              <a:t>From the figure, we can see Sum of Squared Distance going down when K becomes bigger. </a:t>
            </a:r>
          </a:p>
          <a:p>
            <a:r>
              <a:rPr lang="en-US" sz="1800" b="0" i="0" u="none" strike="noStrike" baseline="0" dirty="0">
                <a:solidFill>
                  <a:srgbClr val="000000"/>
                </a:solidFill>
                <a:latin typeface="Arial" panose="020B0604020202020204" pitchFamily="34" charset="0"/>
              </a:rPr>
              <a:t>When K=2,3, Silhouette Score is higher, but SSE is still high at that time, we choose K=10 for this project, it's a balanced number for both Sum of Squared Distance and Silhouette Score. </a:t>
            </a:r>
            <a:endParaRPr lang="en-US" sz="2400" dirty="0"/>
          </a:p>
        </p:txBody>
      </p:sp>
      <p:pic>
        <p:nvPicPr>
          <p:cNvPr id="5" name="Content Placeholder 4" descr="Chart, line chart&#10;&#10;Description automatically generated">
            <a:extLst>
              <a:ext uri="{FF2B5EF4-FFF2-40B4-BE49-F238E27FC236}">
                <a16:creationId xmlns:a16="http://schemas.microsoft.com/office/drawing/2014/main" id="{40138F54-C5E9-43AD-9574-7EB9047643F9}"/>
              </a:ext>
            </a:extLst>
          </p:cNvPr>
          <p:cNvPicPr>
            <a:picLocks noChangeAspect="1"/>
          </p:cNvPicPr>
          <p:nvPr/>
        </p:nvPicPr>
        <p:blipFill rotWithShape="1">
          <a:blip r:embed="rId2">
            <a:extLst>
              <a:ext uri="{28A0092B-C50C-407E-A947-70E740481C1C}">
                <a14:useLocalDpi xmlns:a14="http://schemas.microsoft.com/office/drawing/2010/main" val="0"/>
              </a:ext>
            </a:extLst>
          </a:blip>
          <a:srcRect t="8549" b="4668"/>
          <a:stretch/>
        </p:blipFill>
        <p:spPr>
          <a:xfrm>
            <a:off x="6098892" y="2492376"/>
            <a:ext cx="4802404" cy="3563372"/>
          </a:xfrm>
          <a:prstGeom prst="rect">
            <a:avLst/>
          </a:prstGeom>
        </p:spPr>
      </p:pic>
    </p:spTree>
    <p:extLst>
      <p:ext uri="{BB962C8B-B14F-4D97-AF65-F5344CB8AC3E}">
        <p14:creationId xmlns:p14="http://schemas.microsoft.com/office/powerpoint/2010/main" val="129032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79FDD41-104C-44CC-BC37-DC54BD1BAC85}"/>
              </a:ext>
            </a:extLst>
          </p:cNvPr>
          <p:cNvSpPr>
            <a:spLocks noGrp="1"/>
          </p:cNvSpPr>
          <p:nvPr>
            <p:ph type="title"/>
          </p:nvPr>
        </p:nvSpPr>
        <p:spPr>
          <a:xfrm>
            <a:off x="1047280" y="759805"/>
            <a:ext cx="10306520" cy="1325563"/>
          </a:xfrm>
        </p:spPr>
        <p:txBody>
          <a:bodyPr>
            <a:normAutofit/>
          </a:bodyPr>
          <a:lstStyle/>
          <a:p>
            <a:endParaRPr lang="en-US" sz="4000">
              <a:solidFill>
                <a:srgbClr val="FFFFFF"/>
              </a:solidFill>
            </a:endParaRPr>
          </a:p>
        </p:txBody>
      </p:sp>
      <p:sp>
        <p:nvSpPr>
          <p:cNvPr id="9" name="Content Placeholder 8">
            <a:extLst>
              <a:ext uri="{FF2B5EF4-FFF2-40B4-BE49-F238E27FC236}">
                <a16:creationId xmlns:a16="http://schemas.microsoft.com/office/drawing/2014/main" id="{ECC6D283-96D8-4311-B3EE-88E4AFA621B7}"/>
              </a:ext>
            </a:extLst>
          </p:cNvPr>
          <p:cNvSpPr>
            <a:spLocks noGrp="1"/>
          </p:cNvSpPr>
          <p:nvPr>
            <p:ph idx="1"/>
          </p:nvPr>
        </p:nvSpPr>
        <p:spPr>
          <a:xfrm>
            <a:off x="1424904" y="2494450"/>
            <a:ext cx="4053545" cy="3563159"/>
          </a:xfrm>
        </p:spPr>
        <p:txBody>
          <a:bodyPr>
            <a:normAutofit/>
          </a:bodyPr>
          <a:lstStyle/>
          <a:p>
            <a:r>
              <a:rPr lang="en-US" sz="1800" b="0" i="0" u="none" strike="noStrike" baseline="0" dirty="0">
                <a:solidFill>
                  <a:srgbClr val="000000"/>
                </a:solidFill>
                <a:latin typeface="Arial" panose="020B0604020202020204" pitchFamily="34" charset="0"/>
              </a:rPr>
              <a:t>with </a:t>
            </a:r>
            <a:r>
              <a:rPr lang="en-US" sz="1800" b="1" i="0" u="none" strike="noStrike" baseline="0" dirty="0">
                <a:solidFill>
                  <a:srgbClr val="000000"/>
                </a:solidFill>
                <a:latin typeface="Arial" panose="020B0604020202020204" pitchFamily="34" charset="0"/>
              </a:rPr>
              <a:t>k=10</a:t>
            </a:r>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Let’s visualize clustering results with a different color in the map view. </a:t>
            </a:r>
            <a:endParaRPr lang="en-US" sz="2400" dirty="0"/>
          </a:p>
        </p:txBody>
      </p:sp>
      <p:pic>
        <p:nvPicPr>
          <p:cNvPr id="5" name="Content Placeholder 4" descr="Map&#10;&#10;Description automatically generated">
            <a:extLst>
              <a:ext uri="{FF2B5EF4-FFF2-40B4-BE49-F238E27FC236}">
                <a16:creationId xmlns:a16="http://schemas.microsoft.com/office/drawing/2014/main" id="{5D776863-DD32-4954-88E4-C0372A746298}"/>
              </a:ext>
            </a:extLst>
          </p:cNvPr>
          <p:cNvPicPr>
            <a:picLocks noChangeAspect="1"/>
          </p:cNvPicPr>
          <p:nvPr/>
        </p:nvPicPr>
        <p:blipFill rotWithShape="1">
          <a:blip r:embed="rId2">
            <a:extLst>
              <a:ext uri="{28A0092B-C50C-407E-A947-70E740481C1C}">
                <a14:useLocalDpi xmlns:a14="http://schemas.microsoft.com/office/drawing/2010/main" val="0"/>
              </a:ext>
            </a:extLst>
          </a:blip>
          <a:srcRect t="2689"/>
          <a:stretch/>
        </p:blipFill>
        <p:spPr>
          <a:xfrm>
            <a:off x="6098892" y="2492376"/>
            <a:ext cx="4802404" cy="3563372"/>
          </a:xfrm>
          <a:prstGeom prst="rect">
            <a:avLst/>
          </a:prstGeom>
        </p:spPr>
      </p:pic>
    </p:spTree>
    <p:extLst>
      <p:ext uri="{BB962C8B-B14F-4D97-AF65-F5344CB8AC3E}">
        <p14:creationId xmlns:p14="http://schemas.microsoft.com/office/powerpoint/2010/main" val="349591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58F5A09-5EC6-4B54-A9D2-248F985E77A9}"/>
              </a:ext>
            </a:extLst>
          </p:cNvPr>
          <p:cNvSpPr>
            <a:spLocks noGrp="1"/>
          </p:cNvSpPr>
          <p:nvPr>
            <p:ph type="title"/>
          </p:nvPr>
        </p:nvSpPr>
        <p:spPr>
          <a:xfrm>
            <a:off x="1047280" y="759805"/>
            <a:ext cx="10306520" cy="1325563"/>
          </a:xfrm>
        </p:spPr>
        <p:txBody>
          <a:bodyPr>
            <a:normAutofit/>
          </a:bodyPr>
          <a:lstStyle/>
          <a:p>
            <a:endParaRPr lang="en-US" sz="4000">
              <a:solidFill>
                <a:srgbClr val="FFFFFF"/>
              </a:solidFill>
            </a:endParaRPr>
          </a:p>
        </p:txBody>
      </p:sp>
      <p:sp>
        <p:nvSpPr>
          <p:cNvPr id="9" name="Content Placeholder 8">
            <a:extLst>
              <a:ext uri="{FF2B5EF4-FFF2-40B4-BE49-F238E27FC236}">
                <a16:creationId xmlns:a16="http://schemas.microsoft.com/office/drawing/2014/main" id="{BC3608BB-23E6-4219-A09D-12934FB22540}"/>
              </a:ext>
            </a:extLst>
          </p:cNvPr>
          <p:cNvSpPr>
            <a:spLocks noGrp="1"/>
          </p:cNvSpPr>
          <p:nvPr>
            <p:ph idx="1"/>
          </p:nvPr>
        </p:nvSpPr>
        <p:spPr>
          <a:xfrm>
            <a:off x="1424904" y="2494450"/>
            <a:ext cx="4053545" cy="3563159"/>
          </a:xfrm>
        </p:spPr>
        <p:txBody>
          <a:bodyPr>
            <a:normAutofit/>
          </a:bodyPr>
          <a:lstStyle/>
          <a:p>
            <a:r>
              <a:rPr lang="en-US" sz="1800" b="0" i="0" u="none" strike="noStrike" baseline="0" dirty="0">
                <a:solidFill>
                  <a:srgbClr val="000000"/>
                </a:solidFill>
                <a:latin typeface="Arial" panose="020B0604020202020204" pitchFamily="34" charset="0"/>
              </a:rPr>
              <a:t>Let’s put everything together on one map view: </a:t>
            </a:r>
          </a:p>
          <a:p>
            <a:r>
              <a:rPr lang="en-US" sz="1800" b="0" i="0" u="none" strike="noStrike" baseline="0" dirty="0">
                <a:solidFill>
                  <a:srgbClr val="000000"/>
                </a:solidFill>
                <a:latin typeface="Arial" panose="020B0604020202020204" pitchFamily="34" charset="0"/>
              </a:rPr>
              <a:t>1. Clusters in colors for hexagons </a:t>
            </a:r>
          </a:p>
          <a:p>
            <a:r>
              <a:rPr lang="en-US" sz="1800" b="0" i="0" u="none" strike="noStrike" baseline="0" dirty="0">
                <a:solidFill>
                  <a:srgbClr val="000000"/>
                </a:solidFill>
                <a:latin typeface="Arial" panose="020B0604020202020204" pitchFamily="34" charset="0"/>
              </a:rPr>
              <a:t>2. Shopping malls in blue point </a:t>
            </a:r>
          </a:p>
          <a:p>
            <a:r>
              <a:rPr lang="en-US" sz="1800" b="0" i="0" u="none" strike="noStrike" baseline="0" dirty="0">
                <a:solidFill>
                  <a:srgbClr val="000000"/>
                </a:solidFill>
                <a:latin typeface="Arial" panose="020B0604020202020204" pitchFamily="34" charset="0"/>
              </a:rPr>
              <a:t>3. Movie theaters in redpoint with yellow ring. </a:t>
            </a:r>
            <a:endParaRPr lang="en-US" sz="2400" dirty="0"/>
          </a:p>
        </p:txBody>
      </p:sp>
      <p:pic>
        <p:nvPicPr>
          <p:cNvPr id="5" name="Content Placeholder 4" descr="Map&#10;&#10;Description automatically generated">
            <a:extLst>
              <a:ext uri="{FF2B5EF4-FFF2-40B4-BE49-F238E27FC236}">
                <a16:creationId xmlns:a16="http://schemas.microsoft.com/office/drawing/2014/main" id="{A76C15E5-C262-424F-A277-42C853049B61}"/>
              </a:ext>
            </a:extLst>
          </p:cNvPr>
          <p:cNvPicPr>
            <a:picLocks noChangeAspect="1"/>
          </p:cNvPicPr>
          <p:nvPr/>
        </p:nvPicPr>
        <p:blipFill rotWithShape="1">
          <a:blip r:embed="rId2">
            <a:extLst>
              <a:ext uri="{28A0092B-C50C-407E-A947-70E740481C1C}">
                <a14:useLocalDpi xmlns:a14="http://schemas.microsoft.com/office/drawing/2010/main" val="0"/>
              </a:ext>
            </a:extLst>
          </a:blip>
          <a:srcRect t="3949"/>
          <a:stretch/>
        </p:blipFill>
        <p:spPr>
          <a:xfrm>
            <a:off x="6098892" y="2492376"/>
            <a:ext cx="4802404" cy="3563372"/>
          </a:xfrm>
          <a:prstGeom prst="rect">
            <a:avLst/>
          </a:prstGeom>
        </p:spPr>
      </p:pic>
    </p:spTree>
    <p:extLst>
      <p:ext uri="{BB962C8B-B14F-4D97-AF65-F5344CB8AC3E}">
        <p14:creationId xmlns:p14="http://schemas.microsoft.com/office/powerpoint/2010/main" val="211712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1312</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Where to open a Movie Theater in Montreal.</vt:lpstr>
      <vt:lpstr>Introduction </vt:lpstr>
      <vt:lpstr>Data</vt:lpstr>
      <vt:lpstr>Methodology</vt:lpstr>
      <vt:lpstr>Analysis</vt:lpstr>
      <vt:lpstr>K-Means Clustering</vt:lpstr>
      <vt:lpstr>K selection for K-Means Clustering </vt:lpstr>
      <vt:lpstr>PowerPoint Presentation</vt:lpstr>
      <vt:lpstr>PowerPoint Presentation</vt:lpstr>
      <vt:lpstr>PowerPoint Presentation</vt:lpstr>
      <vt:lpstr>PowerPoint Presentation</vt:lpstr>
      <vt:lpstr>Result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 Movie Theater in Montreal.</dc:title>
  <dc:creator>Dawit Haile</dc:creator>
  <cp:lastModifiedBy>Dawit Haile</cp:lastModifiedBy>
  <cp:revision>3</cp:revision>
  <dcterms:created xsi:type="dcterms:W3CDTF">2021-02-07T16:18:28Z</dcterms:created>
  <dcterms:modified xsi:type="dcterms:W3CDTF">2021-02-07T16:43:05Z</dcterms:modified>
</cp:coreProperties>
</file>