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9/25/21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7C2CC-8B4F-8948-B79A-374B3FE04987}"/>
              </a:ext>
            </a:extLst>
          </p:cNvPr>
          <p:cNvSpPr>
            <a:spLocks noGrp="1"/>
          </p:cNvSpPr>
          <p:nvPr>
            <p:ph type="ctrTitle"/>
          </p:nvPr>
        </p:nvSpPr>
        <p:spPr>
          <a:xfrm>
            <a:off x="2430187" y="705678"/>
            <a:ext cx="8915399" cy="2262781"/>
          </a:xfrm>
        </p:spPr>
        <p:txBody>
          <a:bodyPr>
            <a:normAutofit fontScale="90000"/>
          </a:bodyPr>
          <a:lstStyle/>
          <a:p>
            <a:r>
              <a:rPr lang="en-GB" b="1" dirty="0"/>
              <a:t>Where are the best areas for Students to live in Exeter, UK?</a:t>
            </a:r>
            <a:br>
              <a:rPr lang="en-GB" dirty="0"/>
            </a:br>
            <a:endParaRPr lang="en-GB" dirty="0"/>
          </a:p>
        </p:txBody>
      </p:sp>
      <p:pic>
        <p:nvPicPr>
          <p:cNvPr id="4" name="Picture 3" descr="A picture containing outdoor, nature, shore&#10;&#10;Description automatically generated">
            <a:extLst>
              <a:ext uri="{FF2B5EF4-FFF2-40B4-BE49-F238E27FC236}">
                <a16:creationId xmlns:a16="http://schemas.microsoft.com/office/drawing/2014/main" id="{6568C97E-F698-994F-951B-A070EA0E0704}"/>
              </a:ext>
            </a:extLst>
          </p:cNvPr>
          <p:cNvPicPr>
            <a:picLocks noChangeAspect="1"/>
          </p:cNvPicPr>
          <p:nvPr/>
        </p:nvPicPr>
        <p:blipFill>
          <a:blip r:embed="rId2"/>
          <a:stretch>
            <a:fillRect/>
          </a:stretch>
        </p:blipFill>
        <p:spPr>
          <a:xfrm>
            <a:off x="3534032" y="2598761"/>
            <a:ext cx="5519082" cy="3334445"/>
          </a:xfrm>
          <a:prstGeom prst="rect">
            <a:avLst/>
          </a:prstGeom>
        </p:spPr>
      </p:pic>
    </p:spTree>
    <p:extLst>
      <p:ext uri="{BB962C8B-B14F-4D97-AF65-F5344CB8AC3E}">
        <p14:creationId xmlns:p14="http://schemas.microsoft.com/office/powerpoint/2010/main" val="3914945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7AD9-D487-A44E-824B-019072F3FB78}"/>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758342E0-9A06-BB4B-A692-F98445458CBB}"/>
              </a:ext>
            </a:extLst>
          </p:cNvPr>
          <p:cNvSpPr>
            <a:spLocks noGrp="1"/>
          </p:cNvSpPr>
          <p:nvPr>
            <p:ph idx="1"/>
          </p:nvPr>
        </p:nvSpPr>
        <p:spPr>
          <a:xfrm>
            <a:off x="2453287" y="1676400"/>
            <a:ext cx="8915400" cy="4242486"/>
          </a:xfrm>
        </p:spPr>
        <p:txBody>
          <a:bodyPr>
            <a:normAutofit fontScale="92500" lnSpcReduction="20000"/>
          </a:bodyPr>
          <a:lstStyle/>
          <a:p>
            <a:r>
              <a:rPr lang="en-GB" dirty="0"/>
              <a:t>Most popular student area is to the South East of the main campus in the area of St James’s Park</a:t>
            </a:r>
          </a:p>
          <a:p>
            <a:pPr lvl="1"/>
            <a:r>
              <a:rPr lang="en-GB" dirty="0"/>
              <a:t>Close to the university</a:t>
            </a:r>
          </a:p>
          <a:p>
            <a:pPr lvl="1"/>
            <a:r>
              <a:rPr lang="en-GB" dirty="0"/>
              <a:t>Near to the city centre, and its wide variety of venues</a:t>
            </a:r>
          </a:p>
          <a:p>
            <a:pPr lvl="1"/>
            <a:r>
              <a:rPr lang="en-GB" dirty="0"/>
              <a:t>Close to St James’s train station for connections to St David’s mainline, and the rest of the UK</a:t>
            </a:r>
          </a:p>
          <a:p>
            <a:r>
              <a:rPr lang="en-GB" dirty="0"/>
              <a:t>Some streets have high proportion of student houses</a:t>
            </a:r>
          </a:p>
          <a:p>
            <a:pPr lvl="1"/>
            <a:r>
              <a:rPr lang="en-GB" dirty="0"/>
              <a:t>Great for groups of social students wanting to live close to other groups of friends</a:t>
            </a:r>
          </a:p>
          <a:p>
            <a:pPr lvl="1"/>
            <a:r>
              <a:rPr lang="en-GB" dirty="0"/>
              <a:t>Perhaps areas to avoid for families looking for quiet residential streets!</a:t>
            </a:r>
          </a:p>
          <a:p>
            <a:r>
              <a:rPr lang="en-GB" dirty="0"/>
              <a:t>Visibility of the types of houses and where they are located would help students plan their house groups more effectively, ensuring that they choose the right area for them.</a:t>
            </a:r>
          </a:p>
          <a:p>
            <a:r>
              <a:rPr lang="en-GB" dirty="0"/>
              <a:t>Newtown &amp; </a:t>
            </a:r>
            <a:r>
              <a:rPr lang="en-GB" dirty="0" err="1"/>
              <a:t>Heavitree</a:t>
            </a:r>
            <a:r>
              <a:rPr lang="en-GB" dirty="0"/>
              <a:t> are good locations for students at the St Luke’s campus.  There are not many venues here, but these tend to be medical students with less time for socialising compared to other students.</a:t>
            </a:r>
          </a:p>
          <a:p>
            <a:endParaRPr lang="en-GB" dirty="0"/>
          </a:p>
          <a:p>
            <a:endParaRPr lang="en-GB" dirty="0"/>
          </a:p>
        </p:txBody>
      </p:sp>
    </p:spTree>
    <p:extLst>
      <p:ext uri="{BB962C8B-B14F-4D97-AF65-F5344CB8AC3E}">
        <p14:creationId xmlns:p14="http://schemas.microsoft.com/office/powerpoint/2010/main" val="4015358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5355-52F0-6248-873E-EA46DF7E539C}"/>
              </a:ext>
            </a:extLst>
          </p:cNvPr>
          <p:cNvSpPr>
            <a:spLocks noGrp="1"/>
          </p:cNvSpPr>
          <p:nvPr>
            <p:ph type="title"/>
          </p:nvPr>
        </p:nvSpPr>
        <p:spPr/>
        <p:txBody>
          <a:bodyPr/>
          <a:lstStyle/>
          <a:p>
            <a:r>
              <a:rPr lang="en-GB" dirty="0"/>
              <a:t>The Problem</a:t>
            </a:r>
            <a:br>
              <a:rPr lang="en-GB" dirty="0"/>
            </a:br>
            <a:endParaRPr lang="en-GB" dirty="0"/>
          </a:p>
        </p:txBody>
      </p:sp>
      <p:sp>
        <p:nvSpPr>
          <p:cNvPr id="3" name="Content Placeholder 2">
            <a:extLst>
              <a:ext uri="{FF2B5EF4-FFF2-40B4-BE49-F238E27FC236}">
                <a16:creationId xmlns:a16="http://schemas.microsoft.com/office/drawing/2014/main" id="{FDB99AFF-D5AF-8C4D-8294-002793F89A5F}"/>
              </a:ext>
            </a:extLst>
          </p:cNvPr>
          <p:cNvSpPr>
            <a:spLocks noGrp="1"/>
          </p:cNvSpPr>
          <p:nvPr>
            <p:ph idx="1"/>
          </p:nvPr>
        </p:nvSpPr>
        <p:spPr>
          <a:xfrm>
            <a:off x="2589212" y="1655805"/>
            <a:ext cx="8915400" cy="4304844"/>
          </a:xfrm>
        </p:spPr>
        <p:txBody>
          <a:bodyPr>
            <a:normAutofit/>
          </a:bodyPr>
          <a:lstStyle/>
          <a:p>
            <a:r>
              <a:rPr lang="en-GB" dirty="0"/>
              <a:t>Like many UK universities, first year students live in University Halls on campus.</a:t>
            </a:r>
          </a:p>
          <a:p>
            <a:r>
              <a:rPr lang="en-GB" dirty="0"/>
              <a:t>Shortly after starting at university, students get into groups and start looking for houses for their second year.</a:t>
            </a:r>
          </a:p>
          <a:p>
            <a:r>
              <a:rPr lang="en-GB" dirty="0"/>
              <a:t>This happens early due to houses coming onto the rental market in small batches, leading to the perception that there are not many properties to choose from.</a:t>
            </a:r>
          </a:p>
          <a:p>
            <a:r>
              <a:rPr lang="en-GB" dirty="0"/>
              <a:t>It’s hard for students to know whether there will be houses with the right number of bedrooms  available, </a:t>
            </a:r>
          </a:p>
          <a:p>
            <a:r>
              <a:rPr lang="en-GB" dirty="0"/>
              <a:t>As they are new to the city they may not know which area would be best for them to look for student houses in.</a:t>
            </a:r>
          </a:p>
          <a:p>
            <a:r>
              <a:rPr lang="en-GB" dirty="0"/>
              <a:t>As most are new to the city, they may not yet have found their favourite social venues either, or understand what transport links there are.</a:t>
            </a:r>
          </a:p>
        </p:txBody>
      </p:sp>
    </p:spTree>
    <p:extLst>
      <p:ext uri="{BB962C8B-B14F-4D97-AF65-F5344CB8AC3E}">
        <p14:creationId xmlns:p14="http://schemas.microsoft.com/office/powerpoint/2010/main" val="1161348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81F22-9723-BB4A-BB73-44CBB38927C7}"/>
              </a:ext>
            </a:extLst>
          </p:cNvPr>
          <p:cNvSpPr>
            <a:spLocks noGrp="1"/>
          </p:cNvSpPr>
          <p:nvPr>
            <p:ph type="title"/>
          </p:nvPr>
        </p:nvSpPr>
        <p:spPr/>
        <p:txBody>
          <a:bodyPr/>
          <a:lstStyle/>
          <a:p>
            <a:r>
              <a:rPr lang="en-GB" dirty="0"/>
              <a:t>Data sources &amp; cleaning</a:t>
            </a:r>
          </a:p>
        </p:txBody>
      </p:sp>
      <p:sp>
        <p:nvSpPr>
          <p:cNvPr id="3" name="Content Placeholder 2">
            <a:extLst>
              <a:ext uri="{FF2B5EF4-FFF2-40B4-BE49-F238E27FC236}">
                <a16:creationId xmlns:a16="http://schemas.microsoft.com/office/drawing/2014/main" id="{CA992139-D532-6C4D-949A-16083E1A0F66}"/>
              </a:ext>
            </a:extLst>
          </p:cNvPr>
          <p:cNvSpPr>
            <a:spLocks noGrp="1"/>
          </p:cNvSpPr>
          <p:nvPr>
            <p:ph idx="1"/>
          </p:nvPr>
        </p:nvSpPr>
        <p:spPr/>
        <p:txBody>
          <a:bodyPr/>
          <a:lstStyle/>
          <a:p>
            <a:r>
              <a:rPr lang="en-GB" dirty="0"/>
              <a:t>Information about Exeter’s postcodes and neighbourhoods (wards) was sourced from the internet.</a:t>
            </a:r>
          </a:p>
          <a:p>
            <a:r>
              <a:rPr lang="en-GB" dirty="0"/>
              <a:t>A full list of houses registered as ‘Houses of Multiple Occupancy’ (HMOs) was scraped from the Exeter City Council  website using Tabula-</a:t>
            </a:r>
            <a:r>
              <a:rPr lang="en-GB" dirty="0" err="1"/>
              <a:t>py</a:t>
            </a:r>
            <a:r>
              <a:rPr lang="en-GB" dirty="0"/>
              <a:t>.</a:t>
            </a:r>
          </a:p>
          <a:p>
            <a:r>
              <a:rPr lang="en-GB" dirty="0"/>
              <a:t>Geographical information, specifically latitude and longitude data was retrieved using </a:t>
            </a:r>
            <a:r>
              <a:rPr lang="en-GB" dirty="0" err="1"/>
              <a:t>Geophy</a:t>
            </a:r>
            <a:r>
              <a:rPr lang="en-GB" dirty="0"/>
              <a:t>.</a:t>
            </a:r>
          </a:p>
          <a:p>
            <a:r>
              <a:rPr lang="en-GB" dirty="0"/>
              <a:t>Foursquare API was used to retrieve information about different venues in the area.</a:t>
            </a:r>
          </a:p>
          <a:p>
            <a:r>
              <a:rPr lang="en-GB" dirty="0"/>
              <a:t>The data was all cleaned and prepared, ready to use with Folium Maps .</a:t>
            </a:r>
          </a:p>
        </p:txBody>
      </p:sp>
    </p:spTree>
    <p:extLst>
      <p:ext uri="{BB962C8B-B14F-4D97-AF65-F5344CB8AC3E}">
        <p14:creationId xmlns:p14="http://schemas.microsoft.com/office/powerpoint/2010/main" val="225407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A728-965C-F640-B368-3DFA5C8D6795}"/>
              </a:ext>
            </a:extLst>
          </p:cNvPr>
          <p:cNvSpPr>
            <a:spLocks noGrp="1"/>
          </p:cNvSpPr>
          <p:nvPr>
            <p:ph type="title"/>
          </p:nvPr>
        </p:nvSpPr>
        <p:spPr>
          <a:xfrm>
            <a:off x="2221750" y="376975"/>
            <a:ext cx="8911687" cy="994625"/>
          </a:xfrm>
        </p:spPr>
        <p:txBody>
          <a:bodyPr>
            <a:normAutofit fontScale="90000"/>
          </a:bodyPr>
          <a:lstStyle/>
          <a:p>
            <a:r>
              <a:rPr lang="en-GB" dirty="0"/>
              <a:t>Exeter University Main Campus &amp; the centre point of the local Neighbourhoods (wards)</a:t>
            </a:r>
            <a:br>
              <a:rPr lang="en-GB" dirty="0"/>
            </a:br>
            <a:endParaRPr lang="en-GB" dirty="0"/>
          </a:p>
        </p:txBody>
      </p:sp>
      <p:pic>
        <p:nvPicPr>
          <p:cNvPr id="5" name="Content Placeholder 4" descr="Map&#10;&#10;Description automatically generated">
            <a:extLst>
              <a:ext uri="{FF2B5EF4-FFF2-40B4-BE49-F238E27FC236}">
                <a16:creationId xmlns:a16="http://schemas.microsoft.com/office/drawing/2014/main" id="{0551F7A5-1394-FC41-AE27-3094A9325B64}"/>
              </a:ext>
            </a:extLst>
          </p:cNvPr>
          <p:cNvPicPr>
            <a:picLocks noGrp="1" noChangeAspect="1"/>
          </p:cNvPicPr>
          <p:nvPr>
            <p:ph idx="1"/>
          </p:nvPr>
        </p:nvPicPr>
        <p:blipFill>
          <a:blip r:embed="rId2"/>
          <a:stretch>
            <a:fillRect/>
          </a:stretch>
        </p:blipFill>
        <p:spPr>
          <a:xfrm>
            <a:off x="2451582" y="1640101"/>
            <a:ext cx="8452021" cy="4577518"/>
          </a:xfrm>
        </p:spPr>
      </p:pic>
    </p:spTree>
    <p:extLst>
      <p:ext uri="{BB962C8B-B14F-4D97-AF65-F5344CB8AC3E}">
        <p14:creationId xmlns:p14="http://schemas.microsoft.com/office/powerpoint/2010/main" val="2344682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A66E-63EE-9142-943A-713C8931ADA4}"/>
              </a:ext>
            </a:extLst>
          </p:cNvPr>
          <p:cNvSpPr>
            <a:spLocks noGrp="1"/>
          </p:cNvSpPr>
          <p:nvPr>
            <p:ph type="title"/>
          </p:nvPr>
        </p:nvSpPr>
        <p:spPr>
          <a:xfrm>
            <a:off x="2592925" y="624110"/>
            <a:ext cx="8911687" cy="710420"/>
          </a:xfrm>
        </p:spPr>
        <p:txBody>
          <a:bodyPr/>
          <a:lstStyle/>
          <a:p>
            <a:r>
              <a:rPr lang="en-GB" dirty="0"/>
              <a:t>Clusters of student houses in Exeter</a:t>
            </a:r>
          </a:p>
        </p:txBody>
      </p:sp>
      <p:pic>
        <p:nvPicPr>
          <p:cNvPr id="5" name="Content Placeholder 4" descr="Chart&#10;&#10;Description automatically generated">
            <a:extLst>
              <a:ext uri="{FF2B5EF4-FFF2-40B4-BE49-F238E27FC236}">
                <a16:creationId xmlns:a16="http://schemas.microsoft.com/office/drawing/2014/main" id="{0525F39F-C4E7-E745-8FFA-16C6BD304569}"/>
              </a:ext>
            </a:extLst>
          </p:cNvPr>
          <p:cNvPicPr>
            <a:picLocks noGrp="1" noChangeAspect="1"/>
          </p:cNvPicPr>
          <p:nvPr>
            <p:ph idx="1"/>
          </p:nvPr>
        </p:nvPicPr>
        <p:blipFill>
          <a:blip r:embed="rId2"/>
          <a:stretch>
            <a:fillRect/>
          </a:stretch>
        </p:blipFill>
        <p:spPr>
          <a:xfrm>
            <a:off x="2347785" y="1692876"/>
            <a:ext cx="7857482" cy="4955102"/>
          </a:xfrm>
        </p:spPr>
      </p:pic>
    </p:spTree>
    <p:extLst>
      <p:ext uri="{BB962C8B-B14F-4D97-AF65-F5344CB8AC3E}">
        <p14:creationId xmlns:p14="http://schemas.microsoft.com/office/powerpoint/2010/main" val="3990181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8F80-10B4-5548-956F-7777016D2945}"/>
              </a:ext>
            </a:extLst>
          </p:cNvPr>
          <p:cNvSpPr>
            <a:spLocks noGrp="1"/>
          </p:cNvSpPr>
          <p:nvPr>
            <p:ph type="title"/>
          </p:nvPr>
        </p:nvSpPr>
        <p:spPr/>
        <p:txBody>
          <a:bodyPr>
            <a:normAutofit fontScale="90000"/>
          </a:bodyPr>
          <a:lstStyle/>
          <a:p>
            <a:r>
              <a:rPr lang="en-GB" dirty="0"/>
              <a:t>Venues (blue circles) in relation to the university and student house clusters</a:t>
            </a:r>
            <a:br>
              <a:rPr lang="en-GB" dirty="0"/>
            </a:br>
            <a:endParaRPr lang="en-GB" dirty="0"/>
          </a:p>
        </p:txBody>
      </p:sp>
      <p:pic>
        <p:nvPicPr>
          <p:cNvPr id="5" name="Content Placeholder 4" descr="Map&#10;&#10;Description automatically generated">
            <a:extLst>
              <a:ext uri="{FF2B5EF4-FFF2-40B4-BE49-F238E27FC236}">
                <a16:creationId xmlns:a16="http://schemas.microsoft.com/office/drawing/2014/main" id="{A6D2983B-EE78-F643-956B-838500CADDF2}"/>
              </a:ext>
            </a:extLst>
          </p:cNvPr>
          <p:cNvPicPr>
            <a:picLocks noGrp="1" noChangeAspect="1"/>
          </p:cNvPicPr>
          <p:nvPr>
            <p:ph idx="1"/>
          </p:nvPr>
        </p:nvPicPr>
        <p:blipFill>
          <a:blip r:embed="rId2"/>
          <a:stretch>
            <a:fillRect/>
          </a:stretch>
        </p:blipFill>
        <p:spPr>
          <a:xfrm>
            <a:off x="3089189" y="1813439"/>
            <a:ext cx="6919784" cy="4737917"/>
          </a:xfrm>
        </p:spPr>
      </p:pic>
    </p:spTree>
    <p:extLst>
      <p:ext uri="{BB962C8B-B14F-4D97-AF65-F5344CB8AC3E}">
        <p14:creationId xmlns:p14="http://schemas.microsoft.com/office/powerpoint/2010/main" val="3757201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C40E4-2566-2B4D-AC82-6C834376CD8C}"/>
              </a:ext>
            </a:extLst>
          </p:cNvPr>
          <p:cNvSpPr>
            <a:spLocks noGrp="1"/>
          </p:cNvSpPr>
          <p:nvPr>
            <p:ph type="title"/>
          </p:nvPr>
        </p:nvSpPr>
        <p:spPr/>
        <p:txBody>
          <a:bodyPr>
            <a:normAutofit fontScale="90000"/>
          </a:bodyPr>
          <a:lstStyle/>
          <a:p>
            <a:r>
              <a:rPr lang="en-GB" dirty="0"/>
              <a:t>Student houses located near Exeter’s St Luke’s campus (primarily medical students)</a:t>
            </a:r>
          </a:p>
        </p:txBody>
      </p:sp>
      <p:pic>
        <p:nvPicPr>
          <p:cNvPr id="5" name="Content Placeholder 4" descr="Map&#10;&#10;Description automatically generated">
            <a:extLst>
              <a:ext uri="{FF2B5EF4-FFF2-40B4-BE49-F238E27FC236}">
                <a16:creationId xmlns:a16="http://schemas.microsoft.com/office/drawing/2014/main" id="{814E111F-7F72-4240-A087-B9CD9055E406}"/>
              </a:ext>
            </a:extLst>
          </p:cNvPr>
          <p:cNvPicPr>
            <a:picLocks noGrp="1" noChangeAspect="1"/>
          </p:cNvPicPr>
          <p:nvPr>
            <p:ph idx="1"/>
          </p:nvPr>
        </p:nvPicPr>
        <p:blipFill>
          <a:blip r:embed="rId2"/>
          <a:stretch>
            <a:fillRect/>
          </a:stretch>
        </p:blipFill>
        <p:spPr>
          <a:xfrm>
            <a:off x="3101546" y="1905000"/>
            <a:ext cx="7414054" cy="4702871"/>
          </a:xfrm>
        </p:spPr>
      </p:pic>
    </p:spTree>
    <p:extLst>
      <p:ext uri="{BB962C8B-B14F-4D97-AF65-F5344CB8AC3E}">
        <p14:creationId xmlns:p14="http://schemas.microsoft.com/office/powerpoint/2010/main" val="4105098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1647-09BE-5948-BD55-39976F3A4D58}"/>
              </a:ext>
            </a:extLst>
          </p:cNvPr>
          <p:cNvSpPr>
            <a:spLocks noGrp="1"/>
          </p:cNvSpPr>
          <p:nvPr>
            <p:ph type="title"/>
          </p:nvPr>
        </p:nvSpPr>
        <p:spPr/>
        <p:txBody>
          <a:bodyPr>
            <a:normAutofit fontScale="90000"/>
          </a:bodyPr>
          <a:lstStyle/>
          <a:p>
            <a:r>
              <a:rPr lang="en-GB" dirty="0"/>
              <a:t>Zooming in shows the address, and number of bedrooms for each property</a:t>
            </a:r>
          </a:p>
        </p:txBody>
      </p:sp>
      <p:pic>
        <p:nvPicPr>
          <p:cNvPr id="4" name="Picture 3" descr="A screenshot of a map&#10;&#10;Description automatically generated with medium confidence">
            <a:extLst>
              <a:ext uri="{FF2B5EF4-FFF2-40B4-BE49-F238E27FC236}">
                <a16:creationId xmlns:a16="http://schemas.microsoft.com/office/drawing/2014/main" id="{F1218AE3-EAF7-A943-B99C-DC111933C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6563" y="1991832"/>
            <a:ext cx="7467188" cy="4405957"/>
          </a:xfrm>
          <a:prstGeom prst="rect">
            <a:avLst/>
          </a:prstGeom>
        </p:spPr>
      </p:pic>
    </p:spTree>
    <p:extLst>
      <p:ext uri="{BB962C8B-B14F-4D97-AF65-F5344CB8AC3E}">
        <p14:creationId xmlns:p14="http://schemas.microsoft.com/office/powerpoint/2010/main" val="4115722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0F2F0-DD2D-1C45-A590-23268FCF3B7D}"/>
              </a:ext>
            </a:extLst>
          </p:cNvPr>
          <p:cNvSpPr>
            <a:spLocks noGrp="1"/>
          </p:cNvSpPr>
          <p:nvPr>
            <p:ph type="title"/>
          </p:nvPr>
        </p:nvSpPr>
        <p:spPr/>
        <p:txBody>
          <a:bodyPr/>
          <a:lstStyle/>
          <a:p>
            <a:r>
              <a:rPr lang="en-GB" dirty="0"/>
              <a:t>Some streets have a high proportion of student houses.</a:t>
            </a:r>
          </a:p>
        </p:txBody>
      </p:sp>
      <p:pic>
        <p:nvPicPr>
          <p:cNvPr id="4" name="Picture 3" descr="Map&#10;&#10;Description automatically generated">
            <a:extLst>
              <a:ext uri="{FF2B5EF4-FFF2-40B4-BE49-F238E27FC236}">
                <a16:creationId xmlns:a16="http://schemas.microsoft.com/office/drawing/2014/main" id="{22E6EBF3-C0A7-FF48-B41A-1810AD62B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411" y="2035360"/>
            <a:ext cx="7073230" cy="3965812"/>
          </a:xfrm>
          <a:prstGeom prst="rect">
            <a:avLst/>
          </a:prstGeom>
        </p:spPr>
      </p:pic>
    </p:spTree>
    <p:extLst>
      <p:ext uri="{BB962C8B-B14F-4D97-AF65-F5344CB8AC3E}">
        <p14:creationId xmlns:p14="http://schemas.microsoft.com/office/powerpoint/2010/main" val="41901913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899</TotalTime>
  <Words>475</Words>
  <Application>Microsoft Macintosh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Where are the best areas for Students to live in Exeter, UK? </vt:lpstr>
      <vt:lpstr>The Problem </vt:lpstr>
      <vt:lpstr>Data sources &amp; cleaning</vt:lpstr>
      <vt:lpstr>Exeter University Main Campus &amp; the centre point of the local Neighbourhoods (wards) </vt:lpstr>
      <vt:lpstr>Clusters of student houses in Exeter</vt:lpstr>
      <vt:lpstr>Venues (blue circles) in relation to the university and student house clusters </vt:lpstr>
      <vt:lpstr>Student houses located near Exeter’s St Luke’s campus (primarily medical students)</vt:lpstr>
      <vt:lpstr>Zooming in shows the address, and number of bedrooms for each property</vt:lpstr>
      <vt:lpstr>Some streets have a high proportion of student houses.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are the best areas for Students to live in Exeter, UK? </dc:title>
  <dc:creator>Dawn Davidsen</dc:creator>
  <cp:lastModifiedBy>Dawn Davidsen</cp:lastModifiedBy>
  <cp:revision>7</cp:revision>
  <dcterms:created xsi:type="dcterms:W3CDTF">2021-09-25T18:05:13Z</dcterms:created>
  <dcterms:modified xsi:type="dcterms:W3CDTF">2021-09-26T09:04:56Z</dcterms:modified>
</cp:coreProperties>
</file>