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377" r:id="rId4"/>
    <p:sldId id="382" r:id="rId5"/>
    <p:sldId id="381" r:id="rId6"/>
    <p:sldId id="384" r:id="rId7"/>
    <p:sldId id="385" r:id="rId8"/>
    <p:sldId id="3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3A"/>
    <a:srgbClr val="00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1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8988-08BD-4A88-BD00-9F7CF50037F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634B1-AB96-4E66-9F3B-60D3F5DB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579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9799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6291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902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38625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242E-29AF-B0E8-2BDE-20CB2C38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E7278F-03D9-22A9-B4C7-08BC7D19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E5DDDB-2AA2-194C-1F80-A9725CBB9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7A0E8-BB5A-9D1D-8EE6-ED1EA2241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2395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CE009-4E02-20E2-7439-C130E6A3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6C8D9C-3276-962A-0F09-72D0BC05D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76E450-F8DB-C107-AF02-F8559D875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매인 키워드가 </a:t>
            </a:r>
            <a:r>
              <a:rPr lang="ko-KR" altLang="en-US" dirty="0" err="1"/>
              <a:t>다빨아</a:t>
            </a:r>
            <a:r>
              <a:rPr lang="ko-KR" altLang="en-US" dirty="0"/>
              <a:t> 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 </a:t>
            </a:r>
            <a:r>
              <a:rPr lang="en-US" altLang="ko-KR" dirty="0"/>
              <a:t>: </a:t>
            </a:r>
            <a:r>
              <a:rPr lang="ko-KR" altLang="en-US" dirty="0"/>
              <a:t>매인 </a:t>
            </a:r>
            <a:r>
              <a:rPr lang="en-US" altLang="ko-KR" dirty="0"/>
              <a:t>/</a:t>
            </a:r>
            <a:r>
              <a:rPr lang="ko-KR" altLang="en-US" dirty="0"/>
              <a:t> 서브 분리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ko-KR" altLang="en-US" dirty="0"/>
              <a:t>주요 키워드 순위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ON/OFF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주요키워가</a:t>
            </a:r>
            <a:r>
              <a:rPr lang="ko-KR" altLang="en-US" dirty="0"/>
              <a:t> 돈을 </a:t>
            </a:r>
            <a:r>
              <a:rPr lang="ko-KR" altLang="en-US" dirty="0" err="1"/>
              <a:t>다빨아먹는</a:t>
            </a:r>
            <a:r>
              <a:rPr lang="ko-KR" altLang="en-US" dirty="0"/>
              <a:t> 문제점 발견하여 저희가 설정한 예산이 효율적으로 소진되지 않음을 파악했습니다 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위에서 </a:t>
            </a:r>
            <a:r>
              <a:rPr lang="en-US" altLang="ko-KR" dirty="0"/>
              <a:t>5</a:t>
            </a:r>
            <a:r>
              <a:rPr lang="ko-KR" altLang="en-US" dirty="0"/>
              <a:t>위로 내려도 </a:t>
            </a:r>
            <a:r>
              <a:rPr lang="ko-KR" altLang="en-US" dirty="0" err="1"/>
              <a:t>주요키워드의</a:t>
            </a:r>
            <a:r>
              <a:rPr lang="ko-KR" altLang="en-US" dirty="0"/>
              <a:t> 클릭이 너무 높아 여전히 다 빨아먹음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핵심 키워드를 끄고</a:t>
            </a:r>
            <a:r>
              <a:rPr lang="en-US" altLang="ko-KR" dirty="0"/>
              <a:t>, </a:t>
            </a:r>
            <a:r>
              <a:rPr lang="ko-KR" altLang="en-US" dirty="0" err="1"/>
              <a:t>입찰가</a:t>
            </a:r>
            <a:r>
              <a:rPr lang="ko-KR" altLang="en-US" dirty="0"/>
              <a:t> </a:t>
            </a:r>
            <a:r>
              <a:rPr lang="en-US" altLang="ko-KR" dirty="0"/>
              <a:t>700</a:t>
            </a:r>
            <a:r>
              <a:rPr lang="ko-KR" altLang="en-US" dirty="0"/>
              <a:t>원선으로 유지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C0B5E-F426-4D1C-B414-35A9A96C4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02ED1-1821-0A43-B568-6B4FEA08FB33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2082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1233A-93D2-4BFC-9205-B7CB36A2B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2F02C-6145-4ED2-87DA-4B8BE7CE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824BC-A16E-49C1-B608-561F8B1F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0A7BB-937C-4503-B949-6C42D458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D901-BA59-4733-BFB2-B3F766DD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2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5C64-A16F-4539-A580-CBA4839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61722-6761-441E-B5BD-F2C30668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E9D8B-CDAD-4FDC-9D04-25D7E486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66D3-DA26-459E-9F9B-33750A2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286D2-0B58-414B-B18A-657F7E82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0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224197-251F-42EB-B7A4-647384DDF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3AE79-0EC1-4C5E-8881-5C13C4157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24897-FC52-4192-B226-FB31793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9FFCF-CC69-492A-B745-8A1A4B60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3DC95-986D-4463-A74B-8C65323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752E-88C2-4EB8-AD57-32B97222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1C386-942C-460C-A703-2EE4AC72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419B9-1FB7-4D8C-98AB-B0DCE5E6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AD7D8-3D20-426F-BAD0-63AA3D14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F27CD-D054-436B-9C36-02E35289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A9F36-C916-494A-813A-1E477F8B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D0849-8E58-4261-AF93-38FE797F4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F455F-1542-40AD-A47E-10A10FC6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337CF-91AB-4CE0-BAE8-06EEFEF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58438-2EDB-4011-9457-8051EEC2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6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1C4CD-E8FE-436E-B61D-2389D6BB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D254F-B7B2-4F19-A385-FE9B17F4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A9496-B48F-4926-BC06-FC864E52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ED76C-21D2-47F1-8CC7-2B314240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8598D-24BF-41AB-8AF8-842A01F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D432E-B902-459C-999F-5944B2D2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1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4B9D-F10F-44AB-90CC-74F4CD10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B765A-E3D8-4B40-9039-30EEE4A2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67502-CEB5-4051-9D9D-D1952039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D4AA8B-2D6A-43EF-A94F-93979FDFA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6A3FE8-788A-4D3C-A818-F0ADE8995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8CAACC-9BFC-4C5B-B822-A286E36E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DEB343-96E9-4D6B-844B-1E39B74C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D0A3EC-00B3-4B36-9212-B557588C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2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5DB3E-58AE-4F64-A896-B44D3D17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1508A-A410-4708-BE6B-3554FB32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0DF20-1457-4D33-8A4A-8FA2FCE0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C5F386-4047-4842-BB13-01594BB7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6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7E5499-CDD7-42B0-B648-79182198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5DE885-56CF-4D62-A0DB-F7E41E00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C62BF-E255-4C69-94EE-EE4066B6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AE2FA-7B93-4B22-A0D1-CC0BDC46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063D7-0AF6-4FD2-A97C-46D41F2F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94EDE-AA1D-4986-9154-3688C7C2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16983-5579-40DB-A623-9D7666B1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10BAE-B5D2-4D6A-B92D-9488E54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D99BF-33EF-499C-A251-499714C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A55C7-E907-4E6A-AA63-8F68EA9E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5D446F-FC41-4A88-BA46-14DC949FA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D1081-6F7A-42FB-AF31-BECCB858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F8425-3B09-455F-9CCD-B823B230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2C146D-7C65-404C-9D5B-839619D8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64E3D-920E-4620-9ECF-DB6352A5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48F8C1-7B57-4421-A4D3-FA40057F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2446-EE44-4262-AD0C-0EB5136D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8E1A2-F1CC-405D-898B-7A3F7DC4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19CC-D9EB-4ED5-B49D-F4875FD4BA8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8F9AF-B728-4955-9513-D4CDD5845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C6793-50E3-4021-815F-08B32941E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8431-0193-4867-8F11-000BABAA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59E7427-A6F5-42F3-B35B-E99FCF0E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04" y="0"/>
            <a:ext cx="12201804" cy="68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23375-0221-4A8B-9FCA-102C132B0C08}"/>
              </a:ext>
            </a:extLst>
          </p:cNvPr>
          <p:cNvSpPr txBox="1"/>
          <p:nvPr/>
        </p:nvSpPr>
        <p:spPr>
          <a:xfrm>
            <a:off x="957635" y="67892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TimeLine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[R] 11">
            <a:extLst>
              <a:ext uri="{FF2B5EF4-FFF2-40B4-BE49-F238E27FC236}">
                <a16:creationId xmlns:a16="http://schemas.microsoft.com/office/drawing/2014/main" id="{D933A132-7207-10A5-F011-6C5C46AB89B2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3AF4B5C-B33D-A365-96A7-5C384B33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A041AD-EC2F-692E-F357-7DF87D8CDEAE}"/>
              </a:ext>
            </a:extLst>
          </p:cNvPr>
          <p:cNvSpPr/>
          <p:nvPr/>
        </p:nvSpPr>
        <p:spPr>
          <a:xfrm>
            <a:off x="1114425" y="3533775"/>
            <a:ext cx="1533525" cy="4001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A24C440-6C36-6876-A591-7DF0AC806DEB}"/>
              </a:ext>
            </a:extLst>
          </p:cNvPr>
          <p:cNvCxnSpPr>
            <a:stCxn id="2" idx="3"/>
          </p:cNvCxnSpPr>
          <p:nvPr/>
        </p:nvCxnSpPr>
        <p:spPr>
          <a:xfrm>
            <a:off x="2647950" y="3733830"/>
            <a:ext cx="6572250" cy="47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0683CB-08D3-BF41-335D-D05875EB7B75}"/>
              </a:ext>
            </a:extLst>
          </p:cNvPr>
          <p:cNvSpPr/>
          <p:nvPr/>
        </p:nvSpPr>
        <p:spPr>
          <a:xfrm>
            <a:off x="9220200" y="3557572"/>
            <a:ext cx="1533525" cy="4001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13096D-E645-0825-8A7B-C24CB1499AC7}"/>
              </a:ext>
            </a:extLst>
          </p:cNvPr>
          <p:cNvSpPr/>
          <p:nvPr/>
        </p:nvSpPr>
        <p:spPr>
          <a:xfrm>
            <a:off x="2733675" y="4609980"/>
            <a:ext cx="1352550" cy="1042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r>
              <a:rPr lang="ko-KR" altLang="en-US" dirty="0"/>
              <a:t>월</a:t>
            </a:r>
            <a:br>
              <a:rPr lang="en-US" altLang="ko-KR" dirty="0"/>
            </a:br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77D63B-18BD-D022-7C28-727BB4C6537D}"/>
              </a:ext>
            </a:extLst>
          </p:cNvPr>
          <p:cNvSpPr/>
          <p:nvPr/>
        </p:nvSpPr>
        <p:spPr>
          <a:xfrm>
            <a:off x="2733675" y="4060862"/>
            <a:ext cx="1352550" cy="4001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기획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99A9FB-D386-2929-CB5A-D491D6480237}"/>
              </a:ext>
            </a:extLst>
          </p:cNvPr>
          <p:cNvSpPr/>
          <p:nvPr/>
        </p:nvSpPr>
        <p:spPr>
          <a:xfrm>
            <a:off x="3233737" y="3557572"/>
            <a:ext cx="352425" cy="37631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539215B-02D0-5570-66EF-C43FA69F9356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3409949" y="2295525"/>
            <a:ext cx="1" cy="12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1ED94C-8BBF-3191-E5AD-2B61AE73FF70}"/>
              </a:ext>
            </a:extLst>
          </p:cNvPr>
          <p:cNvSpPr txBox="1"/>
          <p:nvPr/>
        </p:nvSpPr>
        <p:spPr>
          <a:xfrm>
            <a:off x="3538538" y="2279257"/>
            <a:ext cx="1595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기획</a:t>
            </a:r>
            <a:br>
              <a:rPr lang="en-US" altLang="ko-KR" dirty="0"/>
            </a:br>
            <a:endParaRPr lang="en-US" altLang="ko-KR" sz="800" dirty="0"/>
          </a:p>
          <a:p>
            <a:r>
              <a:rPr lang="ko-KR" altLang="en-US" sz="800" dirty="0"/>
              <a:t>블로그 게시 내용 선정</a:t>
            </a:r>
            <a:br>
              <a:rPr lang="en-US" altLang="ko-KR" sz="800" dirty="0"/>
            </a:br>
            <a:r>
              <a:rPr lang="en-US" altLang="ko-KR" sz="800" dirty="0"/>
              <a:t>SNS </a:t>
            </a:r>
            <a:r>
              <a:rPr lang="ko-KR" altLang="en-US" sz="800" dirty="0"/>
              <a:t>광고 게시글 태그 설정</a:t>
            </a:r>
            <a:br>
              <a:rPr lang="en-US" altLang="ko-KR" sz="800" dirty="0"/>
            </a:br>
            <a:r>
              <a:rPr lang="en-US" altLang="ko-KR" sz="800" dirty="0"/>
              <a:t>SNS </a:t>
            </a:r>
            <a:r>
              <a:rPr lang="ko-KR" altLang="en-US" sz="800" dirty="0"/>
              <a:t>광고에 사용할 금액 선정</a:t>
            </a:r>
            <a:br>
              <a:rPr lang="en-US" altLang="ko-KR" sz="800" dirty="0"/>
            </a:br>
            <a:r>
              <a:rPr lang="en-US" altLang="ko-KR" sz="800" dirty="0"/>
              <a:t>SNS </a:t>
            </a:r>
            <a:r>
              <a:rPr lang="ko-KR" altLang="en-US" sz="800" dirty="0"/>
              <a:t>광고에 사용될 내용 선정</a:t>
            </a:r>
            <a:br>
              <a:rPr lang="en-US" altLang="ko-KR" sz="800" dirty="0"/>
            </a:br>
            <a:r>
              <a:rPr lang="ko-KR" altLang="en-US" sz="800" dirty="0"/>
              <a:t>인스타그램 배너 디자인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594B05-9DC2-03EA-8587-80E3B91DE9EA}"/>
              </a:ext>
            </a:extLst>
          </p:cNvPr>
          <p:cNvSpPr/>
          <p:nvPr/>
        </p:nvSpPr>
        <p:spPr>
          <a:xfrm>
            <a:off x="4437637" y="4607941"/>
            <a:ext cx="1352550" cy="1042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r>
              <a:rPr lang="ko-KR" altLang="en-US" dirty="0"/>
              <a:t>월</a:t>
            </a:r>
            <a:br>
              <a:rPr lang="en-US" altLang="ko-KR" dirty="0"/>
            </a:br>
            <a:r>
              <a:rPr lang="en-US" altLang="ko-KR" sz="4400" dirty="0"/>
              <a:t>14</a:t>
            </a:r>
            <a:endParaRPr lang="ko-KR" altLang="en-US" sz="4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79DFF2-A0F9-B2DA-CA83-86811CA40F4E}"/>
              </a:ext>
            </a:extLst>
          </p:cNvPr>
          <p:cNvSpPr/>
          <p:nvPr/>
        </p:nvSpPr>
        <p:spPr>
          <a:xfrm>
            <a:off x="4437637" y="4058823"/>
            <a:ext cx="1352550" cy="4001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FF83460-1433-FB1F-FBC6-ACE1A0BB52D7}"/>
              </a:ext>
            </a:extLst>
          </p:cNvPr>
          <p:cNvSpPr/>
          <p:nvPr/>
        </p:nvSpPr>
        <p:spPr>
          <a:xfrm>
            <a:off x="4937699" y="3555533"/>
            <a:ext cx="352425" cy="37631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7C3582-D40C-B93D-F9F4-35E0E594476A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113911" y="2293486"/>
            <a:ext cx="1" cy="12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8549748-7AAF-E287-9154-BDD07D631AB0}"/>
              </a:ext>
            </a:extLst>
          </p:cNvPr>
          <p:cNvSpPr txBox="1"/>
          <p:nvPr/>
        </p:nvSpPr>
        <p:spPr>
          <a:xfrm>
            <a:off x="5242500" y="2277218"/>
            <a:ext cx="1595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</a:t>
            </a:r>
            <a:br>
              <a:rPr lang="en-US" altLang="ko-KR" dirty="0"/>
            </a:br>
            <a:endParaRPr lang="en-US" altLang="ko-KR" sz="800" dirty="0"/>
          </a:p>
          <a:p>
            <a:r>
              <a:rPr lang="ko-KR" altLang="en-US" sz="800" dirty="0"/>
              <a:t>블로그 광고 글 작성</a:t>
            </a:r>
            <a:br>
              <a:rPr lang="en-US" altLang="ko-KR" sz="800" dirty="0"/>
            </a:br>
            <a:r>
              <a:rPr lang="en-US" altLang="ko-KR" sz="800" dirty="0"/>
              <a:t>SNS</a:t>
            </a:r>
            <a:r>
              <a:rPr lang="ko-KR" altLang="en-US" sz="800" dirty="0"/>
              <a:t> 광고 게시글 작성 및 광고 적용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D952BC-B1E4-AE71-9596-3C1687A75557}"/>
              </a:ext>
            </a:extLst>
          </p:cNvPr>
          <p:cNvSpPr/>
          <p:nvPr/>
        </p:nvSpPr>
        <p:spPr>
          <a:xfrm>
            <a:off x="6095697" y="4607941"/>
            <a:ext cx="1352550" cy="1042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r>
              <a:rPr lang="ko-KR" altLang="en-US" dirty="0"/>
              <a:t>월</a:t>
            </a:r>
            <a:br>
              <a:rPr lang="en-US" altLang="ko-KR" dirty="0"/>
            </a:br>
            <a:r>
              <a:rPr lang="en-US" altLang="ko-KR" sz="4400" dirty="0"/>
              <a:t>28</a:t>
            </a:r>
            <a:endParaRPr lang="ko-KR" altLang="en-US" sz="4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B3527C-549C-F3EA-BC0D-EC80E8F5B2BC}"/>
              </a:ext>
            </a:extLst>
          </p:cNvPr>
          <p:cNvSpPr/>
          <p:nvPr/>
        </p:nvSpPr>
        <p:spPr>
          <a:xfrm>
            <a:off x="6095697" y="4058823"/>
            <a:ext cx="1352550" cy="4001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검수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A90E3D-37E0-81D5-1BDE-F908F1ABF8F2}"/>
              </a:ext>
            </a:extLst>
          </p:cNvPr>
          <p:cNvSpPr/>
          <p:nvPr/>
        </p:nvSpPr>
        <p:spPr>
          <a:xfrm>
            <a:off x="6595759" y="3555533"/>
            <a:ext cx="352425" cy="37631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8D56C8-98CB-1E07-EA46-2D0313FCF2F1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6771971" y="2293486"/>
            <a:ext cx="1" cy="12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85ED6E-44B6-D1D0-7C33-284E32F519AF}"/>
              </a:ext>
            </a:extLst>
          </p:cNvPr>
          <p:cNvSpPr txBox="1"/>
          <p:nvPr/>
        </p:nvSpPr>
        <p:spPr>
          <a:xfrm>
            <a:off x="6900560" y="2277218"/>
            <a:ext cx="15954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검토</a:t>
            </a:r>
            <a:br>
              <a:rPr lang="en-US" altLang="ko-KR" dirty="0"/>
            </a:br>
            <a:br>
              <a:rPr lang="en-US" altLang="ko-KR" sz="800" dirty="0"/>
            </a:br>
            <a:r>
              <a:rPr lang="ko-KR" altLang="en-US" sz="800" dirty="0"/>
              <a:t>블로그 및 </a:t>
            </a:r>
            <a:r>
              <a:rPr lang="en-US" altLang="ko-KR" sz="800" dirty="0"/>
              <a:t>SNS </a:t>
            </a:r>
            <a:r>
              <a:rPr lang="ko-KR" altLang="en-US" sz="800" dirty="0"/>
              <a:t>광고를 통한 </a:t>
            </a:r>
            <a:br>
              <a:rPr lang="en-US" altLang="ko-KR" sz="800" dirty="0"/>
            </a:br>
            <a:r>
              <a:rPr lang="ko-KR" altLang="en-US" sz="800" dirty="0"/>
              <a:t>유입 검수</a:t>
            </a:r>
            <a:endParaRPr lang="en-US" altLang="ko-KR" sz="800" dirty="0"/>
          </a:p>
          <a:p>
            <a:r>
              <a:rPr lang="en-US" altLang="ko-KR" sz="800" dirty="0"/>
              <a:t>SNS</a:t>
            </a:r>
            <a:r>
              <a:rPr lang="ko-KR" altLang="en-US" sz="800" dirty="0"/>
              <a:t> 광고 게시글 도달 검수</a:t>
            </a:r>
            <a:br>
              <a:rPr lang="en-US" altLang="ko-KR" sz="800" dirty="0"/>
            </a:br>
            <a:endParaRPr lang="ko-KR" altLang="en-US" sz="8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CE59DB9-131A-467F-55FE-6E4C4D8B2859}"/>
              </a:ext>
            </a:extLst>
          </p:cNvPr>
          <p:cNvSpPr/>
          <p:nvPr/>
        </p:nvSpPr>
        <p:spPr>
          <a:xfrm>
            <a:off x="7733694" y="4614662"/>
            <a:ext cx="1352550" cy="1042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r>
              <a:rPr lang="ko-KR" altLang="en-US" dirty="0"/>
              <a:t>월</a:t>
            </a:r>
            <a:br>
              <a:rPr lang="en-US" altLang="ko-KR" dirty="0"/>
            </a:br>
            <a:r>
              <a:rPr lang="en-US" altLang="ko-KR" sz="4400" dirty="0"/>
              <a:t>30</a:t>
            </a:r>
            <a:endParaRPr lang="ko-KR" altLang="en-US" sz="4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3A204B-7266-B061-9902-0988FCB89C22}"/>
              </a:ext>
            </a:extLst>
          </p:cNvPr>
          <p:cNvSpPr/>
          <p:nvPr/>
        </p:nvSpPr>
        <p:spPr>
          <a:xfrm>
            <a:off x="7733694" y="4065544"/>
            <a:ext cx="1352550" cy="4001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FF0539F-AD04-8C09-EB0F-548AFB3390C4}"/>
              </a:ext>
            </a:extLst>
          </p:cNvPr>
          <p:cNvSpPr/>
          <p:nvPr/>
        </p:nvSpPr>
        <p:spPr>
          <a:xfrm>
            <a:off x="8233756" y="3562254"/>
            <a:ext cx="352425" cy="37631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848A2FA-CFA3-900C-62CB-66A958442097}"/>
              </a:ext>
            </a:extLst>
          </p:cNvPr>
          <p:cNvCxnSpPr>
            <a:stCxn id="57" idx="0"/>
          </p:cNvCxnSpPr>
          <p:nvPr/>
        </p:nvCxnSpPr>
        <p:spPr>
          <a:xfrm flipH="1" flipV="1">
            <a:off x="8409968" y="2300207"/>
            <a:ext cx="1" cy="126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1848F76-A703-AFD4-021D-32B7EBAE89C7}"/>
              </a:ext>
            </a:extLst>
          </p:cNvPr>
          <p:cNvSpPr txBox="1"/>
          <p:nvPr/>
        </p:nvSpPr>
        <p:spPr>
          <a:xfrm>
            <a:off x="8538557" y="2283939"/>
            <a:ext cx="15954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</a:t>
            </a:r>
            <a:endParaRPr lang="en-US" altLang="ko-KR" dirty="0"/>
          </a:p>
          <a:p>
            <a:br>
              <a:rPr lang="en-US" altLang="ko-KR" sz="800" dirty="0"/>
            </a:br>
            <a:r>
              <a:rPr lang="ko-KR" altLang="en-US" sz="800" dirty="0"/>
              <a:t>결과 보고</a:t>
            </a:r>
          </a:p>
        </p:txBody>
      </p:sp>
    </p:spTree>
    <p:extLst>
      <p:ext uri="{BB962C8B-B14F-4D97-AF65-F5344CB8AC3E}">
        <p14:creationId xmlns:p14="http://schemas.microsoft.com/office/powerpoint/2010/main" val="235532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23375-0221-4A8B-9FCA-102C132B0C08}"/>
              </a:ext>
            </a:extLst>
          </p:cNvPr>
          <p:cNvSpPr txBox="1"/>
          <p:nvPr/>
        </p:nvSpPr>
        <p:spPr>
          <a:xfrm>
            <a:off x="1497672" y="1565199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r>
              <a:rPr lang="en-US" altLang="ko-KR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 및 </a:t>
            </a:r>
            <a:r>
              <a:rPr lang="ko-KR" altLang="en-US" sz="24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기획</a:t>
            </a:r>
            <a:r>
              <a:rPr lang="en-US" altLang="ko-KR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77127A-4780-495C-A8A3-468318ED5AB8}"/>
              </a:ext>
            </a:extLst>
          </p:cNvPr>
          <p:cNvSpPr/>
          <p:nvPr/>
        </p:nvSpPr>
        <p:spPr>
          <a:xfrm>
            <a:off x="1497672" y="2233757"/>
            <a:ext cx="4723827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인스타그램 기본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피드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기획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배너 디자인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출시 전 이벤트 내용 정리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ⅳ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스폰서 광고 집행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F1CAC-75BC-D4F4-9D31-7A651285A3B2}"/>
              </a:ext>
            </a:extLst>
          </p:cNvPr>
          <p:cNvSpPr txBox="1"/>
          <p:nvPr/>
        </p:nvSpPr>
        <p:spPr>
          <a:xfrm>
            <a:off x="1555876" y="3930894"/>
            <a:ext cx="3339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스폰서 광고 </a:t>
            </a:r>
            <a:r>
              <a:rPr lang="ko-KR" altLang="en-US" sz="24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타켓팅</a:t>
            </a:r>
            <a:r>
              <a:rPr lang="ko-KR" altLang="en-US" sz="24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선정</a:t>
            </a:r>
            <a:endParaRPr lang="en-US" altLang="ko-KR" sz="24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6BC678-68CA-B03C-234E-FFAE6015BB63}"/>
              </a:ext>
            </a:extLst>
          </p:cNvPr>
          <p:cNvSpPr/>
          <p:nvPr/>
        </p:nvSpPr>
        <p:spPr>
          <a:xfrm>
            <a:off x="1555876" y="4599452"/>
            <a:ext cx="4723827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ⅰ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18-65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 사이 모든 연령층을 대상으로 함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ⅱ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랩 트랜드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ⅲ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 다운로드 이력 있는 대상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리타켓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광고 집행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0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인스타그램 </a:t>
            </a:r>
            <a:r>
              <a:rPr lang="ko-KR" altLang="en-US" sz="20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피드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ACCAE4-9D7E-1E9D-9264-FC5617C59EE4}"/>
              </a:ext>
            </a:extLst>
          </p:cNvPr>
          <p:cNvCxnSpPr>
            <a:cxnSpLocks/>
          </p:cNvCxnSpPr>
          <p:nvPr/>
        </p:nvCxnSpPr>
        <p:spPr>
          <a:xfrm>
            <a:off x="5433256" y="3184495"/>
            <a:ext cx="1099261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B4730-6791-ADE3-70B6-22590E9A61F8}"/>
              </a:ext>
            </a:extLst>
          </p:cNvPr>
          <p:cNvSpPr/>
          <p:nvPr/>
        </p:nvSpPr>
        <p:spPr>
          <a:xfrm>
            <a:off x="7463246" y="2708397"/>
            <a:ext cx="2947265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인스타그램 스폰서 광고 집행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좋아요 수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1000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돌파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!!!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자사 카페로 일부 유입 유도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 descr="텍스트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E56CAD1B-38E5-F745-20EC-E54D3D98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2" y="1334425"/>
            <a:ext cx="3911565" cy="50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331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인스타그램 도달 수 및 </a:t>
            </a:r>
            <a:r>
              <a:rPr lang="ko-KR" altLang="en-US" sz="2000" spc="-150" dirty="0" err="1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클릭수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D13F5B-3722-2C93-1F23-243F9F40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804" y="1220030"/>
            <a:ext cx="8172450" cy="1962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6027E-52A9-31AA-D8C1-524D884461D0}"/>
              </a:ext>
            </a:extLst>
          </p:cNvPr>
          <p:cNvSpPr txBox="1"/>
          <p:nvPr/>
        </p:nvSpPr>
        <p:spPr>
          <a:xfrm>
            <a:off x="2228850" y="3819525"/>
            <a:ext cx="706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광고집행기간 </a:t>
            </a:r>
            <a:r>
              <a:rPr lang="en-US" altLang="ko-KR" dirty="0"/>
              <a:t>: 2024-11-10 ~ 2024-11-20</a:t>
            </a:r>
          </a:p>
          <a:p>
            <a:r>
              <a:rPr lang="ko-KR" altLang="en-US" dirty="0"/>
              <a:t>도달 </a:t>
            </a:r>
            <a:r>
              <a:rPr lang="en-US" altLang="ko-KR" dirty="0"/>
              <a:t>: 18,976  </a:t>
            </a:r>
            <a:r>
              <a:rPr lang="ko-KR" altLang="en-US" dirty="0"/>
              <a:t>노출 </a:t>
            </a:r>
            <a:r>
              <a:rPr lang="en-US" altLang="ko-KR" dirty="0"/>
              <a:t>52,908</a:t>
            </a:r>
          </a:p>
          <a:p>
            <a:endParaRPr lang="en-US" altLang="ko-KR" dirty="0"/>
          </a:p>
          <a:p>
            <a:r>
              <a:rPr lang="ko-KR" altLang="en-US" dirty="0"/>
              <a:t>기대 효과 </a:t>
            </a:r>
            <a:r>
              <a:rPr lang="en-US" altLang="ko-KR" dirty="0"/>
              <a:t>: 18-65</a:t>
            </a:r>
            <a:r>
              <a:rPr lang="ko-KR" altLang="en-US" dirty="0"/>
              <a:t>세 전 연령을 대상으로 게임 출시 사전 광고 집행 후 캐릭터에 대한 호감도가 상승하였으며 출시 후 사후 다운로드 베타 테스트 버전 </a:t>
            </a:r>
            <a:r>
              <a:rPr lang="ko-KR" altLang="en-US" dirty="0" err="1"/>
              <a:t>론칭시</a:t>
            </a:r>
            <a:r>
              <a:rPr lang="ko-KR" altLang="en-US" dirty="0"/>
              <a:t> 폭발적인 앱 다운로드를 기대할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49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4593D78A-AE2B-4FDF-8210-316E14A5846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0AE956-D2E9-49A5-86F5-A244E4DF9F76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ED7B9B-3693-B49F-A004-BC43CBDD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29145-0FC3-9EC4-2CA3-072E6B466D7A}"/>
              </a:ext>
            </a:extLst>
          </p:cNvPr>
          <p:cNvSpPr txBox="1"/>
          <p:nvPr/>
        </p:nvSpPr>
        <p:spPr>
          <a:xfrm>
            <a:off x="957635" y="678921"/>
            <a:ext cx="579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블로그  사전 출시 이벤트 배포 링크 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- 20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 진행 완료 </a:t>
            </a:r>
            <a:endParaRPr lang="en-US" altLang="ko-KR" sz="2000" spc="-150" dirty="0">
              <a:solidFill>
                <a:srgbClr val="053D5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C2105E-ED68-E50A-5139-649EAAA4A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7341"/>
              </p:ext>
            </p:extLst>
          </p:nvPr>
        </p:nvGraphicFramePr>
        <p:xfrm>
          <a:off x="1236617" y="1388774"/>
          <a:ext cx="7877412" cy="4790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051">
                  <a:extLst>
                    <a:ext uri="{9D8B030D-6E8A-4147-A177-3AD203B41FA5}">
                      <a16:colId xmlns:a16="http://schemas.microsoft.com/office/drawing/2014/main" val="3377846194"/>
                    </a:ext>
                  </a:extLst>
                </a:gridCol>
                <a:gridCol w="520557">
                  <a:extLst>
                    <a:ext uri="{9D8B030D-6E8A-4147-A177-3AD203B41FA5}">
                      <a16:colId xmlns:a16="http://schemas.microsoft.com/office/drawing/2014/main" val="110551090"/>
                    </a:ext>
                  </a:extLst>
                </a:gridCol>
                <a:gridCol w="446192">
                  <a:extLst>
                    <a:ext uri="{9D8B030D-6E8A-4147-A177-3AD203B41FA5}">
                      <a16:colId xmlns:a16="http://schemas.microsoft.com/office/drawing/2014/main" val="3811766839"/>
                    </a:ext>
                  </a:extLst>
                </a:gridCol>
                <a:gridCol w="818019">
                  <a:extLst>
                    <a:ext uri="{9D8B030D-6E8A-4147-A177-3AD203B41FA5}">
                      <a16:colId xmlns:a16="http://schemas.microsoft.com/office/drawing/2014/main" val="1815524570"/>
                    </a:ext>
                  </a:extLst>
                </a:gridCol>
                <a:gridCol w="2732925">
                  <a:extLst>
                    <a:ext uri="{9D8B030D-6E8A-4147-A177-3AD203B41FA5}">
                      <a16:colId xmlns:a16="http://schemas.microsoft.com/office/drawing/2014/main" val="2179358026"/>
                    </a:ext>
                  </a:extLst>
                </a:gridCol>
                <a:gridCol w="2796668">
                  <a:extLst>
                    <a:ext uri="{9D8B030D-6E8A-4147-A177-3AD203B41FA5}">
                      <a16:colId xmlns:a16="http://schemas.microsoft.com/office/drawing/2014/main" val="1042538989"/>
                    </a:ext>
                  </a:extLst>
                </a:gridCol>
              </a:tblGrid>
              <a:tr h="1340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배포일자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거래처명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유형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키워드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주소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제목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1599532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https://blog.naver.com/djdkeiehb/223666716204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게임인데 방치까지 되는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84627747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https://blog.naver.com/fabobo54/223664885304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매력이 뿜뿜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412503498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https://blog.naver.com/dlaeodyd92/223668026152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방치형이라 더 좋은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6465790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https://blog.naver.com/wjotqao666/223665500250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 던드림즈가 사고쳤다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13803974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https://blog.naver.com/dh8982/223666478125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 </a:t>
                      </a:r>
                      <a:r>
                        <a:rPr lang="en-US" altLang="ko-KR" sz="700" u="none" strike="noStrike">
                          <a:effectLst/>
                        </a:rPr>
                        <a:t>RPG </a:t>
                      </a:r>
                      <a:r>
                        <a:rPr lang="ko-KR" altLang="en-US" sz="700" u="none" strike="noStrike">
                          <a:effectLst/>
                        </a:rPr>
                        <a:t>좋아한다면 게임추천 할게요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6421719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https://blog.naver.com/dnzb4136/223666790647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 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로 부담없어요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910131553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https://blog.naver.com/skg9601/223664179283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대세는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68245320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https://blog.naver.com/mono2270/223663996490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고양이게임 냥냥원정대 방치형 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04685477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</a:rPr>
                        <a:t>던드림즈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https://blog.naver.com/shejwkwvw/223663738433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방치형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냥냥원정대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88280739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https://blog.naver.com/convexm40146/223662302571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던드림즈가 해냈다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344239367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https://blog.naver.com/holictr/223663728830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친구따라 시작한 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973830029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https://blog.naver.com/dprinte6635/223659522729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아기자기한 방치형 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8601485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https://blog.naver.com/skk960124/223658890766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힐링하기 너무 좋아요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688295954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https://blog.naver.com/jarararap/223666783528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사랑스러운 고양이들과 모험 떠나기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479035118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https://blog.naver.com/swtl2496/223657733333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게임 귀여움이 폭발하네요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804592112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https://blog.naver.com/zxmg2211/223663716572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출퇴근시간에 즐겁게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4039549420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https://blog.naver.com/dstylish01550/223656964725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냥냥원정대 귀여움에 푹빠졌습니다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20840622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https://blog.naver.com/adnizxf/223663703971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자동</a:t>
                      </a:r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 재미있는 냥냥원정대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2314230446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https://blog.naver.com/czuokjr/223656396371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rpg</a:t>
                      </a:r>
                      <a:r>
                        <a:rPr lang="ko-KR" altLang="en-US" sz="700" u="none" strike="noStrike">
                          <a:effectLst/>
                        </a:rPr>
                        <a:t>게임추천 바쁜 현대인을 위한 완벽한 선택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726098341"/>
                  </a:ext>
                </a:extLst>
              </a:tr>
              <a:tr h="23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2024-11-11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던드림즈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블로그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게임추천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https://blog.naver.com/xzlb2581/223656220015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나만의 고양이와 모험이 재미있는 게임추천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08" marR="6408" marT="6408" marB="0" anchor="ctr"/>
                </a:tc>
                <a:extLst>
                  <a:ext uri="{0D108BD9-81ED-4DB2-BD59-A6C34878D82A}">
                    <a16:rowId xmlns:a16="http://schemas.microsoft.com/office/drawing/2014/main" val="191829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7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E2A59-E3E6-8AD1-2549-51EED0F3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18DAD226-B855-1EDF-1721-E3747CAEB41F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2C5DC4-A7B0-4783-C37E-91B3DF19AE6B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F407A6-DC35-D4B3-F8A0-D4E1C827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57EE1-0EA5-6810-D43B-D4F014A3131F}"/>
              </a:ext>
            </a:extLst>
          </p:cNvPr>
          <p:cNvSpPr txBox="1"/>
          <p:nvPr/>
        </p:nvSpPr>
        <p:spPr>
          <a:xfrm>
            <a:off x="957635" y="678921"/>
            <a:ext cx="4759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마케팅 증빙 사진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페이스북 및 인스타 광고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6" name="그림 5" descr="텍스트, 스크린샷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208C5C70-35EC-73C3-5CC9-687EE8ECB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55" y="1498188"/>
            <a:ext cx="5689885" cy="3695365"/>
          </a:xfrm>
          <a:prstGeom prst="rect">
            <a:avLst/>
          </a:prstGeom>
        </p:spPr>
      </p:pic>
      <p:pic>
        <p:nvPicPr>
          <p:cNvPr id="10" name="그림 9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4A7610F6-8B62-87CB-F802-39E2018BC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194" y="1498188"/>
            <a:ext cx="4772389" cy="50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6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88770-DEAD-5259-8A11-F577E9DC8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[R] 11">
            <a:extLst>
              <a:ext uri="{FF2B5EF4-FFF2-40B4-BE49-F238E27FC236}">
                <a16:creationId xmlns:a16="http://schemas.microsoft.com/office/drawing/2014/main" id="{5F3922BE-83D2-D730-FD89-FEA812F95437}"/>
              </a:ext>
            </a:extLst>
          </p:cNvPr>
          <p:cNvCxnSpPr>
            <a:cxnSpLocks/>
          </p:cNvCxnSpPr>
          <p:nvPr/>
        </p:nvCxnSpPr>
        <p:spPr>
          <a:xfrm>
            <a:off x="957635" y="988664"/>
            <a:ext cx="10484948" cy="0"/>
          </a:xfrm>
          <a:prstGeom prst="line">
            <a:avLst/>
          </a:prstGeom>
          <a:ln w="3175">
            <a:solidFill>
              <a:srgbClr val="053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3C8ADF-3FF5-290B-CCDC-AF47517172AE}"/>
              </a:ext>
            </a:extLst>
          </p:cNvPr>
          <p:cNvSpPr/>
          <p:nvPr/>
        </p:nvSpPr>
        <p:spPr>
          <a:xfrm>
            <a:off x="90791" y="84306"/>
            <a:ext cx="12003932" cy="6686145"/>
          </a:xfrm>
          <a:prstGeom prst="rect">
            <a:avLst/>
          </a:prstGeom>
          <a:noFill/>
          <a:ln w="190500">
            <a:solidFill>
              <a:srgbClr val="0035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BEC057-8C6C-9415-3B66-FBAADA7D7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11" y="785997"/>
            <a:ext cx="1032072" cy="18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0799B-FF10-BA3E-361E-03D5DF390A90}"/>
              </a:ext>
            </a:extLst>
          </p:cNvPr>
          <p:cNvSpPr txBox="1"/>
          <p:nvPr/>
        </p:nvSpPr>
        <p:spPr>
          <a:xfrm>
            <a:off x="957635" y="678921"/>
            <a:ext cx="366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마케팅 증빙 사진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</a:t>
            </a:r>
            <a:r>
              <a:rPr lang="ko-KR" altLang="en-US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네이버 블로그</a:t>
            </a:r>
            <a:r>
              <a:rPr lang="en-US" altLang="ko-KR" sz="2000" spc="-150" dirty="0">
                <a:solidFill>
                  <a:srgbClr val="053D5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EB7DB0-4E00-0161-A3CD-BC50E4623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02" y="1499428"/>
            <a:ext cx="2220472" cy="47602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240B72-60D3-599F-E08C-B7CDBC70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37" y="1499428"/>
            <a:ext cx="2164615" cy="4760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04B675-D056-0EE2-5C45-A15F4EF74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6815" y="1499428"/>
            <a:ext cx="2262443" cy="47602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6AC0AE-06D3-31E8-F328-ABE22DFE9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5821" y="1499428"/>
            <a:ext cx="2207027" cy="47602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0099D6D-DE4A-08B4-0623-F29F1ECDD8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9412" y="1499428"/>
            <a:ext cx="1810063" cy="47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0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1007</Words>
  <Application>Microsoft Office PowerPoint</Application>
  <PresentationFormat>와이드스크린</PresentationFormat>
  <Paragraphs>265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나눔스퀘어_ac</vt:lpstr>
      <vt:lpstr>나눔스퀘어_ac Bold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유진혁(2013144019)</dc:creator>
  <cp:lastModifiedBy>젤라또 먹고싶당</cp:lastModifiedBy>
  <cp:revision>17</cp:revision>
  <dcterms:created xsi:type="dcterms:W3CDTF">2021-10-19T06:20:23Z</dcterms:created>
  <dcterms:modified xsi:type="dcterms:W3CDTF">2024-12-02T05:50:29Z</dcterms:modified>
</cp:coreProperties>
</file>