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1" r:id="rId3"/>
    <p:sldId id="377" r:id="rId4"/>
    <p:sldId id="382" r:id="rId5"/>
    <p:sldId id="381" r:id="rId6"/>
    <p:sldId id="38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3A"/>
    <a:srgbClr val="003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58988-08BD-4A88-BD00-9F7CF50037FF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634B1-AB96-4E66-9F3B-60D3F5DB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59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매인 키워드가 </a:t>
            </a:r>
            <a:r>
              <a:rPr lang="ko-KR" altLang="en-US" dirty="0" err="1"/>
              <a:t>다빨아</a:t>
            </a:r>
            <a:r>
              <a:rPr lang="ko-KR" altLang="en-US" dirty="0"/>
              <a:t> 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 </a:t>
            </a:r>
            <a:r>
              <a:rPr lang="en-US" altLang="ko-KR" dirty="0"/>
              <a:t>: </a:t>
            </a:r>
            <a:r>
              <a:rPr lang="ko-KR" altLang="en-US" dirty="0"/>
              <a:t>매인 </a:t>
            </a:r>
            <a:r>
              <a:rPr lang="en-US" altLang="ko-KR" dirty="0"/>
              <a:t>/</a:t>
            </a:r>
            <a:r>
              <a:rPr lang="ko-KR" altLang="en-US" dirty="0"/>
              <a:t> 서브 분리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주요 키워드 순위 변경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ON/OFF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주요키워가</a:t>
            </a:r>
            <a:r>
              <a:rPr lang="ko-KR" altLang="en-US" dirty="0"/>
              <a:t> 돈을 </a:t>
            </a:r>
            <a:r>
              <a:rPr lang="ko-KR" altLang="en-US" dirty="0" err="1"/>
              <a:t>다빨아먹는</a:t>
            </a:r>
            <a:r>
              <a:rPr lang="ko-KR" altLang="en-US" dirty="0"/>
              <a:t> 문제점 발견하여 저희가 설정한 예산이 효율적으로 소진되지 않음을 파악했습니다 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위에서 </a:t>
            </a:r>
            <a:r>
              <a:rPr lang="en-US" altLang="ko-KR" dirty="0"/>
              <a:t>5</a:t>
            </a:r>
            <a:r>
              <a:rPr lang="ko-KR" altLang="en-US" dirty="0"/>
              <a:t>위로 내려도 </a:t>
            </a:r>
            <a:r>
              <a:rPr lang="ko-KR" altLang="en-US" dirty="0" err="1"/>
              <a:t>주요키워드의</a:t>
            </a:r>
            <a:r>
              <a:rPr lang="ko-KR" altLang="en-US" dirty="0"/>
              <a:t> 클릭이 너무 높아 여전히 다 빨아먹음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핵심 키워드를 끄고</a:t>
            </a:r>
            <a:r>
              <a:rPr lang="en-US" altLang="ko-KR" dirty="0"/>
              <a:t>, </a:t>
            </a:r>
            <a:r>
              <a:rPr lang="ko-KR" altLang="en-US" dirty="0" err="1"/>
              <a:t>입찰가</a:t>
            </a:r>
            <a:r>
              <a:rPr lang="ko-KR" altLang="en-US" dirty="0"/>
              <a:t> </a:t>
            </a:r>
            <a:r>
              <a:rPr lang="en-US" altLang="ko-KR" dirty="0"/>
              <a:t>700</a:t>
            </a:r>
            <a:r>
              <a:rPr lang="ko-KR" altLang="en-US" dirty="0"/>
              <a:t>원선으로 유지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02ED1-1821-0A43-B568-6B4FEA08FB33}" type="slidenum">
              <a:rPr kumimoji="1" lang="x-none" altLang="en-US" smtClean="0"/>
              <a:t>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757907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매인 키워드가 </a:t>
            </a:r>
            <a:r>
              <a:rPr lang="ko-KR" altLang="en-US" dirty="0" err="1"/>
              <a:t>다빨아</a:t>
            </a:r>
            <a:r>
              <a:rPr lang="ko-KR" altLang="en-US" dirty="0"/>
              <a:t> 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 </a:t>
            </a:r>
            <a:r>
              <a:rPr lang="en-US" altLang="ko-KR" dirty="0"/>
              <a:t>: </a:t>
            </a:r>
            <a:r>
              <a:rPr lang="ko-KR" altLang="en-US" dirty="0"/>
              <a:t>매인 </a:t>
            </a:r>
            <a:r>
              <a:rPr lang="en-US" altLang="ko-KR" dirty="0"/>
              <a:t>/</a:t>
            </a:r>
            <a:r>
              <a:rPr lang="ko-KR" altLang="en-US" dirty="0"/>
              <a:t> 서브 분리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주요 키워드 순위 변경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ON/OFF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주요키워가</a:t>
            </a:r>
            <a:r>
              <a:rPr lang="ko-KR" altLang="en-US" dirty="0"/>
              <a:t> 돈을 </a:t>
            </a:r>
            <a:r>
              <a:rPr lang="ko-KR" altLang="en-US" dirty="0" err="1"/>
              <a:t>다빨아먹는</a:t>
            </a:r>
            <a:r>
              <a:rPr lang="ko-KR" altLang="en-US" dirty="0"/>
              <a:t> 문제점 발견하여 저희가 설정한 예산이 효율적으로 소진되지 않음을 파악했습니다 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위에서 </a:t>
            </a:r>
            <a:r>
              <a:rPr lang="en-US" altLang="ko-KR" dirty="0"/>
              <a:t>5</a:t>
            </a:r>
            <a:r>
              <a:rPr lang="ko-KR" altLang="en-US" dirty="0"/>
              <a:t>위로 내려도 </a:t>
            </a:r>
            <a:r>
              <a:rPr lang="ko-KR" altLang="en-US" dirty="0" err="1"/>
              <a:t>주요키워드의</a:t>
            </a:r>
            <a:r>
              <a:rPr lang="ko-KR" altLang="en-US" dirty="0"/>
              <a:t> 클릭이 너무 높아 여전히 다 빨아먹음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핵심 키워드를 끄고</a:t>
            </a:r>
            <a:r>
              <a:rPr lang="en-US" altLang="ko-KR" dirty="0"/>
              <a:t>, </a:t>
            </a:r>
            <a:r>
              <a:rPr lang="ko-KR" altLang="en-US" dirty="0" err="1"/>
              <a:t>입찰가</a:t>
            </a:r>
            <a:r>
              <a:rPr lang="ko-KR" altLang="en-US" dirty="0"/>
              <a:t> </a:t>
            </a:r>
            <a:r>
              <a:rPr lang="en-US" altLang="ko-KR" dirty="0"/>
              <a:t>700</a:t>
            </a:r>
            <a:r>
              <a:rPr lang="ko-KR" altLang="en-US" dirty="0"/>
              <a:t>원선으로 유지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02ED1-1821-0A43-B568-6B4FEA08FB33}" type="slidenum">
              <a:rPr kumimoji="1" lang="x-none" altLang="en-US" smtClean="0"/>
              <a:t>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97993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매인 키워드가 </a:t>
            </a:r>
            <a:r>
              <a:rPr lang="ko-KR" altLang="en-US" dirty="0" err="1"/>
              <a:t>다빨아</a:t>
            </a:r>
            <a:r>
              <a:rPr lang="ko-KR" altLang="en-US" dirty="0"/>
              <a:t> 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 </a:t>
            </a:r>
            <a:r>
              <a:rPr lang="en-US" altLang="ko-KR" dirty="0"/>
              <a:t>: </a:t>
            </a:r>
            <a:r>
              <a:rPr lang="ko-KR" altLang="en-US" dirty="0"/>
              <a:t>매인 </a:t>
            </a:r>
            <a:r>
              <a:rPr lang="en-US" altLang="ko-KR" dirty="0"/>
              <a:t>/</a:t>
            </a:r>
            <a:r>
              <a:rPr lang="ko-KR" altLang="en-US" dirty="0"/>
              <a:t> 서브 분리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주요 키워드 순위 변경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ON/OFF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주요키워가</a:t>
            </a:r>
            <a:r>
              <a:rPr lang="ko-KR" altLang="en-US" dirty="0"/>
              <a:t> 돈을 </a:t>
            </a:r>
            <a:r>
              <a:rPr lang="ko-KR" altLang="en-US" dirty="0" err="1"/>
              <a:t>다빨아먹는</a:t>
            </a:r>
            <a:r>
              <a:rPr lang="ko-KR" altLang="en-US" dirty="0"/>
              <a:t> 문제점 발견하여 저희가 설정한 예산이 효율적으로 소진되지 않음을 파악했습니다 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위에서 </a:t>
            </a:r>
            <a:r>
              <a:rPr lang="en-US" altLang="ko-KR" dirty="0"/>
              <a:t>5</a:t>
            </a:r>
            <a:r>
              <a:rPr lang="ko-KR" altLang="en-US" dirty="0"/>
              <a:t>위로 내려도 </a:t>
            </a:r>
            <a:r>
              <a:rPr lang="ko-KR" altLang="en-US" dirty="0" err="1"/>
              <a:t>주요키워드의</a:t>
            </a:r>
            <a:r>
              <a:rPr lang="ko-KR" altLang="en-US" dirty="0"/>
              <a:t> 클릭이 너무 높아 여전히 다 빨아먹음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핵심 키워드를 끄고</a:t>
            </a:r>
            <a:r>
              <a:rPr lang="en-US" altLang="ko-KR" dirty="0"/>
              <a:t>, </a:t>
            </a:r>
            <a:r>
              <a:rPr lang="ko-KR" altLang="en-US" dirty="0" err="1"/>
              <a:t>입찰가</a:t>
            </a:r>
            <a:r>
              <a:rPr lang="ko-KR" altLang="en-US" dirty="0"/>
              <a:t> </a:t>
            </a:r>
            <a:r>
              <a:rPr lang="en-US" altLang="ko-KR" dirty="0"/>
              <a:t>700</a:t>
            </a:r>
            <a:r>
              <a:rPr lang="ko-KR" altLang="en-US" dirty="0"/>
              <a:t>원선으로 유지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02ED1-1821-0A43-B568-6B4FEA08FB3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262912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매인 키워드가 </a:t>
            </a:r>
            <a:r>
              <a:rPr lang="ko-KR" altLang="en-US" dirty="0" err="1"/>
              <a:t>다빨아</a:t>
            </a:r>
            <a:r>
              <a:rPr lang="ko-KR" altLang="en-US" dirty="0"/>
              <a:t> 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 </a:t>
            </a:r>
            <a:r>
              <a:rPr lang="en-US" altLang="ko-KR" dirty="0"/>
              <a:t>: </a:t>
            </a:r>
            <a:r>
              <a:rPr lang="ko-KR" altLang="en-US" dirty="0"/>
              <a:t>매인 </a:t>
            </a:r>
            <a:r>
              <a:rPr lang="en-US" altLang="ko-KR" dirty="0"/>
              <a:t>/</a:t>
            </a:r>
            <a:r>
              <a:rPr lang="ko-KR" altLang="en-US" dirty="0"/>
              <a:t> 서브 분리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주요 키워드 순위 변경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ON/OFF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주요키워가</a:t>
            </a:r>
            <a:r>
              <a:rPr lang="ko-KR" altLang="en-US" dirty="0"/>
              <a:t> 돈을 </a:t>
            </a:r>
            <a:r>
              <a:rPr lang="ko-KR" altLang="en-US" dirty="0" err="1"/>
              <a:t>다빨아먹는</a:t>
            </a:r>
            <a:r>
              <a:rPr lang="ko-KR" altLang="en-US" dirty="0"/>
              <a:t> 문제점 발견하여 저희가 설정한 예산이 효율적으로 소진되지 않음을 파악했습니다 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위에서 </a:t>
            </a:r>
            <a:r>
              <a:rPr lang="en-US" altLang="ko-KR" dirty="0"/>
              <a:t>5</a:t>
            </a:r>
            <a:r>
              <a:rPr lang="ko-KR" altLang="en-US" dirty="0"/>
              <a:t>위로 내려도 </a:t>
            </a:r>
            <a:r>
              <a:rPr lang="ko-KR" altLang="en-US" dirty="0" err="1"/>
              <a:t>주요키워드의</a:t>
            </a:r>
            <a:r>
              <a:rPr lang="ko-KR" altLang="en-US" dirty="0"/>
              <a:t> 클릭이 너무 높아 여전히 다 빨아먹음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핵심 키워드를 끄고</a:t>
            </a:r>
            <a:r>
              <a:rPr lang="en-US" altLang="ko-KR" dirty="0"/>
              <a:t>, </a:t>
            </a:r>
            <a:r>
              <a:rPr lang="ko-KR" altLang="en-US" dirty="0" err="1"/>
              <a:t>입찰가</a:t>
            </a:r>
            <a:r>
              <a:rPr lang="ko-KR" altLang="en-US" dirty="0"/>
              <a:t> </a:t>
            </a:r>
            <a:r>
              <a:rPr lang="en-US" altLang="ko-KR" dirty="0"/>
              <a:t>700</a:t>
            </a:r>
            <a:r>
              <a:rPr lang="ko-KR" altLang="en-US" dirty="0"/>
              <a:t>원선으로 유지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02ED1-1821-0A43-B568-6B4FEA08FB3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9024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매인 키워드가 </a:t>
            </a:r>
            <a:r>
              <a:rPr lang="ko-KR" altLang="en-US" dirty="0" err="1"/>
              <a:t>다빨아</a:t>
            </a:r>
            <a:r>
              <a:rPr lang="ko-KR" altLang="en-US" dirty="0"/>
              <a:t> 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 </a:t>
            </a:r>
            <a:r>
              <a:rPr lang="en-US" altLang="ko-KR" dirty="0"/>
              <a:t>: </a:t>
            </a:r>
            <a:r>
              <a:rPr lang="ko-KR" altLang="en-US" dirty="0"/>
              <a:t>매인 </a:t>
            </a:r>
            <a:r>
              <a:rPr lang="en-US" altLang="ko-KR" dirty="0"/>
              <a:t>/</a:t>
            </a:r>
            <a:r>
              <a:rPr lang="ko-KR" altLang="en-US" dirty="0"/>
              <a:t> 서브 분리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주요 키워드 순위 변경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ON/OFF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주요키워가</a:t>
            </a:r>
            <a:r>
              <a:rPr lang="ko-KR" altLang="en-US" dirty="0"/>
              <a:t> 돈을 </a:t>
            </a:r>
            <a:r>
              <a:rPr lang="ko-KR" altLang="en-US" dirty="0" err="1"/>
              <a:t>다빨아먹는</a:t>
            </a:r>
            <a:r>
              <a:rPr lang="ko-KR" altLang="en-US" dirty="0"/>
              <a:t> 문제점 발견하여 저희가 설정한 예산이 효율적으로 소진되지 않음을 파악했습니다 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위에서 </a:t>
            </a:r>
            <a:r>
              <a:rPr lang="en-US" altLang="ko-KR" dirty="0"/>
              <a:t>5</a:t>
            </a:r>
            <a:r>
              <a:rPr lang="ko-KR" altLang="en-US" dirty="0"/>
              <a:t>위로 내려도 </a:t>
            </a:r>
            <a:r>
              <a:rPr lang="ko-KR" altLang="en-US" dirty="0" err="1"/>
              <a:t>주요키워드의</a:t>
            </a:r>
            <a:r>
              <a:rPr lang="ko-KR" altLang="en-US" dirty="0"/>
              <a:t> 클릭이 너무 높아 여전히 다 빨아먹음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핵심 키워드를 끄고</a:t>
            </a:r>
            <a:r>
              <a:rPr lang="en-US" altLang="ko-KR" dirty="0"/>
              <a:t>, </a:t>
            </a:r>
            <a:r>
              <a:rPr lang="ko-KR" altLang="en-US" dirty="0" err="1"/>
              <a:t>입찰가</a:t>
            </a:r>
            <a:r>
              <a:rPr lang="ko-KR" altLang="en-US" dirty="0"/>
              <a:t> </a:t>
            </a:r>
            <a:r>
              <a:rPr lang="en-US" altLang="ko-KR" dirty="0"/>
              <a:t>700</a:t>
            </a:r>
            <a:r>
              <a:rPr lang="ko-KR" altLang="en-US" dirty="0"/>
              <a:t>원선으로 유지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02ED1-1821-0A43-B568-6B4FEA08FB33}" type="slidenum">
              <a:rPr kumimoji="1" lang="x-none" altLang="en-US" smtClean="0"/>
              <a:t>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538625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1233A-93D2-4BFC-9205-B7CB36A2B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D2F02C-6145-4ED2-87DA-4B8BE7CEE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824BC-A16E-49C1-B608-561F8B1F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0A7BB-937C-4503-B949-6C42D458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BD901-BA59-4733-BFB2-B3F766DD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62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15C64-A16F-4539-A580-CBA4839E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461722-6761-441E-B5BD-F2C30668B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BE9D8B-CDAD-4FDC-9D04-25D7E486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066D3-DA26-459E-9F9B-33750A26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286D2-0B58-414B-B18A-657F7E82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90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224197-251F-42EB-B7A4-647384DDF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C3AE79-0EC1-4C5E-8881-5C13C4157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24897-FC52-4192-B226-FB31793A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9FFCF-CC69-492A-B745-8A1A4B60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3DC95-986D-4463-A74B-8C65323B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85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E752E-88C2-4EB8-AD57-32B97222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1C386-942C-460C-A703-2EE4AC72C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419B9-1FB7-4D8C-98AB-B0DCE5E61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AD7D8-3D20-426F-BAD0-63AA3D14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F27CD-D054-436B-9C36-02E35289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A9F36-C916-494A-813A-1E477F8B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D0849-8E58-4261-AF93-38FE797F4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F455F-1542-40AD-A47E-10A10FC6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6337CF-91AB-4CE0-BAE8-06EEFEF3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58438-2EDB-4011-9457-8051EEC2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66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1C4CD-E8FE-436E-B61D-2389D6BB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D254F-B7B2-4F19-A385-FE9B17F44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1A9496-B48F-4926-BC06-FC864E52D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DED76C-21D2-47F1-8CC7-2B314240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8598D-24BF-41AB-8AF8-842A01F1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CD432E-B902-459C-999F-5944B2D2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71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4B9D-F10F-44AB-90CC-74F4CD10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B765A-E3D8-4B40-9039-30EEE4A2B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F67502-CEB5-4051-9D9D-D19520396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D4AA8B-2D6A-43EF-A94F-93979FDFA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6A3FE8-788A-4D3C-A818-F0ADE8995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8CAACC-9BFC-4C5B-B822-A286E36E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DEB343-96E9-4D6B-844B-1E39B74C5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D0A3EC-00B3-4B36-9212-B557588C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2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5DB3E-58AE-4F64-A896-B44D3D17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51508A-A410-4708-BE6B-3554FB32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80DF20-1457-4D33-8A4A-8FA2FCE0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C5F386-4047-4842-BB13-01594BB7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26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7E5499-CDD7-42B0-B648-79182198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5DE885-56CF-4D62-A0DB-F7E41E00C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4C62BF-E255-4C69-94EE-EE4066B6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35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AE2FA-7B93-4B22-A0D1-CC0BDC46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063D7-0AF6-4FD2-A97C-46D41F2FC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94EDE-AA1D-4986-9154-3688C7C2F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A16983-5579-40DB-A623-9D7666B1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10BAE-B5D2-4D6A-B92D-9488E54A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7D99BF-33EF-499C-A251-499714C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0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A55C7-E907-4E6A-AA63-8F68EA9E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5D446F-FC41-4A88-BA46-14DC949FA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7D1081-6F7A-42FB-AF31-BECCB858B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DF8425-3B09-455F-9CCD-B823B230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2C146D-7C65-404C-9D5B-839619D8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064E3D-920E-4620-9ECF-DB6352A5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60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48F8C1-7B57-4421-A4D3-FA40057F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D2446-EE44-4262-AD0C-0EB5136D5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8E1A2-F1CC-405D-898B-7A3F7DC41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C19CC-D9EB-4ED5-B49D-F4875FD4BA8F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78F9AF-B728-4955-9513-D4CDD5845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AC6793-50E3-4021-815F-08B32941E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5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59E7427-A6F5-42F3-B35B-E99FCF0EE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04" y="0"/>
            <a:ext cx="12201804" cy="685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5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7123375-0221-4A8B-9FCA-102C132B0C08}"/>
              </a:ext>
            </a:extLst>
          </p:cNvPr>
          <p:cNvSpPr txBox="1"/>
          <p:nvPr/>
        </p:nvSpPr>
        <p:spPr>
          <a:xfrm>
            <a:off x="957635" y="678921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TimeLine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0AE956-D2E9-49A5-86F5-A244E4DF9F76}"/>
              </a:ext>
            </a:extLst>
          </p:cNvPr>
          <p:cNvSpPr/>
          <p:nvPr/>
        </p:nvSpPr>
        <p:spPr>
          <a:xfrm>
            <a:off x="90791" y="84306"/>
            <a:ext cx="12003932" cy="6686145"/>
          </a:xfrm>
          <a:prstGeom prst="rect">
            <a:avLst/>
          </a:prstGeom>
          <a:noFill/>
          <a:ln w="190500">
            <a:solidFill>
              <a:srgbClr val="0035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68C9AB-6948-4103-A714-2474CED46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585" y="1910274"/>
            <a:ext cx="8642262" cy="4176611"/>
          </a:xfrm>
          <a:prstGeom prst="rect">
            <a:avLst/>
          </a:prstGeom>
        </p:spPr>
      </p:pic>
      <p:cxnSp>
        <p:nvCxnSpPr>
          <p:cNvPr id="11" name="직선 연결선[R] 11">
            <a:extLst>
              <a:ext uri="{FF2B5EF4-FFF2-40B4-BE49-F238E27FC236}">
                <a16:creationId xmlns:a16="http://schemas.microsoft.com/office/drawing/2014/main" id="{D933A132-7207-10A5-F011-6C5C46AB89B2}"/>
              </a:ext>
            </a:extLst>
          </p:cNvPr>
          <p:cNvCxnSpPr>
            <a:cxnSpLocks/>
          </p:cNvCxnSpPr>
          <p:nvPr/>
        </p:nvCxnSpPr>
        <p:spPr>
          <a:xfrm>
            <a:off x="957635" y="988664"/>
            <a:ext cx="10484948" cy="0"/>
          </a:xfrm>
          <a:prstGeom prst="line">
            <a:avLst/>
          </a:prstGeom>
          <a:ln w="3175">
            <a:solidFill>
              <a:srgbClr val="053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A3AF4B5C-B33D-A365-96A7-5C384B33E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0511" y="785997"/>
            <a:ext cx="1032072" cy="18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2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7123375-0221-4A8B-9FCA-102C132B0C08}"/>
              </a:ext>
            </a:extLst>
          </p:cNvPr>
          <p:cNvSpPr txBox="1"/>
          <p:nvPr/>
        </p:nvSpPr>
        <p:spPr>
          <a:xfrm>
            <a:off x="1497672" y="1565199"/>
            <a:ext cx="3201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</a:t>
            </a:r>
            <a:r>
              <a:rPr lang="en-US" altLang="ko-KR" sz="24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홍보 및 </a:t>
            </a:r>
            <a:r>
              <a:rPr lang="ko-KR" altLang="en-US" sz="2400" spc="-150" dirty="0" err="1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피드</a:t>
            </a:r>
            <a:r>
              <a:rPr lang="ko-KR" altLang="en-US" sz="24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기획</a:t>
            </a:r>
            <a:r>
              <a:rPr lang="en-US" altLang="ko-KR" sz="24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77127A-4780-495C-A8A3-468318ED5AB8}"/>
              </a:ext>
            </a:extLst>
          </p:cNvPr>
          <p:cNvSpPr/>
          <p:nvPr/>
        </p:nvSpPr>
        <p:spPr>
          <a:xfrm>
            <a:off x="1497672" y="2233757"/>
            <a:ext cx="4723827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ⅰ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인스타그램 기본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피드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기획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ⅱ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인스타그램 배너 디자인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ⅲ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게임 출시 전 이벤트 내용 정리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ⅳ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인스타그램 스폰서 광고 집행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4" name="직선 연결선[R] 11">
            <a:extLst>
              <a:ext uri="{FF2B5EF4-FFF2-40B4-BE49-F238E27FC236}">
                <a16:creationId xmlns:a16="http://schemas.microsoft.com/office/drawing/2014/main" id="{4593D78A-AE2B-4FDF-8210-316E14A58467}"/>
              </a:ext>
            </a:extLst>
          </p:cNvPr>
          <p:cNvCxnSpPr>
            <a:cxnSpLocks/>
          </p:cNvCxnSpPr>
          <p:nvPr/>
        </p:nvCxnSpPr>
        <p:spPr>
          <a:xfrm>
            <a:off x="957635" y="988664"/>
            <a:ext cx="10484948" cy="0"/>
          </a:xfrm>
          <a:prstGeom prst="line">
            <a:avLst/>
          </a:prstGeom>
          <a:ln w="3175">
            <a:solidFill>
              <a:srgbClr val="053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0AE956-D2E9-49A5-86F5-A244E4DF9F76}"/>
              </a:ext>
            </a:extLst>
          </p:cNvPr>
          <p:cNvSpPr/>
          <p:nvPr/>
        </p:nvSpPr>
        <p:spPr>
          <a:xfrm>
            <a:off x="90791" y="84306"/>
            <a:ext cx="12003932" cy="6686145"/>
          </a:xfrm>
          <a:prstGeom prst="rect">
            <a:avLst/>
          </a:prstGeom>
          <a:noFill/>
          <a:ln w="190500">
            <a:solidFill>
              <a:srgbClr val="0035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ED7B9B-3693-B49F-A004-BC43CBDD3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511" y="785997"/>
            <a:ext cx="1032072" cy="185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A29145-0FC3-9EC4-2CA3-072E6B466D7A}"/>
              </a:ext>
            </a:extLst>
          </p:cNvPr>
          <p:cNvSpPr txBox="1"/>
          <p:nvPr/>
        </p:nvSpPr>
        <p:spPr>
          <a:xfrm>
            <a:off x="957635" y="678921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Plan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F1CAC-75BC-D4F4-9D31-7A651285A3B2}"/>
              </a:ext>
            </a:extLst>
          </p:cNvPr>
          <p:cNvSpPr txBox="1"/>
          <p:nvPr/>
        </p:nvSpPr>
        <p:spPr>
          <a:xfrm>
            <a:off x="1555876" y="3930894"/>
            <a:ext cx="3339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스폰서 광고 </a:t>
            </a:r>
            <a:r>
              <a:rPr lang="ko-KR" altLang="en-US" sz="2400" spc="-150" dirty="0" err="1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타켓팅</a:t>
            </a:r>
            <a:r>
              <a:rPr lang="ko-KR" altLang="en-US" sz="24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선정</a:t>
            </a:r>
            <a:endParaRPr lang="en-US" altLang="ko-KR" sz="2400" spc="-150" dirty="0">
              <a:solidFill>
                <a:srgbClr val="053D5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6BC678-68CA-B03C-234E-FFAE6015BB63}"/>
              </a:ext>
            </a:extLst>
          </p:cNvPr>
          <p:cNvSpPr/>
          <p:nvPr/>
        </p:nvSpPr>
        <p:spPr>
          <a:xfrm>
            <a:off x="1555876" y="4599452"/>
            <a:ext cx="4723827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ⅰ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18-65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 사이 모든 연령층을 대상으로 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ⅱ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랩 트랜드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Search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ⅲ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게임 다운로드 이력 있는 대상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리타켓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광고 집행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00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[R] 11">
            <a:extLst>
              <a:ext uri="{FF2B5EF4-FFF2-40B4-BE49-F238E27FC236}">
                <a16:creationId xmlns:a16="http://schemas.microsoft.com/office/drawing/2014/main" id="{4593D78A-AE2B-4FDF-8210-316E14A58467}"/>
              </a:ext>
            </a:extLst>
          </p:cNvPr>
          <p:cNvCxnSpPr>
            <a:cxnSpLocks/>
          </p:cNvCxnSpPr>
          <p:nvPr/>
        </p:nvCxnSpPr>
        <p:spPr>
          <a:xfrm>
            <a:off x="957635" y="988664"/>
            <a:ext cx="10484948" cy="0"/>
          </a:xfrm>
          <a:prstGeom prst="line">
            <a:avLst/>
          </a:prstGeom>
          <a:ln w="3175">
            <a:solidFill>
              <a:srgbClr val="053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0AE956-D2E9-49A5-86F5-A244E4DF9F76}"/>
              </a:ext>
            </a:extLst>
          </p:cNvPr>
          <p:cNvSpPr/>
          <p:nvPr/>
        </p:nvSpPr>
        <p:spPr>
          <a:xfrm>
            <a:off x="90791" y="84306"/>
            <a:ext cx="12003932" cy="6686145"/>
          </a:xfrm>
          <a:prstGeom prst="rect">
            <a:avLst/>
          </a:prstGeom>
          <a:noFill/>
          <a:ln w="190500">
            <a:solidFill>
              <a:srgbClr val="0035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ED7B9B-3693-B49F-A004-BC43CBDD3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511" y="785997"/>
            <a:ext cx="1032072" cy="185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A29145-0FC3-9EC4-2CA3-072E6B466D7A}"/>
              </a:ext>
            </a:extLst>
          </p:cNvPr>
          <p:cNvSpPr txBox="1"/>
          <p:nvPr/>
        </p:nvSpPr>
        <p:spPr>
          <a:xfrm>
            <a:off x="957635" y="678921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인스타그램 </a:t>
            </a:r>
            <a:r>
              <a:rPr lang="ko-KR" altLang="en-US" sz="2000" spc="-150" dirty="0" err="1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피드</a:t>
            </a:r>
            <a:endParaRPr lang="en-US" altLang="ko-KR" sz="2000" spc="-150" dirty="0">
              <a:solidFill>
                <a:srgbClr val="053D5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DACCAE4-9D7E-1E9D-9264-FC5617C59EE4}"/>
              </a:ext>
            </a:extLst>
          </p:cNvPr>
          <p:cNvCxnSpPr>
            <a:cxnSpLocks/>
          </p:cNvCxnSpPr>
          <p:nvPr/>
        </p:nvCxnSpPr>
        <p:spPr>
          <a:xfrm>
            <a:off x="5433256" y="3184495"/>
            <a:ext cx="1099261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BB4730-6791-ADE3-70B6-22590E9A61F8}"/>
              </a:ext>
            </a:extLst>
          </p:cNvPr>
          <p:cNvSpPr/>
          <p:nvPr/>
        </p:nvSpPr>
        <p:spPr>
          <a:xfrm>
            <a:off x="7463246" y="2708397"/>
            <a:ext cx="2947265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인스타그램 스폰서 광고 집행</a:t>
            </a: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!!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좋아요 수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1000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돌파</a:t>
            </a: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!!!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네이버 자사 카페로 일부 유입 유도</a:t>
            </a: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 descr="텍스트, 만화 영화, 스크린샷이(가) 표시된 사진&#10;&#10;자동 생성된 설명">
            <a:extLst>
              <a:ext uri="{FF2B5EF4-FFF2-40B4-BE49-F238E27FC236}">
                <a16:creationId xmlns:a16="http://schemas.microsoft.com/office/drawing/2014/main" id="{E56CAD1B-38E5-F745-20EC-E54D3D985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62" y="1334425"/>
            <a:ext cx="3911565" cy="509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[R] 11">
            <a:extLst>
              <a:ext uri="{FF2B5EF4-FFF2-40B4-BE49-F238E27FC236}">
                <a16:creationId xmlns:a16="http://schemas.microsoft.com/office/drawing/2014/main" id="{4593D78A-AE2B-4FDF-8210-316E14A58467}"/>
              </a:ext>
            </a:extLst>
          </p:cNvPr>
          <p:cNvCxnSpPr>
            <a:cxnSpLocks/>
          </p:cNvCxnSpPr>
          <p:nvPr/>
        </p:nvCxnSpPr>
        <p:spPr>
          <a:xfrm>
            <a:off x="957635" y="988664"/>
            <a:ext cx="10484948" cy="0"/>
          </a:xfrm>
          <a:prstGeom prst="line">
            <a:avLst/>
          </a:prstGeom>
          <a:ln w="3175">
            <a:solidFill>
              <a:srgbClr val="053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0AE956-D2E9-49A5-86F5-A244E4DF9F76}"/>
              </a:ext>
            </a:extLst>
          </p:cNvPr>
          <p:cNvSpPr/>
          <p:nvPr/>
        </p:nvSpPr>
        <p:spPr>
          <a:xfrm>
            <a:off x="90791" y="84306"/>
            <a:ext cx="12003932" cy="6686145"/>
          </a:xfrm>
          <a:prstGeom prst="rect">
            <a:avLst/>
          </a:prstGeom>
          <a:noFill/>
          <a:ln w="190500">
            <a:solidFill>
              <a:srgbClr val="0035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ED7B9B-3693-B49F-A004-BC43CBDD3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511" y="785997"/>
            <a:ext cx="1032072" cy="185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A29145-0FC3-9EC4-2CA3-072E6B466D7A}"/>
              </a:ext>
            </a:extLst>
          </p:cNvPr>
          <p:cNvSpPr txBox="1"/>
          <p:nvPr/>
        </p:nvSpPr>
        <p:spPr>
          <a:xfrm>
            <a:off x="957635" y="678921"/>
            <a:ext cx="3313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인스타그램 도달 수 및 </a:t>
            </a:r>
            <a:r>
              <a:rPr lang="ko-KR" altLang="en-US" sz="2000" spc="-150" dirty="0" err="1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클릭수</a:t>
            </a:r>
            <a:endParaRPr lang="en-US" altLang="ko-KR" sz="2000" spc="-150" dirty="0">
              <a:solidFill>
                <a:srgbClr val="053D5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D13F5B-3722-2C93-1F23-243F9F403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804" y="1220030"/>
            <a:ext cx="8172450" cy="1962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16027E-52A9-31AA-D8C1-524D884461D0}"/>
              </a:ext>
            </a:extLst>
          </p:cNvPr>
          <p:cNvSpPr txBox="1"/>
          <p:nvPr/>
        </p:nvSpPr>
        <p:spPr>
          <a:xfrm>
            <a:off x="2228850" y="3819525"/>
            <a:ext cx="7067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광고집행기간 </a:t>
            </a:r>
            <a:r>
              <a:rPr lang="en-US" altLang="ko-KR" dirty="0"/>
              <a:t>: 2024-11-10 ~ 2024-11-20</a:t>
            </a:r>
          </a:p>
          <a:p>
            <a:r>
              <a:rPr lang="ko-KR" altLang="en-US" dirty="0"/>
              <a:t>도달 </a:t>
            </a:r>
            <a:r>
              <a:rPr lang="en-US" altLang="ko-KR" dirty="0"/>
              <a:t>: 18,976  </a:t>
            </a:r>
            <a:r>
              <a:rPr lang="ko-KR" altLang="en-US" dirty="0"/>
              <a:t>노출 </a:t>
            </a:r>
            <a:r>
              <a:rPr lang="en-US" altLang="ko-KR" dirty="0"/>
              <a:t>52,908</a:t>
            </a:r>
          </a:p>
          <a:p>
            <a:endParaRPr lang="en-US" altLang="ko-KR" dirty="0"/>
          </a:p>
          <a:p>
            <a:r>
              <a:rPr lang="ko-KR" altLang="en-US" dirty="0"/>
              <a:t>기대 효과 </a:t>
            </a:r>
            <a:r>
              <a:rPr lang="en-US" altLang="ko-KR" dirty="0"/>
              <a:t>: 18-65</a:t>
            </a:r>
            <a:r>
              <a:rPr lang="ko-KR" altLang="en-US" dirty="0"/>
              <a:t>세 전 연령을 대상으로 게임 출시 사전 광고 집행 후 캐릭터에 대한 호감도가 상승하였으며 출시 후 사후 다운로드 베타 테스트 버전 </a:t>
            </a:r>
            <a:r>
              <a:rPr lang="ko-KR" altLang="en-US" dirty="0" err="1"/>
              <a:t>론칭시</a:t>
            </a:r>
            <a:r>
              <a:rPr lang="ko-KR" altLang="en-US" dirty="0"/>
              <a:t> 폭발적인 앱 다운로드를 기대할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049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[R] 11">
            <a:extLst>
              <a:ext uri="{FF2B5EF4-FFF2-40B4-BE49-F238E27FC236}">
                <a16:creationId xmlns:a16="http://schemas.microsoft.com/office/drawing/2014/main" id="{4593D78A-AE2B-4FDF-8210-316E14A58467}"/>
              </a:ext>
            </a:extLst>
          </p:cNvPr>
          <p:cNvCxnSpPr>
            <a:cxnSpLocks/>
          </p:cNvCxnSpPr>
          <p:nvPr/>
        </p:nvCxnSpPr>
        <p:spPr>
          <a:xfrm>
            <a:off x="957635" y="988664"/>
            <a:ext cx="10484948" cy="0"/>
          </a:xfrm>
          <a:prstGeom prst="line">
            <a:avLst/>
          </a:prstGeom>
          <a:ln w="3175">
            <a:solidFill>
              <a:srgbClr val="053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0AE956-D2E9-49A5-86F5-A244E4DF9F76}"/>
              </a:ext>
            </a:extLst>
          </p:cNvPr>
          <p:cNvSpPr/>
          <p:nvPr/>
        </p:nvSpPr>
        <p:spPr>
          <a:xfrm>
            <a:off x="90791" y="84306"/>
            <a:ext cx="12003932" cy="6686145"/>
          </a:xfrm>
          <a:prstGeom prst="rect">
            <a:avLst/>
          </a:prstGeom>
          <a:noFill/>
          <a:ln w="190500">
            <a:solidFill>
              <a:srgbClr val="0035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ED7B9B-3693-B49F-A004-BC43CBDD3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511" y="785997"/>
            <a:ext cx="1032072" cy="185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A29145-0FC3-9EC4-2CA3-072E6B466D7A}"/>
              </a:ext>
            </a:extLst>
          </p:cNvPr>
          <p:cNvSpPr txBox="1"/>
          <p:nvPr/>
        </p:nvSpPr>
        <p:spPr>
          <a:xfrm>
            <a:off x="957635" y="678921"/>
            <a:ext cx="5798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  사전 출시 이벤트 배포 링크 </a:t>
            </a:r>
            <a:r>
              <a:rPr lang="en-US" altLang="ko-KR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- 20</a:t>
            </a:r>
            <a:r>
              <a:rPr lang="ko-KR" altLang="en-US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건 진행 완료 </a:t>
            </a:r>
            <a:endParaRPr lang="en-US" altLang="ko-KR" sz="2000" spc="-150" dirty="0">
              <a:solidFill>
                <a:srgbClr val="053D5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0C2105E-ED68-E50A-5139-649EAAA4A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447341"/>
              </p:ext>
            </p:extLst>
          </p:nvPr>
        </p:nvGraphicFramePr>
        <p:xfrm>
          <a:off x="1236617" y="1388774"/>
          <a:ext cx="7877412" cy="4790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051">
                  <a:extLst>
                    <a:ext uri="{9D8B030D-6E8A-4147-A177-3AD203B41FA5}">
                      <a16:colId xmlns:a16="http://schemas.microsoft.com/office/drawing/2014/main" val="3377846194"/>
                    </a:ext>
                  </a:extLst>
                </a:gridCol>
                <a:gridCol w="520557">
                  <a:extLst>
                    <a:ext uri="{9D8B030D-6E8A-4147-A177-3AD203B41FA5}">
                      <a16:colId xmlns:a16="http://schemas.microsoft.com/office/drawing/2014/main" val="110551090"/>
                    </a:ext>
                  </a:extLst>
                </a:gridCol>
                <a:gridCol w="446192">
                  <a:extLst>
                    <a:ext uri="{9D8B030D-6E8A-4147-A177-3AD203B41FA5}">
                      <a16:colId xmlns:a16="http://schemas.microsoft.com/office/drawing/2014/main" val="3811766839"/>
                    </a:ext>
                  </a:extLst>
                </a:gridCol>
                <a:gridCol w="818019">
                  <a:extLst>
                    <a:ext uri="{9D8B030D-6E8A-4147-A177-3AD203B41FA5}">
                      <a16:colId xmlns:a16="http://schemas.microsoft.com/office/drawing/2014/main" val="1815524570"/>
                    </a:ext>
                  </a:extLst>
                </a:gridCol>
                <a:gridCol w="2732925">
                  <a:extLst>
                    <a:ext uri="{9D8B030D-6E8A-4147-A177-3AD203B41FA5}">
                      <a16:colId xmlns:a16="http://schemas.microsoft.com/office/drawing/2014/main" val="2179358026"/>
                    </a:ext>
                  </a:extLst>
                </a:gridCol>
                <a:gridCol w="2796668">
                  <a:extLst>
                    <a:ext uri="{9D8B030D-6E8A-4147-A177-3AD203B41FA5}">
                      <a16:colId xmlns:a16="http://schemas.microsoft.com/office/drawing/2014/main" val="1042538989"/>
                    </a:ext>
                  </a:extLst>
                </a:gridCol>
              </a:tblGrid>
              <a:tr h="1340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배포일자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거래처명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유형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키워드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주소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제목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231599532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자동</a:t>
                      </a:r>
                      <a:r>
                        <a:rPr lang="en-US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https://blog.naver.com/djdkeiehb/223666716204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자동</a:t>
                      </a:r>
                      <a:r>
                        <a:rPr lang="en-US" altLang="ko-KR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게임인데 방치까지 되는 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384627747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https://blog.naver.com/fabobo54/223664885304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 매력이 뿜뿜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4125034984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자동</a:t>
                      </a:r>
                      <a:r>
                        <a:rPr lang="en-US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https://blog.naver.com/dlaeodyd92/223668026152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자동</a:t>
                      </a:r>
                      <a:r>
                        <a:rPr lang="en-US" altLang="ko-KR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 방치형이라 더 좋은 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2364657903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게임추천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https://blog.naver.com/wjotqao666/223665500250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게임추천 던드림즈가 사고쳤다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2138039749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게임추천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https://blog.naver.com/dh8982/223666478125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방치형 </a:t>
                      </a:r>
                      <a:r>
                        <a:rPr lang="en-US" altLang="ko-KR" sz="700" u="none" strike="noStrike">
                          <a:effectLst/>
                        </a:rPr>
                        <a:t>RPG </a:t>
                      </a:r>
                      <a:r>
                        <a:rPr lang="ko-KR" altLang="en-US" sz="700" u="none" strike="noStrike">
                          <a:effectLst/>
                        </a:rPr>
                        <a:t>좋아한다면 게임추천 할게요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2264217194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던드림즈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고양이게임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https://blog.naver.com/dnzb4136/223666790647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고양이게임 방치형</a:t>
                      </a:r>
                      <a:r>
                        <a:rPr lang="en-US" altLang="ko-KR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로 부담없어요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1910131553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던드림즈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방치형</a:t>
                      </a:r>
                      <a:r>
                        <a:rPr lang="en-US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https://blog.naver.com/skg9601/223664179283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방치형</a:t>
                      </a:r>
                      <a:r>
                        <a:rPr lang="en-US" altLang="ko-KR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 대세는 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268245320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던드림즈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고양이게임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https://blog.naver.com/mono2270/223663996490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고양이게임 냥냥원정대 방치형 </a:t>
                      </a:r>
                      <a:r>
                        <a:rPr lang="en-US" altLang="ko-KR" sz="700" u="none" strike="noStrike">
                          <a:effectLst/>
                        </a:rPr>
                        <a:t>RPG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204685477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던드림즈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방치형</a:t>
                      </a:r>
                      <a:r>
                        <a:rPr lang="en-US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https://blog.naver.com/shejwkwvw/223663738433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방치형</a:t>
                      </a:r>
                      <a:r>
                        <a:rPr lang="en-US" altLang="ko-KR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 냥냥원정대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3882807396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https://blog.naver.com/convexm40146/223662302571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 던드림즈가 해냈다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3442393674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https://blog.naver.com/holictr/223663728830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 친구따라 시작한 게임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2973830029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https://blog.naver.com/dprinte6635/223659522729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 아기자기한 방치형 게임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2286014858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https://blog.naver.com/skk960124/223658890766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 힐링하기 너무 좋아요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2688295954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https://blog.naver.com/jarararap/223666783528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 사랑스러운 고양이들과 모험 떠나기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2479035118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https://blog.naver.com/swtl2496/223657733333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 게임 귀여움이 폭발하네요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180459211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https://blog.naver.com/zxmg2211/223663716572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 출퇴근시간에 즐겁게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403954942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https://blog.naver.com/dstylish01550/223656964725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 귀여움에 푹빠졌습니다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220840622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자동</a:t>
                      </a:r>
                      <a:r>
                        <a:rPr lang="en-US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https://blog.naver.com/adnizxf/223663703971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자동</a:t>
                      </a:r>
                      <a:r>
                        <a:rPr lang="en-US" altLang="ko-KR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 재미있는 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2314230446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게임추천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https://blog.naver.com/czuokjr/223656396371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게임추천 바쁜 현대인을 위한 완벽한 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72609834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게임추천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https://blog.naver.com/xzlb2581/223656220015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나만의 고양이와 모험이 재미있는 게임추천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1918291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27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794</Words>
  <Application>Microsoft Office PowerPoint</Application>
  <PresentationFormat>와이드스크린</PresentationFormat>
  <Paragraphs>217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나눔스퀘어_ac</vt:lpstr>
      <vt:lpstr>나눔스퀘어_ac Bold</vt:lpstr>
      <vt:lpstr>돋움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유진혁(2013144019)</dc:creator>
  <cp:lastModifiedBy>윤경 김</cp:lastModifiedBy>
  <cp:revision>14</cp:revision>
  <dcterms:created xsi:type="dcterms:W3CDTF">2021-10-19T06:20:23Z</dcterms:created>
  <dcterms:modified xsi:type="dcterms:W3CDTF">2024-11-26T06:35:42Z</dcterms:modified>
</cp:coreProperties>
</file>